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85" r:id="rId3"/>
    <p:sldId id="261" r:id="rId4"/>
    <p:sldId id="257" r:id="rId5"/>
    <p:sldId id="271" r:id="rId6"/>
    <p:sldId id="272" r:id="rId8"/>
    <p:sldId id="273" r:id="rId9"/>
    <p:sldId id="274" r:id="rId10"/>
    <p:sldId id="258" r:id="rId11"/>
    <p:sldId id="268" r:id="rId12"/>
    <p:sldId id="259" r:id="rId13"/>
    <p:sldId id="260" r:id="rId14"/>
    <p:sldId id="262" r:id="rId15"/>
    <p:sldId id="263" r:id="rId16"/>
    <p:sldId id="264" r:id="rId17"/>
    <p:sldId id="265" r:id="rId18"/>
    <p:sldId id="266" r:id="rId19"/>
    <p:sldId id="26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9892" autoAdjust="0"/>
  </p:normalViewPr>
  <p:slideViewPr>
    <p:cSldViewPr snapToGrid="0">
      <p:cViewPr varScale="1">
        <p:scale>
          <a:sx n="42" d="100"/>
          <a:sy n="42" d="100"/>
        </p:scale>
        <p:origin x="236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2607D-8C6A-479D-9E6F-9D359973C701}" type="datetimeFigureOut">
              <a:rPr lang="en-GB" smtClean="0"/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0AC54-6E2D-4C2A-8EE7-5D3712BE859F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DA896-240A-4B1F-BAC3-8FE09F96BEE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PSTP </a:t>
            </a:r>
            <a:r>
              <a:rPr lang="en-US" dirty="0" err="1"/>
              <a:t>trên</a:t>
            </a:r>
            <a:r>
              <a:rPr lang="en-US" dirty="0"/>
              <a:t>?</a:t>
            </a: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?</a:t>
            </a: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en-US" dirty="0"/>
              <a:t>Qua BT 1,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  <a:endParaRPr lang="en-US" dirty="0"/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PS </a:t>
            </a:r>
            <a:r>
              <a:rPr lang="en-US" baseline="0" dirty="0" err="1"/>
              <a:t>này</a:t>
            </a:r>
            <a:r>
              <a:rPr lang="en-US" baseline="0" dirty="0"/>
              <a:t>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</a:t>
            </a:r>
            <a:r>
              <a:rPr lang="en-US" baseline="0" dirty="0" err="1"/>
              <a:t>thành</a:t>
            </a:r>
            <a:r>
              <a:rPr lang="en-US" baseline="0" dirty="0"/>
              <a:t> </a:t>
            </a:r>
            <a:r>
              <a:rPr lang="en-US" baseline="0" dirty="0" err="1"/>
              <a:t>những</a:t>
            </a:r>
            <a:r>
              <a:rPr lang="en-US" baseline="0" dirty="0"/>
              <a:t> PSTP </a:t>
            </a:r>
            <a:r>
              <a:rPr lang="en-US" baseline="0" dirty="0" err="1"/>
              <a:t>nào</a:t>
            </a:r>
            <a:r>
              <a:rPr lang="en-US" baseline="0" dirty="0"/>
              <a:t> </a:t>
            </a:r>
            <a:r>
              <a:rPr lang="en-US" baseline="0" dirty="0" err="1"/>
              <a:t>khác</a:t>
            </a:r>
            <a:r>
              <a:rPr lang="en-US" baseline="0" dirty="0"/>
              <a:t>?</a:t>
            </a:r>
            <a:endParaRPr lang="en-US" baseline="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en-US" baseline="0" dirty="0"/>
              <a:t> </a:t>
            </a:r>
            <a:r>
              <a:rPr lang="en-US" baseline="0" dirty="0" err="1"/>
              <a:t>Để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PS </a:t>
            </a:r>
            <a:r>
              <a:rPr lang="en-US" baseline="0" dirty="0" err="1"/>
              <a:t>thành</a:t>
            </a:r>
            <a:r>
              <a:rPr lang="en-US" baseline="0" dirty="0"/>
              <a:t> PSTP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bằng</a:t>
            </a:r>
            <a:r>
              <a:rPr lang="en-US" baseline="0" dirty="0"/>
              <a:t> </a:t>
            </a:r>
            <a:r>
              <a:rPr lang="en-US" baseline="0" dirty="0" err="1"/>
              <a:t>cách</a:t>
            </a:r>
            <a:r>
              <a:rPr lang="en-US" baseline="0" dirty="0"/>
              <a:t> </a:t>
            </a:r>
            <a:r>
              <a:rPr lang="en-US" baseline="0" dirty="0" err="1"/>
              <a:t>nào</a:t>
            </a:r>
            <a:r>
              <a:rPr lang="en-US" baseline="0" dirty="0"/>
              <a:t>? (</a:t>
            </a:r>
            <a:r>
              <a:rPr lang="en-US" baseline="0" dirty="0" err="1"/>
              <a:t>Quy</a:t>
            </a:r>
            <a:r>
              <a:rPr lang="en-US" baseline="0" dirty="0"/>
              <a:t> </a:t>
            </a:r>
            <a:r>
              <a:rPr lang="en-US" baseline="0" dirty="0" err="1"/>
              <a:t>đồng</a:t>
            </a:r>
            <a:r>
              <a:rPr lang="en-US" baseline="0" dirty="0"/>
              <a:t> </a:t>
            </a:r>
            <a:r>
              <a:rPr lang="en-US" baseline="0" dirty="0" err="1"/>
              <a:t>mẫu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 PS, </a:t>
            </a:r>
            <a:r>
              <a:rPr lang="en-US" baseline="0" dirty="0" err="1"/>
              <a:t>Rút</a:t>
            </a:r>
            <a:r>
              <a:rPr lang="en-US" baseline="0" dirty="0"/>
              <a:t> </a:t>
            </a:r>
            <a:r>
              <a:rPr lang="en-US" baseline="0" dirty="0" err="1"/>
              <a:t>gọn</a:t>
            </a:r>
            <a:r>
              <a:rPr lang="en-US" baseline="0" dirty="0"/>
              <a:t> PS)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Muốn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PS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là 100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dirty="0"/>
              <a:t>- Qua BT 2 </a:t>
            </a:r>
            <a:r>
              <a:rPr lang="en-GB" dirty="0" err="1"/>
              <a:t>và</a:t>
            </a:r>
            <a:r>
              <a:rPr lang="en-GB" dirty="0"/>
              <a:t> 3 con </a:t>
            </a:r>
            <a:r>
              <a:rPr lang="en-GB" dirty="0" err="1"/>
              <a:t>đã</a:t>
            </a:r>
            <a:r>
              <a:rPr lang="en-GB" dirty="0"/>
              <a:t> </a:t>
            </a:r>
            <a:r>
              <a:rPr lang="en-GB" dirty="0" err="1"/>
              <a:t>đạt</a:t>
            </a:r>
            <a:r>
              <a:rPr lang="en-GB" dirty="0"/>
              <a:t> </a:t>
            </a:r>
            <a:r>
              <a:rPr lang="en-GB" dirty="0" err="1"/>
              <a:t>được</a:t>
            </a:r>
            <a:r>
              <a:rPr lang="en-GB" dirty="0"/>
              <a:t> </a:t>
            </a:r>
            <a:r>
              <a:rPr lang="en-GB" dirty="0" err="1"/>
              <a:t>mục</a:t>
            </a:r>
            <a:r>
              <a:rPr lang="en-GB" dirty="0"/>
              <a:t> </a:t>
            </a:r>
            <a:r>
              <a:rPr lang="en-GB" dirty="0" err="1"/>
              <a:t>tiêu</a:t>
            </a:r>
            <a:r>
              <a:rPr lang="en-GB" dirty="0"/>
              <a:t> </a:t>
            </a:r>
            <a:r>
              <a:rPr lang="en-GB" dirty="0" err="1"/>
              <a:t>nào</a:t>
            </a:r>
            <a:r>
              <a:rPr lang="en-GB" dirty="0"/>
              <a:t> </a:t>
            </a:r>
            <a:r>
              <a:rPr lang="en-GB" dirty="0" err="1"/>
              <a:t>của</a:t>
            </a:r>
            <a:r>
              <a:rPr lang="en-GB" dirty="0"/>
              <a:t> </a:t>
            </a:r>
            <a:r>
              <a:rPr lang="en-GB" dirty="0" err="1"/>
              <a:t>bài</a:t>
            </a:r>
            <a:r>
              <a:rPr lang="en-GB" dirty="0"/>
              <a:t> </a:t>
            </a:r>
            <a:r>
              <a:rPr lang="en-GB" dirty="0" err="1"/>
              <a:t>học</a:t>
            </a:r>
            <a:r>
              <a:rPr lang="en-GB" dirty="0"/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Chốt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Nêu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PS.</a:t>
            </a:r>
            <a:endParaRPr lang="en-US" sz="1200" b="0" i="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-&gt;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GV: Ở BT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dễ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lang="en-US" sz="1200" b="0" i="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lang="en-GB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ở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? (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)</a:t>
            </a: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Qua BT 5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F4546-BBB7-4C99-A854-314C28C058B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3B8A9-9490-40DC-8054-C19641FEE73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26.png"/><Relationship Id="rId8" Type="http://schemas.openxmlformats.org/officeDocument/2006/relationships/image" Target="../media/image25.png"/><Relationship Id="rId7" Type="http://schemas.openxmlformats.org/officeDocument/2006/relationships/image" Target="../media/image24.png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1" Type="http://schemas.openxmlformats.org/officeDocument/2006/relationships/notesSlide" Target="../notesSlides/notesSlide3.x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2.png"/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image" Target="../media/image4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6.jpe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image" Target="../media/image47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" Target="slide5.xml"/><Relationship Id="rId8" Type="http://schemas.openxmlformats.org/officeDocument/2006/relationships/image" Target="../media/image9.jpeg"/><Relationship Id="rId7" Type="http://schemas.openxmlformats.org/officeDocument/2006/relationships/slide" Target="slide7.xml"/><Relationship Id="rId6" Type="http://schemas.openxmlformats.org/officeDocument/2006/relationships/image" Target="../media/image8.jpeg"/><Relationship Id="rId5" Type="http://schemas.openxmlformats.org/officeDocument/2006/relationships/slide" Target="slide6.xml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3" Type="http://schemas.openxmlformats.org/officeDocument/2006/relationships/notesSlide" Target="../notesSlides/notesSlide1.xml"/><Relationship Id="rId12" Type="http://schemas.openxmlformats.org/officeDocument/2006/relationships/slideLayout" Target="../slideLayouts/slideLayout7.xml"/><Relationship Id="rId11" Type="http://schemas.openxmlformats.org/officeDocument/2006/relationships/slide" Target="slide8.xml"/><Relationship Id="rId10" Type="http://schemas.openxmlformats.org/officeDocument/2006/relationships/image" Target="../media/image10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slide" Target="slide4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1.wav"/><Relationship Id="rId1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slide" Target="slide4.xml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Box 5"/>
          <p:cNvSpPr txBox="1"/>
          <p:nvPr/>
        </p:nvSpPr>
        <p:spPr>
          <a:xfrm>
            <a:off x="2817813" y="655638"/>
            <a:ext cx="6553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</a:rPr>
              <a:t>PHÒNG GIÁO DỤC VÀ ĐÀO TẠO QUẬN LONG BIÊN</a:t>
            </a:r>
            <a:endParaRPr lang="en-US" altLang="en-US" sz="1800" b="1" dirty="0">
              <a:solidFill>
                <a:srgbClr val="000000"/>
              </a:solidFill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</a:rPr>
              <a:t>TRƯỜNG TIỂU HỌC PHÚC LỢI</a:t>
            </a:r>
            <a:endParaRPr lang="en-US" altLang="en-US" sz="1800" b="1" dirty="0">
              <a:solidFill>
                <a:srgbClr val="000000"/>
              </a:solidFill>
            </a:endParaRPr>
          </a:p>
        </p:txBody>
      </p:sp>
      <p:pic>
        <p:nvPicPr>
          <p:cNvPr id="12291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1975" y="381000"/>
            <a:ext cx="1292225" cy="12557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2591118" y="1524168"/>
            <a:ext cx="7010399" cy="2861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914400">
              <a:buClrTx/>
              <a:buSzTx/>
              <a:buFontTx/>
              <a:buNone/>
              <a:defRPr/>
            </a:pPr>
            <a:r>
              <a:rPr kumimoji="0" lang="en-US" sz="6000" b="1" kern="1200" cap="none" spc="0" normalizeH="0" baseline="0" noProof="0">
                <a:ln w="19050">
                  <a:solidFill>
                    <a:srgbClr val="FF5050"/>
                  </a:solidFill>
                  <a:prstDash val="solid"/>
                </a:ln>
                <a:solidFill>
                  <a:srgbClr val="FFE1E1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 5</a:t>
            </a:r>
            <a:endParaRPr kumimoji="0" lang="en-US" sz="6000" b="1" kern="1200" cap="none" spc="0" normalizeH="0" baseline="0" noProof="0">
              <a:ln w="19050">
                <a:solidFill>
                  <a:srgbClr val="FF5050"/>
                </a:solidFill>
                <a:prstDash val="solid"/>
              </a:ln>
              <a:solidFill>
                <a:srgbClr val="FFE1E1"/>
              </a:solidFill>
              <a:effectLst>
                <a:outerShdw blurRad="12700" dist="38100" dir="2700000" algn="tl" rotWithShape="0">
                  <a:srgbClr val="FFFFFF">
                    <a:lumMod val="50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algn="ctr" defTabSz="914400">
              <a:buClrTx/>
              <a:buSzTx/>
              <a:buFontTx/>
              <a:buNone/>
              <a:defRPr/>
            </a:pPr>
            <a:r>
              <a:rPr kumimoji="0" lang="en-US" sz="6000" b="1" kern="1200" cap="none" spc="0" normalizeH="0" baseline="0" noProof="0">
                <a:ln w="19050">
                  <a:solidFill>
                    <a:srgbClr val="FF5050"/>
                  </a:solidFill>
                  <a:prstDash val="solid"/>
                </a:ln>
                <a:solidFill>
                  <a:srgbClr val="FFE1E1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 TẬP</a:t>
            </a:r>
            <a:endParaRPr kumimoji="0" lang="en-US" sz="6000" b="1" kern="1200" cap="none" spc="0" normalizeH="0" baseline="0" noProof="0">
              <a:ln w="19050">
                <a:solidFill>
                  <a:srgbClr val="FF5050"/>
                </a:solidFill>
                <a:prstDash val="solid"/>
              </a:ln>
              <a:solidFill>
                <a:srgbClr val="FFE1E1"/>
              </a:solidFill>
              <a:effectLst>
                <a:outerShdw blurRad="12700" dist="38100" dir="2700000" algn="tl" rotWithShape="0">
                  <a:srgbClr val="FFFFFF">
                    <a:lumMod val="50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algn="ctr" defTabSz="914400">
              <a:buClrTx/>
              <a:buSzTx/>
              <a:buFontTx/>
              <a:buNone/>
              <a:defRPr/>
            </a:pPr>
            <a:r>
              <a:rPr kumimoji="0" lang="en-US" sz="6000" b="1" kern="1200" cap="none" spc="0" normalizeH="0" baseline="0" noProof="0">
                <a:ln w="19050">
                  <a:solidFill>
                    <a:srgbClr val="FF5050"/>
                  </a:solidFill>
                  <a:prstDash val="solid"/>
                </a:ln>
                <a:solidFill>
                  <a:srgbClr val="FFE1E1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(TRANG 9)</a:t>
            </a:r>
            <a:endParaRPr kumimoji="0" lang="en-US" sz="6000" b="1" kern="1200" cap="none" spc="0" normalizeH="0" baseline="0" noProof="0">
              <a:ln w="19050">
                <a:solidFill>
                  <a:srgbClr val="FF5050"/>
                </a:solidFill>
                <a:prstDash val="solid"/>
              </a:ln>
              <a:solidFill>
                <a:srgbClr val="FFE1E1"/>
              </a:solidFill>
              <a:effectLst>
                <a:outerShdw blurRad="12700" dist="38100" dir="2700000" algn="tl" rotWithShape="0">
                  <a:srgbClr val="FFFFFF">
                    <a:lumMod val="50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3" name="TextBox 10"/>
          <p:cNvSpPr txBox="1"/>
          <p:nvPr/>
        </p:nvSpPr>
        <p:spPr>
          <a:xfrm>
            <a:off x="4233863" y="6096000"/>
            <a:ext cx="37242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1800" b="1" i="1" dirty="0">
                <a:solidFill>
                  <a:srgbClr val="262673"/>
                </a:solidFill>
              </a:rPr>
              <a:t>Năm học 2023 - 2024</a:t>
            </a:r>
            <a:endParaRPr lang="en-US" altLang="en-US" sz="1800" b="1" i="1" dirty="0">
              <a:solidFill>
                <a:srgbClr val="262673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17039" y="697984"/>
            <a:ext cx="10145485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1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</a:rPr>
              <a:t> d</a:t>
            </a:r>
            <a:r>
              <a:rPr lang="vi-VN" altLang="en-US" b="1" dirty="0">
                <a:latin typeface="Times New Roman" panose="02020603050405020304" pitchFamily="18" charset="0"/>
              </a:rPr>
              <a:t>ư</a:t>
            </a:r>
            <a:r>
              <a:rPr lang="en-US" altLang="en-US" b="1" dirty="0" err="1">
                <a:latin typeface="Times New Roman" panose="02020603050405020304" pitchFamily="18" charset="0"/>
              </a:rPr>
              <a:t>ới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vạch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tia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928915" y="2188026"/>
            <a:ext cx="10363199" cy="2009002"/>
            <a:chOff x="928915" y="2188026"/>
            <a:chExt cx="10363199" cy="2009002"/>
          </a:xfrm>
        </p:grpSpPr>
        <p:grpSp>
          <p:nvGrpSpPr>
            <p:cNvPr id="43" name="Group 42"/>
            <p:cNvGrpSpPr/>
            <p:nvPr/>
          </p:nvGrpSpPr>
          <p:grpSpPr>
            <a:xfrm>
              <a:off x="928915" y="2917367"/>
              <a:ext cx="10363199" cy="333834"/>
              <a:chOff x="928915" y="2685139"/>
              <a:chExt cx="10363199" cy="333834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 flipV="1">
                <a:off x="928915" y="2859311"/>
                <a:ext cx="10363199" cy="3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235200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834742" y="2699656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020456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135085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934857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705599" y="2685140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461828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7561943" y="2699657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9332685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78857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10218056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 Box 19"/>
            <p:cNvSpPr txBox="1">
              <a:spLocks noChangeArrowheads="1"/>
            </p:cNvSpPr>
            <p:nvPr/>
          </p:nvSpPr>
          <p:spPr bwMode="auto">
            <a:xfrm>
              <a:off x="1183594" y="3410851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4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blipFill rotWithShape="1">
                  <a:blip r:embed="rId1"/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4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blipFill rotWithShape="1">
                  <a:blip r:embed="rId2"/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Text Box 19"/>
            <p:cNvSpPr txBox="1">
              <a:spLocks noChangeArrowheads="1"/>
            </p:cNvSpPr>
            <p:nvPr/>
          </p:nvSpPr>
          <p:spPr bwMode="auto">
            <a:xfrm>
              <a:off x="10022793" y="2188026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5509187" y="3513216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3722938" y="3503672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459067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817862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427698" y="3511550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7295436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9046364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 Box 19"/>
              <p:cNvSpPr txBox="1">
                <a:spLocks noChangeArrowheads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9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blipFill rotWithShape="1">
                <a:blip r:embed="rId3"/>
                <a:stretch>
                  <a:fillRect l="-17" t="-77" r="77" b="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 Box 19"/>
              <p:cNvSpPr txBox="1">
                <a:spLocks noChangeArrowheads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blipFill rotWithShape="1">
                <a:blip r:embed="rId4"/>
                <a:stretch>
                  <a:fillRect l="-24" t="-77" r="84" b="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 Box 19"/>
              <p:cNvSpPr txBox="1">
                <a:spLocks noChangeArrowheads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2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blipFill rotWithShape="1">
                <a:blip r:embed="rId5"/>
                <a:stretch>
                  <a:fillRect l="-48" t="-55" r="8" b="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 Box 19"/>
              <p:cNvSpPr txBox="1">
                <a:spLocks noChangeArrowheads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blipFill rotWithShape="1">
                <a:blip r:embed="rId6"/>
                <a:stretch>
                  <a:fillRect l="-36" t="-42" r="97" b="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 Box 19"/>
              <p:cNvSpPr txBox="1">
                <a:spLocks noChangeArrowheads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blipFill rotWithShape="1">
                <a:blip r:embed="rId7"/>
                <a:stretch>
                  <a:fillRect l="-21" t="-9" r="82" b="1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 Box 19"/>
              <p:cNvSpPr txBox="1">
                <a:spLocks noChangeArrowheads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blipFill rotWithShape="1">
                <a:blip r:embed="rId8"/>
                <a:stretch>
                  <a:fillRect l="-86" t="-55" r="46" b="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 Box 19"/>
              <p:cNvSpPr txBox="1">
                <a:spLocks noChangeArrowheads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blipFill rotWithShape="1">
                <a:blip r:embed="rId9"/>
                <a:stretch>
                  <a:fillRect l="-10" t="-18" r="71" b="2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7" grpId="0"/>
      <p:bldP spid="59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2798" y="497335"/>
            <a:ext cx="10101943" cy="1786314"/>
            <a:chOff x="725713" y="500290"/>
            <a:chExt cx="10101943" cy="1786314"/>
          </a:xfrm>
        </p:grpSpPr>
        <p:sp>
          <p:nvSpPr>
            <p:cNvPr id="4" name="Text Box 49"/>
            <p:cNvSpPr txBox="1">
              <a:spLocks noChangeArrowheads="1"/>
            </p:cNvSpPr>
            <p:nvPr/>
          </p:nvSpPr>
          <p:spPr bwMode="auto">
            <a:xfrm>
              <a:off x="725713" y="500290"/>
              <a:ext cx="1010194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457200" indent="-4572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altLang="en-US" b="1" u="sng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endPara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blipFill rotWithShape="1">
                  <a:blip r:embed="rId1"/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𝟏𝟓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blipFill rotWithShape="1">
                  <a:blip r:embed="rId2"/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7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blipFill rotWithShape="1">
                  <a:blip r:embed="rId3"/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4301512" y="1566727"/>
              <a:ext cx="3048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64998" y="1566727"/>
              <a:ext cx="3048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vi-VN" sz="3200" b="0" i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blipFill rotWithShape="1">
                <a:blip r:embed="rId4"/>
                <a:stretch>
                  <a:fillRect l="-11" t="-5" r="5" b="5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375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vi-VN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blipFill rotWithShape="1">
                <a:blip r:embed="rId5"/>
                <a:stretch>
                  <a:fillRect l="-9" t="-5" r="4" b="5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31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62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blipFill rotWithShape="1">
                <a:blip r:embed="rId6"/>
                <a:stretch>
                  <a:fillRect l="-13" t="-34" r="20" b="3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928913" y="377145"/>
            <a:ext cx="10101943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100.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blipFill rotWithShape="1">
                <a:blip r:embed="rId1"/>
                <a:stretch>
                  <a:fillRect l="-56" t="-14" r="31" b="2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 Box 19"/>
              <p:cNvSpPr txBox="1">
                <a:spLocks noChangeArrowheads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blipFill rotWithShape="1">
                <a:blip r:embed="rId2"/>
                <a:stretch>
                  <a:fillRect l="-35" t="-14" r="50" b="1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 Box 19"/>
              <p:cNvSpPr txBox="1">
                <a:spLocks noChangeArrowheads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blipFill rotWithShape="1">
                <a:blip r:embed="rId3"/>
                <a:stretch>
                  <a:fillRect l="-63" t="-14" r="62" b="2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475684" y="1926628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9170" y="1926628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vi-VN" sz="3200" b="1" i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vi-VN" sz="32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blipFill rotWithShape="1">
                <a:blip r:embed="rId4"/>
                <a:stretch>
                  <a:fillRect l="-6" t="-5" r="8" b="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blipFill rotWithShape="1">
                <a:blip r:embed="rId5"/>
                <a:stretch>
                  <a:fillRect l="-8" t="-5" r="4" b="5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blipFill rotWithShape="1">
                <a:blip r:embed="rId6"/>
                <a:stretch>
                  <a:fillRect l="-1" t="-13" r="2" b="6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5028" y="559307"/>
            <a:ext cx="101019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465943" y="1553029"/>
            <a:ext cx="900046" cy="2322285"/>
            <a:chOff x="1756229" y="1248229"/>
            <a:chExt cx="754742" cy="2322285"/>
          </a:xfrm>
        </p:grpSpPr>
        <p:sp>
          <p:nvSpPr>
            <p:cNvPr id="6" name="Rectangle 5"/>
            <p:cNvSpPr/>
            <p:nvPr/>
          </p:nvSpPr>
          <p:spPr>
            <a:xfrm>
              <a:off x="1756229" y="1248229"/>
              <a:ext cx="754742" cy="2322285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652" y="1362480"/>
              <a:ext cx="3753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&gt;</a:t>
              </a:r>
              <a:endPara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26652" y="2008811"/>
              <a:ext cx="3753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</a:t>
              </a:r>
              <a:endPara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26652" y="2760633"/>
              <a:ext cx="3753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endPara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 Box 19"/>
              <p:cNvSpPr txBox="1">
                <a:spLocks noChangeArrowheads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blipFill rotWithShape="1">
                <a:blip r:embed="rId1"/>
                <a:stretch>
                  <a:fillRect l="-22" t="-41" r="-907" b="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blipFill rotWithShape="1">
                <a:blip r:embed="rId2"/>
                <a:stretch>
                  <a:fillRect l="-20" t="-21" r="-656" b="2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 Box 19"/>
              <p:cNvSpPr txBox="1">
                <a:spLocks noChangeArrowheads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𝟗𝟐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blipFill rotWithShape="1">
                <a:blip r:embed="rId3"/>
                <a:stretch>
                  <a:fillRect l="-22" t="-58" r="-444" b="3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 Box 19"/>
              <p:cNvSpPr txBox="1">
                <a:spLocks noChangeArrowheads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blipFill rotWithShape="1">
                <a:blip r:embed="rId4"/>
                <a:stretch>
                  <a:fillRect l="-26" t="-36" r="-650" b="1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821954" y="295994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807101" y="155050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62509" y="1530985"/>
            <a:ext cx="447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02755" y="3065433"/>
            <a:ext cx="447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15688" y="2313611"/>
            <a:ext cx="58308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Box 15"/>
              <p:cNvSpPr txBox="1">
                <a:spLocks noChangeArrowheads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</a:pP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altLang="en-US" sz="24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en-US" sz="24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30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blipFill rotWithShape="1">
                <a:blip r:embed="rId1"/>
                <a:stretch>
                  <a:fillRect l="-4" t="-14" r="2" b="2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46931" y="2456075"/>
            <a:ext cx="1183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621540" y="2970818"/>
                <a:ext cx="3362395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2400" b="1" dirty="0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9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400" b="1" dirty="0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540" y="2970818"/>
                <a:ext cx="3362395" cy="1084015"/>
              </a:xfrm>
              <a:prstGeom prst="rect">
                <a:avLst/>
              </a:prstGeom>
              <a:blipFill rotWithShape="1">
                <a:blip r:embed="rId2"/>
                <a:stretch>
                  <a:fillRect l="-4" t="-27" r="6" b="3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Tiếng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Việt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2400" b="1" dirty="0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400" b="1" dirty="0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blipFill rotWithShape="1">
                <a:blip r:embed="rId3"/>
                <a:stretch>
                  <a:fillRect l="-7" t="-9" r="9" b="1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423555" y="5298082"/>
            <a:ext cx="51207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6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9315" y="3018971"/>
            <a:ext cx="71192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HƠN? </a:t>
            </a:r>
            <a:endParaRPr lang="en-US" sz="66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au hoi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86" y="725327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9"/>
          <p:cNvGrpSpPr/>
          <p:nvPr/>
        </p:nvGrpSpPr>
        <p:grpSpPr bwMode="auto">
          <a:xfrm>
            <a:off x="1343025" y="319266"/>
            <a:ext cx="9005661" cy="1887244"/>
            <a:chOff x="9957465" y="3135855"/>
            <a:chExt cx="789704" cy="782211"/>
          </a:xfrm>
          <a:solidFill>
            <a:schemeClr val="bg1"/>
          </a:solidFill>
        </p:grpSpPr>
        <p:sp>
          <p:nvSpPr>
            <p:cNvPr id="14" name="Rectangle: Folded Corner 11"/>
            <p:cNvSpPr/>
            <p:nvPr/>
          </p:nvSpPr>
          <p:spPr>
            <a:xfrm>
              <a:off x="9985160" y="3211390"/>
              <a:ext cx="762009" cy="706676"/>
            </a:xfrm>
            <a:prstGeom prst="foldedCorner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19275679">
              <a:off x="9957465" y="3135855"/>
              <a:ext cx="80579" cy="159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(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PS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giống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  <a:blipFill rotWithShape="1">
                <a:blip r:embed="rId2"/>
                <a:stretch>
                  <a:fillRect l="-5" t="-34" r="1" b="4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vi-VN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blipFill rotWithShape="1">
                <a:blip r:embed="rId3"/>
                <a:stretch>
                  <a:fillRect l="-8" t="-1" r="1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219257" y="2618278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658854" y="3686629"/>
            <a:ext cx="9313946" cy="2946400"/>
            <a:chOff x="1658854" y="3686629"/>
            <a:chExt cx="9313946" cy="2946400"/>
          </a:xfrm>
          <a:solidFill>
            <a:schemeClr val="bg1"/>
          </a:solidFill>
        </p:grpSpPr>
        <p:sp>
          <p:nvSpPr>
            <p:cNvPr id="20" name="Rounded Rectangle 19"/>
            <p:cNvSpPr/>
            <p:nvPr/>
          </p:nvSpPr>
          <p:spPr>
            <a:xfrm>
              <a:off x="1658854" y="3686629"/>
              <a:ext cx="9313946" cy="2946400"/>
            </a:xfrm>
            <a:prstGeom prst="roundRect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>
              <a:off x="1677299" y="4274049"/>
              <a:ext cx="101341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59058" y="1981200"/>
            <a:ext cx="8305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nb-N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đặc điểm của mẫu số của các phân số có thể viết thành phân số thập phân.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06958" y="890086"/>
            <a:ext cx="3810000" cy="788984"/>
          </a:xfrm>
          <a:prstGeom prst="rect">
            <a:avLst/>
          </a:prstGeom>
          <a:noFill/>
        </p:spPr>
        <p:txBody>
          <a:bodyPr wrap="square" lIns="49834" tIns="24917" rIns="49834" bIns="24917">
            <a:spAutoFit/>
          </a:bodyPr>
          <a:lstStyle/>
          <a:p>
            <a:pPr algn="ctr">
              <a:defRPr/>
            </a:pPr>
            <a:r>
              <a:rPr lang="en-US" sz="4800" b="1" dirty="0" err="1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dirty="0">
              <a:ln w="22225">
                <a:noFill/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59058" y="3631929"/>
            <a:ext cx="100110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Chevron 1"/>
          <p:cNvSpPr/>
          <p:nvPr/>
        </p:nvSpPr>
        <p:spPr>
          <a:xfrm>
            <a:off x="1562929" y="2213152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Chevron 7"/>
          <p:cNvSpPr/>
          <p:nvPr/>
        </p:nvSpPr>
        <p:spPr>
          <a:xfrm>
            <a:off x="1562928" y="3779239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7792" y="2539816"/>
            <a:ext cx="23941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8972" y="3429000"/>
            <a:ext cx="748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(Trang 9)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6525" y="2252036"/>
            <a:ext cx="442613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284" y="3713246"/>
            <a:ext cx="1017646" cy="14090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189" y="3713246"/>
            <a:ext cx="1017646" cy="1409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657600"/>
            <a:ext cx="1017646" cy="14090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290" y="3350862"/>
            <a:ext cx="2928325" cy="354286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935928" y="5694809"/>
            <a:ext cx="479315" cy="652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288097" y="5840953"/>
            <a:ext cx="465502" cy="63395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632878" y="6078415"/>
            <a:ext cx="479315" cy="652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047251" y="6118623"/>
            <a:ext cx="479315" cy="652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502703" y="6158831"/>
            <a:ext cx="479315" cy="65276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427752" y="706727"/>
            <a:ext cx="75071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ẤP TRỨNG GÀ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25" name="Picture 24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476" y="2895601"/>
            <a:ext cx="2072200" cy="2814047"/>
          </a:xfrm>
          <a:prstGeom prst="rect">
            <a:avLst/>
          </a:prstGeom>
        </p:spPr>
      </p:pic>
      <p:pic>
        <p:nvPicPr>
          <p:cNvPr id="26" name="Picture 25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88" y="2970309"/>
            <a:ext cx="1984713" cy="2695240"/>
          </a:xfrm>
          <a:prstGeom prst="rect">
            <a:avLst/>
          </a:prstGeom>
        </p:spPr>
      </p:pic>
      <p:pic>
        <p:nvPicPr>
          <p:cNvPr id="24" name="Picture 23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48" y="3038387"/>
            <a:ext cx="2060380" cy="2647475"/>
          </a:xfrm>
          <a:prstGeom prst="rect">
            <a:avLst/>
          </a:prstGeom>
        </p:spPr>
      </p:pic>
      <p:sp>
        <p:nvSpPr>
          <p:cNvPr id="2" name="Action Button: Forward or Next 1">
            <a:hlinkClick r:id="rId11" action="ppaction://hlinksldjump" highlightClick="1"/>
          </p:cNvPr>
          <p:cNvSpPr/>
          <p:nvPr/>
        </p:nvSpPr>
        <p:spPr>
          <a:xfrm>
            <a:off x="11058801" y="6223718"/>
            <a:ext cx="784485" cy="559208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173" y="732101"/>
            <a:ext cx="98771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400" b="1" i="1" dirty="0">
              <a:ln w="13462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blipFill rotWithShape="1">
                <a:blip r:embed="rId1"/>
                <a:stretch>
                  <a:fillRect l="-1" t="-8" r="4" b="2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4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blipFill rotWithShape="1">
                <a:blip r:embed="rId2"/>
                <a:stretch>
                  <a:fillRect l="-6" t="-21" b="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4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blipFill rotWithShape="1">
                <a:blip r:embed="rId3"/>
                <a:stretch>
                  <a:fillRect l="-2" t="-8" r="15" b="5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488355" y="1889428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ction Button: Home 8">
            <a:hlinkClick r:id="rId4" action="ppaction://hlinksldjump" highlightClick="1"/>
          </p:cNvPr>
          <p:cNvSpPr/>
          <p:nvPr/>
        </p:nvSpPr>
        <p:spPr>
          <a:xfrm>
            <a:off x="790873" y="5948088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471" y="544286"/>
            <a:ext cx="113483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b="1" i="1" dirty="0">
              <a:ln w="13462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17145" y="2506047"/>
            <a:ext cx="59929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5251" y="3458816"/>
            <a:ext cx="5548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Sai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17145" y="3458816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ction Button: Home 8">
            <a:hlinkClick r:id="rId1" action="ppaction://hlinksldjump" highlightClick="1"/>
          </p:cNvPr>
          <p:cNvSpPr/>
          <p:nvPr/>
        </p:nvSpPr>
        <p:spPr>
          <a:xfrm>
            <a:off x="424543" y="5934139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538189" y="3458816"/>
            <a:ext cx="4751614" cy="1932480"/>
            <a:chOff x="5600700" y="3700877"/>
            <a:chExt cx="4751614" cy="1932480"/>
          </a:xfrm>
        </p:grpSpPr>
        <p:sp>
          <p:nvSpPr>
            <p:cNvPr id="7" name="Cloud Callout 6"/>
            <p:cNvSpPr/>
            <p:nvPr/>
          </p:nvSpPr>
          <p:spPr>
            <a:xfrm>
              <a:off x="5600700" y="3700877"/>
              <a:ext cx="4751614" cy="1932480"/>
            </a:xfrm>
            <a:prstGeom prst="cloud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43650" y="4323810"/>
              <a:ext cx="339868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Lấy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minh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họa</a:t>
              </a:r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4400" b="1" i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blipFill rotWithShape="1">
                <a:blip r:embed="rId1"/>
                <a:stretch>
                  <a:fillRect l="-5" r="3" b="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blipFill rotWithShape="1">
                <a:blip r:embed="rId2"/>
                <a:stretch>
                  <a:fillRect l="-8" t="-54" r="6" b="5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blipFill rotWithShape="1">
                <a:blip r:embed="rId3"/>
                <a:stretch>
                  <a:fillRect l="-6" t="-35" r="6" b="3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blipFill rotWithShape="1">
                <a:blip r:embed="rId4"/>
                <a:stretch>
                  <a:fillRect l="-8" t="-19" r="3" b="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ction Button: Home 6">
            <a:hlinkClick r:id="rId5" action="ppaction://hlinksldjump" highlightClick="1"/>
          </p:cNvPr>
          <p:cNvSpPr/>
          <p:nvPr/>
        </p:nvSpPr>
        <p:spPr>
          <a:xfrm>
            <a:off x="0" y="6324600"/>
            <a:ext cx="762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270944" y="4683470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1999" y="2170973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 bwMode="auto">
          <a:xfrm>
            <a:off x="920642" y="4588532"/>
            <a:ext cx="9781239" cy="523220"/>
            <a:chOff x="898574" y="4682149"/>
            <a:chExt cx="8645807" cy="522883"/>
          </a:xfrm>
        </p:grpSpPr>
        <p:sp>
          <p:nvSpPr>
            <p:cNvPr id="5" name="Freeform 11"/>
            <p:cNvSpPr/>
            <p:nvPr/>
          </p:nvSpPr>
          <p:spPr>
            <a:xfrm>
              <a:off x="898574" y="4749713"/>
              <a:ext cx="625836" cy="455319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1654416" y="4682149"/>
              <a:ext cx="7889965" cy="522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PS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 bwMode="auto">
          <a:xfrm>
            <a:off x="920642" y="2394066"/>
            <a:ext cx="10634049" cy="523220"/>
            <a:chOff x="833998" y="2683948"/>
            <a:chExt cx="8000582" cy="522599"/>
          </a:xfrm>
        </p:grpSpPr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1477341" y="2683948"/>
              <a:ext cx="7357239" cy="522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HS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11"/>
            <p:cNvSpPr/>
            <p:nvPr/>
          </p:nvSpPr>
          <p:spPr>
            <a:xfrm>
              <a:off x="833998" y="275147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 bwMode="auto">
          <a:xfrm>
            <a:off x="920642" y="3510136"/>
            <a:ext cx="9959735" cy="523220"/>
            <a:chOff x="907706" y="3670788"/>
            <a:chExt cx="9959683" cy="523219"/>
          </a:xfrm>
        </p:grpSpPr>
        <p:sp>
          <p:nvSpPr>
            <p:cNvPr id="11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23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HS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PSTP.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10692" y="1397106"/>
            <a:ext cx="3081293" cy="80821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  <a:endParaRPr lang="en-US" sz="5400" b="1" dirty="0">
              <a:ln w="0"/>
              <a:solidFill>
                <a:srgbClr val="000099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647" y="2406416"/>
            <a:ext cx="595686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2156</Words>
  <Application>WPS Presentation</Application>
  <PresentationFormat>Widescreen</PresentationFormat>
  <Paragraphs>189</Paragraphs>
  <Slides>17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Arial</vt:lpstr>
      <vt:lpstr>SimSun</vt:lpstr>
      <vt:lpstr>Wingdings</vt:lpstr>
      <vt:lpstr>Verdana</vt:lpstr>
      <vt:lpstr>Times New Roman</vt:lpstr>
      <vt:lpstr>Times New Roman</vt:lpstr>
      <vt:lpstr>Cambria Math</vt:lpstr>
      <vt:lpstr>Tahoma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KHỞI ĐỘNG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THỰC HÀNH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HUONG GIANG</cp:lastModifiedBy>
  <cp:revision>19</cp:revision>
  <dcterms:created xsi:type="dcterms:W3CDTF">2021-08-20T13:24:00Z</dcterms:created>
  <dcterms:modified xsi:type="dcterms:W3CDTF">2023-09-03T14:36:05Z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47C74D34CEEE4B8FB4E7DB5FFB9DD560</vt:lpwstr>
  </property>
  <property fmtid="{D5CDD505-2E9C-101B-9397-08002B2CF9AE}" pid="3" name="KSOProductBuildVer">
    <vt:lpwstr>1033-11.2.0.11537</vt:lpwstr>
  </property>
</Properties>
</file>