
<file path=[Content_Types].xml><?xml version="1.0" encoding="utf-8"?>
<Types xmlns="http://schemas.openxmlformats.org/package/2006/content-types">
  <Default Extension="bin" ContentType="application/vnd.openxmlformats-officedocument.oleObject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66" r:id="rId3"/>
    <p:sldId id="257" r:id="rId4"/>
    <p:sldId id="267" r:id="rId5"/>
    <p:sldId id="268" r:id="rId6"/>
    <p:sldId id="269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6" roundtripDataSignature="AMtx7mi6V87NxRyg0m54HgLLuvB4DYwYE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674458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63" name="Google Shape;16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7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1" i="1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10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2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2"/>
          <p:cNvSpPr txBox="1"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2"/>
          <p:cNvSpPr txBox="1"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81" name="Google Shape;81;p2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4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4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2pPr>
            <a:lvl3pPr lvl="2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3pPr>
            <a:lvl4pPr lvl="3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4pPr>
            <a:lvl5pPr lvl="4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8" name="Google Shape;28;p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5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1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7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7"/>
          <p:cNvSpPr>
            <a:spLocks noGrp="1"/>
          </p:cNvSpPr>
          <p:nvPr>
            <p:ph type="pic" idx="2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46" name="Google Shape;46;p17"/>
          <p:cNvSpPr txBox="1">
            <a:spLocks noGrp="1"/>
          </p:cNvSpPr>
          <p:nvPr>
            <p:ph type="body" idx="1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1pPr>
            <a:lvl2pPr marL="914400" lvl="1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3pPr>
            <a:lvl4pPr marL="1828800" lvl="3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4pPr>
            <a:lvl5pPr marL="2286000" lvl="4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47" name="Google Shape;47;p1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8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8"/>
          <p:cNvSpPr txBox="1">
            <a:spLocks noGrp="1"/>
          </p:cNvSpPr>
          <p:nvPr>
            <p:ph type="body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3" name="Google Shape;53;p18"/>
          <p:cNvSpPr txBox="1">
            <a:spLocks noGrp="1"/>
          </p:cNvSpPr>
          <p:nvPr>
            <p:ph type="body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1pPr>
            <a:lvl2pPr marL="914400" lvl="1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3pPr>
            <a:lvl4pPr marL="1828800" lvl="3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4pPr>
            <a:lvl5pPr marL="2286000" lvl="4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4" name="Google Shape;54;p1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0"/>
          <p:cNvSpPr txBox="1"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0"/>
          <p:cNvSpPr txBox="1"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5" name="Google Shape;65;p20"/>
          <p:cNvSpPr txBox="1">
            <a:spLocks noGrp="1"/>
          </p:cNvSpPr>
          <p:nvPr>
            <p:ph type="body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20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7" name="Google Shape;67;p20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2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1" u="none" strike="noStrike" cap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oleObject" Target="../embeddings/oleObject1.bin"/><Relationship Id="rId10" Type="http://schemas.openxmlformats.org/officeDocument/2006/relationships/image" Target="../media/image7.png"/><Relationship Id="rId4" Type="http://schemas.openxmlformats.org/officeDocument/2006/relationships/image" Target="../media/image3.png"/><Relationship Id="rId9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" descr="gentileframe1181x1772pngh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/>
          <p:nvPr/>
        </p:nvSpPr>
        <p:spPr>
          <a:xfrm>
            <a:off x="1838325" y="2171700"/>
            <a:ext cx="5629275" cy="12573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l"/>
            <a:r>
              <a:rPr b="0" i="1">
                <a:ln w="9525" cap="flat" cmpd="sng">
                  <a:solidFill>
                    <a:srgbClr val="FF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rgbClr val="0070C0"/>
                </a:solidFill>
                <a:latin typeface="Times New Roman"/>
              </a:rPr>
              <a:t>LUYỆN TỪ VÀ CÂU LỚP 5 </a:t>
            </a:r>
          </a:p>
        </p:txBody>
      </p:sp>
      <p:sp>
        <p:nvSpPr>
          <p:cNvPr id="90" name="Google Shape;90;p1"/>
          <p:cNvSpPr txBox="1"/>
          <p:nvPr/>
        </p:nvSpPr>
        <p:spPr>
          <a:xfrm>
            <a:off x="534987" y="914400"/>
            <a:ext cx="82374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Times New Roman"/>
              <a:buNone/>
            </a:pPr>
            <a:r>
              <a:rPr lang="en-US" sz="2400" b="1" i="1" u="none" strike="noStrike" cap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PHÒNG GIÁO DỤC  VÀ  ĐÀO TẠO QUẬN LONG BIÊN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Times New Roman"/>
              <a:buNone/>
            </a:pPr>
            <a:r>
              <a:rPr lang="en-US" sz="2400" b="1" i="1" u="none" strike="noStrike" cap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TRƯỜNG TIỂU HỌC </a:t>
            </a:r>
            <a:r>
              <a:rPr lang="en-US" sz="2400" b="1" i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PHÚC LỢI</a:t>
            </a:r>
            <a:endParaRPr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7"/>
          <p:cNvSpPr txBox="1"/>
          <p:nvPr/>
        </p:nvSpPr>
        <p:spPr>
          <a:xfrm>
            <a:off x="152400" y="762000"/>
            <a:ext cx="8763000" cy="5632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Times New Roman"/>
              <a:buNone/>
            </a:pPr>
            <a:r>
              <a:rPr lang="en-US" sz="2400" b="1" i="1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Cá hồi vượt thác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Đàn cá hồi gặp thác phải nghỉ lại lấy sức để sáng mai vượt sóng. Suốt đêm thác réo </a:t>
            </a:r>
            <a:r>
              <a:rPr lang="en-US" sz="2400" b="1" i="1" u="none">
                <a:solidFill>
                  <a:srgbClr val="0066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(điên cuồng, dữ dằn, điên đảo).</a:t>
            </a:r>
            <a:r>
              <a:rPr lang="en-US" sz="2400" b="1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Nước tung lên thành những búi trắng to như tơ. Suốt đêm đàn cá rậm rịch.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Mặt trời </a:t>
            </a:r>
            <a:r>
              <a:rPr lang="en-US" sz="2400" b="1" i="1" u="none">
                <a:solidFill>
                  <a:srgbClr val="99003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(mọc, ngoi, nhô)</a:t>
            </a:r>
            <a:r>
              <a:rPr lang="en-US" sz="2400" b="1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lên. Dòng thác óng ánh </a:t>
            </a:r>
            <a:r>
              <a:rPr lang="en-US" sz="2400" b="1" i="1" u="none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(sáng trưng, sáng quắc, sáng rực)</a:t>
            </a:r>
            <a:r>
              <a:rPr lang="en-US" sz="2400" b="1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dưới nắng. Tiếng nước xối </a:t>
            </a:r>
            <a:r>
              <a:rPr lang="en-US" sz="2400" b="1" i="1" u="none">
                <a:solidFill>
                  <a:srgbClr val="9900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(gầm rung, gầm vang, gầm gào).</a:t>
            </a:r>
            <a:r>
              <a:rPr lang="en-US" sz="2400" b="1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Những con cá hồi lấy đà lao vút lên như chim. Chúng xé toạc màn mưa thác trắng. Những đôi vây xòe ra như đôi cánh.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Đàn cá hồi lần lượt vượt thác an toàn. Đậu “chân” bên kia ngọn thác, chúng chưa kịp chờ cho cơn choáng đi qua, lại </a:t>
            </a:r>
            <a:r>
              <a:rPr lang="en-US" sz="2400" b="1" i="1" u="none">
                <a:solidFill>
                  <a:srgbClr val="FC0A0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(cuống cuồng, hối hả, cuống quýt)</a:t>
            </a:r>
            <a:r>
              <a:rPr lang="en-US" sz="2400" b="1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lên đường.  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                                          Theo Nguyễn Phan Hách</a:t>
            </a:r>
            <a:endParaRPr/>
          </a:p>
        </p:txBody>
      </p:sp>
      <p:sp>
        <p:nvSpPr>
          <p:cNvPr id="167" name="Google Shape;167;p7" descr="Picture4"/>
          <p:cNvSpPr/>
          <p:nvPr/>
        </p:nvSpPr>
        <p:spPr>
          <a:xfrm>
            <a:off x="152400" y="234950"/>
            <a:ext cx="7391400" cy="4572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l"/>
            <a:r>
              <a:rPr lang="en-US" b="0" i="1" dirty="0">
                <a:ln w="12700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rgbClr val="0066FF"/>
                </a:solidFill>
                <a:latin typeface="Times New Roman"/>
              </a:rPr>
              <a:t>3. </a:t>
            </a:r>
            <a:r>
              <a:rPr b="0" i="1" dirty="0" err="1">
                <a:ln w="12700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rgbClr val="0066FF"/>
                </a:solidFill>
                <a:latin typeface="Times New Roman"/>
              </a:rPr>
              <a:t>Chọn</a:t>
            </a:r>
            <a:r>
              <a:rPr b="0" i="1" dirty="0">
                <a:ln w="12700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rgbClr val="0066FF"/>
                </a:solidFill>
                <a:latin typeface="Times New Roman"/>
              </a:rPr>
              <a:t> </a:t>
            </a:r>
            <a:r>
              <a:rPr b="0" i="1" dirty="0" err="1">
                <a:ln w="12700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rgbClr val="0066FF"/>
                </a:solidFill>
                <a:latin typeface="Times New Roman"/>
              </a:rPr>
              <a:t>từ</a:t>
            </a:r>
            <a:r>
              <a:rPr b="0" i="1" dirty="0">
                <a:ln w="12700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rgbClr val="0066FF"/>
                </a:solidFill>
                <a:latin typeface="Times New Roman"/>
              </a:rPr>
              <a:t> </a:t>
            </a:r>
            <a:r>
              <a:rPr b="0" i="1" dirty="0" err="1">
                <a:ln w="12700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rgbClr val="0066FF"/>
                </a:solidFill>
                <a:latin typeface="Times New Roman"/>
              </a:rPr>
              <a:t>thích</a:t>
            </a:r>
            <a:r>
              <a:rPr b="0" i="1" dirty="0">
                <a:ln w="12700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rgbClr val="0066FF"/>
                </a:solidFill>
                <a:latin typeface="Times New Roman"/>
              </a:rPr>
              <a:t> </a:t>
            </a:r>
            <a:r>
              <a:rPr b="0" i="1" dirty="0" err="1">
                <a:ln w="12700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rgbClr val="0066FF"/>
                </a:solidFill>
                <a:latin typeface="Times New Roman"/>
              </a:rPr>
              <a:t>hợp</a:t>
            </a:r>
            <a:r>
              <a:rPr b="0" i="1" dirty="0">
                <a:ln w="12700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rgbClr val="0066FF"/>
                </a:solidFill>
                <a:latin typeface="Times New Roman"/>
              </a:rPr>
              <a:t> </a:t>
            </a:r>
            <a:r>
              <a:rPr b="0" i="1" dirty="0" err="1">
                <a:ln w="12700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rgbClr val="0066FF"/>
                </a:solidFill>
                <a:latin typeface="Times New Roman"/>
              </a:rPr>
              <a:t>trong</a:t>
            </a:r>
            <a:r>
              <a:rPr b="0" i="1" dirty="0">
                <a:ln w="12700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rgbClr val="0066FF"/>
                </a:solidFill>
                <a:latin typeface="Times New Roman"/>
              </a:rPr>
              <a:t> </a:t>
            </a:r>
            <a:r>
              <a:rPr b="0" i="1" dirty="0" err="1">
                <a:ln w="12700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rgbClr val="0066FF"/>
                </a:solidFill>
                <a:latin typeface="Times New Roman"/>
              </a:rPr>
              <a:t>ngoặc</a:t>
            </a:r>
            <a:r>
              <a:rPr b="0" i="1" dirty="0">
                <a:ln w="12700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rgbClr val="0066FF"/>
                </a:solidFill>
                <a:latin typeface="Times New Roman"/>
              </a:rPr>
              <a:t> </a:t>
            </a:r>
            <a:r>
              <a:rPr b="0" i="1" dirty="0" err="1">
                <a:ln w="12700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rgbClr val="0066FF"/>
                </a:solidFill>
                <a:latin typeface="Times New Roman"/>
              </a:rPr>
              <a:t>đơn</a:t>
            </a:r>
            <a:r>
              <a:rPr b="0" i="1" dirty="0">
                <a:ln w="12700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rgbClr val="0066FF"/>
                </a:solidFill>
                <a:latin typeface="Times New Roman"/>
              </a:rPr>
              <a:t> </a:t>
            </a:r>
            <a:r>
              <a:rPr b="0" i="1" dirty="0" err="1">
                <a:ln w="12700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rgbClr val="0066FF"/>
                </a:solidFill>
                <a:latin typeface="Times New Roman"/>
              </a:rPr>
              <a:t>để</a:t>
            </a:r>
            <a:r>
              <a:rPr b="0" i="1" dirty="0">
                <a:ln w="12700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rgbClr val="0066FF"/>
                </a:solidFill>
                <a:latin typeface="Times New Roman"/>
              </a:rPr>
              <a:t> </a:t>
            </a:r>
            <a:r>
              <a:rPr b="0" i="1" dirty="0" err="1">
                <a:ln w="12700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rgbClr val="0066FF"/>
                </a:solidFill>
                <a:latin typeface="Times New Roman"/>
              </a:rPr>
              <a:t>hoàn</a:t>
            </a:r>
            <a:r>
              <a:rPr b="0" i="1" dirty="0">
                <a:ln w="12700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rgbClr val="0066FF"/>
                </a:solidFill>
                <a:latin typeface="Times New Roman"/>
              </a:rPr>
              <a:t> </a:t>
            </a:r>
            <a:r>
              <a:rPr b="0" i="1" dirty="0" err="1">
                <a:ln w="12700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rgbClr val="0066FF"/>
                </a:solidFill>
                <a:latin typeface="Times New Roman"/>
              </a:rPr>
              <a:t>chỉnh</a:t>
            </a:r>
            <a:r>
              <a:rPr b="0" i="1" dirty="0">
                <a:ln w="12700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rgbClr val="0066FF"/>
                </a:solidFill>
                <a:latin typeface="Times New Roman"/>
              </a:rPr>
              <a:t> </a:t>
            </a:r>
            <a:r>
              <a:rPr b="0" i="1" dirty="0" err="1">
                <a:ln w="12700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rgbClr val="0066FF"/>
                </a:solidFill>
                <a:latin typeface="Times New Roman"/>
              </a:rPr>
              <a:t>bài</a:t>
            </a:r>
            <a:r>
              <a:rPr b="0" i="1" dirty="0">
                <a:ln w="12700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rgbClr val="0066FF"/>
                </a:solidFill>
                <a:latin typeface="Times New Roman"/>
              </a:rPr>
              <a:t> </a:t>
            </a:r>
            <a:r>
              <a:rPr b="0" i="1" dirty="0" err="1">
                <a:ln w="12700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rgbClr val="0066FF"/>
                </a:solidFill>
                <a:latin typeface="Times New Roman"/>
              </a:rPr>
              <a:t>văn</a:t>
            </a:r>
            <a:r>
              <a:rPr b="0" i="1" dirty="0">
                <a:ln w="12700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rgbClr val="0066FF"/>
                </a:solidFill>
                <a:latin typeface="Times New Roman"/>
              </a:rPr>
              <a:t> </a:t>
            </a:r>
            <a:r>
              <a:rPr b="0" i="1" dirty="0" err="1">
                <a:ln w="12700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rgbClr val="0066FF"/>
                </a:solidFill>
                <a:latin typeface="Times New Roman"/>
              </a:rPr>
              <a:t>sau</a:t>
            </a:r>
            <a:r>
              <a:rPr b="0" i="1" dirty="0">
                <a:ln w="12700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rgbClr val="0066FF"/>
                </a:solidFill>
                <a:latin typeface="Times New Roman"/>
              </a:rPr>
              <a:t>: 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" name="Google Shape;172;p8" descr="nature_5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" name="Google Shape;173;p8" descr="dolphins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1680000">
            <a:off x="4572000" y="2438400"/>
            <a:ext cx="17526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8" descr="dolphins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010400" y="4648200"/>
            <a:ext cx="17526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5" name="Google Shape;175;p8" descr="dolphins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2100000">
            <a:off x="7010400" y="4191000"/>
            <a:ext cx="17526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6" name="Google Shape;176;p8" descr="dolphins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1680000">
            <a:off x="5257800" y="3429000"/>
            <a:ext cx="17526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7" name="Google Shape;177;p8" descr="dolphins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1680000">
            <a:off x="6248400" y="4724400"/>
            <a:ext cx="1752600" cy="1143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78" name="Google Shape;178;p8"/>
          <p:cNvGraphicFramePr/>
          <p:nvPr/>
        </p:nvGraphicFramePr>
        <p:xfrm>
          <a:off x="8077200" y="5791200"/>
          <a:ext cx="10668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5" imgW="1066800" imgH="1066800" progId="MS_ClipArt_Gallery.2">
                  <p:embed/>
                </p:oleObj>
              </mc:Choice>
              <mc:Fallback>
                <p:oleObj r:id="rId5" imgW="1066800" imgH="1066800" progId="MS_ClipArt_Gallery.2">
                  <p:embed/>
                  <p:pic>
                    <p:nvPicPr>
                      <p:cNvPr id="178" name="Google Shape;178;p8"/>
                      <p:cNvPicPr preferRelativeResize="0"/>
                      <p:nvPr/>
                    </p:nvPicPr>
                    <p:blipFill rotWithShape="1">
                      <a:blip r:embed="rId6">
                        <a:alphaModFix/>
                      </a:blip>
                      <a:srcRect/>
                      <a:stretch/>
                    </p:blipFill>
                    <p:spPr>
                      <a:xfrm>
                        <a:off x="8077200" y="5791200"/>
                        <a:ext cx="10668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9" name="Google Shape;179;p8" descr="ANGELFSH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8229600" y="5029200"/>
            <a:ext cx="735012" cy="10239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0" name="Google Shape;180;p8" descr="ANGELFSH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7696200" y="5562600"/>
            <a:ext cx="515937" cy="4572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81" name="Google Shape;181;p8"/>
          <p:cNvGraphicFramePr/>
          <p:nvPr/>
        </p:nvGraphicFramePr>
        <p:xfrm>
          <a:off x="7162800" y="5943600"/>
          <a:ext cx="609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9" imgW="609600" imgH="609600" progId="MS_ClipArt_Gallery.2">
                  <p:embed/>
                </p:oleObj>
              </mc:Choice>
              <mc:Fallback>
                <p:oleObj r:id="rId9" imgW="609600" imgH="609600" progId="MS_ClipArt_Gallery.2">
                  <p:embed/>
                  <p:pic>
                    <p:nvPicPr>
                      <p:cNvPr id="181" name="Google Shape;181;p8"/>
                      <p:cNvPicPr preferRelativeResize="0"/>
                      <p:nvPr/>
                    </p:nvPicPr>
                    <p:blipFill rotWithShape="1">
                      <a:blip r:embed="rId6">
                        <a:alphaModFix/>
                      </a:blip>
                      <a:srcRect/>
                      <a:stretch/>
                    </p:blipFill>
                    <p:spPr>
                      <a:xfrm>
                        <a:off x="7162800" y="5943600"/>
                        <a:ext cx="609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2" name="Google Shape;182;p8" descr="dolphins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1680000">
            <a:off x="4267200" y="5334000"/>
            <a:ext cx="17526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3" name="Google Shape;183;p8" descr="dolphins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1680000">
            <a:off x="5638800" y="5334000"/>
            <a:ext cx="17526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Google Shape;184;p8" descr="dolphins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1680000">
            <a:off x="6096000" y="5334000"/>
            <a:ext cx="17526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5" name="Google Shape;185;p8" descr="dolphins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2100000">
            <a:off x="6781800" y="5334000"/>
            <a:ext cx="17526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" name="Google Shape;186;p8" descr="dolphins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2100000">
            <a:off x="6096000" y="3124200"/>
            <a:ext cx="17526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7" name="Google Shape;187;p8" descr="dolphins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1680000">
            <a:off x="4114800" y="4876800"/>
            <a:ext cx="17526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8" name="Google Shape;188;p8" descr="dolphins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1680000">
            <a:off x="7239000" y="5029200"/>
            <a:ext cx="17526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9" name="Google Shape;189;p8" descr="SUMMR011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7543800" y="0"/>
            <a:ext cx="1600200" cy="144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9"/>
          <p:cNvSpPr txBox="1"/>
          <p:nvPr/>
        </p:nvSpPr>
        <p:spPr>
          <a:xfrm>
            <a:off x="152400" y="1066800"/>
            <a:ext cx="8839200" cy="532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Times New Roman"/>
              <a:buNone/>
            </a:pPr>
            <a:r>
              <a:rPr lang="en-US" sz="2800" b="1" i="1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Cá hồi vượt thác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Đàn cá hồi gặp thác phải nghỉ lại lấy sức để sáng mai vượt sóng. Suốt đêm thác réo </a:t>
            </a:r>
            <a:r>
              <a:rPr lang="en-US" sz="2400" b="1" i="1" u="sng">
                <a:solidFill>
                  <a:srgbClr val="FC0A0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điên cuồng</a:t>
            </a:r>
            <a:r>
              <a:rPr lang="en-US" sz="2400" b="1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Nước tung lên thành những búi trắng to như tơ. Suốt đêm đàn cá rậm rịch.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Mặt trời </a:t>
            </a:r>
            <a:r>
              <a:rPr lang="en-US" sz="2400" b="1" i="1" u="sng">
                <a:solidFill>
                  <a:srgbClr val="D6009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nhô</a:t>
            </a:r>
            <a:r>
              <a:rPr lang="en-US" sz="2400" b="1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lên.Dòng thác óng ánh </a:t>
            </a:r>
            <a:r>
              <a:rPr lang="en-US" sz="2400" b="1" i="1" u="sng">
                <a:solidFill>
                  <a:srgbClr val="99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sáng rực</a:t>
            </a:r>
            <a:r>
              <a:rPr lang="en-US" sz="2400" b="1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dưới nắng. Tiếng nước xối </a:t>
            </a:r>
            <a:r>
              <a:rPr lang="en-US" sz="2400" b="1" i="1" u="sng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gầm vang</a:t>
            </a:r>
            <a:r>
              <a:rPr lang="en-US" sz="2400" b="1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Những con cá hồi lấy đà lao vút lên như chim. Chúng xé toạc màn mưa thác trắng. Những đôi vây xòe ra như đôi cánh.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Đàn cá hồi lần lượt vượt thác an toàn. Đậu “chân” bên kia ngọn thác, chúng chưa kịp chờ cho cơn choáng đi qua, lại </a:t>
            </a:r>
            <a:r>
              <a:rPr lang="en-US" sz="2400" b="1" i="1" u="sng">
                <a:solidFill>
                  <a:srgbClr val="FF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hối hả</a:t>
            </a:r>
            <a:r>
              <a:rPr lang="en-US" sz="2400" b="1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lên đường.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                                            Theo Nguyễn Phan Hách</a:t>
            </a:r>
            <a:endParaRPr/>
          </a:p>
        </p:txBody>
      </p:sp>
      <p:sp>
        <p:nvSpPr>
          <p:cNvPr id="195" name="Google Shape;195;p9" descr="Picture4"/>
          <p:cNvSpPr/>
          <p:nvPr/>
        </p:nvSpPr>
        <p:spPr>
          <a:xfrm>
            <a:off x="533400" y="381000"/>
            <a:ext cx="8077200" cy="4572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l"/>
            <a:r>
              <a:rPr b="0" i="1">
                <a:ln w="12700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rgbClr val="0066FF"/>
                </a:solidFill>
                <a:latin typeface="Times New Roman"/>
              </a:rPr>
              <a:t>Chọn từ thích hợp trong ngoặc đơn để hoàn chỉnh bài văn sau 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0"/>
          <p:cNvSpPr/>
          <p:nvPr/>
        </p:nvSpPr>
        <p:spPr>
          <a:xfrm>
            <a:off x="457200" y="2895600"/>
            <a:ext cx="8229600" cy="158115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l"/>
            <a:r>
              <a:rPr b="0" i="1">
                <a:ln w="18025" cap="flat" cmpd="sng">
                  <a:solidFill>
                    <a:srgbClr val="FF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rgbClr val="0000FF"/>
                </a:solidFill>
                <a:latin typeface="Times New Roman"/>
              </a:rPr>
              <a:t>Chúc các em chăm ngoan, học giỏi! 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219978D6-C5B1-3CD9-C62B-1934D392D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AA77A94E-BC33-523B-F53A-901D5A1A36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Google Shape;100;p2">
            <a:extLst>
              <a:ext uri="{FF2B5EF4-FFF2-40B4-BE49-F238E27FC236}">
                <a16:creationId xmlns:a16="http://schemas.microsoft.com/office/drawing/2014/main" id="{D4ED5E49-E190-D1CB-E880-43C7C2F08374}"/>
              </a:ext>
            </a:extLst>
          </p:cNvPr>
          <p:cNvSpPr txBox="1"/>
          <p:nvPr/>
        </p:nvSpPr>
        <p:spPr>
          <a:xfrm>
            <a:off x="2791838" y="2616740"/>
            <a:ext cx="37338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Times New Roman"/>
              <a:buNone/>
            </a:pPr>
            <a:r>
              <a:rPr lang="en-US" sz="4400" b="1" i="1" u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KHỞI</a:t>
            </a:r>
            <a:r>
              <a:rPr lang="en-US" sz="4400" b="1" i="1" u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400" b="1" i="1" u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ĐỘNG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65836083"/>
      </p:ext>
    </p:extLst>
  </p:cSld>
  <p:clrMapOvr>
    <a:masterClrMapping/>
  </p:clrMapOvr>
  <p:transition spd="med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 txBox="1"/>
          <p:nvPr/>
        </p:nvSpPr>
        <p:spPr>
          <a:xfrm>
            <a:off x="0" y="1639887"/>
            <a:ext cx="9144000" cy="585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3200"/>
              <a:buFont typeface="Times New Roman"/>
              <a:buNone/>
            </a:pPr>
            <a:r>
              <a:rPr lang="en-US" sz="3200" b="1" i="1" u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*Thế nào là từ đồng nghĩa?</a:t>
            </a:r>
            <a:endParaRPr/>
          </a:p>
        </p:txBody>
      </p:sp>
      <p:sp>
        <p:nvSpPr>
          <p:cNvPr id="97" name="Google Shape;97;p2"/>
          <p:cNvSpPr txBox="1"/>
          <p:nvPr/>
        </p:nvSpPr>
        <p:spPr>
          <a:xfrm>
            <a:off x="0" y="2514600"/>
            <a:ext cx="9144000" cy="1077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3200"/>
              <a:buFont typeface="Times New Roman"/>
              <a:buNone/>
            </a:pPr>
            <a:r>
              <a:rPr lang="en-US" sz="3200" b="1" i="1" u="none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Những từ đồng nghĩa là những từ có nghĩa giống nhau hoặc gần giống nhau.</a:t>
            </a:r>
            <a:endParaRPr/>
          </a:p>
        </p:txBody>
      </p:sp>
      <p:sp>
        <p:nvSpPr>
          <p:cNvPr id="98" name="Google Shape;98;p2"/>
          <p:cNvSpPr txBox="1"/>
          <p:nvPr/>
        </p:nvSpPr>
        <p:spPr>
          <a:xfrm>
            <a:off x="0" y="4419600"/>
            <a:ext cx="9144000" cy="58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3200"/>
              <a:buFont typeface="Times New Roman"/>
              <a:buNone/>
            </a:pPr>
            <a:r>
              <a:rPr lang="en-US" sz="3200" b="1" i="1" u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*Đặt câu có từ đồng nghĩa</a:t>
            </a:r>
            <a:endParaRPr/>
          </a:p>
        </p:txBody>
      </p:sp>
      <p:sp>
        <p:nvSpPr>
          <p:cNvPr id="99" name="Google Shape;99;p2"/>
          <p:cNvSpPr txBox="1"/>
          <p:nvPr/>
        </p:nvSpPr>
        <p:spPr>
          <a:xfrm>
            <a:off x="0" y="5181600"/>
            <a:ext cx="9144000" cy="58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3200"/>
              <a:buFont typeface="Times New Roman"/>
              <a:buNone/>
            </a:pPr>
            <a:r>
              <a:rPr lang="en-US" sz="3200" b="1" i="1" u="none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VD: Biển bao la. Cánh đồng bát ngát.</a:t>
            </a:r>
            <a:endParaRPr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" descr="gentileframe1181x1772pngh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/>
          <p:nvPr/>
        </p:nvSpPr>
        <p:spPr>
          <a:xfrm>
            <a:off x="1838325" y="2171700"/>
            <a:ext cx="5629275" cy="12573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l"/>
            <a:r>
              <a:rPr b="0" i="1">
                <a:ln w="9525" cap="flat" cmpd="sng">
                  <a:solidFill>
                    <a:srgbClr val="FF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rgbClr val="0070C0"/>
                </a:solidFill>
                <a:latin typeface="Times New Roman"/>
              </a:rPr>
              <a:t>LUYỆN TỪ VÀ CÂU LỚP 5 </a:t>
            </a:r>
          </a:p>
        </p:txBody>
      </p:sp>
      <p:sp>
        <p:nvSpPr>
          <p:cNvPr id="90" name="Google Shape;90;p1"/>
          <p:cNvSpPr txBox="1"/>
          <p:nvPr/>
        </p:nvSpPr>
        <p:spPr>
          <a:xfrm>
            <a:off x="534987" y="914400"/>
            <a:ext cx="82374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Times New Roman"/>
              <a:buNone/>
            </a:pPr>
            <a:r>
              <a:rPr lang="en-US" sz="2400" b="1" i="1" u="none" strike="noStrike" cap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PHÒNG GIÁO DỤC  VÀ  ĐÀO TẠO QUẬN LONG BIÊN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Times New Roman"/>
              <a:buNone/>
            </a:pPr>
            <a:r>
              <a:rPr lang="en-US" sz="2400" b="1" i="1" u="none" strike="noStrike" cap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TRƯỜNG TIỂU HỌC </a:t>
            </a:r>
            <a:r>
              <a:rPr lang="en-US" sz="2400" b="1" i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PHÚC LỢI</a:t>
            </a:r>
            <a:endParaRPr/>
          </a:p>
        </p:txBody>
      </p:sp>
      <p:sp>
        <p:nvSpPr>
          <p:cNvPr id="91" name="Google Shape;91;p1"/>
          <p:cNvSpPr txBox="1"/>
          <p:nvPr/>
        </p:nvSpPr>
        <p:spPr>
          <a:xfrm>
            <a:off x="957262" y="3581400"/>
            <a:ext cx="7239000" cy="277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6000"/>
              <a:buFont typeface="Times New Roman"/>
              <a:buNone/>
            </a:pPr>
            <a:r>
              <a:rPr lang="en-US" sz="6000" b="1" i="1" u="none" strike="noStrike" cap="none" dirty="0" err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Luyện</a:t>
            </a:r>
            <a:r>
              <a:rPr lang="en-US" sz="6000" b="1" i="1" u="none" strike="noStrike" cap="none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000" b="1" i="1" u="none" strike="noStrike" cap="none" dirty="0" err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tập</a:t>
            </a:r>
            <a:r>
              <a:rPr lang="en-US" sz="6000" b="1" i="1" u="none" strike="noStrike" cap="none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000" b="1" i="1" u="none" strike="noStrike" cap="none" dirty="0" err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về</a:t>
            </a:r>
            <a:r>
              <a:rPr lang="en-US" sz="6000" b="1" i="1" u="none" strike="noStrike" cap="none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6000"/>
              <a:buFont typeface="Times New Roman"/>
              <a:buNone/>
            </a:pPr>
            <a:r>
              <a:rPr lang="en-US" sz="6000" b="1" i="1" u="none" strike="noStrike" cap="none" dirty="0" err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từ</a:t>
            </a:r>
            <a:r>
              <a:rPr lang="en-US" sz="6000" b="1" i="1" u="none" strike="noStrike" cap="none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000" b="1" i="1" u="none" strike="noStrike" cap="none" dirty="0" err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đồng</a:t>
            </a:r>
            <a:r>
              <a:rPr lang="en-US" sz="6000" b="1" i="1" u="none" strike="noStrike" cap="none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000" b="1" i="1" u="none" strike="noStrike" cap="none" dirty="0" err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nghĩa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0" b="1" i="1" u="none" dirty="0">
              <a:solidFill>
                <a:srgbClr val="00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41640466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219978D6-C5B1-3CD9-C62B-1934D392D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Mục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tiêu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AA77A94E-BC33-523B-F53A-901D5A1A36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da-DK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T</a:t>
            </a:r>
            <a:r>
              <a:rPr lang="en-US" b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ìm</a:t>
            </a:r>
            <a:r>
              <a:rPr lang="en-US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endParaRPr lang="en-US" b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en-US" b="1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da-DK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endParaRPr lang="en-US" b="1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994296"/>
      </p:ext>
    </p:extLst>
  </p:cSld>
  <p:clrMapOvr>
    <a:masterClrMapping/>
  </p:clrMapOvr>
  <p:transition spd="med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219978D6-C5B1-3CD9-C62B-1934D392D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AA77A94E-BC33-523B-F53A-901D5A1A36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Google Shape;100;p2">
            <a:extLst>
              <a:ext uri="{FF2B5EF4-FFF2-40B4-BE49-F238E27FC236}">
                <a16:creationId xmlns:a16="http://schemas.microsoft.com/office/drawing/2014/main" id="{D4ED5E49-E190-D1CB-E880-43C7C2F08374}"/>
              </a:ext>
            </a:extLst>
          </p:cNvPr>
          <p:cNvSpPr txBox="1"/>
          <p:nvPr/>
        </p:nvSpPr>
        <p:spPr>
          <a:xfrm>
            <a:off x="2791838" y="2616740"/>
            <a:ext cx="37338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Times New Roman"/>
              <a:buNone/>
            </a:pPr>
            <a:r>
              <a:rPr lang="en-US" sz="4400" b="1" i="1" u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LUYỆN</a:t>
            </a:r>
            <a:r>
              <a:rPr lang="en-US" sz="4400" b="1" i="1" u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400" b="1" i="1" u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TẬP</a:t>
            </a:r>
            <a:r>
              <a:rPr lang="en-US" sz="4400" b="1" i="1" u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4400" b="1" i="1" u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THỰC</a:t>
            </a:r>
            <a:r>
              <a:rPr lang="en-US" sz="4400" b="1" i="1" u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400" b="1" i="1" u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HÀNH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35334608"/>
      </p:ext>
    </p:extLst>
  </p:cSld>
  <p:clrMapOvr>
    <a:masterClrMapping/>
  </p:clrMapOvr>
  <p:transition spd="med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/>
        </p:nvSpPr>
        <p:spPr>
          <a:xfrm>
            <a:off x="972765" y="778213"/>
            <a:ext cx="5564221" cy="304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71500" marR="0" lvl="0" indent="-571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68"/>
              </a:buClr>
              <a:buSzPts val="3200"/>
              <a:buFont typeface="Times New Roman"/>
              <a:buAutoNum type="romanUcPeriod"/>
            </a:pPr>
            <a:endParaRPr lang="en-US" sz="3200" b="1" i="1" u="none" dirty="0">
              <a:solidFill>
                <a:srgbClr val="222268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68"/>
              </a:buClr>
              <a:buSzPts val="3200"/>
              <a:buAutoNum type="arabicPeriod"/>
            </a:pPr>
            <a:r>
              <a:rPr lang="en-US" sz="3200" b="1" i="1" u="none" dirty="0" err="1">
                <a:solidFill>
                  <a:srgbClr val="22226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Tìm</a:t>
            </a:r>
            <a:r>
              <a:rPr lang="en-US" sz="3200" b="1" i="1" u="none" dirty="0">
                <a:solidFill>
                  <a:srgbClr val="22226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1" u="none" dirty="0" err="1">
                <a:solidFill>
                  <a:srgbClr val="22226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các</a:t>
            </a:r>
            <a:r>
              <a:rPr lang="en-US" sz="3200" b="1" i="1" u="none" dirty="0">
                <a:solidFill>
                  <a:srgbClr val="22226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1" u="none" dirty="0" err="1">
                <a:solidFill>
                  <a:srgbClr val="22226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từ</a:t>
            </a:r>
            <a:r>
              <a:rPr lang="en-US" sz="3200" b="1" i="1" u="none" dirty="0">
                <a:solidFill>
                  <a:srgbClr val="22226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1" u="none" dirty="0" err="1">
                <a:solidFill>
                  <a:srgbClr val="22226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đồng</a:t>
            </a:r>
            <a:r>
              <a:rPr lang="en-US" sz="3200" b="1" i="1" u="none" dirty="0">
                <a:solidFill>
                  <a:srgbClr val="22226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1" u="none" dirty="0" err="1">
                <a:solidFill>
                  <a:srgbClr val="22226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nghĩa</a:t>
            </a:r>
            <a:r>
              <a:rPr lang="en-US" sz="3200" b="1" i="1" u="none" dirty="0">
                <a:solidFill>
                  <a:srgbClr val="22226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68"/>
              </a:buClr>
              <a:buSzPts val="3200"/>
              <a:buAutoNum type="arabicPeriod"/>
            </a:pPr>
            <a:endParaRPr dirty="0"/>
          </a:p>
          <a:p>
            <a:pPr marL="0" marR="0" lvl="0" indent="-203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68"/>
              </a:buClr>
              <a:buSzPts val="3200"/>
              <a:buFont typeface="Arial"/>
              <a:buAutoNum type="alphaLcParenR"/>
            </a:pPr>
            <a:r>
              <a:rPr lang="en-US" sz="3200" b="1" i="1" u="none" dirty="0" err="1">
                <a:solidFill>
                  <a:srgbClr val="22226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Chỉ</a:t>
            </a:r>
            <a:r>
              <a:rPr lang="en-US" sz="3200" b="1" i="1" u="none" dirty="0">
                <a:solidFill>
                  <a:srgbClr val="22226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1" u="none" dirty="0" err="1">
                <a:solidFill>
                  <a:srgbClr val="22226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màu</a:t>
            </a:r>
            <a:r>
              <a:rPr lang="en-US" sz="3200" b="1" i="1" u="none" dirty="0">
                <a:solidFill>
                  <a:srgbClr val="22226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1" u="none" dirty="0" err="1">
                <a:solidFill>
                  <a:srgbClr val="22226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xanh</a:t>
            </a:r>
            <a:r>
              <a:rPr lang="en-US" sz="3200" b="1" i="1" u="none" dirty="0">
                <a:solidFill>
                  <a:srgbClr val="22226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dirty="0"/>
          </a:p>
          <a:p>
            <a:pPr marL="0" marR="0" lvl="0" indent="-203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68"/>
              </a:buClr>
              <a:buSzPts val="3200"/>
              <a:buFont typeface="Arial"/>
              <a:buAutoNum type="alphaLcParenR"/>
            </a:pPr>
            <a:r>
              <a:rPr lang="en-US" sz="3200" b="1" i="1" u="none" dirty="0" err="1">
                <a:solidFill>
                  <a:srgbClr val="22226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Chỉ</a:t>
            </a:r>
            <a:r>
              <a:rPr lang="en-US" sz="3200" b="1" i="1" u="none" dirty="0">
                <a:solidFill>
                  <a:srgbClr val="22226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1" u="none" dirty="0" err="1">
                <a:solidFill>
                  <a:srgbClr val="22226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màu</a:t>
            </a:r>
            <a:r>
              <a:rPr lang="en-US" sz="3200" b="1" i="1" u="none" dirty="0">
                <a:solidFill>
                  <a:srgbClr val="22226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1" u="none" dirty="0" err="1">
                <a:solidFill>
                  <a:srgbClr val="22226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đỏ</a:t>
            </a:r>
            <a:r>
              <a:rPr lang="en-US" sz="3200" b="1" i="1" u="none" dirty="0">
                <a:solidFill>
                  <a:srgbClr val="22226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dirty="0"/>
          </a:p>
          <a:p>
            <a:pPr marL="0" marR="0" lvl="0" indent="-203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68"/>
              </a:buClr>
              <a:buSzPts val="3200"/>
              <a:buFont typeface="Arial"/>
              <a:buAutoNum type="alphaLcParenR"/>
            </a:pPr>
            <a:r>
              <a:rPr lang="en-US" sz="3200" b="1" i="1" u="none" dirty="0" err="1">
                <a:solidFill>
                  <a:srgbClr val="22226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Chỉ</a:t>
            </a:r>
            <a:r>
              <a:rPr lang="en-US" sz="3200" b="1" i="1" u="none" dirty="0">
                <a:solidFill>
                  <a:srgbClr val="22226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1" u="none" dirty="0" err="1">
                <a:solidFill>
                  <a:srgbClr val="22226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màu</a:t>
            </a:r>
            <a:r>
              <a:rPr lang="en-US" sz="3200" b="1" i="1" u="none" dirty="0">
                <a:solidFill>
                  <a:srgbClr val="22226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1" u="none" dirty="0" err="1">
                <a:solidFill>
                  <a:srgbClr val="22226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trắng</a:t>
            </a:r>
            <a:r>
              <a:rPr lang="en-US" sz="3200" b="1" i="1" u="none" dirty="0">
                <a:solidFill>
                  <a:srgbClr val="22226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dirty="0"/>
          </a:p>
          <a:p>
            <a:pPr marL="0" marR="0" lvl="0" indent="-203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68"/>
              </a:buClr>
              <a:buSzPts val="3200"/>
              <a:buFont typeface="Arial"/>
              <a:buAutoNum type="alphaLcParenR"/>
            </a:pPr>
            <a:r>
              <a:rPr lang="en-US" sz="3200" b="1" i="1" u="none" dirty="0" err="1">
                <a:solidFill>
                  <a:srgbClr val="22226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Chỉ</a:t>
            </a:r>
            <a:r>
              <a:rPr lang="en-US" sz="3200" b="1" i="1" u="none" dirty="0">
                <a:solidFill>
                  <a:srgbClr val="22226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1" u="none" dirty="0" err="1">
                <a:solidFill>
                  <a:srgbClr val="22226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màu</a:t>
            </a:r>
            <a:r>
              <a:rPr lang="en-US" sz="3200" b="1" i="1" u="none" dirty="0">
                <a:solidFill>
                  <a:srgbClr val="22226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1" u="none" dirty="0" err="1">
                <a:solidFill>
                  <a:srgbClr val="22226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đen</a:t>
            </a:r>
            <a:r>
              <a:rPr lang="en-US" sz="3200" b="1" i="1" u="none" dirty="0">
                <a:solidFill>
                  <a:srgbClr val="22226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1" i="1" u="none" dirty="0">
              <a:solidFill>
                <a:srgbClr val="222268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ransition spd="med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"/>
          <p:cNvSpPr/>
          <p:nvPr/>
        </p:nvSpPr>
        <p:spPr>
          <a:xfrm>
            <a:off x="0" y="1905000"/>
            <a:ext cx="1447800" cy="1295400"/>
          </a:xfrm>
          <a:prstGeom prst="ellipse">
            <a:avLst/>
          </a:prstGeom>
          <a:solidFill>
            <a:srgbClr val="0066FF"/>
          </a:solidFill>
          <a:ln w="12700" cap="sq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</a:pPr>
            <a:r>
              <a:rPr lang="en-US" sz="2000" b="1" i="1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Màu xanh</a:t>
            </a:r>
            <a:endParaRPr/>
          </a:p>
        </p:txBody>
      </p:sp>
      <p:sp>
        <p:nvSpPr>
          <p:cNvPr id="119" name="Google Shape;119;p5"/>
          <p:cNvSpPr/>
          <p:nvPr/>
        </p:nvSpPr>
        <p:spPr>
          <a:xfrm>
            <a:off x="5334000" y="4343400"/>
            <a:ext cx="1447800" cy="1295400"/>
          </a:xfrm>
          <a:prstGeom prst="ellipse">
            <a:avLst/>
          </a:prstGeom>
          <a:solidFill>
            <a:schemeClr val="dk1"/>
          </a:solidFill>
          <a:ln w="12700" cap="sq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</a:pPr>
            <a:r>
              <a:rPr lang="en-US" sz="2800" b="1" i="1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Màu đen</a:t>
            </a:r>
            <a:endParaRPr/>
          </a:p>
        </p:txBody>
      </p:sp>
      <p:sp>
        <p:nvSpPr>
          <p:cNvPr id="120" name="Google Shape;120;p5"/>
          <p:cNvSpPr/>
          <p:nvPr/>
        </p:nvSpPr>
        <p:spPr>
          <a:xfrm>
            <a:off x="0" y="5181600"/>
            <a:ext cx="1447800" cy="1295400"/>
          </a:xfrm>
          <a:prstGeom prst="ellipse">
            <a:avLst/>
          </a:prstGeom>
          <a:solidFill>
            <a:schemeClr val="lt1"/>
          </a:solidFill>
          <a:ln w="12700" cap="sq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None/>
            </a:pPr>
            <a:r>
              <a:rPr lang="en-US" sz="2000" b="1" i="1" u="none">
                <a:solidFill>
                  <a:srgbClr val="99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Màu trắng</a:t>
            </a:r>
            <a:endParaRPr/>
          </a:p>
        </p:txBody>
      </p:sp>
      <p:sp>
        <p:nvSpPr>
          <p:cNvPr id="121" name="Google Shape;121;p5"/>
          <p:cNvSpPr/>
          <p:nvPr/>
        </p:nvSpPr>
        <p:spPr>
          <a:xfrm>
            <a:off x="4267200" y="1028700"/>
            <a:ext cx="1447800" cy="1295400"/>
          </a:xfrm>
          <a:prstGeom prst="ellipse">
            <a:avLst/>
          </a:prstGeom>
          <a:solidFill>
            <a:srgbClr val="CC0000"/>
          </a:solidFill>
          <a:ln w="12700" cap="sq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</a:pPr>
            <a:r>
              <a:rPr lang="en-US" sz="2000" b="1" i="1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Màu đỏ</a:t>
            </a:r>
            <a:endParaRPr/>
          </a:p>
        </p:txBody>
      </p:sp>
      <p:sp>
        <p:nvSpPr>
          <p:cNvPr id="122" name="Google Shape;122;p5"/>
          <p:cNvSpPr txBox="1"/>
          <p:nvPr/>
        </p:nvSpPr>
        <p:spPr>
          <a:xfrm>
            <a:off x="1752600" y="228600"/>
            <a:ext cx="1676400" cy="533400"/>
          </a:xfrm>
          <a:prstGeom prst="rect">
            <a:avLst/>
          </a:prstGeom>
          <a:solidFill>
            <a:srgbClr val="0033CC"/>
          </a:solidFill>
          <a:ln w="12700" cap="sq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</a:pPr>
            <a:r>
              <a:rPr lang="en-US" sz="2000" b="1" i="1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Xanh biếc</a:t>
            </a:r>
            <a:endParaRPr/>
          </a:p>
        </p:txBody>
      </p:sp>
      <p:sp>
        <p:nvSpPr>
          <p:cNvPr id="123" name="Google Shape;123;p5"/>
          <p:cNvSpPr txBox="1"/>
          <p:nvPr/>
        </p:nvSpPr>
        <p:spPr>
          <a:xfrm>
            <a:off x="1752600" y="762000"/>
            <a:ext cx="1676400" cy="533400"/>
          </a:xfrm>
          <a:prstGeom prst="rect">
            <a:avLst/>
          </a:prstGeom>
          <a:solidFill>
            <a:srgbClr val="00FF00"/>
          </a:solidFill>
          <a:ln w="12700" cap="sq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rPr lang="en-US" sz="2000" b="1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Xanh lè</a:t>
            </a:r>
            <a:endParaRPr/>
          </a:p>
        </p:txBody>
      </p:sp>
      <p:sp>
        <p:nvSpPr>
          <p:cNvPr id="124" name="Google Shape;124;p5"/>
          <p:cNvSpPr txBox="1"/>
          <p:nvPr/>
        </p:nvSpPr>
        <p:spPr>
          <a:xfrm>
            <a:off x="1752600" y="1295400"/>
            <a:ext cx="1676400" cy="533400"/>
          </a:xfrm>
          <a:prstGeom prst="rect">
            <a:avLst/>
          </a:prstGeom>
          <a:solidFill>
            <a:srgbClr val="008000"/>
          </a:solidFill>
          <a:ln w="12700" cap="sq" cmpd="sng">
            <a:solidFill>
              <a:srgbClr val="0099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</a:pPr>
            <a:r>
              <a:rPr lang="en-US" sz="2000" b="1" i="1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Xanh tươi</a:t>
            </a:r>
            <a:endParaRPr/>
          </a:p>
        </p:txBody>
      </p:sp>
      <p:sp>
        <p:nvSpPr>
          <p:cNvPr id="125" name="Google Shape;125;p5"/>
          <p:cNvSpPr txBox="1"/>
          <p:nvPr/>
        </p:nvSpPr>
        <p:spPr>
          <a:xfrm>
            <a:off x="1752600" y="1828800"/>
            <a:ext cx="1676400" cy="609600"/>
          </a:xfrm>
          <a:prstGeom prst="rect">
            <a:avLst/>
          </a:prstGeom>
          <a:solidFill>
            <a:srgbClr val="66FFFF"/>
          </a:solidFill>
          <a:ln w="12700" cap="sq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rPr lang="en-US" sz="2000" b="1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Xanh nhạt</a:t>
            </a:r>
            <a:endParaRPr/>
          </a:p>
        </p:txBody>
      </p:sp>
      <p:sp>
        <p:nvSpPr>
          <p:cNvPr id="126" name="Google Shape;126;p5"/>
          <p:cNvSpPr txBox="1"/>
          <p:nvPr/>
        </p:nvSpPr>
        <p:spPr>
          <a:xfrm>
            <a:off x="1752600" y="2438400"/>
            <a:ext cx="1676400" cy="533400"/>
          </a:xfrm>
          <a:prstGeom prst="rect">
            <a:avLst/>
          </a:prstGeom>
          <a:solidFill>
            <a:srgbClr val="009900"/>
          </a:solidFill>
          <a:ln w="12700" cap="sq" cmpd="sng">
            <a:solidFill>
              <a:srgbClr val="008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</a:pPr>
            <a:r>
              <a:rPr lang="en-US" sz="2000" b="1" i="1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Xanh rì</a:t>
            </a:r>
            <a:endParaRPr/>
          </a:p>
        </p:txBody>
      </p:sp>
      <p:sp>
        <p:nvSpPr>
          <p:cNvPr id="127" name="Google Shape;127;p5"/>
          <p:cNvSpPr txBox="1"/>
          <p:nvPr/>
        </p:nvSpPr>
        <p:spPr>
          <a:xfrm>
            <a:off x="7315200" y="4800600"/>
            <a:ext cx="1828800" cy="533400"/>
          </a:xfrm>
          <a:prstGeom prst="rect">
            <a:avLst/>
          </a:prstGeom>
          <a:solidFill>
            <a:schemeClr val="dk1"/>
          </a:solidFill>
          <a:ln w="12700" cap="sq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</a:pPr>
            <a:r>
              <a:rPr lang="en-US" sz="2000" b="1" i="1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Đen láy</a:t>
            </a:r>
            <a:endParaRPr/>
          </a:p>
        </p:txBody>
      </p:sp>
      <p:sp>
        <p:nvSpPr>
          <p:cNvPr id="128" name="Google Shape;128;p5"/>
          <p:cNvSpPr txBox="1"/>
          <p:nvPr/>
        </p:nvSpPr>
        <p:spPr>
          <a:xfrm>
            <a:off x="6172200" y="1866900"/>
            <a:ext cx="1828800" cy="533400"/>
          </a:xfrm>
          <a:prstGeom prst="rect">
            <a:avLst/>
          </a:prstGeom>
          <a:solidFill>
            <a:srgbClr val="990033"/>
          </a:solidFill>
          <a:ln w="12700" cap="sq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</a:pPr>
            <a:r>
              <a:rPr lang="en-US" sz="2000" b="1" i="1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Đỏ tía</a:t>
            </a:r>
            <a:endParaRPr/>
          </a:p>
        </p:txBody>
      </p:sp>
      <p:sp>
        <p:nvSpPr>
          <p:cNvPr id="129" name="Google Shape;129;p5"/>
          <p:cNvSpPr txBox="1"/>
          <p:nvPr/>
        </p:nvSpPr>
        <p:spPr>
          <a:xfrm>
            <a:off x="6172200" y="266700"/>
            <a:ext cx="1828800" cy="533400"/>
          </a:xfrm>
          <a:prstGeom prst="rect">
            <a:avLst/>
          </a:prstGeom>
          <a:solidFill>
            <a:srgbClr val="F91605"/>
          </a:solidFill>
          <a:ln w="12700" cap="sq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</a:pPr>
            <a:r>
              <a:rPr lang="en-US" sz="2000" b="1" i="1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Đỏ au</a:t>
            </a:r>
            <a:endParaRPr/>
          </a:p>
        </p:txBody>
      </p:sp>
      <p:sp>
        <p:nvSpPr>
          <p:cNvPr id="130" name="Google Shape;130;p5"/>
          <p:cNvSpPr txBox="1"/>
          <p:nvPr/>
        </p:nvSpPr>
        <p:spPr>
          <a:xfrm>
            <a:off x="6172200" y="800100"/>
            <a:ext cx="1828800" cy="533400"/>
          </a:xfrm>
          <a:prstGeom prst="rect">
            <a:avLst/>
          </a:prstGeom>
          <a:solidFill>
            <a:srgbClr val="C80412"/>
          </a:solidFill>
          <a:ln w="12700" cap="sq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</a:pPr>
            <a:r>
              <a:rPr lang="en-US" sz="2000" b="1" i="1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Đỏ bừng</a:t>
            </a:r>
            <a:endParaRPr/>
          </a:p>
        </p:txBody>
      </p:sp>
      <p:sp>
        <p:nvSpPr>
          <p:cNvPr id="131" name="Google Shape;131;p5"/>
          <p:cNvSpPr txBox="1"/>
          <p:nvPr/>
        </p:nvSpPr>
        <p:spPr>
          <a:xfrm>
            <a:off x="1752600" y="4038600"/>
            <a:ext cx="1676400" cy="533400"/>
          </a:xfrm>
          <a:prstGeom prst="rect">
            <a:avLst/>
          </a:prstGeom>
          <a:solidFill>
            <a:srgbClr val="000066"/>
          </a:solidFill>
          <a:ln w="12700" cap="sq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</a:pPr>
            <a:r>
              <a:rPr lang="en-US" sz="2000" b="1" i="1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Xanh đen</a:t>
            </a:r>
            <a:endParaRPr/>
          </a:p>
        </p:txBody>
      </p:sp>
      <p:sp>
        <p:nvSpPr>
          <p:cNvPr id="132" name="Google Shape;132;p5"/>
          <p:cNvSpPr txBox="1"/>
          <p:nvPr/>
        </p:nvSpPr>
        <p:spPr>
          <a:xfrm>
            <a:off x="1752600" y="3505200"/>
            <a:ext cx="1676400" cy="533400"/>
          </a:xfrm>
          <a:prstGeom prst="rect">
            <a:avLst/>
          </a:prstGeom>
          <a:solidFill>
            <a:srgbClr val="66FF33"/>
          </a:solidFill>
          <a:ln w="12700" cap="sq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rPr lang="en-US" sz="2000" b="1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Xanh lục</a:t>
            </a:r>
            <a:endParaRPr/>
          </a:p>
        </p:txBody>
      </p:sp>
      <p:sp>
        <p:nvSpPr>
          <p:cNvPr id="133" name="Google Shape;133;p5"/>
          <p:cNvSpPr txBox="1"/>
          <p:nvPr/>
        </p:nvSpPr>
        <p:spPr>
          <a:xfrm>
            <a:off x="1752600" y="2971800"/>
            <a:ext cx="1676400" cy="533400"/>
          </a:xfrm>
          <a:prstGeom prst="rect">
            <a:avLst/>
          </a:prstGeom>
          <a:solidFill>
            <a:srgbClr val="00CC00"/>
          </a:solidFill>
          <a:ln w="12700" cap="sq" cmpd="sng">
            <a:solidFill>
              <a:srgbClr val="0066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</a:pPr>
            <a:r>
              <a:rPr lang="en-US" sz="2000" b="1" i="1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Xanh ngọc</a:t>
            </a:r>
            <a:endParaRPr/>
          </a:p>
        </p:txBody>
      </p:sp>
      <p:sp>
        <p:nvSpPr>
          <p:cNvPr id="134" name="Google Shape;134;p5"/>
          <p:cNvSpPr txBox="1"/>
          <p:nvPr/>
        </p:nvSpPr>
        <p:spPr>
          <a:xfrm>
            <a:off x="7315200" y="4267200"/>
            <a:ext cx="1828800" cy="533400"/>
          </a:xfrm>
          <a:prstGeom prst="rect">
            <a:avLst/>
          </a:prstGeom>
          <a:solidFill>
            <a:schemeClr val="dk1"/>
          </a:solidFill>
          <a:ln w="12700" cap="sq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</a:pPr>
            <a:r>
              <a:rPr lang="en-US" sz="2000" b="1" i="1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Đen thui</a:t>
            </a:r>
            <a:endParaRPr/>
          </a:p>
        </p:txBody>
      </p:sp>
      <p:sp>
        <p:nvSpPr>
          <p:cNvPr id="135" name="Google Shape;135;p5"/>
          <p:cNvSpPr txBox="1"/>
          <p:nvPr/>
        </p:nvSpPr>
        <p:spPr>
          <a:xfrm>
            <a:off x="7315200" y="3733800"/>
            <a:ext cx="1828800" cy="533400"/>
          </a:xfrm>
          <a:prstGeom prst="rect">
            <a:avLst/>
          </a:prstGeom>
          <a:solidFill>
            <a:schemeClr val="dk1"/>
          </a:solidFill>
          <a:ln w="12700" cap="sq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</a:pPr>
            <a:r>
              <a:rPr lang="en-US" sz="2000" b="1" i="1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Đen sì</a:t>
            </a:r>
            <a:endParaRPr/>
          </a:p>
        </p:txBody>
      </p:sp>
      <p:sp>
        <p:nvSpPr>
          <p:cNvPr id="136" name="Google Shape;136;p5"/>
          <p:cNvSpPr txBox="1"/>
          <p:nvPr/>
        </p:nvSpPr>
        <p:spPr>
          <a:xfrm>
            <a:off x="2286000" y="6096000"/>
            <a:ext cx="1828800" cy="533400"/>
          </a:xfrm>
          <a:prstGeom prst="rect">
            <a:avLst/>
          </a:prstGeom>
          <a:solidFill>
            <a:schemeClr val="lt1"/>
          </a:solidFill>
          <a:ln w="12700" cap="sq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2000"/>
              <a:buFont typeface="Times New Roman"/>
              <a:buNone/>
            </a:pPr>
            <a:r>
              <a:rPr lang="en-US" sz="2000" b="1" i="1" u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Trắng phau</a:t>
            </a:r>
            <a:endParaRPr/>
          </a:p>
        </p:txBody>
      </p:sp>
      <p:sp>
        <p:nvSpPr>
          <p:cNvPr id="137" name="Google Shape;137;p5"/>
          <p:cNvSpPr txBox="1"/>
          <p:nvPr/>
        </p:nvSpPr>
        <p:spPr>
          <a:xfrm>
            <a:off x="2286000" y="5638800"/>
            <a:ext cx="1828800" cy="533400"/>
          </a:xfrm>
          <a:prstGeom prst="rect">
            <a:avLst/>
          </a:prstGeom>
          <a:solidFill>
            <a:schemeClr val="lt1"/>
          </a:solidFill>
          <a:ln w="12700" cap="sq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2000"/>
              <a:buFont typeface="Times New Roman"/>
              <a:buNone/>
            </a:pPr>
            <a:r>
              <a:rPr lang="en-US" sz="2000" b="1" i="1" u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Trắng muốt</a:t>
            </a:r>
            <a:endParaRPr/>
          </a:p>
        </p:txBody>
      </p:sp>
      <p:sp>
        <p:nvSpPr>
          <p:cNvPr id="138" name="Google Shape;138;p5"/>
          <p:cNvSpPr txBox="1"/>
          <p:nvPr/>
        </p:nvSpPr>
        <p:spPr>
          <a:xfrm>
            <a:off x="2286000" y="5105400"/>
            <a:ext cx="1828800" cy="533400"/>
          </a:xfrm>
          <a:prstGeom prst="rect">
            <a:avLst/>
          </a:prstGeom>
          <a:solidFill>
            <a:schemeClr val="lt1"/>
          </a:solidFill>
          <a:ln w="12700" cap="sq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2000"/>
              <a:buFont typeface="Times New Roman"/>
              <a:buNone/>
            </a:pPr>
            <a:r>
              <a:rPr lang="en-US" sz="2000" b="1" i="1" u="none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Trắng tinh</a:t>
            </a:r>
            <a:endParaRPr/>
          </a:p>
        </p:txBody>
      </p:sp>
      <p:sp>
        <p:nvSpPr>
          <p:cNvPr id="139" name="Google Shape;139;p5"/>
          <p:cNvSpPr txBox="1"/>
          <p:nvPr/>
        </p:nvSpPr>
        <p:spPr>
          <a:xfrm>
            <a:off x="7315200" y="5334000"/>
            <a:ext cx="1828800" cy="533400"/>
          </a:xfrm>
          <a:prstGeom prst="rect">
            <a:avLst/>
          </a:prstGeom>
          <a:solidFill>
            <a:schemeClr val="dk1"/>
          </a:solidFill>
          <a:ln w="12700" cap="sq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</a:pPr>
            <a:r>
              <a:rPr lang="en-US" sz="2000" b="1" i="1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Đen nhẻm</a:t>
            </a:r>
            <a:endParaRPr/>
          </a:p>
        </p:txBody>
      </p:sp>
      <p:sp>
        <p:nvSpPr>
          <p:cNvPr id="140" name="Google Shape;140;p5"/>
          <p:cNvSpPr txBox="1"/>
          <p:nvPr/>
        </p:nvSpPr>
        <p:spPr>
          <a:xfrm>
            <a:off x="6172200" y="1333500"/>
            <a:ext cx="1828800" cy="533400"/>
          </a:xfrm>
          <a:prstGeom prst="rect">
            <a:avLst/>
          </a:prstGeom>
          <a:solidFill>
            <a:srgbClr val="FC0A04"/>
          </a:solidFill>
          <a:ln w="12700" cap="sq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</a:pPr>
            <a:r>
              <a:rPr lang="en-US" sz="2000" b="1" i="1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Đỏ chót</a:t>
            </a:r>
            <a:endParaRPr/>
          </a:p>
        </p:txBody>
      </p:sp>
      <p:sp>
        <p:nvSpPr>
          <p:cNvPr id="141" name="Google Shape;141;p5"/>
          <p:cNvSpPr txBox="1"/>
          <p:nvPr/>
        </p:nvSpPr>
        <p:spPr>
          <a:xfrm>
            <a:off x="6172200" y="2362200"/>
            <a:ext cx="1828800" cy="533400"/>
          </a:xfrm>
          <a:prstGeom prst="rect">
            <a:avLst/>
          </a:prstGeom>
          <a:solidFill>
            <a:srgbClr val="990000"/>
          </a:solidFill>
          <a:ln w="12700" cap="sq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</a:pPr>
            <a:r>
              <a:rPr lang="en-US" sz="2000" b="1" i="1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Đỏ sẫm</a:t>
            </a:r>
            <a:endParaRPr/>
          </a:p>
        </p:txBody>
      </p:sp>
      <p:sp>
        <p:nvSpPr>
          <p:cNvPr id="142" name="Google Shape;142;p5"/>
          <p:cNvSpPr txBox="1"/>
          <p:nvPr/>
        </p:nvSpPr>
        <p:spPr>
          <a:xfrm>
            <a:off x="7315200" y="5867400"/>
            <a:ext cx="1828800" cy="533400"/>
          </a:xfrm>
          <a:prstGeom prst="rect">
            <a:avLst/>
          </a:prstGeom>
          <a:solidFill>
            <a:schemeClr val="dk1"/>
          </a:solidFill>
          <a:ln w="12700" cap="sq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</a:pPr>
            <a:r>
              <a:rPr lang="en-US" sz="2000" b="1" i="1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Đen trũi</a:t>
            </a:r>
            <a:endParaRPr/>
          </a:p>
        </p:txBody>
      </p:sp>
      <p:cxnSp>
        <p:nvCxnSpPr>
          <p:cNvPr id="143" name="Google Shape;143;p5"/>
          <p:cNvCxnSpPr/>
          <p:nvPr/>
        </p:nvCxnSpPr>
        <p:spPr>
          <a:xfrm rot="10800000" flipH="1">
            <a:off x="1219200" y="1295400"/>
            <a:ext cx="533400" cy="762000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 lim="800000"/>
            <a:headEnd type="none" w="med" len="med"/>
            <a:tailEnd type="triangle" w="sm" len="sm"/>
          </a:ln>
        </p:spPr>
      </p:cxnSp>
      <p:cxnSp>
        <p:nvCxnSpPr>
          <p:cNvPr id="144" name="Google Shape;144;p5"/>
          <p:cNvCxnSpPr/>
          <p:nvPr/>
        </p:nvCxnSpPr>
        <p:spPr>
          <a:xfrm>
            <a:off x="1447800" y="2438400"/>
            <a:ext cx="304800" cy="0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 lim="800000"/>
            <a:headEnd type="none" w="med" len="med"/>
            <a:tailEnd type="triangle" w="sm" len="sm"/>
          </a:ln>
        </p:spPr>
      </p:cxnSp>
      <p:cxnSp>
        <p:nvCxnSpPr>
          <p:cNvPr id="145" name="Google Shape;145;p5"/>
          <p:cNvCxnSpPr/>
          <p:nvPr/>
        </p:nvCxnSpPr>
        <p:spPr>
          <a:xfrm>
            <a:off x="1143000" y="3124200"/>
            <a:ext cx="609600" cy="914400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 lim="800000"/>
            <a:headEnd type="none" w="med" len="med"/>
            <a:tailEnd type="triangle" w="sm" len="sm"/>
          </a:ln>
        </p:spPr>
      </p:cxnSp>
      <p:cxnSp>
        <p:nvCxnSpPr>
          <p:cNvPr id="146" name="Google Shape;146;p5"/>
          <p:cNvCxnSpPr/>
          <p:nvPr/>
        </p:nvCxnSpPr>
        <p:spPr>
          <a:xfrm rot="10800000" flipH="1">
            <a:off x="5562600" y="533400"/>
            <a:ext cx="609600" cy="762000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 lim="800000"/>
            <a:headEnd type="none" w="med" len="med"/>
            <a:tailEnd type="triangle" w="sm" len="sm"/>
          </a:ln>
        </p:spPr>
      </p:cxnSp>
      <p:cxnSp>
        <p:nvCxnSpPr>
          <p:cNvPr id="147" name="Google Shape;147;p5"/>
          <p:cNvCxnSpPr/>
          <p:nvPr/>
        </p:nvCxnSpPr>
        <p:spPr>
          <a:xfrm rot="10800000" flipH="1">
            <a:off x="6781800" y="4038600"/>
            <a:ext cx="533400" cy="762000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 lim="800000"/>
            <a:headEnd type="none" w="med" len="med"/>
            <a:tailEnd type="triangle" w="sm" len="sm"/>
          </a:ln>
        </p:spPr>
      </p:cxnSp>
      <p:cxnSp>
        <p:nvCxnSpPr>
          <p:cNvPr id="148" name="Google Shape;148;p5"/>
          <p:cNvCxnSpPr/>
          <p:nvPr/>
        </p:nvCxnSpPr>
        <p:spPr>
          <a:xfrm rot="10800000" flipH="1">
            <a:off x="1447800" y="5334000"/>
            <a:ext cx="838200" cy="609600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 lim="800000"/>
            <a:headEnd type="none" w="med" len="med"/>
            <a:tailEnd type="triangle" w="sm" len="sm"/>
          </a:ln>
        </p:spPr>
      </p:cxnSp>
      <p:cxnSp>
        <p:nvCxnSpPr>
          <p:cNvPr id="149" name="Google Shape;149;p5"/>
          <p:cNvCxnSpPr/>
          <p:nvPr/>
        </p:nvCxnSpPr>
        <p:spPr>
          <a:xfrm>
            <a:off x="6705600" y="5334000"/>
            <a:ext cx="609600" cy="838200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 lim="800000"/>
            <a:headEnd type="none" w="med" len="med"/>
            <a:tailEnd type="triangle" w="sm" len="sm"/>
          </a:ln>
        </p:spPr>
      </p:cxnSp>
      <p:cxnSp>
        <p:nvCxnSpPr>
          <p:cNvPr id="150" name="Google Shape;150;p5"/>
          <p:cNvCxnSpPr/>
          <p:nvPr/>
        </p:nvCxnSpPr>
        <p:spPr>
          <a:xfrm>
            <a:off x="5715000" y="1676400"/>
            <a:ext cx="457200" cy="0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 lim="800000"/>
            <a:headEnd type="none" w="med" len="med"/>
            <a:tailEnd type="triangle" w="sm" len="sm"/>
          </a:ln>
        </p:spPr>
      </p:cxnSp>
      <p:cxnSp>
        <p:nvCxnSpPr>
          <p:cNvPr id="151" name="Google Shape;151;p5"/>
          <p:cNvCxnSpPr/>
          <p:nvPr/>
        </p:nvCxnSpPr>
        <p:spPr>
          <a:xfrm>
            <a:off x="5562600" y="2057400"/>
            <a:ext cx="609600" cy="533400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 lim="800000"/>
            <a:headEnd type="none" w="med" len="med"/>
            <a:tailEnd type="triangle" w="sm" len="sm"/>
          </a:ln>
        </p:spPr>
      </p:cxnSp>
      <p:cxnSp>
        <p:nvCxnSpPr>
          <p:cNvPr id="152" name="Google Shape;152;p5"/>
          <p:cNvCxnSpPr/>
          <p:nvPr/>
        </p:nvCxnSpPr>
        <p:spPr>
          <a:xfrm>
            <a:off x="1447800" y="5943600"/>
            <a:ext cx="838200" cy="0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 lim="800000"/>
            <a:headEnd type="none" w="med" len="med"/>
            <a:tailEnd type="triangle" w="sm" len="sm"/>
          </a:ln>
        </p:spPr>
      </p:cxnSp>
      <p:cxnSp>
        <p:nvCxnSpPr>
          <p:cNvPr id="153" name="Google Shape;153;p5"/>
          <p:cNvCxnSpPr/>
          <p:nvPr/>
        </p:nvCxnSpPr>
        <p:spPr>
          <a:xfrm>
            <a:off x="6781800" y="5029200"/>
            <a:ext cx="533400" cy="0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 lim="800000"/>
            <a:headEnd type="none" w="med" len="med"/>
            <a:tailEnd type="triangle" w="sm" len="sm"/>
          </a:ln>
        </p:spPr>
      </p:cxnSp>
      <p:cxnSp>
        <p:nvCxnSpPr>
          <p:cNvPr id="154" name="Google Shape;154;p5"/>
          <p:cNvCxnSpPr/>
          <p:nvPr/>
        </p:nvCxnSpPr>
        <p:spPr>
          <a:xfrm>
            <a:off x="1447800" y="5943600"/>
            <a:ext cx="762000" cy="609600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 lim="800000"/>
            <a:headEnd type="none" w="med" len="med"/>
            <a:tailEnd type="triangle" w="sm" len="sm"/>
          </a:ln>
        </p:spPr>
      </p:cxn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6"/>
          <p:cNvSpPr txBox="1"/>
          <p:nvPr/>
        </p:nvSpPr>
        <p:spPr>
          <a:xfrm>
            <a:off x="0" y="1981200"/>
            <a:ext cx="9144000" cy="1311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lang="en-US" sz="3200" b="1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VD:  Trời chuyển mưa, mây </a:t>
            </a:r>
            <a:r>
              <a:rPr lang="en-US" sz="3200" b="1" i="1" u="none">
                <a:solidFill>
                  <a:srgbClr val="FF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đen kịt</a:t>
            </a:r>
            <a:r>
              <a:rPr lang="en-US" sz="3200" b="1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lang="en-US" sz="3200" b="1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Đôi mắt em bé </a:t>
            </a:r>
            <a:r>
              <a:rPr lang="en-US" sz="3200" b="1" i="1" u="none">
                <a:solidFill>
                  <a:srgbClr val="FF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đen láy</a:t>
            </a:r>
            <a:r>
              <a:rPr lang="en-US" sz="3200" b="1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/>
          </a:p>
        </p:txBody>
      </p:sp>
      <p:sp>
        <p:nvSpPr>
          <p:cNvPr id="160" name="Google Shape;160;p6"/>
          <p:cNvSpPr txBox="1"/>
          <p:nvPr/>
        </p:nvSpPr>
        <p:spPr>
          <a:xfrm>
            <a:off x="0" y="990600"/>
            <a:ext cx="9144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3600"/>
              <a:buFont typeface="Times New Roman"/>
              <a:buNone/>
            </a:pPr>
            <a:r>
              <a:rPr lang="en-US" sz="3200" b="1" i="1" u="none" dirty="0">
                <a:solidFill>
                  <a:srgbClr val="99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</a:t>
            </a:r>
            <a:r>
              <a:rPr lang="en-US" sz="3200" b="1" i="1" u="none" dirty="0" err="1">
                <a:solidFill>
                  <a:srgbClr val="99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Đặt</a:t>
            </a:r>
            <a:r>
              <a:rPr lang="en-US" sz="3200" b="1" i="1" u="none" dirty="0">
                <a:solidFill>
                  <a:srgbClr val="99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1" u="none" dirty="0" err="1">
                <a:solidFill>
                  <a:srgbClr val="99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câu</a:t>
            </a:r>
            <a:r>
              <a:rPr lang="en-US" sz="3200" b="1" i="1" u="none" dirty="0">
                <a:solidFill>
                  <a:srgbClr val="99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1" u="none" dirty="0" err="1">
                <a:solidFill>
                  <a:srgbClr val="99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với</a:t>
            </a:r>
            <a:r>
              <a:rPr lang="en-US" sz="3200" b="1" i="1" u="none" dirty="0">
                <a:solidFill>
                  <a:srgbClr val="99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1" u="none" dirty="0" err="1">
                <a:solidFill>
                  <a:srgbClr val="99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một</a:t>
            </a:r>
            <a:r>
              <a:rPr lang="en-US" sz="3200" b="1" i="1" u="none" dirty="0">
                <a:solidFill>
                  <a:srgbClr val="99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1" u="none" dirty="0" err="1">
                <a:solidFill>
                  <a:srgbClr val="99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từ</a:t>
            </a:r>
            <a:r>
              <a:rPr lang="en-US" sz="3200" b="1" i="1" u="none" dirty="0">
                <a:solidFill>
                  <a:srgbClr val="99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1" u="none" dirty="0" err="1">
                <a:solidFill>
                  <a:srgbClr val="99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em</a:t>
            </a:r>
            <a:r>
              <a:rPr lang="en-US" sz="3200" b="1" i="1" u="none" dirty="0">
                <a:solidFill>
                  <a:srgbClr val="99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1" u="none" dirty="0" err="1">
                <a:solidFill>
                  <a:srgbClr val="99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vừa</a:t>
            </a:r>
            <a:r>
              <a:rPr lang="en-US" sz="3200" b="1" i="1" u="none" dirty="0">
                <a:solidFill>
                  <a:srgbClr val="99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1" u="none" dirty="0" err="1">
                <a:solidFill>
                  <a:srgbClr val="99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tìm</a:t>
            </a:r>
            <a:r>
              <a:rPr lang="en-US" sz="3200" b="1" i="1" u="none" dirty="0">
                <a:solidFill>
                  <a:srgbClr val="99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1" u="none" dirty="0" err="1">
                <a:solidFill>
                  <a:srgbClr val="99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được</a:t>
            </a:r>
            <a:r>
              <a:rPr lang="en-US" sz="3200" b="1" i="1" u="none" dirty="0">
                <a:solidFill>
                  <a:srgbClr val="99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ở </a:t>
            </a:r>
            <a:r>
              <a:rPr lang="en-US" sz="3200" b="1" i="1" u="none" dirty="0" err="1">
                <a:solidFill>
                  <a:srgbClr val="99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bài</a:t>
            </a:r>
            <a:r>
              <a:rPr lang="en-US" sz="3200" b="1" i="1" u="none" dirty="0">
                <a:solidFill>
                  <a:srgbClr val="99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1" u="none" dirty="0" err="1">
                <a:solidFill>
                  <a:srgbClr val="99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tập</a:t>
            </a:r>
            <a:r>
              <a:rPr lang="en-US" sz="3200" b="1" i="1" u="none" dirty="0">
                <a:solidFill>
                  <a:srgbClr val="99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1</a:t>
            </a:r>
            <a:endParaRPr sz="3200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576</Words>
  <Application>Microsoft Office PowerPoint</Application>
  <PresentationFormat>Trình chiếu Trên màn hình (4:3)</PresentationFormat>
  <Paragraphs>67</Paragraphs>
  <Slides>13</Slides>
  <Notes>10</Notes>
  <HiddenSlides>0</HiddenSlides>
  <MMClips>0</MMClips>
  <ScaleCrop>false</ScaleCrop>
  <HeadingPairs>
    <vt:vector size="8" baseType="variant">
      <vt:variant>
        <vt:lpstr>Phông được Dùng</vt:lpstr>
      </vt:variant>
      <vt:variant>
        <vt:i4>3</vt:i4>
      </vt:variant>
      <vt:variant>
        <vt:lpstr>Chủ đề</vt:lpstr>
      </vt:variant>
      <vt:variant>
        <vt:i4>1</vt:i4>
      </vt:variant>
      <vt:variant>
        <vt:lpstr>Máy chủ nhúng OLE</vt:lpstr>
      </vt:variant>
      <vt:variant>
        <vt:i4>1</vt:i4>
      </vt:variant>
      <vt:variant>
        <vt:lpstr>Tiêu đề Bản chiếu</vt:lpstr>
      </vt:variant>
      <vt:variant>
        <vt:i4>13</vt:i4>
      </vt:variant>
    </vt:vector>
  </HeadingPairs>
  <TitlesOfParts>
    <vt:vector size="18" baseType="lpstr">
      <vt:lpstr>.VnTime</vt:lpstr>
      <vt:lpstr>Arial</vt:lpstr>
      <vt:lpstr>Times New Roman</vt:lpstr>
      <vt:lpstr>Default Design</vt:lpstr>
      <vt:lpstr>MS_ClipArt_Gallery.2</vt:lpstr>
      <vt:lpstr>Bản trình bày PowerPoint</vt:lpstr>
      <vt:lpstr>Bản trình bày PowerPoint</vt:lpstr>
      <vt:lpstr>Bản trình bày PowerPoint</vt:lpstr>
      <vt:lpstr>Bản trình bày PowerPoint</vt:lpstr>
      <vt:lpstr>Mục tiêu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ANH MINH</dc:creator>
  <cp:lastModifiedBy>Ha Nguyen</cp:lastModifiedBy>
  <cp:revision>3</cp:revision>
  <dcterms:created xsi:type="dcterms:W3CDTF">2009-09-07T15:11:55Z</dcterms:created>
  <dcterms:modified xsi:type="dcterms:W3CDTF">2022-08-30T06:12:55Z</dcterms:modified>
</cp:coreProperties>
</file>