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8" r:id="rId2"/>
    <p:sldId id="577" r:id="rId3"/>
    <p:sldId id="580" r:id="rId4"/>
    <p:sldId id="2007577269" r:id="rId5"/>
    <p:sldId id="260" r:id="rId6"/>
    <p:sldId id="2007577265" r:id="rId7"/>
    <p:sldId id="2007577266" r:id="rId8"/>
    <p:sldId id="2007577264" r:id="rId9"/>
    <p:sldId id="2007577263" r:id="rId10"/>
    <p:sldId id="2007577254" r:id="rId11"/>
    <p:sldId id="2007577255" r:id="rId12"/>
    <p:sldId id="2007577256" r:id="rId13"/>
    <p:sldId id="271" r:id="rId14"/>
    <p:sldId id="2007577267" r:id="rId15"/>
    <p:sldId id="2007577268" r:id="rId16"/>
    <p:sldId id="2007577257" r:id="rId17"/>
    <p:sldId id="295" r:id="rId18"/>
    <p:sldId id="257" r:id="rId19"/>
    <p:sldId id="2007577258" r:id="rId20"/>
    <p:sldId id="2007577259" r:id="rId21"/>
    <p:sldId id="2007577260" r:id="rId22"/>
    <p:sldId id="2007577270" r:id="rId23"/>
    <p:sldId id="200757726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9FFDE"/>
    <a:srgbClr val="FEF8DA"/>
    <a:srgbClr val="FF0066"/>
    <a:srgbClr val="FFD9DC"/>
    <a:srgbClr val="A9E573"/>
    <a:srgbClr val="FFE1E3"/>
    <a:srgbClr val="337FCE"/>
    <a:srgbClr val="D95F85"/>
    <a:srgbClr val="FAB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AB05B-3E0B-49CF-880F-46A26422BC2F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18011-6B56-46E2-9E05-742A071BC0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5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77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3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88746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6866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954478"/>
      </p:ext>
    </p:extLst>
  </p:cSld>
  <p:clrMapOvr>
    <a:masterClrMapping/>
  </p:clrMapOvr>
  <p:transition spd="slow" advClick="0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3" y="2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8" y="3428999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0"/>
            <a:ext cx="10241978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4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8" tIns="60939" rIns="121878" bIns="60939" numCol="1" rtlCol="0" anchor="ctr" anchorCtr="0" compatLnSpc="1"/>
          <a:lstStyle/>
          <a:p>
            <a:pPr marL="0" marR="0" indent="0" algn="ctr" defTabSz="1066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" y="68664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4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7" y="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99645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01653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357823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684831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02144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44310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34344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485228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44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gentileframe1181x1772pngh0">
            <a:extLst>
              <a:ext uri="{FF2B5EF4-FFF2-40B4-BE49-F238E27FC236}">
                <a16:creationId xmlns:a16="http://schemas.microsoft.com/office/drawing/2014/main" id="{54464BEC-93F2-1600-3134-BEC0E8DD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>
            <a:extLst>
              <a:ext uri="{FF2B5EF4-FFF2-40B4-BE49-F238E27FC236}">
                <a16:creationId xmlns:a16="http://schemas.microsoft.com/office/drawing/2014/main" id="{8B7D5544-5856-88B2-DED5-D2776F4B85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6868" y="2525661"/>
            <a:ext cx="3876675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TẢ</a:t>
            </a:r>
          </a:p>
          <a:p>
            <a:pPr algn="ctr"/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sp>
        <p:nvSpPr>
          <p:cNvPr id="13315" name="TextBox 3">
            <a:extLst>
              <a:ext uri="{FF2B5EF4-FFF2-40B4-BE49-F238E27FC236}">
                <a16:creationId xmlns:a16="http://schemas.microsoft.com/office/drawing/2014/main" id="{76D1E61E-06B4-DA84-E684-DB9683CB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231" y="1268362"/>
            <a:ext cx="8237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3316" name="TextBox 10">
            <a:extLst>
              <a:ext uri="{FF2B5EF4-FFF2-40B4-BE49-F238E27FC236}">
                <a16:creationId xmlns:a16="http://schemas.microsoft.com/office/drawing/2014/main" id="{F2A89D06-6053-FBF8-3EF1-0D7707E82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505" y="3935362"/>
            <a:ext cx="723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THÂN YÊU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4CDA02B-2DCC-E8EB-15CF-3A1B6A59C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705" y="5165918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ẹp phong cảnh thiên nhiên Việt Nam đẹp hút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7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ẹp thiên nhiên Việt Nam con đường hoa năm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0"/>
            <a:ext cx="5844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Vietnam tourism industry pushed forward, rivalling with neighb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1"/>
            <a:ext cx="6154271" cy="684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1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82" y="0"/>
            <a:ext cx="571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8">
            <a:extLst>
              <a:ext uri="{FF2B5EF4-FFF2-40B4-BE49-F238E27FC236}">
                <a16:creationId xmlns:a16="http://schemas.microsoft.com/office/drawing/2014/main" id="{E3BEAAE1-C693-4783-A7F6-05E8A9DD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" y="-241300"/>
            <a:ext cx="12234118" cy="63439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488">
            <a:off x="181975" y="38524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9AA61-E09F-404A-BDC1-17D0EB3A83B0}"/>
              </a:ext>
            </a:extLst>
          </p:cNvPr>
          <p:cNvGrpSpPr/>
          <p:nvPr/>
        </p:nvGrpSpPr>
        <p:grpSpPr>
          <a:xfrm>
            <a:off x="1360528" y="506338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05" y="5920851"/>
            <a:ext cx="4178564" cy="909452"/>
          </a:xfrm>
          <a:prstGeom prst="rect">
            <a:avLst/>
          </a:prstGeom>
        </p:spPr>
      </p:pic>
      <p:sp>
        <p:nvSpPr>
          <p:cNvPr id="49" name="Text Box 9">
            <a:extLst>
              <a:ext uri="{FF2B5EF4-FFF2-40B4-BE49-F238E27FC236}">
                <a16:creationId xmlns:a16="http://schemas.microsoft.com/office/drawing/2014/main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9" y="189757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ênh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8" y="275447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365676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4423398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uộm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9">
            <a:extLst>
              <a:ext uri="{FF2B5EF4-FFF2-40B4-BE49-F238E27FC236}">
                <a16:creationId xmlns:a16="http://schemas.microsoft.com/office/drawing/2014/main" id="{0BEEC469-0F37-42BC-8E57-0FDE2462B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287" y="5267581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5" name="图片 39">
            <a:extLst>
              <a:ext uri="{FF2B5EF4-FFF2-40B4-BE49-F238E27FC236}">
                <a16:creationId xmlns:a16="http://schemas.microsoft.com/office/drawing/2014/main" id="{BCCFBD31-A80E-44E0-AD4A-590053AAE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15" y="3541144"/>
            <a:ext cx="4491902" cy="3452873"/>
          </a:xfrm>
          <a:prstGeom prst="rect">
            <a:avLst/>
          </a:prstGeom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9930F9FC-2627-40D3-BEC0-082059BD30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647">
            <a:off x="277644" y="1423547"/>
            <a:ext cx="786511" cy="584398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BDAF6286-F692-45BA-982F-DB316CDB64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28" y="526003"/>
            <a:ext cx="1242640" cy="902018"/>
          </a:xfrm>
          <a:prstGeom prst="rect">
            <a:avLst/>
          </a:prstGeom>
        </p:spPr>
      </p:pic>
      <p:pic>
        <p:nvPicPr>
          <p:cNvPr id="58" name="图片 7">
            <a:extLst>
              <a:ext uri="{FF2B5EF4-FFF2-40B4-BE49-F238E27FC236}">
                <a16:creationId xmlns:a16="http://schemas.microsoft.com/office/drawing/2014/main" id="{7E3EA81E-62BF-411E-AB2D-9A62D507BA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31" y="2159503"/>
            <a:ext cx="1331922" cy="10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p:transition spd="slow" advClick="0" advTm="1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viết bài thơ lục bát,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bạn lưu ý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trình bày nhé !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40" name="Text Box 10">
            <a:extLst>
              <a:ext uri="{FF2B5EF4-FFF2-40B4-BE49-F238E27FC236}">
                <a16:creationId xmlns:a16="http://schemas.microsoft.com/office/drawing/2014/main" id="{9EB919F9-D83B-411F-ACC1-34AA8DA54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15" y="1080103"/>
            <a:ext cx="857300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43" name="Text Box 11">
            <a:extLst>
              <a:ext uri="{FF2B5EF4-FFF2-40B4-BE49-F238E27FC236}">
                <a16:creationId xmlns:a16="http://schemas.microsoft.com/office/drawing/2014/main" id="{33FE8D00-5542-4684-90B4-4BD6C489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934" y="6235043"/>
            <a:ext cx="37833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88A05831-996A-44D4-8CF1-E118184891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1866" y="22291"/>
            <a:ext cx="692810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alt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12BE7D4-97ED-47B3-A936-7BD89EA32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" y="3587991"/>
            <a:ext cx="2723087" cy="2962682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EB2A55D3-5352-4CD5-A9AC-E127C58D2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5" y="234648"/>
            <a:ext cx="2213676" cy="1746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2AAB8B-C24B-4538-AA29-D995004F2496}"/>
              </a:ext>
            </a:extLst>
          </p:cNvPr>
          <p:cNvSpPr txBox="1"/>
          <p:nvPr/>
        </p:nvSpPr>
        <p:spPr>
          <a:xfrm>
            <a:off x="1436290" y="977504"/>
            <a:ext cx="181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 BÀI:</a:t>
            </a:r>
          </a:p>
        </p:txBody>
      </p:sp>
    </p:spTree>
    <p:extLst>
      <p:ext uri="{BB962C8B-B14F-4D97-AF65-F5344CB8AC3E}">
        <p14:creationId xmlns:p14="http://schemas.microsoft.com/office/powerpoint/2010/main" val="4075211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3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 dirty="0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BAØI TAÄP</a:t>
            </a:r>
          </a:p>
          <a:p>
            <a:pPr algn="ctr"/>
            <a:r>
              <a:rPr lang="en-US" altLang="zh-CN" sz="11500" b="1" dirty="0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CHÍNH TAÛ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52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34" y="1596348"/>
            <a:ext cx="1656835" cy="440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3607A4-017B-4371-AE0F-1EE98B1B4386}"/>
              </a:ext>
            </a:extLst>
          </p:cNvPr>
          <p:cNvGrpSpPr/>
          <p:nvPr/>
        </p:nvGrpSpPr>
        <p:grpSpPr>
          <a:xfrm>
            <a:off x="2289576" y="1779699"/>
            <a:ext cx="8042411" cy="833677"/>
            <a:chOff x="2289576" y="1779699"/>
            <a:chExt cx="8042411" cy="833677"/>
          </a:xfrm>
        </p:grpSpPr>
        <p:grpSp>
          <p:nvGrpSpPr>
            <p:cNvPr id="29" name="组合 28"/>
            <p:cNvGrpSpPr/>
            <p:nvPr/>
          </p:nvGrpSpPr>
          <p:grpSpPr>
            <a:xfrm>
              <a:off x="2289576" y="1779699"/>
              <a:ext cx="947361" cy="833677"/>
              <a:chOff x="5607765" y="427939"/>
              <a:chExt cx="947361" cy="833677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427939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2" name="TextBox 50"/>
              <p:cNvSpPr txBox="1"/>
              <p:nvPr/>
            </p:nvSpPr>
            <p:spPr>
              <a:xfrm flipH="1">
                <a:off x="5729300" y="62718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1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69A9625C-84AB-44BA-8503-DC98A3D7F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1964005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77C96-73AE-475F-A089-852047C196E7}"/>
              </a:ext>
            </a:extLst>
          </p:cNvPr>
          <p:cNvGrpSpPr/>
          <p:nvPr/>
        </p:nvGrpSpPr>
        <p:grpSpPr>
          <a:xfrm>
            <a:off x="2299284" y="2648033"/>
            <a:ext cx="8055515" cy="838397"/>
            <a:chOff x="2299284" y="2648033"/>
            <a:chExt cx="8055515" cy="838397"/>
          </a:xfrm>
        </p:grpSpPr>
        <p:grpSp>
          <p:nvGrpSpPr>
            <p:cNvPr id="28" name="组合 27"/>
            <p:cNvGrpSpPr/>
            <p:nvPr/>
          </p:nvGrpSpPr>
          <p:grpSpPr>
            <a:xfrm>
              <a:off x="2299284" y="2648033"/>
              <a:ext cx="981730" cy="838397"/>
              <a:chOff x="5607765" y="1505740"/>
              <a:chExt cx="981730" cy="838397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1505740"/>
                <a:ext cx="981730" cy="838397"/>
              </a:xfrm>
              <a:prstGeom prst="rect">
                <a:avLst/>
              </a:prstGeom>
            </p:spPr>
          </p:pic>
          <p:sp>
            <p:nvSpPr>
              <p:cNvPr id="23" name="TextBox 50"/>
              <p:cNvSpPr txBox="1"/>
              <p:nvPr/>
            </p:nvSpPr>
            <p:spPr>
              <a:xfrm flipH="1">
                <a:off x="5738020" y="1680259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2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548F25D9-91E7-45EA-A639-86A80B9E7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999" y="2793588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g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gh</a:t>
              </a:r>
              <a:r>
                <a:rPr lang="en-US" altLang="en-US" b="1" dirty="0">
                  <a:latin typeface="Times New Roman" pitchFamily="18" charset="0"/>
                </a:rPr>
                <a:t>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29B207-C05D-4BBF-9EB3-B1FA5D9285D0}"/>
              </a:ext>
            </a:extLst>
          </p:cNvPr>
          <p:cNvGrpSpPr/>
          <p:nvPr/>
        </p:nvGrpSpPr>
        <p:grpSpPr>
          <a:xfrm>
            <a:off x="2287208" y="3521087"/>
            <a:ext cx="8044779" cy="833677"/>
            <a:chOff x="2287208" y="3521087"/>
            <a:chExt cx="8044779" cy="833677"/>
          </a:xfrm>
        </p:grpSpPr>
        <p:grpSp>
          <p:nvGrpSpPr>
            <p:cNvPr id="27" name="组合 26"/>
            <p:cNvGrpSpPr/>
            <p:nvPr/>
          </p:nvGrpSpPr>
          <p:grpSpPr>
            <a:xfrm>
              <a:off x="2287208" y="3521087"/>
              <a:ext cx="947361" cy="833677"/>
              <a:chOff x="5607764" y="2597795"/>
              <a:chExt cx="947361" cy="833677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4" y="2597795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4" name="TextBox 50"/>
              <p:cNvSpPr txBox="1"/>
              <p:nvPr/>
            </p:nvSpPr>
            <p:spPr>
              <a:xfrm flipH="1">
                <a:off x="5743914" y="279365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3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B77F8AA1-E0D1-4782-8768-4B6B5C616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3655086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k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065" y="384159"/>
                <a:ext cx="8726826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   1.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tiếng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ô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trống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để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hoàn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thành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văn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sau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Biết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rằng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35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" y="865591"/>
            <a:ext cx="12234118" cy="6102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4AF3D-A4A9-4871-90AE-D5C953CF61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521" t="33161" r="17708" b="25740"/>
          <a:stretch/>
        </p:blipFill>
        <p:spPr>
          <a:xfrm>
            <a:off x="193122" y="4253626"/>
            <a:ext cx="11928363" cy="2684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35941-B42F-41F1-9A6B-6EB2C7072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00" t="22593" r="17816" b="12421"/>
          <a:stretch/>
        </p:blipFill>
        <p:spPr>
          <a:xfrm>
            <a:off x="70515" y="-50800"/>
            <a:ext cx="12050970" cy="4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0" y="2057400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sp>
        <p:nvSpPr>
          <p:cNvPr id="15" name="Text Box 90">
            <a:extLst>
              <a:ext uri="{FF2B5EF4-FFF2-40B4-BE49-F238E27FC236}">
                <a16:creationId xmlns:a16="http://schemas.microsoft.com/office/drawing/2014/main" id="{36B6E2C0-0305-444A-B27E-21BBC3F331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53795" y="1169834"/>
            <a:ext cx="9801726" cy="3631763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115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KHỞI </a:t>
            </a:r>
          </a:p>
          <a:p>
            <a:pPr algn="ctr"/>
            <a:r>
              <a:rPr lang="en-US" altLang="zh-CN" sz="1150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115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1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9C17CAE-BC8D-407B-B926-09F0FD564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304850"/>
            <a:ext cx="12234118" cy="6412006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0493016-C930-49A6-B6AF-0C6A69100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700BD176-9C20-4BA9-B813-2A9CD756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51" y="272204"/>
            <a:ext cx="1194309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Mùng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1945 -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nhớ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đèn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buôn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ngừng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,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Buổi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tịch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ngôn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Lịch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sang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24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7481" y="522359"/>
                <a:ext cx="872682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   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chữ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chỗ ô trống</a:t>
                </a:r>
                <a:endParaRPr lang="en-US" altLang="en-US" sz="2800" b="1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96B18-1B73-4B57-8AB4-2FE4578D8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979" t="36173" r="14500" b="30748"/>
          <a:stretch/>
        </p:blipFill>
        <p:spPr>
          <a:xfrm>
            <a:off x="300890" y="1792849"/>
            <a:ext cx="11590220" cy="2855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B64E38-F49A-4D56-9CDC-602B25F2D338}"/>
              </a:ext>
            </a:extLst>
          </p:cNvPr>
          <p:cNvSpPr/>
          <p:nvPr/>
        </p:nvSpPr>
        <p:spPr>
          <a:xfrm>
            <a:off x="4485266" y="2417143"/>
            <a:ext cx="4876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39AB0E-6DF0-49FF-A0CB-A4AD5F0EC05D}"/>
              </a:ext>
            </a:extLst>
          </p:cNvPr>
          <p:cNvSpPr/>
          <p:nvPr/>
        </p:nvSpPr>
        <p:spPr>
          <a:xfrm>
            <a:off x="4461710" y="3087046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ED9306-BE80-4589-ABF7-DAC914B73E9A}"/>
              </a:ext>
            </a:extLst>
          </p:cNvPr>
          <p:cNvSpPr/>
          <p:nvPr/>
        </p:nvSpPr>
        <p:spPr>
          <a:xfrm>
            <a:off x="4519426" y="3829125"/>
            <a:ext cx="1148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ngh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0AC62-AB07-4DBC-BE1D-38D358F50DE1}"/>
              </a:ext>
            </a:extLst>
          </p:cNvPr>
          <p:cNvSpPr/>
          <p:nvPr/>
        </p:nvSpPr>
        <p:spPr>
          <a:xfrm>
            <a:off x="8145498" y="2417143"/>
            <a:ext cx="516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c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DAF34E-44C4-4BD8-8B16-7A41F54B6681}"/>
              </a:ext>
            </a:extLst>
          </p:cNvPr>
          <p:cNvSpPr/>
          <p:nvPr/>
        </p:nvSpPr>
        <p:spPr>
          <a:xfrm>
            <a:off x="8172496" y="3165065"/>
            <a:ext cx="529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2762C0-FFA3-47B7-A71D-C8AA52498364}"/>
              </a:ext>
            </a:extLst>
          </p:cNvPr>
          <p:cNvSpPr/>
          <p:nvPr/>
        </p:nvSpPr>
        <p:spPr>
          <a:xfrm>
            <a:off x="8172496" y="3794932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91264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0" y="2057400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sp>
        <p:nvSpPr>
          <p:cNvPr id="15" name="Text Box 90">
            <a:extLst>
              <a:ext uri="{FF2B5EF4-FFF2-40B4-BE49-F238E27FC236}">
                <a16:creationId xmlns:a16="http://schemas.microsoft.com/office/drawing/2014/main" id="{36B6E2C0-0305-444A-B27E-21BBC3F331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53795" y="1169834"/>
            <a:ext cx="9801726" cy="3631763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11500" dirty="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VẬN</a:t>
            </a:r>
          </a:p>
          <a:p>
            <a:pPr algn="ctr"/>
            <a:r>
              <a:rPr lang="en-US" altLang="zh-CN" sz="11500" dirty="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DỤNG</a:t>
            </a:r>
            <a:endParaRPr lang="zh-CN" altLang="en-US" sz="115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53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Taïm bieät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741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857791"/>
            <a:ext cx="12192000" cy="2000209"/>
          </a:xfrm>
          <a:prstGeom prst="rect">
            <a:avLst/>
          </a:prstGeom>
        </p:spPr>
      </p:pic>
      <p:pic>
        <p:nvPicPr>
          <p:cNvPr id="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10880"/>
            <a:ext cx="3657600" cy="47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7123" y="3233803"/>
            <a:ext cx="3276600" cy="75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40" tIns="40619" rIns="81240" bIns="40619">
            <a:spAutoFit/>
          </a:bodyPr>
          <a:lstStyle>
            <a:lvl1pPr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5300" indent="-1905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668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MỤC TIÊU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32"/>
          <p:cNvGrpSpPr/>
          <p:nvPr/>
        </p:nvGrpSpPr>
        <p:grpSpPr>
          <a:xfrm rot="8027306">
            <a:off x="3797673" y="2618539"/>
            <a:ext cx="1812252" cy="1703768"/>
            <a:chOff x="1589243" y="1639893"/>
            <a:chExt cx="1478157" cy="1149073"/>
          </a:xfrm>
          <a:solidFill>
            <a:srgbClr val="C0D34D"/>
          </a:solidFill>
        </p:grpSpPr>
        <p:sp>
          <p:nvSpPr>
            <p:cNvPr id="8" name="圆角矩形 33"/>
            <p:cNvSpPr/>
            <p:nvPr/>
          </p:nvSpPr>
          <p:spPr>
            <a:xfrm rot="1422816">
              <a:off x="1589243" y="2542848"/>
              <a:ext cx="787886" cy="246118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圆角矩形 35"/>
            <p:cNvSpPr/>
            <p:nvPr/>
          </p:nvSpPr>
          <p:spPr>
            <a:xfrm rot="4907537">
              <a:off x="2600270" y="1826864"/>
              <a:ext cx="654102" cy="280159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0" kern="0">
                <a:solidFill>
                  <a:sysClr val="window" lastClr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05400" y="1729344"/>
            <a:ext cx="6625140" cy="1852055"/>
            <a:chOff x="5486400" y="1729344"/>
            <a:chExt cx="6243823" cy="185205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5486400" y="1729344"/>
              <a:ext cx="6172200" cy="1852055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800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TextBox 51"/>
            <p:cNvSpPr txBox="1">
              <a:spLocks noChangeArrowheads="1"/>
            </p:cNvSpPr>
            <p:nvPr/>
          </p:nvSpPr>
          <p:spPr bwMode="auto">
            <a:xfrm flipH="1">
              <a:off x="5567796" y="2080618"/>
              <a:ext cx="6162427" cy="106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240" tIns="40619" rIns="81240" bIns="40619">
              <a:spAutoFit/>
            </a:bodyPr>
            <a:lstStyle>
              <a:lvl1pPr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95300" indent="-1905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762000" indent="-1524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066800" indent="-1524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371600" indent="-152400" algn="l" defTabSz="609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8288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2860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7432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200400" indent="-152400" defTabSz="609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</a:pP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Nghe - </a:t>
              </a:r>
              <a:r>
                <a:rPr lang="en-US" sz="3200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</a:pPr>
              <a:r>
                <a:rPr lang="en-US" sz="3200" i="1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i="1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200" i="1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i="1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spc="-2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spc="-2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5105400" y="3940203"/>
            <a:ext cx="6553200" cy="19050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eaLnBrk="1" hangingPunct="1">
              <a:spcBef>
                <a:spcPct val="50000"/>
              </a:spcBef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id="{391D6842-9D79-4234-9476-E11C250E00E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79939" y="4254508"/>
            <a:ext cx="6162427" cy="10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240" tIns="40619" rIns="81240" bIns="40619">
            <a:spAutoFit/>
          </a:bodyPr>
          <a:lstStyle>
            <a:lvl1pPr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5300" indent="-1905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668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indent="-152400" algn="l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indent="-1524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ng/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g/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c/k.</a:t>
            </a:r>
          </a:p>
        </p:txBody>
      </p:sp>
    </p:spTree>
    <p:extLst>
      <p:ext uri="{BB962C8B-B14F-4D97-AF65-F5344CB8AC3E}">
        <p14:creationId xmlns:p14="http://schemas.microsoft.com/office/powerpoint/2010/main" val="12402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0" y="2057400"/>
            <a:ext cx="12190992" cy="487680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29242"/>
            <a:ext cx="3853291" cy="3192675"/>
          </a:xfrm>
          <a:prstGeom prst="rect">
            <a:avLst/>
          </a:prstGeom>
        </p:spPr>
      </p:pic>
      <p:sp>
        <p:nvSpPr>
          <p:cNvPr id="15" name="Text Box 90">
            <a:extLst>
              <a:ext uri="{FF2B5EF4-FFF2-40B4-BE49-F238E27FC236}">
                <a16:creationId xmlns:a16="http://schemas.microsoft.com/office/drawing/2014/main" id="{36B6E2C0-0305-444A-B27E-21BBC3F331F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045079" y="2057400"/>
            <a:ext cx="9801726" cy="1862048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/>
            <a:r>
              <a:rPr lang="en-US" altLang="zh-CN" sz="11500" dirty="0">
                <a:ln w="0">
                  <a:solidFill>
                    <a:srgbClr val="FFFFFF"/>
                  </a:solidFill>
                  <a:round/>
                </a:ln>
                <a:gradFill>
                  <a:gsLst>
                    <a:gs pos="84000">
                      <a:srgbClr val="1C76FF"/>
                    </a:gs>
                    <a:gs pos="59758">
                      <a:srgbClr val="FF3050"/>
                    </a:gs>
                    <a:gs pos="32000">
                      <a:srgbClr val="FFC000"/>
                    </a:gs>
                    <a:gs pos="0">
                      <a:srgbClr val="80C622"/>
                    </a:gs>
                    <a:gs pos="100000">
                      <a:srgbClr val="AA19FF"/>
                    </a:gs>
                  </a:gsLst>
                  <a:lin ang="0" scaled="1"/>
                </a:gra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  <a:sym typeface="+mn-lt"/>
              </a:rPr>
              <a:t>KHÁM PHÁ</a:t>
            </a:r>
            <a:endParaRPr lang="zh-CN" altLang="en-US" sz="11500" dirty="0">
              <a:ln w="0">
                <a:solidFill>
                  <a:srgbClr val="FFFFFF"/>
                </a:solidFill>
                <a:round/>
              </a:ln>
              <a:gradFill>
                <a:gsLst>
                  <a:gs pos="84000">
                    <a:srgbClr val="1C76FF"/>
                  </a:gs>
                  <a:gs pos="59758">
                    <a:srgbClr val="FF3050"/>
                  </a:gs>
                  <a:gs pos="32000">
                    <a:srgbClr val="FFC000"/>
                  </a:gs>
                  <a:gs pos="0">
                    <a:srgbClr val="80C622"/>
                  </a:gs>
                  <a:gs pos="100000">
                    <a:srgbClr val="AA19FF"/>
                  </a:gs>
                </a:gsLst>
                <a:lin ang="0" scaled="1"/>
              </a:gra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02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FDA5FB-AB1B-41F3-8913-D6911BB7F8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1206" y="0"/>
            <a:ext cx="516124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9CB788-EE88-4773-B107-35BACE162667}"/>
              </a:ext>
            </a:extLst>
          </p:cNvPr>
          <p:cNvGrpSpPr/>
          <p:nvPr/>
        </p:nvGrpSpPr>
        <p:grpSpPr>
          <a:xfrm>
            <a:off x="2099415" y="22291"/>
            <a:ext cx="9884821" cy="6735972"/>
            <a:chOff x="2099415" y="22291"/>
            <a:chExt cx="9884821" cy="6735972"/>
          </a:xfrm>
        </p:grpSpPr>
        <p:sp>
          <p:nvSpPr>
            <p:cNvPr id="40" name="Text Box 10">
              <a:extLst>
                <a:ext uri="{FF2B5EF4-FFF2-40B4-BE49-F238E27FC236}">
                  <a16:creationId xmlns:a16="http://schemas.microsoft.com/office/drawing/2014/main" id="{9EB919F9-D83B-411F-ACC1-34AA8DA5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9415" y="1080103"/>
              <a:ext cx="8573004" cy="526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!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Mênh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dập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dờn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mờ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che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chịu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nhuộm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bùn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nghèo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Chìm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Ðạp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thù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Súng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gươm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xưa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33FE8D00-5542-4684-90B4-4BD6C4896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0934" y="6235043"/>
              <a:ext cx="37833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endPara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88A05831-996A-44D4-8CF1-E118184891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1866" y="22291"/>
              <a:ext cx="692810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alt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4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03665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viết này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thuộc thể loại thơ gì ?</a:t>
            </a:r>
            <a:endParaRPr lang="en-US" altLang="en-US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ute Little Kid Boy Read Book And Confused With Question Mark Stock Vector  - Illustration of cute, kawaii: 177079831">
            <a:extLst>
              <a:ext uri="{FF2B5EF4-FFF2-40B4-BE49-F238E27FC236}">
                <a16:creationId xmlns:a16="http://schemas.microsoft.com/office/drawing/2014/main" id="{CA38D10C-7E0B-4D04-A208-085E3CC6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6" b="89935" l="10000" r="90000">
                        <a14:foregroundMark x1="38313" y1="28774" x2="46438" y2="28774"/>
                        <a14:foregroundMark x1="48688" y1="24571" x2="54000" y2="27057"/>
                        <a14:foregroundMark x1="33500" y1="86442" x2="41813" y2="84073"/>
                        <a14:foregroundMark x1="42188" y1="79574" x2="42500" y2="84606"/>
                        <a14:foregroundMark x1="35438" y1="85080" x2="39875" y2="82060"/>
                        <a14:foregroundMark x1="44313" y1="79218" x2="44313" y2="84429"/>
                        <a14:foregroundMark x1="54375" y1="79041" x2="53438" y2="85080"/>
                        <a14:foregroundMark x1="53125" y1="80758" x2="53438" y2="8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112" y="2201486"/>
            <a:ext cx="4911495" cy="51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4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143673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 Việt Nam thân yêu thuộc thể thơ lục bát</a:t>
            </a:r>
            <a:endParaRPr lang="en-US" altLang="en-US" sz="4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Happy kids carry donate books | Premium Vector #Freepik #vector #school  #people #book #kids | Happy kids, Kids cartoon characters, Art drawings for  kids">
            <a:extLst>
              <a:ext uri="{FF2B5EF4-FFF2-40B4-BE49-F238E27FC236}">
                <a16:creationId xmlns:a16="http://schemas.microsoft.com/office/drawing/2014/main" id="{F0FC9E9C-03D7-4711-BFBD-9B9F95EF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42" b="90415" l="7188" r="47604">
                        <a14:foregroundMark x1="22684" y1="80192" x2="22524" y2="85144"/>
                        <a14:foregroundMark x1="33227" y1="80192" x2="37859" y2="8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1" t="10223" r="50106" b="6710"/>
          <a:stretch/>
        </p:blipFill>
        <p:spPr bwMode="auto">
          <a:xfrm>
            <a:off x="38064" y="2146447"/>
            <a:ext cx="2489235" cy="49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68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7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F6003829-EB96-49A3-938F-DFA7E466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795" y="2501900"/>
            <a:ext cx="4595354" cy="45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 thơ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những cảnh đẹp của đất nước và truyền thống yêu nước của nhân dân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EC4599-BC94-4594-970C-F58A5EA3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193" y="2205803"/>
            <a:ext cx="4513893" cy="49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611</Words>
  <Application>Microsoft Office PowerPoint</Application>
  <PresentationFormat>Widescreen</PresentationFormat>
  <Paragraphs>67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微软雅黑</vt:lpstr>
      <vt:lpstr>Arial</vt:lpstr>
      <vt:lpstr>Arial Rounded MT Bold</vt:lpstr>
      <vt:lpstr>Calibri</vt:lpstr>
      <vt:lpstr>Calibri Light</vt:lpstr>
      <vt:lpstr>Times New Roman</vt:lpstr>
      <vt:lpstr>VNI-Avo</vt:lpstr>
      <vt:lpstr>VNI-Dom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ADMIN</cp:lastModifiedBy>
  <cp:revision>124</cp:revision>
  <dcterms:created xsi:type="dcterms:W3CDTF">2017-03-18T13:24:14Z</dcterms:created>
  <dcterms:modified xsi:type="dcterms:W3CDTF">2022-08-31T14:46:33Z</dcterms:modified>
</cp:coreProperties>
</file>