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5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88" r:id="rId10"/>
    <p:sldId id="263" r:id="rId11"/>
    <p:sldId id="286" r:id="rId12"/>
    <p:sldId id="287" r:id="rId13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15"/>
    </p:embeddedFont>
    <p:embeddedFont>
      <p:font typeface="#9Slide03 Arima Madurai Black" panose="00000A00000000000000" pitchFamily="2" charset="0"/>
      <p:bold r:id="rId16"/>
    </p:embeddedFont>
    <p:embeddedFont>
      <p:font typeface="#9Slide03 Arima Madurai ExtraBo" panose="00000900000000000000" pitchFamily="2" charset="0"/>
      <p:bold r:id="rId17"/>
    </p:embeddedFont>
    <p:embeddedFont>
      <p:font typeface="#9Slide03 BoosterNextFYBlack" panose="02000A03000000020004" pitchFamily="2" charset="0"/>
      <p:regular r:id="rId18"/>
    </p:embeddedFont>
    <p:embeddedFont>
      <p:font typeface="#9Slide03 Kaleko 105 Round Bold" pitchFamily="2" charset="0"/>
      <p:bold r:id="rId19"/>
    </p:embeddedFont>
    <p:embeddedFont>
      <p:font typeface="#9Slide05 SVNShintia Script" panose="02000804000000020003" pitchFamily="2" charset="0"/>
      <p:regular r:id="rId20"/>
    </p:embeddedFont>
    <p:embeddedFont>
      <p:font typeface="#9Slide07 IcielKoni" pitchFamily="2" charset="0"/>
      <p:bold r:id="rId21"/>
    </p:embeddedFont>
    <p:embeddedFont>
      <p:font typeface="#9Slide07 Itim" panose="00000500000000000000" pitchFamily="2" charset="-34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Lobster" panose="020B0604020202020204" charset="0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584850-E4FA-4DDB-A5A2-DE9F79E709AC}">
          <p14:sldIdLst>
            <p14:sldId id="285"/>
            <p14:sldId id="257"/>
          </p14:sldIdLst>
        </p14:section>
        <p14:section name="Bài 1" id="{14465E77-3822-43EE-B7C9-10F31E37F5B1}">
          <p14:sldIdLst>
            <p14:sldId id="283"/>
            <p14:sldId id="258"/>
            <p14:sldId id="259"/>
          </p14:sldIdLst>
        </p14:section>
        <p14:section name="Bài 2" id="{06DBE546-9882-4391-B0A6-25C9C51FAC10}">
          <p14:sldIdLst>
            <p14:sldId id="260"/>
            <p14:sldId id="261"/>
          </p14:sldIdLst>
        </p14:section>
        <p14:section name="Bài 3" id="{B61A86DE-69A3-4563-9CCC-AAF15FF9AC50}">
          <p14:sldIdLst>
            <p14:sldId id="262"/>
            <p14:sldId id="288"/>
            <p14:sldId id="263"/>
          </p14:sldIdLst>
        </p14:section>
        <p14:section name="KTBC" id="{39D9BC99-539E-4919-9867-BDC015FDDE23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5E4"/>
    <a:srgbClr val="CC99FF"/>
    <a:srgbClr val="CC66FF"/>
    <a:srgbClr val="DD53AF"/>
    <a:srgbClr val="663300"/>
    <a:srgbClr val="FF9900"/>
    <a:srgbClr val="F5D54C"/>
    <a:srgbClr val="29BB77"/>
    <a:srgbClr val="99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216" autoAdjust="0"/>
  </p:normalViewPr>
  <p:slideViewPr>
    <p:cSldViewPr snapToGrid="0">
      <p:cViewPr varScale="1">
        <p:scale>
          <a:sx n="62" d="100"/>
          <a:sy n="62" d="100"/>
        </p:scale>
        <p:origin x="916" y="36"/>
      </p:cViewPr>
      <p:guideLst>
        <p:guide orient="horz" pos="2160"/>
        <p:guide pos="3840"/>
        <p:guide orient="horz" pos="2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7E54D-36E4-47A7-A150-B9283F424813}" type="datetimeFigureOut">
              <a:rPr lang="en-US" smtClean="0"/>
              <a:t>28-Apr-23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7D556-B48F-463F-8A45-EEEDBD4C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7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9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9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6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8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4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4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8C16728-0347-48FF-B1B7-6B9B2E44D2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00458" y="3791765"/>
            <a:ext cx="3502965" cy="37321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20182" y="1641346"/>
            <a:ext cx="7751634" cy="3220871"/>
            <a:chOff x="2220182" y="1641346"/>
            <a:chExt cx="7751634" cy="3220871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944" b="96111" l="3021" r="44167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" t="67022" r="55338" b="2105"/>
            <a:stretch/>
          </p:blipFill>
          <p:spPr bwMode="auto">
            <a:xfrm>
              <a:off x="2220182" y="1641346"/>
              <a:ext cx="7751634" cy="3220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520038" y="2461832"/>
              <a:ext cx="5151923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Ôn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tập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về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</a:p>
            <a:p>
              <a:pPr algn="ctr"/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tính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diện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tích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,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thể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tích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</a:p>
            <a:p>
              <a:pPr algn="ctr"/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một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số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hình</a:t>
              </a:r>
              <a:endParaRPr lang="en-US" sz="3400" dirty="0">
                <a:solidFill>
                  <a:srgbClr val="29BB77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Kaleko 105 Round Bold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39A35C-1564-414C-B031-E170055B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49497" y="3507096"/>
            <a:ext cx="4987263" cy="4301514"/>
          </a:xfrm>
          <a:prstGeom prst="rect">
            <a:avLst/>
          </a:prstGeom>
        </p:spPr>
      </p:pic>
      <p:grpSp>
        <p:nvGrpSpPr>
          <p:cNvPr id="15" name="组合 23">
            <a:extLst>
              <a:ext uri="{FF2B5EF4-FFF2-40B4-BE49-F238E27FC236}">
                <a16:creationId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76246" y="-22627"/>
            <a:ext cx="12305231" cy="1124471"/>
            <a:chOff x="-27590" y="-17733"/>
            <a:chExt cx="12305231" cy="1124471"/>
          </a:xfrm>
        </p:grpSpPr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3" name="图片 18">
                <a:extLst>
                  <a:ext uri="{FF2B5EF4-FFF2-40B4-BE49-F238E27FC236}">
                    <a16:creationId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4" name="图片 19">
                <a:extLst>
                  <a:ext uri="{FF2B5EF4-FFF2-40B4-BE49-F238E27FC236}">
                    <a16:creationId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5" name="图片 20">
                <a:extLst>
                  <a:ext uri="{FF2B5EF4-FFF2-40B4-BE49-F238E27FC236}">
                    <a16:creationId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2" name="图片 22">
              <a:extLst>
                <a:ext uri="{FF2B5EF4-FFF2-40B4-BE49-F238E27FC236}">
                  <a16:creationId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A07F32-03DB-4C99-B4B1-B84BD19E66A0}"/>
              </a:ext>
            </a:extLst>
          </p:cNvPr>
          <p:cNvSpPr txBox="1"/>
          <p:nvPr/>
        </p:nvSpPr>
        <p:spPr>
          <a:xfrm>
            <a:off x="2996494" y="630249"/>
            <a:ext cx="6663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033014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0873" y="1355440"/>
            <a:ext cx="10100546" cy="501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681864" y="2131375"/>
                <a:ext cx="8815234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Thể tích bể nước là:</a:t>
                </a:r>
              </a:p>
              <a:p>
                <a:r>
                  <a:rPr lang="en-US" sz="4000" dirty="0"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 1,5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 1 = 3 (m</a:t>
                </a:r>
                <a:r>
                  <a:rPr lang="vi-VN" sz="4000" baseline="30000" dirty="0"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Thời gian để vòi nước chảy đầy bể là:</a:t>
                </a:r>
              </a:p>
              <a:p>
                <a:r>
                  <a:rPr lang="en-US" sz="4000" dirty="0"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3 : 0,5 = 6 (giờ)</a:t>
                </a:r>
              </a:p>
              <a:p>
                <a:r>
                  <a:rPr lang="en-US" sz="4000" dirty="0">
                    <a:latin typeface="#9Slide03 Arima Madurai ExtraBo" pitchFamily="2" charset="0"/>
                    <a:cs typeface="#9Slide03 Arima Madurai ExtraBo" pitchFamily="2" charset="0"/>
                  </a:rPr>
                  <a:t>		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Đáp số: 6 giờ.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864" y="2131375"/>
                <a:ext cx="8815234" cy="3170099"/>
              </a:xfrm>
              <a:prstGeom prst="rect">
                <a:avLst/>
              </a:prstGeom>
              <a:blipFill rotWithShape="1">
                <a:blip r:embed="rId5"/>
                <a:stretch>
                  <a:fillRect l="-2490" t="-3462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939485" y="257842"/>
            <a:ext cx="2289280" cy="795253"/>
            <a:chOff x="5339820" y="3000775"/>
            <a:chExt cx="2289280" cy="7952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BB94C5-2B2B-4163-A3EF-1F1E7A82810F}"/>
                </a:ext>
              </a:extLst>
            </p:cNvPr>
            <p:cNvGrpSpPr/>
            <p:nvPr/>
          </p:nvGrpSpPr>
          <p:grpSpPr>
            <a:xfrm>
              <a:off x="5403005" y="3000775"/>
              <a:ext cx="2226095" cy="795253"/>
              <a:chOff x="1510302" y="737902"/>
              <a:chExt cx="8783360" cy="4029307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4DF5058-4896-42BA-9C3F-6587409293AA}"/>
                  </a:ext>
                </a:extLst>
              </p:cNvPr>
              <p:cNvSpPr/>
              <p:nvPr/>
            </p:nvSpPr>
            <p:spPr>
              <a:xfrm>
                <a:off x="1510302" y="1080259"/>
                <a:ext cx="8783360" cy="3686950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649796"/>
                  <a:gd name="connsiteY0" fmla="*/ 599092 h 3594483"/>
                  <a:gd name="connsiteX1" fmla="*/ 629914 w 8649796"/>
                  <a:gd name="connsiteY1" fmla="*/ 51371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783360"/>
                  <a:gd name="connsiteY0" fmla="*/ 444980 h 3594483"/>
                  <a:gd name="connsiteX1" fmla="*/ 763478 w 8783360"/>
                  <a:gd name="connsiteY1" fmla="*/ 51371 h 3594483"/>
                  <a:gd name="connsiteX2" fmla="*/ 8184268 w 8783360"/>
                  <a:gd name="connsiteY2" fmla="*/ 0 h 3594483"/>
                  <a:gd name="connsiteX3" fmla="*/ 8783360 w 8783360"/>
                  <a:gd name="connsiteY3" fmla="*/ 599092 h 3594483"/>
                  <a:gd name="connsiteX4" fmla="*/ 8783360 w 8783360"/>
                  <a:gd name="connsiteY4" fmla="*/ 2995391 h 3594483"/>
                  <a:gd name="connsiteX5" fmla="*/ 8184268 w 8783360"/>
                  <a:gd name="connsiteY5" fmla="*/ 3594483 h 3594483"/>
                  <a:gd name="connsiteX6" fmla="*/ 732656 w 8783360"/>
                  <a:gd name="connsiteY6" fmla="*/ 3594483 h 3594483"/>
                  <a:gd name="connsiteX7" fmla="*/ 133564 w 8783360"/>
                  <a:gd name="connsiteY7" fmla="*/ 2995391 h 3594483"/>
                  <a:gd name="connsiteX8" fmla="*/ 0 w 8783360"/>
                  <a:gd name="connsiteY8" fmla="*/ 444980 h 3594483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783360 w 8783360"/>
                  <a:gd name="connsiteY3" fmla="*/ 69155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: Rounded Corners 12">
                <a:extLst>
                  <a:ext uri="{FF2B5EF4-FFF2-40B4-BE49-F238E27FC236}">
                    <a16:creationId xmlns:a16="http://schemas.microsoft.com/office/drawing/2014/main" id="{CFE64F55-FF21-4683-8C88-7151BAB8C1DE}"/>
                  </a:ext>
                </a:extLst>
              </p:cNvPr>
              <p:cNvSpPr/>
              <p:nvPr/>
            </p:nvSpPr>
            <p:spPr>
              <a:xfrm>
                <a:off x="1678098" y="737902"/>
                <a:ext cx="8521855" cy="3960030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04144 h 3624793"/>
                  <a:gd name="connsiteX1" fmla="*/ 676063 w 8398565"/>
                  <a:gd name="connsiteY1" fmla="*/ 82193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24692 h 3645341"/>
                  <a:gd name="connsiteX1" fmla="*/ 676063 w 8398565"/>
                  <a:gd name="connsiteY1" fmla="*/ 102741 h 3645341"/>
                  <a:gd name="connsiteX2" fmla="*/ 7794421 w 8398565"/>
                  <a:gd name="connsiteY2" fmla="*/ 20548 h 3645341"/>
                  <a:gd name="connsiteX3" fmla="*/ 8398565 w 8398565"/>
                  <a:gd name="connsiteY3" fmla="*/ 624692 h 3645341"/>
                  <a:gd name="connsiteX4" fmla="*/ 8398565 w 8398565"/>
                  <a:gd name="connsiteY4" fmla="*/ 3041197 h 3645341"/>
                  <a:gd name="connsiteX5" fmla="*/ 7794421 w 8398565"/>
                  <a:gd name="connsiteY5" fmla="*/ 3645341 h 3645341"/>
                  <a:gd name="connsiteX6" fmla="*/ 604144 w 8398565"/>
                  <a:gd name="connsiteY6" fmla="*/ 3645341 h 3645341"/>
                  <a:gd name="connsiteX7" fmla="*/ 0 w 8398565"/>
                  <a:gd name="connsiteY7" fmla="*/ 3041197 h 3645341"/>
                  <a:gd name="connsiteX8" fmla="*/ 0 w 8398565"/>
                  <a:gd name="connsiteY8" fmla="*/ 624692 h 364534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0 w 8398565"/>
                  <a:gd name="connsiteY7" fmla="*/ 3011517 h 3615661"/>
                  <a:gd name="connsiteX8" fmla="*/ 0 w 8398565"/>
                  <a:gd name="connsiteY8" fmla="*/ 595012 h 361566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154112 w 8398565"/>
                  <a:gd name="connsiteY7" fmla="*/ 2990969 h 3615661"/>
                  <a:gd name="connsiteX8" fmla="*/ 0 w 8398565"/>
                  <a:gd name="connsiteY8" fmla="*/ 595012 h 3615661"/>
                  <a:gd name="connsiteX0" fmla="*/ 0 w 8398565"/>
                  <a:gd name="connsiteY0" fmla="*/ 595012 h 3934160"/>
                  <a:gd name="connsiteX1" fmla="*/ 676063 w 8398565"/>
                  <a:gd name="connsiteY1" fmla="*/ 73061 h 3934160"/>
                  <a:gd name="connsiteX2" fmla="*/ 7517019 w 8398565"/>
                  <a:gd name="connsiteY2" fmla="*/ 73061 h 3934160"/>
                  <a:gd name="connsiteX3" fmla="*/ 8398565 w 8398565"/>
                  <a:gd name="connsiteY3" fmla="*/ 595012 h 3934160"/>
                  <a:gd name="connsiteX4" fmla="*/ 8398565 w 8398565"/>
                  <a:gd name="connsiteY4" fmla="*/ 3011517 h 3934160"/>
                  <a:gd name="connsiteX5" fmla="*/ 7794421 w 8398565"/>
                  <a:gd name="connsiteY5" fmla="*/ 3615661 h 3934160"/>
                  <a:gd name="connsiteX6" fmla="*/ 408935 w 8398565"/>
                  <a:gd name="connsiteY6" fmla="*/ 3934160 h 3934160"/>
                  <a:gd name="connsiteX7" fmla="*/ 154112 w 8398565"/>
                  <a:gd name="connsiteY7" fmla="*/ 2990969 h 3934160"/>
                  <a:gd name="connsiteX8" fmla="*/ 0 w 8398565"/>
                  <a:gd name="connsiteY8" fmla="*/ 595012 h 3934160"/>
                  <a:gd name="connsiteX0" fmla="*/ 0 w 8398565"/>
                  <a:gd name="connsiteY0" fmla="*/ 595012 h 3947507"/>
                  <a:gd name="connsiteX1" fmla="*/ 676063 w 8398565"/>
                  <a:gd name="connsiteY1" fmla="*/ 73061 h 3947507"/>
                  <a:gd name="connsiteX2" fmla="*/ 7517019 w 8398565"/>
                  <a:gd name="connsiteY2" fmla="*/ 73061 h 3947507"/>
                  <a:gd name="connsiteX3" fmla="*/ 8398565 w 8398565"/>
                  <a:gd name="connsiteY3" fmla="*/ 595012 h 3947507"/>
                  <a:gd name="connsiteX4" fmla="*/ 8398565 w 8398565"/>
                  <a:gd name="connsiteY4" fmla="*/ 3011517 h 3947507"/>
                  <a:gd name="connsiteX5" fmla="*/ 7794421 w 8398565"/>
                  <a:gd name="connsiteY5" fmla="*/ 3615661 h 3947507"/>
                  <a:gd name="connsiteX6" fmla="*/ 408935 w 8398565"/>
                  <a:gd name="connsiteY6" fmla="*/ 3934160 h 3947507"/>
                  <a:gd name="connsiteX7" fmla="*/ 154112 w 8398565"/>
                  <a:gd name="connsiteY7" fmla="*/ 2990969 h 3947507"/>
                  <a:gd name="connsiteX8" fmla="*/ 0 w 8398565"/>
                  <a:gd name="connsiteY8" fmla="*/ 595012 h 3947507"/>
                  <a:gd name="connsiteX0" fmla="*/ 0 w 8398565"/>
                  <a:gd name="connsiteY0" fmla="*/ 595012 h 3960030"/>
                  <a:gd name="connsiteX1" fmla="*/ 676063 w 8398565"/>
                  <a:gd name="connsiteY1" fmla="*/ 73061 h 3960030"/>
                  <a:gd name="connsiteX2" fmla="*/ 7517019 w 8398565"/>
                  <a:gd name="connsiteY2" fmla="*/ 73061 h 3960030"/>
                  <a:gd name="connsiteX3" fmla="*/ 8398565 w 8398565"/>
                  <a:gd name="connsiteY3" fmla="*/ 595012 h 3960030"/>
                  <a:gd name="connsiteX4" fmla="*/ 8398565 w 8398565"/>
                  <a:gd name="connsiteY4" fmla="*/ 3011517 h 3960030"/>
                  <a:gd name="connsiteX5" fmla="*/ 7866340 w 8398565"/>
                  <a:gd name="connsiteY5" fmla="*/ 3790321 h 3960030"/>
                  <a:gd name="connsiteX6" fmla="*/ 408935 w 8398565"/>
                  <a:gd name="connsiteY6" fmla="*/ 3934160 h 3960030"/>
                  <a:gd name="connsiteX7" fmla="*/ 154112 w 8398565"/>
                  <a:gd name="connsiteY7" fmla="*/ 2990969 h 3960030"/>
                  <a:gd name="connsiteX8" fmla="*/ 0 w 8398565"/>
                  <a:gd name="connsiteY8" fmla="*/ 595012 h 3960030"/>
                  <a:gd name="connsiteX0" fmla="*/ 0 w 8521855"/>
                  <a:gd name="connsiteY0" fmla="*/ 595012 h 3960030"/>
                  <a:gd name="connsiteX1" fmla="*/ 676063 w 8521855"/>
                  <a:gd name="connsiteY1" fmla="*/ 73061 h 3960030"/>
                  <a:gd name="connsiteX2" fmla="*/ 7517019 w 8521855"/>
                  <a:gd name="connsiteY2" fmla="*/ 73061 h 3960030"/>
                  <a:gd name="connsiteX3" fmla="*/ 8398565 w 8521855"/>
                  <a:gd name="connsiteY3" fmla="*/ 595012 h 3960030"/>
                  <a:gd name="connsiteX4" fmla="*/ 8521855 w 8521855"/>
                  <a:gd name="connsiteY4" fmla="*/ 3001243 h 3960030"/>
                  <a:gd name="connsiteX5" fmla="*/ 7866340 w 8521855"/>
                  <a:gd name="connsiteY5" fmla="*/ 3790321 h 3960030"/>
                  <a:gd name="connsiteX6" fmla="*/ 408935 w 8521855"/>
                  <a:gd name="connsiteY6" fmla="*/ 3934160 h 3960030"/>
                  <a:gd name="connsiteX7" fmla="*/ 154112 w 8521855"/>
                  <a:gd name="connsiteY7" fmla="*/ 2990969 h 3960030"/>
                  <a:gd name="connsiteX8" fmla="*/ 0 w 8521855"/>
                  <a:gd name="connsiteY8" fmla="*/ 595012 h 39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Google Shape;4032;p29">
              <a:extLst>
                <a:ext uri="{FF2B5EF4-FFF2-40B4-BE49-F238E27FC236}">
                  <a16:creationId xmlns:a16="http://schemas.microsoft.com/office/drawing/2014/main" id="{FD9D80A3-DDA0-47D7-A4C8-7C41DF4FB218}"/>
                </a:ext>
              </a:extLst>
            </p:cNvPr>
            <p:cNvSpPr txBox="1">
              <a:spLocks/>
            </p:cNvSpPr>
            <p:nvPr/>
          </p:nvSpPr>
          <p:spPr>
            <a:xfrm>
              <a:off x="5339820" y="3084168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4000" kern="0" dirty="0" err="1">
                  <a:ln w="9525">
                    <a:noFill/>
                  </a:ln>
                  <a:solidFill>
                    <a:schemeClr val="tx1"/>
                  </a:solidFill>
                  <a:latin typeface="#9Slide03 AmpleSoft Bold" pitchFamily="2" charset="0"/>
                </a:rPr>
                <a:t>Bài</a:t>
              </a:r>
              <a:r>
                <a:rPr lang="en-US" sz="4000" kern="0" dirty="0">
                  <a:ln w="9525">
                    <a:noFill/>
                  </a:ln>
                  <a:solidFill>
                    <a:schemeClr val="tx1"/>
                  </a:solidFill>
                  <a:latin typeface="#9Slide03 AmpleSoft Bold" pitchFamily="2" charset="0"/>
                </a:rPr>
                <a:t> </a:t>
              </a:r>
              <a:r>
                <a:rPr lang="en-US" sz="4000" kern="0" dirty="0" err="1">
                  <a:ln w="9525">
                    <a:noFill/>
                  </a:ln>
                  <a:solidFill>
                    <a:schemeClr val="tx1"/>
                  </a:solidFill>
                  <a:latin typeface="#9Slide03 AmpleSoft Bold" pitchFamily="2" charset="0"/>
                </a:rPr>
                <a:t>giải</a:t>
              </a:r>
              <a:endParaRPr kumimoji="0" lang="en-US" sz="4000" b="1" i="0" u="none" strike="noStrike" kern="0" cap="none" spc="0" normalizeH="0" baseline="0" noProof="0" dirty="0">
                <a:ln w="952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itchFamily="2" charset="0"/>
                <a:sym typeface="Rye"/>
              </a:endParaRPr>
            </a:p>
          </p:txBody>
        </p:sp>
      </p:grpSp>
      <p:pic>
        <p:nvPicPr>
          <p:cNvPr id="11" name="Picture 2" descr="Cartoon Monkey Cute Monkey Cartoon Face, Goggles, Accessories, Accessory,  Glasses Transparent Png – Pngset.co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5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451081"/>
                  </p:ext>
                </p:extLst>
              </p:nvPr>
            </p:nvGraphicFramePr>
            <p:xfrm>
              <a:off x="641281" y="3051958"/>
              <a:ext cx="10652147" cy="228600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44318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695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507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55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xung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quanh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𝐛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0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𝐜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toàn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phần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DD53A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DD53AF"/>
                                      </a:solidFill>
                                      <a:latin typeface="Cambria Math"/>
                                    </a:rPr>
                                    <m:t>𝐒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DD53AF"/>
                                      </a:solidFill>
                                      <a:latin typeface="Cambria Math"/>
                                    </a:rPr>
                                    <m:t>𝐱𝐮𝐧𝐠</m:t>
                                  </m:r>
                                  <m:r>
                                    <a:rPr lang="en-US" sz="2800" b="1" smtClean="0">
                                      <a:solidFill>
                                        <a:srgbClr val="DD53AF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800" b="1" i="1" smtClean="0">
                                      <a:solidFill>
                                        <a:srgbClr val="DD53AF"/>
                                      </a:solidFill>
                                      <a:latin typeface="Cambria Math"/>
                                    </a:rPr>
                                    <m:t>𝐪𝐮𝐚𝐧𝐡</m:t>
                                  </m:r>
                                </m:sub>
                              </m:sSub>
                              <m:r>
                                <a:rPr lang="en-US" sz="2800" b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2800" b="1" dirty="0">
                              <a:solidFill>
                                <a:srgbClr val="DD53AF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DD53A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DD53AF"/>
                                      </a:solidFill>
                                      <a:latin typeface="Cambria Math"/>
                                    </a:rPr>
                                    <m:t>𝐒</m:t>
                                  </m:r>
                                </m:e>
                                <m:sub>
                                  <m:r>
                                    <a:rPr lang="en-US" sz="2800" b="1" smtClean="0">
                                      <a:solidFill>
                                        <a:srgbClr val="DD53AF"/>
                                      </a:solidFill>
                                      <a:latin typeface="Cambria Math"/>
                                    </a:rPr>
                                    <m:t>đá</m:t>
                                  </m:r>
                                  <m:r>
                                    <a:rPr lang="en-US" sz="2800" b="1" i="1" smtClean="0">
                                      <a:solidFill>
                                        <a:srgbClr val="DD53AF"/>
                                      </a:solidFill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  <m:r>
                                <a:rPr lang="en-US" sz="2800" b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×</m:t>
                              </m:r>
                              <m:r>
                                <a:rPr lang="en-US" sz="2800" b="1" i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oMath>
                          </a14:m>
                          <a:endParaRPr lang="en-US" sz="2800" b="1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Thể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b="1" i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𝐚</m:t>
                              </m:r>
                              <m:r>
                                <a:rPr lang="en-US" sz="2800" b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800" b="1" i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𝐛</m:t>
                              </m:r>
                              <m:r>
                                <a:rPr lang="en-US" sz="2800" b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)×</m:t>
                              </m:r>
                              <m:r>
                                <a:rPr lang="en-US" sz="2800" b="1" i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2800" b="1" smtClean="0">
                                  <a:solidFill>
                                    <a:srgbClr val="DD53AF"/>
                                  </a:solidFill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800" b="1" dirty="0">
                              <a:solidFill>
                                <a:srgbClr val="DD53AF"/>
                              </a:solidFill>
                            </a:rPr>
                            <a:t>c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451081"/>
                  </p:ext>
                </p:extLst>
              </p:nvPr>
            </p:nvGraphicFramePr>
            <p:xfrm>
              <a:off x="641281" y="3051958"/>
              <a:ext cx="10652147" cy="228600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4431852"/>
                    <a:gridCol w="2669579"/>
                    <a:gridCol w="3550716"/>
                  </a:tblGrid>
                  <a:tr h="755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xung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quanh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99828" t="-806" b="-208871"/>
                          </a:stretch>
                        </a:blipFill>
                      </a:tcPr>
                    </a:tc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toàn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phần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99828" t="-100000" b="-107200"/>
                          </a:stretch>
                        </a:blipFill>
                      </a:tcPr>
                    </a:tc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Thể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99828" t="-198413" b="-634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5070764" y="3402013"/>
            <a:ext cx="2648197" cy="15974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70764" y="4162032"/>
            <a:ext cx="264819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070764" y="3402013"/>
            <a:ext cx="2648197" cy="14943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317683" y="600637"/>
            <a:ext cx="3456978" cy="1982949"/>
            <a:chOff x="1065945" y="768528"/>
            <a:chExt cx="3456978" cy="1982949"/>
          </a:xfrm>
        </p:grpSpPr>
        <p:grpSp>
          <p:nvGrpSpPr>
            <p:cNvPr id="22" name="Group 21"/>
            <p:cNvGrpSpPr/>
            <p:nvPr/>
          </p:nvGrpSpPr>
          <p:grpSpPr>
            <a:xfrm>
              <a:off x="1065945" y="768528"/>
              <a:ext cx="3080754" cy="1531917"/>
              <a:chOff x="1065945" y="768528"/>
              <a:chExt cx="3080754" cy="1531917"/>
            </a:xfrm>
          </p:grpSpPr>
          <p:sp>
            <p:nvSpPr>
              <p:cNvPr id="12" name="Cube 11"/>
              <p:cNvSpPr/>
              <p:nvPr/>
            </p:nvSpPr>
            <p:spPr>
              <a:xfrm>
                <a:off x="1065945" y="768528"/>
                <a:ext cx="3080754" cy="1531917"/>
              </a:xfrm>
              <a:prstGeom prst="cube">
                <a:avLst>
                  <a:gd name="adj" fmla="val 33329"/>
                </a:avLst>
              </a:prstGeom>
              <a:solidFill>
                <a:schemeClr val="bg1"/>
              </a:solidFill>
              <a:ln w="28575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1577268" y="768528"/>
                <a:ext cx="0" cy="1020592"/>
              </a:xfrm>
              <a:prstGeom prst="line">
                <a:avLst/>
              </a:prstGeom>
              <a:ln w="2857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1577268" y="1789120"/>
                <a:ext cx="2569431" cy="0"/>
              </a:xfrm>
              <a:prstGeom prst="line">
                <a:avLst/>
              </a:prstGeom>
              <a:ln w="2857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1097848" y="1789120"/>
                <a:ext cx="479420" cy="500692"/>
              </a:xfrm>
              <a:prstGeom prst="line">
                <a:avLst/>
              </a:prstGeom>
              <a:ln w="2857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2253340" y="2289812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3300"/>
                  </a:solidFill>
                  <a:latin typeface="#9Slide07 IcielKoni" pitchFamily="2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70208" y="1838780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3300"/>
                  </a:solidFill>
                  <a:latin typeface="#9Slide07 IcielKoni" pitchFamily="2" charset="0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77957" y="1122709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3300"/>
                  </a:solidFill>
                  <a:latin typeface="#9Slide07 IcielKoni" pitchFamily="2" charset="0"/>
                </a:rPr>
                <a:t>c</a:t>
              </a:r>
            </a:p>
          </p:txBody>
        </p:sp>
      </p:grpSp>
      <p:sp>
        <p:nvSpPr>
          <p:cNvPr id="34" name="Rectangle: Rounded Corners 35">
            <a:extLst>
              <a:ext uri="{FF2B5EF4-FFF2-40B4-BE49-F238E27FC236}">
                <a16:creationId xmlns:a16="http://schemas.microsoft.com/office/drawing/2014/main" id="{C325A336-91AE-458A-88F9-7949EE964EB5}"/>
              </a:ext>
            </a:extLst>
          </p:cNvPr>
          <p:cNvSpPr/>
          <p:nvPr/>
        </p:nvSpPr>
        <p:spPr>
          <a:xfrm>
            <a:off x="300251" y="632827"/>
            <a:ext cx="7642746" cy="1467536"/>
          </a:xfrm>
          <a:custGeom>
            <a:avLst/>
            <a:gdLst>
              <a:gd name="connsiteX0" fmla="*/ 0 w 5759530"/>
              <a:gd name="connsiteY0" fmla="*/ 523101 h 1055085"/>
              <a:gd name="connsiteX1" fmla="*/ 523101 w 5759530"/>
              <a:gd name="connsiteY1" fmla="*/ 0 h 1055085"/>
              <a:gd name="connsiteX2" fmla="*/ 1243567 w 5759530"/>
              <a:gd name="connsiteY2" fmla="*/ 0 h 1055085"/>
              <a:gd name="connsiteX3" fmla="*/ 1964033 w 5759530"/>
              <a:gd name="connsiteY3" fmla="*/ 0 h 1055085"/>
              <a:gd name="connsiteX4" fmla="*/ 2590232 w 5759530"/>
              <a:gd name="connsiteY4" fmla="*/ 0 h 1055085"/>
              <a:gd name="connsiteX5" fmla="*/ 3169298 w 5759530"/>
              <a:gd name="connsiteY5" fmla="*/ 0 h 1055085"/>
              <a:gd name="connsiteX6" fmla="*/ 3795497 w 5759530"/>
              <a:gd name="connsiteY6" fmla="*/ 0 h 1055085"/>
              <a:gd name="connsiteX7" fmla="*/ 4374563 w 5759530"/>
              <a:gd name="connsiteY7" fmla="*/ 0 h 1055085"/>
              <a:gd name="connsiteX8" fmla="*/ 5236429 w 5759530"/>
              <a:gd name="connsiteY8" fmla="*/ 0 h 1055085"/>
              <a:gd name="connsiteX9" fmla="*/ 5759530 w 5759530"/>
              <a:gd name="connsiteY9" fmla="*/ 523101 h 1055085"/>
              <a:gd name="connsiteX10" fmla="*/ 5759530 w 5759530"/>
              <a:gd name="connsiteY10" fmla="*/ 531984 h 1055085"/>
              <a:gd name="connsiteX11" fmla="*/ 5236429 w 5759530"/>
              <a:gd name="connsiteY11" fmla="*/ 1055085 h 1055085"/>
              <a:gd name="connsiteX12" fmla="*/ 4515963 w 5759530"/>
              <a:gd name="connsiteY12" fmla="*/ 1055085 h 1055085"/>
              <a:gd name="connsiteX13" fmla="*/ 3748364 w 5759530"/>
              <a:gd name="connsiteY13" fmla="*/ 1055085 h 1055085"/>
              <a:gd name="connsiteX14" fmla="*/ 3027898 w 5759530"/>
              <a:gd name="connsiteY14" fmla="*/ 1055085 h 1055085"/>
              <a:gd name="connsiteX15" fmla="*/ 2354566 w 5759530"/>
              <a:gd name="connsiteY15" fmla="*/ 1055085 h 1055085"/>
              <a:gd name="connsiteX16" fmla="*/ 1728366 w 5759530"/>
              <a:gd name="connsiteY16" fmla="*/ 1055085 h 1055085"/>
              <a:gd name="connsiteX17" fmla="*/ 523101 w 5759530"/>
              <a:gd name="connsiteY17" fmla="*/ 1055085 h 1055085"/>
              <a:gd name="connsiteX18" fmla="*/ 0 w 5759530"/>
              <a:gd name="connsiteY18" fmla="*/ 531984 h 1055085"/>
              <a:gd name="connsiteX19" fmla="*/ 0 w 5759530"/>
              <a:gd name="connsiteY19" fmla="*/ 523101 h 105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9530" h="1055085" fill="none" extrusionOk="0">
                <a:moveTo>
                  <a:pt x="0" y="523101"/>
                </a:moveTo>
                <a:cubicBezTo>
                  <a:pt x="-15326" y="218084"/>
                  <a:pt x="186440" y="-43701"/>
                  <a:pt x="523101" y="0"/>
                </a:cubicBezTo>
                <a:cubicBezTo>
                  <a:pt x="772401" y="11444"/>
                  <a:pt x="929476" y="-11492"/>
                  <a:pt x="1243567" y="0"/>
                </a:cubicBezTo>
                <a:cubicBezTo>
                  <a:pt x="1557658" y="11492"/>
                  <a:pt x="1628988" y="14759"/>
                  <a:pt x="1964033" y="0"/>
                </a:cubicBezTo>
                <a:cubicBezTo>
                  <a:pt x="2299078" y="-14759"/>
                  <a:pt x="2388574" y="-29954"/>
                  <a:pt x="2590232" y="0"/>
                </a:cubicBezTo>
                <a:cubicBezTo>
                  <a:pt x="2791890" y="29954"/>
                  <a:pt x="2892105" y="21181"/>
                  <a:pt x="3169298" y="0"/>
                </a:cubicBezTo>
                <a:cubicBezTo>
                  <a:pt x="3446491" y="-21181"/>
                  <a:pt x="3572596" y="-521"/>
                  <a:pt x="3795497" y="0"/>
                </a:cubicBezTo>
                <a:cubicBezTo>
                  <a:pt x="4018398" y="521"/>
                  <a:pt x="4187238" y="-9041"/>
                  <a:pt x="4374563" y="0"/>
                </a:cubicBezTo>
                <a:cubicBezTo>
                  <a:pt x="4561888" y="9041"/>
                  <a:pt x="4935552" y="41837"/>
                  <a:pt x="5236429" y="0"/>
                </a:cubicBezTo>
                <a:cubicBezTo>
                  <a:pt x="5505702" y="-48"/>
                  <a:pt x="5791672" y="203389"/>
                  <a:pt x="5759530" y="523101"/>
                </a:cubicBezTo>
                <a:cubicBezTo>
                  <a:pt x="5759726" y="526968"/>
                  <a:pt x="5759564" y="529900"/>
                  <a:pt x="5759530" y="531984"/>
                </a:cubicBezTo>
                <a:cubicBezTo>
                  <a:pt x="5764831" y="806634"/>
                  <a:pt x="5541159" y="1059870"/>
                  <a:pt x="5236429" y="1055085"/>
                </a:cubicBezTo>
                <a:cubicBezTo>
                  <a:pt x="4885205" y="1089890"/>
                  <a:pt x="4855449" y="1020877"/>
                  <a:pt x="4515963" y="1055085"/>
                </a:cubicBezTo>
                <a:cubicBezTo>
                  <a:pt x="4176477" y="1089293"/>
                  <a:pt x="3943110" y="1065174"/>
                  <a:pt x="3748364" y="1055085"/>
                </a:cubicBezTo>
                <a:cubicBezTo>
                  <a:pt x="3553618" y="1044996"/>
                  <a:pt x="3195139" y="1088409"/>
                  <a:pt x="3027898" y="1055085"/>
                </a:cubicBezTo>
                <a:cubicBezTo>
                  <a:pt x="2860657" y="1021761"/>
                  <a:pt x="2561582" y="1074858"/>
                  <a:pt x="2354566" y="1055085"/>
                </a:cubicBezTo>
                <a:cubicBezTo>
                  <a:pt x="2147550" y="1035312"/>
                  <a:pt x="1872633" y="1073771"/>
                  <a:pt x="1728366" y="1055085"/>
                </a:cubicBezTo>
                <a:cubicBezTo>
                  <a:pt x="1584099" y="1036399"/>
                  <a:pt x="1002775" y="1009916"/>
                  <a:pt x="523101" y="1055085"/>
                </a:cubicBezTo>
                <a:cubicBezTo>
                  <a:pt x="234352" y="1002102"/>
                  <a:pt x="-3482" y="796553"/>
                  <a:pt x="0" y="531984"/>
                </a:cubicBezTo>
                <a:cubicBezTo>
                  <a:pt x="267" y="529119"/>
                  <a:pt x="237" y="525360"/>
                  <a:pt x="0" y="523101"/>
                </a:cubicBezTo>
                <a:close/>
              </a:path>
              <a:path w="5759530" h="1055085" stroke="0" extrusionOk="0">
                <a:moveTo>
                  <a:pt x="0" y="523101"/>
                </a:moveTo>
                <a:cubicBezTo>
                  <a:pt x="-31053" y="265779"/>
                  <a:pt x="182654" y="16818"/>
                  <a:pt x="523101" y="0"/>
                </a:cubicBezTo>
                <a:cubicBezTo>
                  <a:pt x="765753" y="5732"/>
                  <a:pt x="895206" y="20615"/>
                  <a:pt x="1102167" y="0"/>
                </a:cubicBezTo>
                <a:cubicBezTo>
                  <a:pt x="1309128" y="-20615"/>
                  <a:pt x="1471136" y="29532"/>
                  <a:pt x="1728366" y="0"/>
                </a:cubicBezTo>
                <a:cubicBezTo>
                  <a:pt x="1985596" y="-29532"/>
                  <a:pt x="2143338" y="-10281"/>
                  <a:pt x="2260299" y="0"/>
                </a:cubicBezTo>
                <a:cubicBezTo>
                  <a:pt x="2377260" y="10281"/>
                  <a:pt x="2781675" y="9799"/>
                  <a:pt x="2980765" y="0"/>
                </a:cubicBezTo>
                <a:cubicBezTo>
                  <a:pt x="3179855" y="-9799"/>
                  <a:pt x="3439745" y="25730"/>
                  <a:pt x="3654097" y="0"/>
                </a:cubicBezTo>
                <a:cubicBezTo>
                  <a:pt x="3868449" y="-25730"/>
                  <a:pt x="4071100" y="3170"/>
                  <a:pt x="4374563" y="0"/>
                </a:cubicBezTo>
                <a:cubicBezTo>
                  <a:pt x="4678026" y="-3170"/>
                  <a:pt x="4953726" y="9843"/>
                  <a:pt x="5236429" y="0"/>
                </a:cubicBezTo>
                <a:cubicBezTo>
                  <a:pt x="5526134" y="14763"/>
                  <a:pt x="5761593" y="248059"/>
                  <a:pt x="5759530" y="523101"/>
                </a:cubicBezTo>
                <a:cubicBezTo>
                  <a:pt x="5759341" y="526927"/>
                  <a:pt x="5759103" y="527693"/>
                  <a:pt x="5759530" y="531984"/>
                </a:cubicBezTo>
                <a:cubicBezTo>
                  <a:pt x="5780648" y="817536"/>
                  <a:pt x="5506040" y="997503"/>
                  <a:pt x="5236429" y="1055085"/>
                </a:cubicBezTo>
                <a:cubicBezTo>
                  <a:pt x="4970386" y="1022510"/>
                  <a:pt x="4783208" y="1038757"/>
                  <a:pt x="4563096" y="1055085"/>
                </a:cubicBezTo>
                <a:cubicBezTo>
                  <a:pt x="4342984" y="1071413"/>
                  <a:pt x="4069533" y="1035956"/>
                  <a:pt x="3842631" y="1055085"/>
                </a:cubicBezTo>
                <a:cubicBezTo>
                  <a:pt x="3615729" y="1074214"/>
                  <a:pt x="3302372" y="1089365"/>
                  <a:pt x="3075031" y="1055085"/>
                </a:cubicBezTo>
                <a:cubicBezTo>
                  <a:pt x="2847690" y="1020805"/>
                  <a:pt x="2503741" y="1055239"/>
                  <a:pt x="2354566" y="1055085"/>
                </a:cubicBezTo>
                <a:cubicBezTo>
                  <a:pt x="2205392" y="1054931"/>
                  <a:pt x="1975050" y="1042599"/>
                  <a:pt x="1822633" y="1055085"/>
                </a:cubicBezTo>
                <a:cubicBezTo>
                  <a:pt x="1670216" y="1067571"/>
                  <a:pt x="1265522" y="1090105"/>
                  <a:pt x="1102167" y="1055085"/>
                </a:cubicBezTo>
                <a:cubicBezTo>
                  <a:pt x="938812" y="1020065"/>
                  <a:pt x="754359" y="1072111"/>
                  <a:pt x="523101" y="1055085"/>
                </a:cubicBezTo>
                <a:cubicBezTo>
                  <a:pt x="182700" y="1008685"/>
                  <a:pt x="-23180" y="849015"/>
                  <a:pt x="0" y="531984"/>
                </a:cubicBezTo>
                <a:cubicBezTo>
                  <a:pt x="170" y="527735"/>
                  <a:pt x="-436" y="525140"/>
                  <a:pt x="0" y="523101"/>
                </a:cubicBezTo>
                <a:close/>
              </a:path>
            </a:pathLst>
          </a:custGeom>
          <a:solidFill>
            <a:srgbClr val="FFC200"/>
          </a:solidFill>
          <a:ln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>
                      <a:gd name="adj" fmla="val 495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Cho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hình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hộp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chữ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nhật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bên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,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em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hãy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nối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ý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bên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trái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với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công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thức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thích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hợp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ở </a:t>
            </a:r>
            <a:r>
              <a:rPr lang="en-US" altLang="zh-CN" sz="3200" b="1" dirty="0" err="1">
                <a:solidFill>
                  <a:schemeClr val="accent2">
                    <a:lumMod val="50000"/>
                  </a:schemeClr>
                </a:solidFill>
                <a:ea typeface="小白" panose="02010601030101010101" pitchFamily="2" charset="-122"/>
              </a:rPr>
              <a:t>bên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ea typeface="小白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50000"/>
                  </a:schemeClr>
                </a:solidFill>
                <a:ea typeface="小白" panose="02010601030101010101" pitchFamily="2" charset="-122"/>
              </a:rPr>
              <a:t>phải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7 Itim" pitchFamily="2" charset="-34"/>
              <a:ea typeface="小白" panose="02010601030101010101" pitchFamily="2" charset="-122"/>
              <a:cs typeface="#9Slide07 Itim" pitchFamily="2" charset="-34"/>
            </a:endParaRPr>
          </a:p>
        </p:txBody>
      </p:sp>
      <p:pic>
        <p:nvPicPr>
          <p:cNvPr id="2050" name="Picture 2" descr="Cartoon Monkey Cute Monkey Cartoon Face, Goggles, Accessories, Accessory,  Glasses Transparent Png – Pngset.com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80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5359674"/>
                  </p:ext>
                </p:extLst>
              </p:nvPr>
            </p:nvGraphicFramePr>
            <p:xfrm>
              <a:off x="641281" y="3051958"/>
              <a:ext cx="10652147" cy="228600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44318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695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507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55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xung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quanh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0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0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toàn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phần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0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0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Thể</a:t>
                          </a:r>
                          <a:r>
                            <a:rPr lang="en-US" sz="2800" b="1" baseline="0" dirty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0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  <m:r>
                                  <a:rPr lang="en-US" sz="2800" b="1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r>
                                  <a:rPr lang="en-US" sz="2800" b="1" i="0" smtClean="0">
                                    <a:solidFill>
                                      <a:srgbClr val="DD53AF"/>
                                    </a:solidFill>
                                    <a:latin typeface="Cambria Math"/>
                                  </a:rPr>
                                  <m:t>𝐚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5359674"/>
                  </p:ext>
                </p:extLst>
              </p:nvPr>
            </p:nvGraphicFramePr>
            <p:xfrm>
              <a:off x="641281" y="3051958"/>
              <a:ext cx="10652147" cy="228600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4431852"/>
                    <a:gridCol w="2669579"/>
                    <a:gridCol w="3550716"/>
                  </a:tblGrid>
                  <a:tr h="755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xung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quanh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99828" t="-806" b="-208065"/>
                          </a:stretch>
                        </a:blipFill>
                      </a:tcPr>
                    </a:tc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Diện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toàn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phần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99828" t="-100000" b="-106400"/>
                          </a:stretch>
                        </a:blipFill>
                      </a:tcPr>
                    </a:tc>
                  </a:tr>
                  <a:tr h="765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Thể</a:t>
                          </a:r>
                          <a:r>
                            <a:rPr lang="en-US" sz="2800" b="1" baseline="0" dirty="0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solidFill>
                                <a:srgbClr val="DD53AF"/>
                              </a:solidFill>
                              <a:latin typeface="#9Slide03 Arima Madurai Black" pitchFamily="2" charset="0"/>
                              <a:cs typeface="#9Slide03 Arima Madurai Black" pitchFamily="2" charset="0"/>
                            </a:rPr>
                            <a:t>tích</a:t>
                          </a:r>
                          <a:endParaRPr lang="en-US" sz="2800" b="1" dirty="0">
                            <a:solidFill>
                              <a:srgbClr val="DD53AF"/>
                            </a:solidFill>
                            <a:latin typeface="#9Slide03 Arima Madurai Black" pitchFamily="2" charset="0"/>
                            <a:cs typeface="#9Slide03 Arima Madurai Black" pitchFamily="2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DD53AF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99828" t="-198413" b="-555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5070764" y="3402013"/>
            <a:ext cx="2648197" cy="8560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070764" y="3534770"/>
            <a:ext cx="2648197" cy="6272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70764" y="4896325"/>
            <a:ext cx="264819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9152412" y="600637"/>
            <a:ext cx="2016915" cy="2107585"/>
            <a:chOff x="1900674" y="768528"/>
            <a:chExt cx="2016915" cy="2107585"/>
          </a:xfrm>
        </p:grpSpPr>
        <p:grpSp>
          <p:nvGrpSpPr>
            <p:cNvPr id="9" name="Group 8"/>
            <p:cNvGrpSpPr/>
            <p:nvPr/>
          </p:nvGrpSpPr>
          <p:grpSpPr>
            <a:xfrm>
              <a:off x="1900674" y="768528"/>
              <a:ext cx="2016915" cy="1645920"/>
              <a:chOff x="1900674" y="768528"/>
              <a:chExt cx="2016915" cy="1645920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1905909" y="768528"/>
                <a:ext cx="2011680" cy="1645920"/>
              </a:xfrm>
              <a:prstGeom prst="cube">
                <a:avLst>
                  <a:gd name="adj" fmla="val 33329"/>
                </a:avLst>
              </a:prstGeom>
              <a:solidFill>
                <a:schemeClr val="bg1"/>
              </a:solidFill>
              <a:ln w="28575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29831" y="800718"/>
                <a:ext cx="0" cy="1020592"/>
              </a:xfrm>
              <a:prstGeom prst="line">
                <a:avLst/>
              </a:prstGeom>
              <a:ln w="2857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2429831" y="1852428"/>
                <a:ext cx="1485587" cy="0"/>
              </a:xfrm>
              <a:prstGeom prst="line">
                <a:avLst/>
              </a:prstGeom>
              <a:ln w="2857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1900674" y="1861812"/>
                <a:ext cx="529157" cy="552636"/>
              </a:xfrm>
              <a:prstGeom prst="line">
                <a:avLst/>
              </a:prstGeom>
              <a:ln w="2857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47855" y="2414448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3300"/>
                  </a:solidFill>
                  <a:latin typeface="#9Slide07 IcielKoni" pitchFamily="2" charset="0"/>
                </a:rPr>
                <a:t>a</a:t>
              </a:r>
            </a:p>
          </p:txBody>
        </p:sp>
      </p:grpSp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C325A336-91AE-458A-88F9-7949EE964EB5}"/>
              </a:ext>
            </a:extLst>
          </p:cNvPr>
          <p:cNvSpPr/>
          <p:nvPr/>
        </p:nvSpPr>
        <p:spPr>
          <a:xfrm>
            <a:off x="300251" y="632827"/>
            <a:ext cx="7642746" cy="1467536"/>
          </a:xfrm>
          <a:custGeom>
            <a:avLst/>
            <a:gdLst>
              <a:gd name="connsiteX0" fmla="*/ 0 w 5759530"/>
              <a:gd name="connsiteY0" fmla="*/ 523101 h 1055085"/>
              <a:gd name="connsiteX1" fmla="*/ 523101 w 5759530"/>
              <a:gd name="connsiteY1" fmla="*/ 0 h 1055085"/>
              <a:gd name="connsiteX2" fmla="*/ 1243567 w 5759530"/>
              <a:gd name="connsiteY2" fmla="*/ 0 h 1055085"/>
              <a:gd name="connsiteX3" fmla="*/ 1964033 w 5759530"/>
              <a:gd name="connsiteY3" fmla="*/ 0 h 1055085"/>
              <a:gd name="connsiteX4" fmla="*/ 2590232 w 5759530"/>
              <a:gd name="connsiteY4" fmla="*/ 0 h 1055085"/>
              <a:gd name="connsiteX5" fmla="*/ 3169298 w 5759530"/>
              <a:gd name="connsiteY5" fmla="*/ 0 h 1055085"/>
              <a:gd name="connsiteX6" fmla="*/ 3795497 w 5759530"/>
              <a:gd name="connsiteY6" fmla="*/ 0 h 1055085"/>
              <a:gd name="connsiteX7" fmla="*/ 4374563 w 5759530"/>
              <a:gd name="connsiteY7" fmla="*/ 0 h 1055085"/>
              <a:gd name="connsiteX8" fmla="*/ 5236429 w 5759530"/>
              <a:gd name="connsiteY8" fmla="*/ 0 h 1055085"/>
              <a:gd name="connsiteX9" fmla="*/ 5759530 w 5759530"/>
              <a:gd name="connsiteY9" fmla="*/ 523101 h 1055085"/>
              <a:gd name="connsiteX10" fmla="*/ 5759530 w 5759530"/>
              <a:gd name="connsiteY10" fmla="*/ 531984 h 1055085"/>
              <a:gd name="connsiteX11" fmla="*/ 5236429 w 5759530"/>
              <a:gd name="connsiteY11" fmla="*/ 1055085 h 1055085"/>
              <a:gd name="connsiteX12" fmla="*/ 4515963 w 5759530"/>
              <a:gd name="connsiteY12" fmla="*/ 1055085 h 1055085"/>
              <a:gd name="connsiteX13" fmla="*/ 3748364 w 5759530"/>
              <a:gd name="connsiteY13" fmla="*/ 1055085 h 1055085"/>
              <a:gd name="connsiteX14" fmla="*/ 3027898 w 5759530"/>
              <a:gd name="connsiteY14" fmla="*/ 1055085 h 1055085"/>
              <a:gd name="connsiteX15" fmla="*/ 2354566 w 5759530"/>
              <a:gd name="connsiteY15" fmla="*/ 1055085 h 1055085"/>
              <a:gd name="connsiteX16" fmla="*/ 1728366 w 5759530"/>
              <a:gd name="connsiteY16" fmla="*/ 1055085 h 1055085"/>
              <a:gd name="connsiteX17" fmla="*/ 523101 w 5759530"/>
              <a:gd name="connsiteY17" fmla="*/ 1055085 h 1055085"/>
              <a:gd name="connsiteX18" fmla="*/ 0 w 5759530"/>
              <a:gd name="connsiteY18" fmla="*/ 531984 h 1055085"/>
              <a:gd name="connsiteX19" fmla="*/ 0 w 5759530"/>
              <a:gd name="connsiteY19" fmla="*/ 523101 h 105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9530" h="1055085" fill="none" extrusionOk="0">
                <a:moveTo>
                  <a:pt x="0" y="523101"/>
                </a:moveTo>
                <a:cubicBezTo>
                  <a:pt x="-15326" y="218084"/>
                  <a:pt x="186440" y="-43701"/>
                  <a:pt x="523101" y="0"/>
                </a:cubicBezTo>
                <a:cubicBezTo>
                  <a:pt x="772401" y="11444"/>
                  <a:pt x="929476" y="-11492"/>
                  <a:pt x="1243567" y="0"/>
                </a:cubicBezTo>
                <a:cubicBezTo>
                  <a:pt x="1557658" y="11492"/>
                  <a:pt x="1628988" y="14759"/>
                  <a:pt x="1964033" y="0"/>
                </a:cubicBezTo>
                <a:cubicBezTo>
                  <a:pt x="2299078" y="-14759"/>
                  <a:pt x="2388574" y="-29954"/>
                  <a:pt x="2590232" y="0"/>
                </a:cubicBezTo>
                <a:cubicBezTo>
                  <a:pt x="2791890" y="29954"/>
                  <a:pt x="2892105" y="21181"/>
                  <a:pt x="3169298" y="0"/>
                </a:cubicBezTo>
                <a:cubicBezTo>
                  <a:pt x="3446491" y="-21181"/>
                  <a:pt x="3572596" y="-521"/>
                  <a:pt x="3795497" y="0"/>
                </a:cubicBezTo>
                <a:cubicBezTo>
                  <a:pt x="4018398" y="521"/>
                  <a:pt x="4187238" y="-9041"/>
                  <a:pt x="4374563" y="0"/>
                </a:cubicBezTo>
                <a:cubicBezTo>
                  <a:pt x="4561888" y="9041"/>
                  <a:pt x="4935552" y="41837"/>
                  <a:pt x="5236429" y="0"/>
                </a:cubicBezTo>
                <a:cubicBezTo>
                  <a:pt x="5505702" y="-48"/>
                  <a:pt x="5791672" y="203389"/>
                  <a:pt x="5759530" y="523101"/>
                </a:cubicBezTo>
                <a:cubicBezTo>
                  <a:pt x="5759726" y="526968"/>
                  <a:pt x="5759564" y="529900"/>
                  <a:pt x="5759530" y="531984"/>
                </a:cubicBezTo>
                <a:cubicBezTo>
                  <a:pt x="5764831" y="806634"/>
                  <a:pt x="5541159" y="1059870"/>
                  <a:pt x="5236429" y="1055085"/>
                </a:cubicBezTo>
                <a:cubicBezTo>
                  <a:pt x="4885205" y="1089890"/>
                  <a:pt x="4855449" y="1020877"/>
                  <a:pt x="4515963" y="1055085"/>
                </a:cubicBezTo>
                <a:cubicBezTo>
                  <a:pt x="4176477" y="1089293"/>
                  <a:pt x="3943110" y="1065174"/>
                  <a:pt x="3748364" y="1055085"/>
                </a:cubicBezTo>
                <a:cubicBezTo>
                  <a:pt x="3553618" y="1044996"/>
                  <a:pt x="3195139" y="1088409"/>
                  <a:pt x="3027898" y="1055085"/>
                </a:cubicBezTo>
                <a:cubicBezTo>
                  <a:pt x="2860657" y="1021761"/>
                  <a:pt x="2561582" y="1074858"/>
                  <a:pt x="2354566" y="1055085"/>
                </a:cubicBezTo>
                <a:cubicBezTo>
                  <a:pt x="2147550" y="1035312"/>
                  <a:pt x="1872633" y="1073771"/>
                  <a:pt x="1728366" y="1055085"/>
                </a:cubicBezTo>
                <a:cubicBezTo>
                  <a:pt x="1584099" y="1036399"/>
                  <a:pt x="1002775" y="1009916"/>
                  <a:pt x="523101" y="1055085"/>
                </a:cubicBezTo>
                <a:cubicBezTo>
                  <a:pt x="234352" y="1002102"/>
                  <a:pt x="-3482" y="796553"/>
                  <a:pt x="0" y="531984"/>
                </a:cubicBezTo>
                <a:cubicBezTo>
                  <a:pt x="267" y="529119"/>
                  <a:pt x="237" y="525360"/>
                  <a:pt x="0" y="523101"/>
                </a:cubicBezTo>
                <a:close/>
              </a:path>
              <a:path w="5759530" h="1055085" stroke="0" extrusionOk="0">
                <a:moveTo>
                  <a:pt x="0" y="523101"/>
                </a:moveTo>
                <a:cubicBezTo>
                  <a:pt x="-31053" y="265779"/>
                  <a:pt x="182654" y="16818"/>
                  <a:pt x="523101" y="0"/>
                </a:cubicBezTo>
                <a:cubicBezTo>
                  <a:pt x="765753" y="5732"/>
                  <a:pt x="895206" y="20615"/>
                  <a:pt x="1102167" y="0"/>
                </a:cubicBezTo>
                <a:cubicBezTo>
                  <a:pt x="1309128" y="-20615"/>
                  <a:pt x="1471136" y="29532"/>
                  <a:pt x="1728366" y="0"/>
                </a:cubicBezTo>
                <a:cubicBezTo>
                  <a:pt x="1985596" y="-29532"/>
                  <a:pt x="2143338" y="-10281"/>
                  <a:pt x="2260299" y="0"/>
                </a:cubicBezTo>
                <a:cubicBezTo>
                  <a:pt x="2377260" y="10281"/>
                  <a:pt x="2781675" y="9799"/>
                  <a:pt x="2980765" y="0"/>
                </a:cubicBezTo>
                <a:cubicBezTo>
                  <a:pt x="3179855" y="-9799"/>
                  <a:pt x="3439745" y="25730"/>
                  <a:pt x="3654097" y="0"/>
                </a:cubicBezTo>
                <a:cubicBezTo>
                  <a:pt x="3868449" y="-25730"/>
                  <a:pt x="4071100" y="3170"/>
                  <a:pt x="4374563" y="0"/>
                </a:cubicBezTo>
                <a:cubicBezTo>
                  <a:pt x="4678026" y="-3170"/>
                  <a:pt x="4953726" y="9843"/>
                  <a:pt x="5236429" y="0"/>
                </a:cubicBezTo>
                <a:cubicBezTo>
                  <a:pt x="5526134" y="14763"/>
                  <a:pt x="5761593" y="248059"/>
                  <a:pt x="5759530" y="523101"/>
                </a:cubicBezTo>
                <a:cubicBezTo>
                  <a:pt x="5759341" y="526927"/>
                  <a:pt x="5759103" y="527693"/>
                  <a:pt x="5759530" y="531984"/>
                </a:cubicBezTo>
                <a:cubicBezTo>
                  <a:pt x="5780648" y="817536"/>
                  <a:pt x="5506040" y="997503"/>
                  <a:pt x="5236429" y="1055085"/>
                </a:cubicBezTo>
                <a:cubicBezTo>
                  <a:pt x="4970386" y="1022510"/>
                  <a:pt x="4783208" y="1038757"/>
                  <a:pt x="4563096" y="1055085"/>
                </a:cubicBezTo>
                <a:cubicBezTo>
                  <a:pt x="4342984" y="1071413"/>
                  <a:pt x="4069533" y="1035956"/>
                  <a:pt x="3842631" y="1055085"/>
                </a:cubicBezTo>
                <a:cubicBezTo>
                  <a:pt x="3615729" y="1074214"/>
                  <a:pt x="3302372" y="1089365"/>
                  <a:pt x="3075031" y="1055085"/>
                </a:cubicBezTo>
                <a:cubicBezTo>
                  <a:pt x="2847690" y="1020805"/>
                  <a:pt x="2503741" y="1055239"/>
                  <a:pt x="2354566" y="1055085"/>
                </a:cubicBezTo>
                <a:cubicBezTo>
                  <a:pt x="2205392" y="1054931"/>
                  <a:pt x="1975050" y="1042599"/>
                  <a:pt x="1822633" y="1055085"/>
                </a:cubicBezTo>
                <a:cubicBezTo>
                  <a:pt x="1670216" y="1067571"/>
                  <a:pt x="1265522" y="1090105"/>
                  <a:pt x="1102167" y="1055085"/>
                </a:cubicBezTo>
                <a:cubicBezTo>
                  <a:pt x="938812" y="1020065"/>
                  <a:pt x="754359" y="1072111"/>
                  <a:pt x="523101" y="1055085"/>
                </a:cubicBezTo>
                <a:cubicBezTo>
                  <a:pt x="182700" y="1008685"/>
                  <a:pt x="-23180" y="849015"/>
                  <a:pt x="0" y="531984"/>
                </a:cubicBezTo>
                <a:cubicBezTo>
                  <a:pt x="170" y="527735"/>
                  <a:pt x="-436" y="525140"/>
                  <a:pt x="0" y="523101"/>
                </a:cubicBezTo>
                <a:close/>
              </a:path>
            </a:pathLst>
          </a:custGeom>
          <a:solidFill>
            <a:srgbClr val="FFC200"/>
          </a:solidFill>
          <a:ln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>
                      <a:gd name="adj" fmla="val 495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Cho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hình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lập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phương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bên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,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em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hãy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nối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ý </a:t>
            </a:r>
          </a:p>
          <a:p>
            <a:pPr lvl="0" algn="ctr">
              <a:defRPr/>
            </a:pP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bên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trái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với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công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thức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thích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hợp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ở </a:t>
            </a:r>
            <a:r>
              <a:rPr lang="en-US" altLang="zh-CN" sz="3200" b="1" dirty="0" err="1">
                <a:solidFill>
                  <a:schemeClr val="accent2">
                    <a:lumMod val="50000"/>
                  </a:schemeClr>
                </a:solidFill>
                <a:ea typeface="小白" panose="02010601030101010101" pitchFamily="2" charset="-122"/>
              </a:rPr>
              <a:t>bên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ea typeface="小白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50000"/>
                  </a:schemeClr>
                </a:solidFill>
                <a:ea typeface="小白" panose="02010601030101010101" pitchFamily="2" charset="-122"/>
              </a:rPr>
              <a:t>phải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7 Itim" pitchFamily="2" charset="-34"/>
              <a:ea typeface="小白" panose="02010601030101010101" pitchFamily="2" charset="-122"/>
              <a:cs typeface="#9Slide07 Itim" pitchFamily="2" charset="-34"/>
            </a:endParaRPr>
          </a:p>
        </p:txBody>
      </p:sp>
      <p:pic>
        <p:nvPicPr>
          <p:cNvPr id="27" name="Picture 2" descr="Cartoon Monkey Cute Monkey Cartoon Face, Goggles, Accessories, Accessory,  Glasses Transparent Png – Pngset.com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83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07931" y="318662"/>
            <a:ext cx="2976137" cy="2031381"/>
            <a:chOff x="4607931" y="318662"/>
            <a:chExt cx="2976137" cy="203138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0" b="51759" l="67448" r="977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14" t="7095" r="3827" b="46780"/>
            <a:stretch/>
          </p:blipFill>
          <p:spPr bwMode="auto">
            <a:xfrm>
              <a:off x="4607931" y="318662"/>
              <a:ext cx="2976137" cy="2031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839166" y="900843"/>
              <a:ext cx="2494507" cy="746243"/>
              <a:chOff x="4862916" y="1957743"/>
              <a:chExt cx="2494507" cy="74624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912523" y="1957743"/>
                <a:ext cx="24449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rgbClr val="DD53AF"/>
                    </a:solidFill>
                    <a:latin typeface="#9Slide07 IcielKoni" pitchFamily="2" charset="0"/>
                  </a:rPr>
                  <a:t>Mục</a:t>
                </a:r>
                <a:r>
                  <a:rPr lang="en-US" sz="4000" dirty="0">
                    <a:solidFill>
                      <a:srgbClr val="DD53AF"/>
                    </a:solidFill>
                    <a:latin typeface="#9Slide07 IcielKoni" pitchFamily="2" charset="0"/>
                  </a:rPr>
                  <a:t> </a:t>
                </a:r>
                <a:r>
                  <a:rPr lang="en-US" sz="4000" dirty="0" err="1">
                    <a:solidFill>
                      <a:srgbClr val="DD53AF"/>
                    </a:solidFill>
                    <a:latin typeface="#9Slide07 IcielKoni" pitchFamily="2" charset="0"/>
                  </a:rPr>
                  <a:t>tiêu</a:t>
                </a:r>
                <a:endParaRPr lang="en-US" sz="4000" dirty="0">
                  <a:solidFill>
                    <a:srgbClr val="DD53AF"/>
                  </a:solidFill>
                  <a:latin typeface="#9Slide07 IcielKoni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62916" y="1996100"/>
                <a:ext cx="24895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rgbClr val="F5D54C"/>
                    </a:solidFill>
                    <a:latin typeface="#9Slide07 IcielKoni" pitchFamily="2" charset="0"/>
                  </a:rPr>
                  <a:t>Mục</a:t>
                </a:r>
                <a:r>
                  <a:rPr lang="en-US" sz="4000" dirty="0">
                    <a:solidFill>
                      <a:srgbClr val="F5D54C"/>
                    </a:solidFill>
                    <a:latin typeface="#9Slide07 IcielKoni" pitchFamily="2" charset="0"/>
                  </a:rPr>
                  <a:t> </a:t>
                </a:r>
                <a:r>
                  <a:rPr lang="en-US" sz="4000" dirty="0" err="1">
                    <a:solidFill>
                      <a:srgbClr val="F5D54C"/>
                    </a:solidFill>
                    <a:latin typeface="#9Slide07 IcielKoni" pitchFamily="2" charset="0"/>
                  </a:rPr>
                  <a:t>tiêu</a:t>
                </a:r>
                <a:endParaRPr lang="en-US" sz="4000" dirty="0">
                  <a:solidFill>
                    <a:srgbClr val="F5D54C"/>
                  </a:solidFill>
                  <a:latin typeface="#9Slide07 IcielKoni" pitchFamily="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973776" y="2624447"/>
            <a:ext cx="10236529" cy="2493818"/>
            <a:chOff x="973776" y="2624447"/>
            <a:chExt cx="10236529" cy="249381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944" b="96111" l="3021" r="44167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" t="69969" r="56459" b="4655"/>
            <a:stretch/>
          </p:blipFill>
          <p:spPr bwMode="auto">
            <a:xfrm>
              <a:off x="973776" y="2624447"/>
              <a:ext cx="10236529" cy="249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343938" y="3328987"/>
              <a:ext cx="946765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	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Củng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cố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kiến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thức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và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rèn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kĩ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năng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tính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diện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tích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, </a:t>
              </a:r>
            </a:p>
            <a:p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thể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tích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một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số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hình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đã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học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11790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Brace 6"/>
          <p:cNvSpPr/>
          <p:nvPr/>
        </p:nvSpPr>
        <p:spPr>
          <a:xfrm>
            <a:off x="3152631" y="4075404"/>
            <a:ext cx="409433" cy="1543378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3427201">
            <a:off x="8331545" y="4874524"/>
            <a:ext cx="409433" cy="1075347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5584525" y="3614063"/>
            <a:ext cx="409433" cy="4454354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>
            <a:off x="1787856" y="4514225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4m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5245949" y="6132774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6m</a:t>
            </a:r>
          </a:p>
        </p:txBody>
      </p:sp>
      <p:sp>
        <p:nvSpPr>
          <p:cNvPr id="13" name="Round Diagonal Corner Rectangle 12"/>
          <p:cNvSpPr/>
          <p:nvPr/>
        </p:nvSpPr>
        <p:spPr>
          <a:xfrm rot="18651747">
            <a:off x="8481092" y="5546609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4,5m</a:t>
            </a:r>
          </a:p>
        </p:txBody>
      </p:sp>
      <p:sp>
        <p:nvSpPr>
          <p:cNvPr id="6" name="Cube 5"/>
          <p:cNvSpPr/>
          <p:nvPr/>
        </p:nvSpPr>
        <p:spPr>
          <a:xfrm>
            <a:off x="3550692" y="3305566"/>
            <a:ext cx="5199608" cy="2286000"/>
          </a:xfrm>
          <a:prstGeom prst="cube">
            <a:avLst>
              <a:gd name="adj" fmla="val 3371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4344487" y="3305566"/>
            <a:ext cx="0" cy="15396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44487" y="4845242"/>
            <a:ext cx="440581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9" idx="0"/>
          </p:cNvCxnSpPr>
          <p:nvPr/>
        </p:nvCxnSpPr>
        <p:spPr>
          <a:xfrm flipH="1">
            <a:off x="3562065" y="4845242"/>
            <a:ext cx="782422" cy="79128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15310" y="43223"/>
            <a:ext cx="11871447" cy="2353131"/>
            <a:chOff x="1915510" y="481447"/>
            <a:chExt cx="11871447" cy="2945085"/>
          </a:xfrm>
        </p:grpSpPr>
        <p:sp>
          <p:nvSpPr>
            <p:cNvPr id="50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915510" y="481447"/>
              <a:ext cx="11571890" cy="2945085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320111" y="611704"/>
              <a:ext cx="11466846" cy="2734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1</a:t>
              </a:r>
              <a:r>
                <a:rPr lang="en-US" sz="32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Một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phòng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học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dạng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hình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hộp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chữ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nhật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có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dài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6m,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rộng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4,5m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cao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4m.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Người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ta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muốn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quét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vôi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trần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nhà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bốn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bức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tường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phía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trong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phòng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Biết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rằng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</a:p>
            <a:p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diện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tích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các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cửa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bằng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8,5m</a:t>
              </a:r>
              <a:r>
                <a:rPr lang="en-US" sz="3200" baseline="300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2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,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hãy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diện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tích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cần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quét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vôi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5029212" y="252244"/>
            <a:ext cx="336559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72555" y="135799"/>
            <a:ext cx="1985882" cy="25828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8914645" y="252244"/>
            <a:ext cx="2436539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19912" y="751174"/>
            <a:ext cx="3111110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344488" y="751174"/>
            <a:ext cx="2601670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4740" y="1239906"/>
            <a:ext cx="810837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9794889" y="751174"/>
            <a:ext cx="1635126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74739" y="1733581"/>
            <a:ext cx="5326515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7009222" y="1754290"/>
            <a:ext cx="4751854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117105" y="2499622"/>
            <a:ext cx="8143575" cy="4329178"/>
            <a:chOff x="3953276" y="362606"/>
            <a:chExt cx="8143575" cy="4329178"/>
          </a:xfrm>
        </p:grpSpPr>
        <p:grpSp>
          <p:nvGrpSpPr>
            <p:cNvPr id="4" name="Group 3"/>
            <p:cNvGrpSpPr/>
            <p:nvPr/>
          </p:nvGrpSpPr>
          <p:grpSpPr>
            <a:xfrm>
              <a:off x="3953276" y="362606"/>
              <a:ext cx="8143575" cy="4329178"/>
              <a:chOff x="3270888" y="2896884"/>
              <a:chExt cx="8143575" cy="432917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305031" y="2896884"/>
                <a:ext cx="6563427" cy="3539481"/>
                <a:chOff x="3282474" y="2714397"/>
                <a:chExt cx="6400800" cy="4103916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3282474" y="2714397"/>
                  <a:ext cx="6400800" cy="4103916"/>
                  <a:chOff x="2407692" y="2468996"/>
                  <a:chExt cx="6400800" cy="4103916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5608092" y="3848172"/>
                    <a:ext cx="11430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3550693" y="5201312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3548417" y="2468996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2407692" y="3833495"/>
                    <a:ext cx="11430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3550692" y="3837030"/>
                    <a:ext cx="2057400" cy="1371600"/>
                  </a:xfrm>
                  <a:prstGeom prst="rect">
                    <a:avLst/>
                  </a:prstGeom>
                  <a:pattFill prst="solidDmnd">
                    <a:fgClr>
                      <a:srgbClr val="F5D54C"/>
                    </a:fgClr>
                    <a:bgClr>
                      <a:schemeClr val="bg1"/>
                    </a:bgClr>
                  </a:patt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6751092" y="3847846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0" name="Picture 4" descr="Window cartoon symbol icon design Royalty Fre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37" t="12968" r="13044" b="22364"/>
                <a:stretch/>
              </p:blipFill>
              <p:spPr bwMode="auto">
                <a:xfrm rot="16200000">
                  <a:off x="3581780" y="4556089"/>
                  <a:ext cx="544388" cy="4465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 descr="Window cartoon symbol icon design Royalty Fre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37" t="12968" r="13044" b="22364"/>
                <a:stretch/>
              </p:blipFill>
              <p:spPr bwMode="auto">
                <a:xfrm rot="16200000">
                  <a:off x="6782180" y="4556089"/>
                  <a:ext cx="544388" cy="4465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6" descr="Brown wooden door with glass icon cartoon styl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7130" b="90000" l="10000" r="90000"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73" t="8031" r="20625" b="15957"/>
                <a:stretch/>
              </p:blipFill>
              <p:spPr bwMode="auto">
                <a:xfrm>
                  <a:off x="5111109" y="3143754"/>
                  <a:ext cx="686130" cy="9498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Round Diagonal Corner Rectangle 53"/>
              <p:cNvSpPr/>
              <p:nvPr/>
            </p:nvSpPr>
            <p:spPr>
              <a:xfrm>
                <a:off x="3270888" y="5408426"/>
                <a:ext cx="1187355" cy="581165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DD53AF"/>
                    </a:solidFill>
                    <a:latin typeface="#9Slide03 BoosterNextFYBlack" pitchFamily="2" charset="0"/>
                  </a:rPr>
                  <a:t>4m</a:t>
                </a:r>
              </a:p>
            </p:txBody>
          </p:sp>
          <p:sp>
            <p:nvSpPr>
              <p:cNvPr id="55" name="Round Diagonal Corner Rectangle 54"/>
              <p:cNvSpPr/>
              <p:nvPr/>
            </p:nvSpPr>
            <p:spPr>
              <a:xfrm>
                <a:off x="4935897" y="6612506"/>
                <a:ext cx="1187355" cy="613556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DD53AF"/>
                    </a:solidFill>
                    <a:latin typeface="#9Slide03 BoosterNextFYBlack" pitchFamily="2" charset="0"/>
                  </a:rPr>
                  <a:t>6m</a:t>
                </a:r>
              </a:p>
            </p:txBody>
          </p:sp>
          <p:sp>
            <p:nvSpPr>
              <p:cNvPr id="56" name="Round Diagonal Corner Rectangle 55"/>
              <p:cNvSpPr/>
              <p:nvPr/>
            </p:nvSpPr>
            <p:spPr>
              <a:xfrm>
                <a:off x="10227108" y="4343483"/>
                <a:ext cx="1187355" cy="668738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DD53AF"/>
                    </a:solidFill>
                    <a:latin typeface="#9Slide03 BoosterNextFYBlack" pitchFamily="2" charset="0"/>
                  </a:rPr>
                  <a:t>4,5m</a:t>
                </a:r>
              </a:p>
            </p:txBody>
          </p:sp>
        </p:grpSp>
        <p:sp>
          <p:nvSpPr>
            <p:cNvPr id="11" name="Left Brace 10"/>
            <p:cNvSpPr/>
            <p:nvPr/>
          </p:nvSpPr>
          <p:spPr>
            <a:xfrm rot="16200000">
              <a:off x="6083347" y="2986863"/>
              <a:ext cx="270336" cy="2096573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Left Brace 56"/>
            <p:cNvSpPr/>
            <p:nvPr/>
          </p:nvSpPr>
          <p:spPr>
            <a:xfrm flipH="1">
              <a:off x="10523032" y="1568017"/>
              <a:ext cx="369194" cy="1191109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eft Brace 57"/>
            <p:cNvSpPr/>
            <p:nvPr/>
          </p:nvSpPr>
          <p:spPr>
            <a:xfrm rot="16200000">
              <a:off x="4449660" y="2255671"/>
              <a:ext cx="270336" cy="1170801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803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20156 -1.85185E-6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6" grpId="0" animBg="1"/>
      <p:bldP spid="6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.MsPham"/>
          <p:cNvSpPr/>
          <p:nvPr/>
        </p:nvSpPr>
        <p:spPr>
          <a:xfrm>
            <a:off x="245115" y="581891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quét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vôi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.MsPham"/>
          <p:cNvSpPr/>
          <p:nvPr/>
        </p:nvSpPr>
        <p:spPr>
          <a:xfrm>
            <a:off x="3331793" y="581891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nhà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.MsPham"/>
          <p:cNvSpPr/>
          <p:nvPr/>
        </p:nvSpPr>
        <p:spPr>
          <a:xfrm>
            <a:off x="6418471" y="581890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4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tường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.MsPham"/>
          <p:cNvSpPr/>
          <p:nvPr/>
        </p:nvSpPr>
        <p:spPr>
          <a:xfrm>
            <a:off x="9505149" y="581889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cửa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4990" y="852872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92774" y="8528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24153" y="852870"/>
            <a:ext cx="35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-</a:t>
            </a:r>
          </a:p>
        </p:txBody>
      </p:sp>
      <p:sp>
        <p:nvSpPr>
          <p:cNvPr id="25" name="A.MsPham"/>
          <p:cNvSpPr/>
          <p:nvPr/>
        </p:nvSpPr>
        <p:spPr>
          <a:xfrm>
            <a:off x="6431365" y="1967362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xung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quanh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655640" y="1708632"/>
            <a:ext cx="0" cy="378107"/>
          </a:xfrm>
          <a:prstGeom prst="straightConnector1">
            <a:avLst/>
          </a:prstGeom>
          <a:ln w="28575">
            <a:solidFill>
              <a:srgbClr val="DD53A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57446" y="1897685"/>
            <a:ext cx="8166706" cy="4898053"/>
            <a:chOff x="2428676" y="2235469"/>
            <a:chExt cx="8166706" cy="4898053"/>
          </a:xfrm>
        </p:grpSpPr>
        <p:grpSp>
          <p:nvGrpSpPr>
            <p:cNvPr id="2" name="Group 1"/>
            <p:cNvGrpSpPr/>
            <p:nvPr/>
          </p:nvGrpSpPr>
          <p:grpSpPr>
            <a:xfrm>
              <a:off x="2504904" y="2235469"/>
              <a:ext cx="6400800" cy="4103916"/>
              <a:chOff x="3282474" y="2714397"/>
              <a:chExt cx="6400800" cy="410391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282474" y="2714397"/>
                <a:ext cx="6400800" cy="4103916"/>
                <a:chOff x="2407692" y="2468996"/>
                <a:chExt cx="6400800" cy="4103916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5608092" y="3848172"/>
                  <a:ext cx="11430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3550692" y="5201312"/>
                  <a:ext cx="20574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3548417" y="2468996"/>
                  <a:ext cx="20574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407692" y="3833495"/>
                  <a:ext cx="11430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550692" y="3837030"/>
                  <a:ext cx="2057400" cy="1371600"/>
                </a:xfrm>
                <a:prstGeom prst="rect">
                  <a:avLst/>
                </a:prstGeom>
                <a:pattFill prst="solidDmnd">
                  <a:fgClr>
                    <a:srgbClr val="F5D54C"/>
                  </a:fgClr>
                  <a:bgClr>
                    <a:schemeClr val="bg1"/>
                  </a:bgClr>
                </a:patt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751092" y="3847846"/>
                  <a:ext cx="20574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052" name="Picture 4" descr="Window cartoon symbol icon desig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7" t="12968" r="13044" b="22364"/>
              <a:stretch/>
            </p:blipFill>
            <p:spPr bwMode="auto">
              <a:xfrm rot="16200000">
                <a:off x="3581780" y="4556089"/>
                <a:ext cx="544388" cy="446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Window cartoon symbol icon desig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7" t="12968" r="13044" b="22364"/>
              <a:stretch/>
            </p:blipFill>
            <p:spPr bwMode="auto">
              <a:xfrm rot="16200000">
                <a:off x="6782180" y="4556089"/>
                <a:ext cx="544388" cy="446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Brown wooden door with glass icon cartoon style Vector Image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130" b="90000" l="10000" r="9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73" t="8031" r="20625" b="15957"/>
              <a:stretch/>
            </p:blipFill>
            <p:spPr bwMode="auto">
              <a:xfrm>
                <a:off x="5111109" y="3143754"/>
                <a:ext cx="686130" cy="949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Round Diagonal Corner Rectangle 32"/>
            <p:cNvSpPr/>
            <p:nvPr/>
          </p:nvSpPr>
          <p:spPr>
            <a:xfrm>
              <a:off x="2428676" y="5169480"/>
              <a:ext cx="1187355" cy="581165"/>
            </a:xfrm>
            <a:prstGeom prst="round2DiagRect">
              <a:avLst>
                <a:gd name="adj1" fmla="val 38235"/>
                <a:gd name="adj2" fmla="val 0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DD53AF"/>
                  </a:solidFill>
                  <a:latin typeface="#9Slide03 BoosterNextFYBlack" pitchFamily="2" charset="0"/>
                </a:rPr>
                <a:t>4m</a:t>
              </a:r>
            </a:p>
          </p:txBody>
        </p:sp>
        <p:sp>
          <p:nvSpPr>
            <p:cNvPr id="34" name="Round Diagonal Corner Rectangle 33"/>
            <p:cNvSpPr/>
            <p:nvPr/>
          </p:nvSpPr>
          <p:spPr>
            <a:xfrm>
              <a:off x="4095960" y="6519966"/>
              <a:ext cx="1187355" cy="613556"/>
            </a:xfrm>
            <a:prstGeom prst="round2DiagRect">
              <a:avLst>
                <a:gd name="adj1" fmla="val 38235"/>
                <a:gd name="adj2" fmla="val 0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DD53AF"/>
                  </a:solidFill>
                  <a:latin typeface="#9Slide03 BoosterNextFYBlack" pitchFamily="2" charset="0"/>
                </a:rPr>
                <a:t>6m</a:t>
              </a:r>
            </a:p>
          </p:txBody>
        </p:sp>
        <p:sp>
          <p:nvSpPr>
            <p:cNvPr id="35" name="Round Diagonal Corner Rectangle 34"/>
            <p:cNvSpPr/>
            <p:nvPr/>
          </p:nvSpPr>
          <p:spPr>
            <a:xfrm>
              <a:off x="9352485" y="3873421"/>
              <a:ext cx="1242897" cy="749897"/>
            </a:xfrm>
            <a:prstGeom prst="round2DiagRect">
              <a:avLst>
                <a:gd name="adj1" fmla="val 38235"/>
                <a:gd name="adj2" fmla="val 0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DD53AF"/>
                  </a:solidFill>
                  <a:latin typeface="#9Slide03 BoosterNextFYBlack" pitchFamily="2" charset="0"/>
                </a:rPr>
                <a:t>4,5m</a:t>
              </a:r>
            </a:p>
          </p:txBody>
        </p:sp>
        <p:sp>
          <p:nvSpPr>
            <p:cNvPr id="29" name="Left Brace 28"/>
            <p:cNvSpPr/>
            <p:nvPr/>
          </p:nvSpPr>
          <p:spPr>
            <a:xfrm rot="16200000">
              <a:off x="4540300" y="5449324"/>
              <a:ext cx="270335" cy="2055127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e 29"/>
            <p:cNvSpPr/>
            <p:nvPr/>
          </p:nvSpPr>
          <p:spPr>
            <a:xfrm flipH="1">
              <a:off x="8966021" y="3632234"/>
              <a:ext cx="386464" cy="1335664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 Brace 30"/>
            <p:cNvSpPr/>
            <p:nvPr/>
          </p:nvSpPr>
          <p:spPr>
            <a:xfrm rot="16200000">
              <a:off x="2940100" y="4502978"/>
              <a:ext cx="270336" cy="1140723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35">
            <a:extLst>
              <a:ext uri="{FF2B5EF4-FFF2-40B4-BE49-F238E27FC236}">
                <a16:creationId xmlns:a16="http://schemas.microsoft.com/office/drawing/2014/main" id="{C325A336-91AE-458A-88F9-7949EE964EB5}"/>
              </a:ext>
            </a:extLst>
          </p:cNvPr>
          <p:cNvSpPr/>
          <p:nvPr/>
        </p:nvSpPr>
        <p:spPr>
          <a:xfrm>
            <a:off x="6020142" y="4923253"/>
            <a:ext cx="6008021" cy="1467536"/>
          </a:xfrm>
          <a:custGeom>
            <a:avLst/>
            <a:gdLst>
              <a:gd name="connsiteX0" fmla="*/ 0 w 5759530"/>
              <a:gd name="connsiteY0" fmla="*/ 523101 h 1055085"/>
              <a:gd name="connsiteX1" fmla="*/ 523101 w 5759530"/>
              <a:gd name="connsiteY1" fmla="*/ 0 h 1055085"/>
              <a:gd name="connsiteX2" fmla="*/ 1243567 w 5759530"/>
              <a:gd name="connsiteY2" fmla="*/ 0 h 1055085"/>
              <a:gd name="connsiteX3" fmla="*/ 1964033 w 5759530"/>
              <a:gd name="connsiteY3" fmla="*/ 0 h 1055085"/>
              <a:gd name="connsiteX4" fmla="*/ 2590232 w 5759530"/>
              <a:gd name="connsiteY4" fmla="*/ 0 h 1055085"/>
              <a:gd name="connsiteX5" fmla="*/ 3169298 w 5759530"/>
              <a:gd name="connsiteY5" fmla="*/ 0 h 1055085"/>
              <a:gd name="connsiteX6" fmla="*/ 3795497 w 5759530"/>
              <a:gd name="connsiteY6" fmla="*/ 0 h 1055085"/>
              <a:gd name="connsiteX7" fmla="*/ 4374563 w 5759530"/>
              <a:gd name="connsiteY7" fmla="*/ 0 h 1055085"/>
              <a:gd name="connsiteX8" fmla="*/ 5236429 w 5759530"/>
              <a:gd name="connsiteY8" fmla="*/ 0 h 1055085"/>
              <a:gd name="connsiteX9" fmla="*/ 5759530 w 5759530"/>
              <a:gd name="connsiteY9" fmla="*/ 523101 h 1055085"/>
              <a:gd name="connsiteX10" fmla="*/ 5759530 w 5759530"/>
              <a:gd name="connsiteY10" fmla="*/ 531984 h 1055085"/>
              <a:gd name="connsiteX11" fmla="*/ 5236429 w 5759530"/>
              <a:gd name="connsiteY11" fmla="*/ 1055085 h 1055085"/>
              <a:gd name="connsiteX12" fmla="*/ 4515963 w 5759530"/>
              <a:gd name="connsiteY12" fmla="*/ 1055085 h 1055085"/>
              <a:gd name="connsiteX13" fmla="*/ 3748364 w 5759530"/>
              <a:gd name="connsiteY13" fmla="*/ 1055085 h 1055085"/>
              <a:gd name="connsiteX14" fmla="*/ 3027898 w 5759530"/>
              <a:gd name="connsiteY14" fmla="*/ 1055085 h 1055085"/>
              <a:gd name="connsiteX15" fmla="*/ 2354566 w 5759530"/>
              <a:gd name="connsiteY15" fmla="*/ 1055085 h 1055085"/>
              <a:gd name="connsiteX16" fmla="*/ 1728366 w 5759530"/>
              <a:gd name="connsiteY16" fmla="*/ 1055085 h 1055085"/>
              <a:gd name="connsiteX17" fmla="*/ 523101 w 5759530"/>
              <a:gd name="connsiteY17" fmla="*/ 1055085 h 1055085"/>
              <a:gd name="connsiteX18" fmla="*/ 0 w 5759530"/>
              <a:gd name="connsiteY18" fmla="*/ 531984 h 1055085"/>
              <a:gd name="connsiteX19" fmla="*/ 0 w 5759530"/>
              <a:gd name="connsiteY19" fmla="*/ 523101 h 105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9530" h="1055085" fill="none" extrusionOk="0">
                <a:moveTo>
                  <a:pt x="0" y="523101"/>
                </a:moveTo>
                <a:cubicBezTo>
                  <a:pt x="-15326" y="218084"/>
                  <a:pt x="186440" y="-43701"/>
                  <a:pt x="523101" y="0"/>
                </a:cubicBezTo>
                <a:cubicBezTo>
                  <a:pt x="772401" y="11444"/>
                  <a:pt x="929476" y="-11492"/>
                  <a:pt x="1243567" y="0"/>
                </a:cubicBezTo>
                <a:cubicBezTo>
                  <a:pt x="1557658" y="11492"/>
                  <a:pt x="1628988" y="14759"/>
                  <a:pt x="1964033" y="0"/>
                </a:cubicBezTo>
                <a:cubicBezTo>
                  <a:pt x="2299078" y="-14759"/>
                  <a:pt x="2388574" y="-29954"/>
                  <a:pt x="2590232" y="0"/>
                </a:cubicBezTo>
                <a:cubicBezTo>
                  <a:pt x="2791890" y="29954"/>
                  <a:pt x="2892105" y="21181"/>
                  <a:pt x="3169298" y="0"/>
                </a:cubicBezTo>
                <a:cubicBezTo>
                  <a:pt x="3446491" y="-21181"/>
                  <a:pt x="3572596" y="-521"/>
                  <a:pt x="3795497" y="0"/>
                </a:cubicBezTo>
                <a:cubicBezTo>
                  <a:pt x="4018398" y="521"/>
                  <a:pt x="4187238" y="-9041"/>
                  <a:pt x="4374563" y="0"/>
                </a:cubicBezTo>
                <a:cubicBezTo>
                  <a:pt x="4561888" y="9041"/>
                  <a:pt x="4935552" y="41837"/>
                  <a:pt x="5236429" y="0"/>
                </a:cubicBezTo>
                <a:cubicBezTo>
                  <a:pt x="5505702" y="-48"/>
                  <a:pt x="5791672" y="203389"/>
                  <a:pt x="5759530" y="523101"/>
                </a:cubicBezTo>
                <a:cubicBezTo>
                  <a:pt x="5759726" y="526968"/>
                  <a:pt x="5759564" y="529900"/>
                  <a:pt x="5759530" y="531984"/>
                </a:cubicBezTo>
                <a:cubicBezTo>
                  <a:pt x="5764831" y="806634"/>
                  <a:pt x="5541159" y="1059870"/>
                  <a:pt x="5236429" y="1055085"/>
                </a:cubicBezTo>
                <a:cubicBezTo>
                  <a:pt x="4885205" y="1089890"/>
                  <a:pt x="4855449" y="1020877"/>
                  <a:pt x="4515963" y="1055085"/>
                </a:cubicBezTo>
                <a:cubicBezTo>
                  <a:pt x="4176477" y="1089293"/>
                  <a:pt x="3943110" y="1065174"/>
                  <a:pt x="3748364" y="1055085"/>
                </a:cubicBezTo>
                <a:cubicBezTo>
                  <a:pt x="3553618" y="1044996"/>
                  <a:pt x="3195139" y="1088409"/>
                  <a:pt x="3027898" y="1055085"/>
                </a:cubicBezTo>
                <a:cubicBezTo>
                  <a:pt x="2860657" y="1021761"/>
                  <a:pt x="2561582" y="1074858"/>
                  <a:pt x="2354566" y="1055085"/>
                </a:cubicBezTo>
                <a:cubicBezTo>
                  <a:pt x="2147550" y="1035312"/>
                  <a:pt x="1872633" y="1073771"/>
                  <a:pt x="1728366" y="1055085"/>
                </a:cubicBezTo>
                <a:cubicBezTo>
                  <a:pt x="1584099" y="1036399"/>
                  <a:pt x="1002775" y="1009916"/>
                  <a:pt x="523101" y="1055085"/>
                </a:cubicBezTo>
                <a:cubicBezTo>
                  <a:pt x="234352" y="1002102"/>
                  <a:pt x="-3482" y="796553"/>
                  <a:pt x="0" y="531984"/>
                </a:cubicBezTo>
                <a:cubicBezTo>
                  <a:pt x="267" y="529119"/>
                  <a:pt x="237" y="525360"/>
                  <a:pt x="0" y="523101"/>
                </a:cubicBezTo>
                <a:close/>
              </a:path>
              <a:path w="5759530" h="1055085" stroke="0" extrusionOk="0">
                <a:moveTo>
                  <a:pt x="0" y="523101"/>
                </a:moveTo>
                <a:cubicBezTo>
                  <a:pt x="-31053" y="265779"/>
                  <a:pt x="182654" y="16818"/>
                  <a:pt x="523101" y="0"/>
                </a:cubicBezTo>
                <a:cubicBezTo>
                  <a:pt x="765753" y="5732"/>
                  <a:pt x="895206" y="20615"/>
                  <a:pt x="1102167" y="0"/>
                </a:cubicBezTo>
                <a:cubicBezTo>
                  <a:pt x="1309128" y="-20615"/>
                  <a:pt x="1471136" y="29532"/>
                  <a:pt x="1728366" y="0"/>
                </a:cubicBezTo>
                <a:cubicBezTo>
                  <a:pt x="1985596" y="-29532"/>
                  <a:pt x="2143338" y="-10281"/>
                  <a:pt x="2260299" y="0"/>
                </a:cubicBezTo>
                <a:cubicBezTo>
                  <a:pt x="2377260" y="10281"/>
                  <a:pt x="2781675" y="9799"/>
                  <a:pt x="2980765" y="0"/>
                </a:cubicBezTo>
                <a:cubicBezTo>
                  <a:pt x="3179855" y="-9799"/>
                  <a:pt x="3439745" y="25730"/>
                  <a:pt x="3654097" y="0"/>
                </a:cubicBezTo>
                <a:cubicBezTo>
                  <a:pt x="3868449" y="-25730"/>
                  <a:pt x="4071100" y="3170"/>
                  <a:pt x="4374563" y="0"/>
                </a:cubicBezTo>
                <a:cubicBezTo>
                  <a:pt x="4678026" y="-3170"/>
                  <a:pt x="4953726" y="9843"/>
                  <a:pt x="5236429" y="0"/>
                </a:cubicBezTo>
                <a:cubicBezTo>
                  <a:pt x="5526134" y="14763"/>
                  <a:pt x="5761593" y="248059"/>
                  <a:pt x="5759530" y="523101"/>
                </a:cubicBezTo>
                <a:cubicBezTo>
                  <a:pt x="5759341" y="526927"/>
                  <a:pt x="5759103" y="527693"/>
                  <a:pt x="5759530" y="531984"/>
                </a:cubicBezTo>
                <a:cubicBezTo>
                  <a:pt x="5780648" y="817536"/>
                  <a:pt x="5506040" y="997503"/>
                  <a:pt x="5236429" y="1055085"/>
                </a:cubicBezTo>
                <a:cubicBezTo>
                  <a:pt x="4970386" y="1022510"/>
                  <a:pt x="4783208" y="1038757"/>
                  <a:pt x="4563096" y="1055085"/>
                </a:cubicBezTo>
                <a:cubicBezTo>
                  <a:pt x="4342984" y="1071413"/>
                  <a:pt x="4069533" y="1035956"/>
                  <a:pt x="3842631" y="1055085"/>
                </a:cubicBezTo>
                <a:cubicBezTo>
                  <a:pt x="3615729" y="1074214"/>
                  <a:pt x="3302372" y="1089365"/>
                  <a:pt x="3075031" y="1055085"/>
                </a:cubicBezTo>
                <a:cubicBezTo>
                  <a:pt x="2847690" y="1020805"/>
                  <a:pt x="2503741" y="1055239"/>
                  <a:pt x="2354566" y="1055085"/>
                </a:cubicBezTo>
                <a:cubicBezTo>
                  <a:pt x="2205392" y="1054931"/>
                  <a:pt x="1975050" y="1042599"/>
                  <a:pt x="1822633" y="1055085"/>
                </a:cubicBezTo>
                <a:cubicBezTo>
                  <a:pt x="1670216" y="1067571"/>
                  <a:pt x="1265522" y="1090105"/>
                  <a:pt x="1102167" y="1055085"/>
                </a:cubicBezTo>
                <a:cubicBezTo>
                  <a:pt x="938812" y="1020065"/>
                  <a:pt x="754359" y="1072111"/>
                  <a:pt x="523101" y="1055085"/>
                </a:cubicBezTo>
                <a:cubicBezTo>
                  <a:pt x="182700" y="1008685"/>
                  <a:pt x="-23180" y="849015"/>
                  <a:pt x="0" y="531984"/>
                </a:cubicBezTo>
                <a:cubicBezTo>
                  <a:pt x="170" y="527735"/>
                  <a:pt x="-436" y="525140"/>
                  <a:pt x="0" y="523101"/>
                </a:cubicBezTo>
                <a:close/>
              </a:path>
            </a:pathLst>
          </a:custGeom>
          <a:solidFill>
            <a:srgbClr val="FFC200"/>
          </a:solidFill>
          <a:ln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>
                      <a:gd name="adj" fmla="val 495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Muốn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tính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diện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tích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quét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vôi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,</a:t>
            </a:r>
          </a:p>
          <a:p>
            <a:pPr lvl="0" algn="ctr">
              <a:defRPr/>
            </a:pP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em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làm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thế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nào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7 Itim" pitchFamily="2" charset="-34"/>
              <a:ea typeface="小白" panose="02010601030101010101" pitchFamily="2" charset="-122"/>
              <a:cs typeface="#9Slide07 Itim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14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14" grpId="0"/>
      <p:bldP spid="23" grpId="0"/>
      <p:bldP spid="24" grpId="0"/>
      <p:bldP spid="2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63235" y="283214"/>
            <a:ext cx="2265530" cy="781580"/>
            <a:chOff x="5363570" y="3026147"/>
            <a:chExt cx="2265530" cy="78158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1BB94C5-2B2B-4163-A3EF-1F1E7A82810F}"/>
                </a:ext>
              </a:extLst>
            </p:cNvPr>
            <p:cNvGrpSpPr/>
            <p:nvPr/>
          </p:nvGrpSpPr>
          <p:grpSpPr>
            <a:xfrm>
              <a:off x="5403005" y="3026147"/>
              <a:ext cx="2226095" cy="781580"/>
              <a:chOff x="1510302" y="866455"/>
              <a:chExt cx="8783360" cy="3960030"/>
            </a:xfrm>
          </p:grpSpPr>
          <p:sp>
            <p:nvSpPr>
              <p:cNvPr id="29" name="Rectangle: Rounded Corners 11">
                <a:extLst>
                  <a:ext uri="{FF2B5EF4-FFF2-40B4-BE49-F238E27FC236}">
                    <a16:creationId xmlns:a16="http://schemas.microsoft.com/office/drawing/2014/main" id="{E4DF5058-4896-42BA-9C3F-6587409293AA}"/>
                  </a:ext>
                </a:extLst>
              </p:cNvPr>
              <p:cNvSpPr/>
              <p:nvPr/>
            </p:nvSpPr>
            <p:spPr>
              <a:xfrm>
                <a:off x="1510302" y="1080259"/>
                <a:ext cx="8783360" cy="3686950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649796"/>
                  <a:gd name="connsiteY0" fmla="*/ 599092 h 3594483"/>
                  <a:gd name="connsiteX1" fmla="*/ 629914 w 8649796"/>
                  <a:gd name="connsiteY1" fmla="*/ 51371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783360"/>
                  <a:gd name="connsiteY0" fmla="*/ 444980 h 3594483"/>
                  <a:gd name="connsiteX1" fmla="*/ 763478 w 8783360"/>
                  <a:gd name="connsiteY1" fmla="*/ 51371 h 3594483"/>
                  <a:gd name="connsiteX2" fmla="*/ 8184268 w 8783360"/>
                  <a:gd name="connsiteY2" fmla="*/ 0 h 3594483"/>
                  <a:gd name="connsiteX3" fmla="*/ 8783360 w 8783360"/>
                  <a:gd name="connsiteY3" fmla="*/ 599092 h 3594483"/>
                  <a:gd name="connsiteX4" fmla="*/ 8783360 w 8783360"/>
                  <a:gd name="connsiteY4" fmla="*/ 2995391 h 3594483"/>
                  <a:gd name="connsiteX5" fmla="*/ 8184268 w 8783360"/>
                  <a:gd name="connsiteY5" fmla="*/ 3594483 h 3594483"/>
                  <a:gd name="connsiteX6" fmla="*/ 732656 w 8783360"/>
                  <a:gd name="connsiteY6" fmla="*/ 3594483 h 3594483"/>
                  <a:gd name="connsiteX7" fmla="*/ 133564 w 8783360"/>
                  <a:gd name="connsiteY7" fmla="*/ 2995391 h 3594483"/>
                  <a:gd name="connsiteX8" fmla="*/ 0 w 8783360"/>
                  <a:gd name="connsiteY8" fmla="*/ 444980 h 3594483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783360 w 8783360"/>
                  <a:gd name="connsiteY3" fmla="*/ 69155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: Rounded Corners 12">
                <a:extLst>
                  <a:ext uri="{FF2B5EF4-FFF2-40B4-BE49-F238E27FC236}">
                    <a16:creationId xmlns:a16="http://schemas.microsoft.com/office/drawing/2014/main" id="{CFE64F55-FF21-4683-8C88-7151BAB8C1DE}"/>
                  </a:ext>
                </a:extLst>
              </p:cNvPr>
              <p:cNvSpPr/>
              <p:nvPr/>
            </p:nvSpPr>
            <p:spPr>
              <a:xfrm>
                <a:off x="1641054" y="866455"/>
                <a:ext cx="8521855" cy="3960030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04144 h 3624793"/>
                  <a:gd name="connsiteX1" fmla="*/ 676063 w 8398565"/>
                  <a:gd name="connsiteY1" fmla="*/ 82193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24692 h 3645341"/>
                  <a:gd name="connsiteX1" fmla="*/ 676063 w 8398565"/>
                  <a:gd name="connsiteY1" fmla="*/ 102741 h 3645341"/>
                  <a:gd name="connsiteX2" fmla="*/ 7794421 w 8398565"/>
                  <a:gd name="connsiteY2" fmla="*/ 20548 h 3645341"/>
                  <a:gd name="connsiteX3" fmla="*/ 8398565 w 8398565"/>
                  <a:gd name="connsiteY3" fmla="*/ 624692 h 3645341"/>
                  <a:gd name="connsiteX4" fmla="*/ 8398565 w 8398565"/>
                  <a:gd name="connsiteY4" fmla="*/ 3041197 h 3645341"/>
                  <a:gd name="connsiteX5" fmla="*/ 7794421 w 8398565"/>
                  <a:gd name="connsiteY5" fmla="*/ 3645341 h 3645341"/>
                  <a:gd name="connsiteX6" fmla="*/ 604144 w 8398565"/>
                  <a:gd name="connsiteY6" fmla="*/ 3645341 h 3645341"/>
                  <a:gd name="connsiteX7" fmla="*/ 0 w 8398565"/>
                  <a:gd name="connsiteY7" fmla="*/ 3041197 h 3645341"/>
                  <a:gd name="connsiteX8" fmla="*/ 0 w 8398565"/>
                  <a:gd name="connsiteY8" fmla="*/ 624692 h 364534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0 w 8398565"/>
                  <a:gd name="connsiteY7" fmla="*/ 3011517 h 3615661"/>
                  <a:gd name="connsiteX8" fmla="*/ 0 w 8398565"/>
                  <a:gd name="connsiteY8" fmla="*/ 595012 h 361566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154112 w 8398565"/>
                  <a:gd name="connsiteY7" fmla="*/ 2990969 h 3615661"/>
                  <a:gd name="connsiteX8" fmla="*/ 0 w 8398565"/>
                  <a:gd name="connsiteY8" fmla="*/ 595012 h 3615661"/>
                  <a:gd name="connsiteX0" fmla="*/ 0 w 8398565"/>
                  <a:gd name="connsiteY0" fmla="*/ 595012 h 3934160"/>
                  <a:gd name="connsiteX1" fmla="*/ 676063 w 8398565"/>
                  <a:gd name="connsiteY1" fmla="*/ 73061 h 3934160"/>
                  <a:gd name="connsiteX2" fmla="*/ 7517019 w 8398565"/>
                  <a:gd name="connsiteY2" fmla="*/ 73061 h 3934160"/>
                  <a:gd name="connsiteX3" fmla="*/ 8398565 w 8398565"/>
                  <a:gd name="connsiteY3" fmla="*/ 595012 h 3934160"/>
                  <a:gd name="connsiteX4" fmla="*/ 8398565 w 8398565"/>
                  <a:gd name="connsiteY4" fmla="*/ 3011517 h 3934160"/>
                  <a:gd name="connsiteX5" fmla="*/ 7794421 w 8398565"/>
                  <a:gd name="connsiteY5" fmla="*/ 3615661 h 3934160"/>
                  <a:gd name="connsiteX6" fmla="*/ 408935 w 8398565"/>
                  <a:gd name="connsiteY6" fmla="*/ 3934160 h 3934160"/>
                  <a:gd name="connsiteX7" fmla="*/ 154112 w 8398565"/>
                  <a:gd name="connsiteY7" fmla="*/ 2990969 h 3934160"/>
                  <a:gd name="connsiteX8" fmla="*/ 0 w 8398565"/>
                  <a:gd name="connsiteY8" fmla="*/ 595012 h 3934160"/>
                  <a:gd name="connsiteX0" fmla="*/ 0 w 8398565"/>
                  <a:gd name="connsiteY0" fmla="*/ 595012 h 3947507"/>
                  <a:gd name="connsiteX1" fmla="*/ 676063 w 8398565"/>
                  <a:gd name="connsiteY1" fmla="*/ 73061 h 3947507"/>
                  <a:gd name="connsiteX2" fmla="*/ 7517019 w 8398565"/>
                  <a:gd name="connsiteY2" fmla="*/ 73061 h 3947507"/>
                  <a:gd name="connsiteX3" fmla="*/ 8398565 w 8398565"/>
                  <a:gd name="connsiteY3" fmla="*/ 595012 h 3947507"/>
                  <a:gd name="connsiteX4" fmla="*/ 8398565 w 8398565"/>
                  <a:gd name="connsiteY4" fmla="*/ 3011517 h 3947507"/>
                  <a:gd name="connsiteX5" fmla="*/ 7794421 w 8398565"/>
                  <a:gd name="connsiteY5" fmla="*/ 3615661 h 3947507"/>
                  <a:gd name="connsiteX6" fmla="*/ 408935 w 8398565"/>
                  <a:gd name="connsiteY6" fmla="*/ 3934160 h 3947507"/>
                  <a:gd name="connsiteX7" fmla="*/ 154112 w 8398565"/>
                  <a:gd name="connsiteY7" fmla="*/ 2990969 h 3947507"/>
                  <a:gd name="connsiteX8" fmla="*/ 0 w 8398565"/>
                  <a:gd name="connsiteY8" fmla="*/ 595012 h 3947507"/>
                  <a:gd name="connsiteX0" fmla="*/ 0 w 8398565"/>
                  <a:gd name="connsiteY0" fmla="*/ 595012 h 3960030"/>
                  <a:gd name="connsiteX1" fmla="*/ 676063 w 8398565"/>
                  <a:gd name="connsiteY1" fmla="*/ 73061 h 3960030"/>
                  <a:gd name="connsiteX2" fmla="*/ 7517019 w 8398565"/>
                  <a:gd name="connsiteY2" fmla="*/ 73061 h 3960030"/>
                  <a:gd name="connsiteX3" fmla="*/ 8398565 w 8398565"/>
                  <a:gd name="connsiteY3" fmla="*/ 595012 h 3960030"/>
                  <a:gd name="connsiteX4" fmla="*/ 8398565 w 8398565"/>
                  <a:gd name="connsiteY4" fmla="*/ 3011517 h 3960030"/>
                  <a:gd name="connsiteX5" fmla="*/ 7866340 w 8398565"/>
                  <a:gd name="connsiteY5" fmla="*/ 3790321 h 3960030"/>
                  <a:gd name="connsiteX6" fmla="*/ 408935 w 8398565"/>
                  <a:gd name="connsiteY6" fmla="*/ 3934160 h 3960030"/>
                  <a:gd name="connsiteX7" fmla="*/ 154112 w 8398565"/>
                  <a:gd name="connsiteY7" fmla="*/ 2990969 h 3960030"/>
                  <a:gd name="connsiteX8" fmla="*/ 0 w 8398565"/>
                  <a:gd name="connsiteY8" fmla="*/ 595012 h 3960030"/>
                  <a:gd name="connsiteX0" fmla="*/ 0 w 8521855"/>
                  <a:gd name="connsiteY0" fmla="*/ 595012 h 3960030"/>
                  <a:gd name="connsiteX1" fmla="*/ 676063 w 8521855"/>
                  <a:gd name="connsiteY1" fmla="*/ 73061 h 3960030"/>
                  <a:gd name="connsiteX2" fmla="*/ 7517019 w 8521855"/>
                  <a:gd name="connsiteY2" fmla="*/ 73061 h 3960030"/>
                  <a:gd name="connsiteX3" fmla="*/ 8398565 w 8521855"/>
                  <a:gd name="connsiteY3" fmla="*/ 595012 h 3960030"/>
                  <a:gd name="connsiteX4" fmla="*/ 8521855 w 8521855"/>
                  <a:gd name="connsiteY4" fmla="*/ 3001243 h 3960030"/>
                  <a:gd name="connsiteX5" fmla="*/ 7866340 w 8521855"/>
                  <a:gd name="connsiteY5" fmla="*/ 3790321 h 3960030"/>
                  <a:gd name="connsiteX6" fmla="*/ 408935 w 8521855"/>
                  <a:gd name="connsiteY6" fmla="*/ 3934160 h 3960030"/>
                  <a:gd name="connsiteX7" fmla="*/ 154112 w 8521855"/>
                  <a:gd name="connsiteY7" fmla="*/ 2990969 h 3960030"/>
                  <a:gd name="connsiteX8" fmla="*/ 0 w 8521855"/>
                  <a:gd name="connsiteY8" fmla="*/ 595012 h 39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Google Shape;4032;p29">
              <a:extLst>
                <a:ext uri="{FF2B5EF4-FFF2-40B4-BE49-F238E27FC236}">
                  <a16:creationId xmlns:a16="http://schemas.microsoft.com/office/drawing/2014/main" id="{FD9D80A3-DDA0-47D7-A4C8-7C41DF4FB218}"/>
                </a:ext>
              </a:extLst>
            </p:cNvPr>
            <p:cNvSpPr txBox="1">
              <a:spLocks/>
            </p:cNvSpPr>
            <p:nvPr/>
          </p:nvSpPr>
          <p:spPr>
            <a:xfrm>
              <a:off x="5363570" y="3070746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4000" kern="0" dirty="0" err="1">
                  <a:ln w="9525">
                    <a:solidFill>
                      <a:srgbClr val="F5D54C"/>
                    </a:solidFill>
                  </a:ln>
                  <a:solidFill>
                    <a:srgbClr val="F5D54C"/>
                  </a:solidFill>
                  <a:latin typeface="#9Slide03 AmpleSoft Bold" pitchFamily="2" charset="0"/>
                </a:rPr>
                <a:t>Bài</a:t>
              </a:r>
              <a:r>
                <a:rPr lang="en-US" sz="4000" kern="0" dirty="0">
                  <a:ln w="9525">
                    <a:solidFill>
                      <a:srgbClr val="F5D54C"/>
                    </a:solidFill>
                  </a:ln>
                  <a:solidFill>
                    <a:srgbClr val="F5D54C"/>
                  </a:solidFill>
                  <a:latin typeface="#9Slide03 AmpleSoft Bold" pitchFamily="2" charset="0"/>
                </a:rPr>
                <a:t> </a:t>
              </a:r>
              <a:r>
                <a:rPr lang="en-US" sz="4000" kern="0" dirty="0" err="1">
                  <a:ln w="9525">
                    <a:solidFill>
                      <a:srgbClr val="F5D54C"/>
                    </a:solidFill>
                  </a:ln>
                  <a:solidFill>
                    <a:srgbClr val="F5D54C"/>
                  </a:solidFill>
                  <a:latin typeface="#9Slide03 AmpleSoft Bold" pitchFamily="2" charset="0"/>
                </a:rPr>
                <a:t>giải</a:t>
              </a:r>
              <a:endParaRPr kumimoji="0" lang="en-US" sz="4000" b="1" i="0" u="none" strike="noStrike" kern="0" cap="none" spc="0" normalizeH="0" baseline="0" noProof="0" dirty="0">
                <a:ln w="9525">
                  <a:solidFill>
                    <a:srgbClr val="F5D54C"/>
                  </a:solidFill>
                </a:ln>
                <a:solidFill>
                  <a:srgbClr val="F5D54C"/>
                </a:solidFill>
                <a:effectLst/>
                <a:uLnTx/>
                <a:uFillTx/>
                <a:latin typeface="#9Slide03 AmpleSoft Bold" pitchFamily="2" charset="0"/>
                <a:sym typeface="Rye"/>
              </a:endParaRPr>
            </a:p>
          </p:txBody>
        </p:sp>
      </p:grpSp>
      <p:pic>
        <p:nvPicPr>
          <p:cNvPr id="3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0873" y="1355440"/>
            <a:ext cx="10100546" cy="501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70369" y="1680125"/>
                <a:ext cx="8218917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Diện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tích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trần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nhà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là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6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4,5 = 27 (m</a:t>
                </a:r>
                <a:r>
                  <a:rPr lang="en-US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Diện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tích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xung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quanh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phòng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học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là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(6 + 4,5)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4 = 84 (m</a:t>
                </a:r>
                <a:r>
                  <a:rPr lang="en-US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Diện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tích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cần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quét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vôi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là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 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27 + 84 - 8,5 = 102,5 (m</a:t>
                </a:r>
                <a:r>
                  <a:rPr lang="en-US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	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Đáp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số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 102,5m</a:t>
                </a:r>
                <a:r>
                  <a:rPr lang="en-US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endParaRPr lang="en-US" sz="4000" dirty="0">
                  <a:solidFill>
                    <a:schemeClr val="accent6"/>
                  </a:solidFill>
                  <a:latin typeface="#9Slide03 Arima Madurai ExtraBo" pitchFamily="2" charset="0"/>
                  <a:cs typeface="#9Slide03 Arima Madurai ExtraBo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369" y="1680125"/>
                <a:ext cx="8218917" cy="4401205"/>
              </a:xfrm>
              <a:prstGeom prst="rect">
                <a:avLst/>
              </a:prstGeom>
              <a:blipFill rotWithShape="1">
                <a:blip r:embed="rId6"/>
                <a:stretch>
                  <a:fillRect l="-2596" t="-2493" r="-1780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artoon Monkey Cute Monkey Cartoon Face, Goggles, Accessories, Accessory,  Glasses Transparent Png – Pngset.co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4597" y="153585"/>
            <a:ext cx="12133795" cy="2784790"/>
            <a:chOff x="1694797" y="481447"/>
            <a:chExt cx="12133795" cy="3485333"/>
          </a:xfrm>
        </p:grpSpPr>
        <p:sp>
          <p:nvSpPr>
            <p:cNvPr id="50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694797" y="481447"/>
              <a:ext cx="12013323" cy="3485333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3128" y="615532"/>
              <a:ext cx="12025464" cy="3351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2. </a:t>
              </a:r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Bạn An làm một cái hộp dạng hình lập phương bằng bìa có cạnh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10cm.</a:t>
              </a:r>
            </a:p>
            <a:p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a) Tính thể tích cái hộp đó.</a:t>
              </a:r>
            </a:p>
            <a:p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b) Nếu dán giấy màu tất cả các mặt ngoài của hộp đó thì bạn An cần dùng bao nhiêu xăng-ti-mét vuông giấy màu?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41" b="79074" l="32240" r="6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25719" r="35025" b="18275"/>
          <a:stretch/>
        </p:blipFill>
        <p:spPr bwMode="auto">
          <a:xfrm>
            <a:off x="4768873" y="3299246"/>
            <a:ext cx="3429134" cy="332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Left Brace 51"/>
          <p:cNvSpPr/>
          <p:nvPr/>
        </p:nvSpPr>
        <p:spPr>
          <a:xfrm>
            <a:off x="4523216" y="3790566"/>
            <a:ext cx="409433" cy="2102127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 Diagonal Corner Rectangle 63"/>
          <p:cNvSpPr/>
          <p:nvPr/>
        </p:nvSpPr>
        <p:spPr>
          <a:xfrm>
            <a:off x="3016167" y="4507260"/>
            <a:ext cx="1337480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10cm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15660" y="323783"/>
            <a:ext cx="302293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2248" y="2343223"/>
            <a:ext cx="8891752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36482" y="878792"/>
            <a:ext cx="2270235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523999" y="1838725"/>
            <a:ext cx="8487104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72555" y="135799"/>
            <a:ext cx="1985882" cy="258282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35724" y="1372717"/>
            <a:ext cx="4445876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20156 -1.85185E-6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4" grpId="0" animBg="1"/>
      <p:bldP spid="11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36714" y="267301"/>
            <a:ext cx="2298668" cy="797493"/>
            <a:chOff x="5403005" y="3068345"/>
            <a:chExt cx="2298668" cy="79749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BB94C5-2B2B-4163-A3EF-1F1E7A82810F}"/>
                </a:ext>
              </a:extLst>
            </p:cNvPr>
            <p:cNvGrpSpPr/>
            <p:nvPr/>
          </p:nvGrpSpPr>
          <p:grpSpPr>
            <a:xfrm>
              <a:off x="5403005" y="3068345"/>
              <a:ext cx="2226095" cy="797493"/>
              <a:chOff x="1510302" y="1080259"/>
              <a:chExt cx="8783360" cy="404065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4DF5058-4896-42BA-9C3F-6587409293AA}"/>
                  </a:ext>
                </a:extLst>
              </p:cNvPr>
              <p:cNvSpPr/>
              <p:nvPr/>
            </p:nvSpPr>
            <p:spPr>
              <a:xfrm>
                <a:off x="1510302" y="1080259"/>
                <a:ext cx="8783360" cy="4040656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649796"/>
                  <a:gd name="connsiteY0" fmla="*/ 599092 h 3594483"/>
                  <a:gd name="connsiteX1" fmla="*/ 629914 w 8649796"/>
                  <a:gd name="connsiteY1" fmla="*/ 51371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783360"/>
                  <a:gd name="connsiteY0" fmla="*/ 444980 h 3594483"/>
                  <a:gd name="connsiteX1" fmla="*/ 763478 w 8783360"/>
                  <a:gd name="connsiteY1" fmla="*/ 51371 h 3594483"/>
                  <a:gd name="connsiteX2" fmla="*/ 8184268 w 8783360"/>
                  <a:gd name="connsiteY2" fmla="*/ 0 h 3594483"/>
                  <a:gd name="connsiteX3" fmla="*/ 8783360 w 8783360"/>
                  <a:gd name="connsiteY3" fmla="*/ 599092 h 3594483"/>
                  <a:gd name="connsiteX4" fmla="*/ 8783360 w 8783360"/>
                  <a:gd name="connsiteY4" fmla="*/ 2995391 h 3594483"/>
                  <a:gd name="connsiteX5" fmla="*/ 8184268 w 8783360"/>
                  <a:gd name="connsiteY5" fmla="*/ 3594483 h 3594483"/>
                  <a:gd name="connsiteX6" fmla="*/ 732656 w 8783360"/>
                  <a:gd name="connsiteY6" fmla="*/ 3594483 h 3594483"/>
                  <a:gd name="connsiteX7" fmla="*/ 133564 w 8783360"/>
                  <a:gd name="connsiteY7" fmla="*/ 2995391 h 3594483"/>
                  <a:gd name="connsiteX8" fmla="*/ 0 w 8783360"/>
                  <a:gd name="connsiteY8" fmla="*/ 444980 h 3594483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783360 w 8783360"/>
                  <a:gd name="connsiteY3" fmla="*/ 69155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DD5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DD53AF"/>
                    </a:solidFill>
                  </a:ln>
                </a:endParaRPr>
              </a:p>
            </p:txBody>
          </p:sp>
          <p:sp>
            <p:nvSpPr>
              <p:cNvPr id="35" name="Rectangle: Rounded Corners 12">
                <a:extLst>
                  <a:ext uri="{FF2B5EF4-FFF2-40B4-BE49-F238E27FC236}">
                    <a16:creationId xmlns:a16="http://schemas.microsoft.com/office/drawing/2014/main" id="{CFE64F55-FF21-4683-8C88-7151BAB8C1DE}"/>
                  </a:ext>
                </a:extLst>
              </p:cNvPr>
              <p:cNvSpPr/>
              <p:nvPr/>
            </p:nvSpPr>
            <p:spPr>
              <a:xfrm>
                <a:off x="1641052" y="1264494"/>
                <a:ext cx="8521855" cy="3743317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04144 h 3624793"/>
                  <a:gd name="connsiteX1" fmla="*/ 676063 w 8398565"/>
                  <a:gd name="connsiteY1" fmla="*/ 82193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24692 h 3645341"/>
                  <a:gd name="connsiteX1" fmla="*/ 676063 w 8398565"/>
                  <a:gd name="connsiteY1" fmla="*/ 102741 h 3645341"/>
                  <a:gd name="connsiteX2" fmla="*/ 7794421 w 8398565"/>
                  <a:gd name="connsiteY2" fmla="*/ 20548 h 3645341"/>
                  <a:gd name="connsiteX3" fmla="*/ 8398565 w 8398565"/>
                  <a:gd name="connsiteY3" fmla="*/ 624692 h 3645341"/>
                  <a:gd name="connsiteX4" fmla="*/ 8398565 w 8398565"/>
                  <a:gd name="connsiteY4" fmla="*/ 3041197 h 3645341"/>
                  <a:gd name="connsiteX5" fmla="*/ 7794421 w 8398565"/>
                  <a:gd name="connsiteY5" fmla="*/ 3645341 h 3645341"/>
                  <a:gd name="connsiteX6" fmla="*/ 604144 w 8398565"/>
                  <a:gd name="connsiteY6" fmla="*/ 3645341 h 3645341"/>
                  <a:gd name="connsiteX7" fmla="*/ 0 w 8398565"/>
                  <a:gd name="connsiteY7" fmla="*/ 3041197 h 3645341"/>
                  <a:gd name="connsiteX8" fmla="*/ 0 w 8398565"/>
                  <a:gd name="connsiteY8" fmla="*/ 624692 h 364534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0 w 8398565"/>
                  <a:gd name="connsiteY7" fmla="*/ 3011517 h 3615661"/>
                  <a:gd name="connsiteX8" fmla="*/ 0 w 8398565"/>
                  <a:gd name="connsiteY8" fmla="*/ 595012 h 361566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154112 w 8398565"/>
                  <a:gd name="connsiteY7" fmla="*/ 2990969 h 3615661"/>
                  <a:gd name="connsiteX8" fmla="*/ 0 w 8398565"/>
                  <a:gd name="connsiteY8" fmla="*/ 595012 h 3615661"/>
                  <a:gd name="connsiteX0" fmla="*/ 0 w 8398565"/>
                  <a:gd name="connsiteY0" fmla="*/ 595012 h 3934160"/>
                  <a:gd name="connsiteX1" fmla="*/ 676063 w 8398565"/>
                  <a:gd name="connsiteY1" fmla="*/ 73061 h 3934160"/>
                  <a:gd name="connsiteX2" fmla="*/ 7517019 w 8398565"/>
                  <a:gd name="connsiteY2" fmla="*/ 73061 h 3934160"/>
                  <a:gd name="connsiteX3" fmla="*/ 8398565 w 8398565"/>
                  <a:gd name="connsiteY3" fmla="*/ 595012 h 3934160"/>
                  <a:gd name="connsiteX4" fmla="*/ 8398565 w 8398565"/>
                  <a:gd name="connsiteY4" fmla="*/ 3011517 h 3934160"/>
                  <a:gd name="connsiteX5" fmla="*/ 7794421 w 8398565"/>
                  <a:gd name="connsiteY5" fmla="*/ 3615661 h 3934160"/>
                  <a:gd name="connsiteX6" fmla="*/ 408935 w 8398565"/>
                  <a:gd name="connsiteY6" fmla="*/ 3934160 h 3934160"/>
                  <a:gd name="connsiteX7" fmla="*/ 154112 w 8398565"/>
                  <a:gd name="connsiteY7" fmla="*/ 2990969 h 3934160"/>
                  <a:gd name="connsiteX8" fmla="*/ 0 w 8398565"/>
                  <a:gd name="connsiteY8" fmla="*/ 595012 h 3934160"/>
                  <a:gd name="connsiteX0" fmla="*/ 0 w 8398565"/>
                  <a:gd name="connsiteY0" fmla="*/ 595012 h 3947507"/>
                  <a:gd name="connsiteX1" fmla="*/ 676063 w 8398565"/>
                  <a:gd name="connsiteY1" fmla="*/ 73061 h 3947507"/>
                  <a:gd name="connsiteX2" fmla="*/ 7517019 w 8398565"/>
                  <a:gd name="connsiteY2" fmla="*/ 73061 h 3947507"/>
                  <a:gd name="connsiteX3" fmla="*/ 8398565 w 8398565"/>
                  <a:gd name="connsiteY3" fmla="*/ 595012 h 3947507"/>
                  <a:gd name="connsiteX4" fmla="*/ 8398565 w 8398565"/>
                  <a:gd name="connsiteY4" fmla="*/ 3011517 h 3947507"/>
                  <a:gd name="connsiteX5" fmla="*/ 7794421 w 8398565"/>
                  <a:gd name="connsiteY5" fmla="*/ 3615661 h 3947507"/>
                  <a:gd name="connsiteX6" fmla="*/ 408935 w 8398565"/>
                  <a:gd name="connsiteY6" fmla="*/ 3934160 h 3947507"/>
                  <a:gd name="connsiteX7" fmla="*/ 154112 w 8398565"/>
                  <a:gd name="connsiteY7" fmla="*/ 2990969 h 3947507"/>
                  <a:gd name="connsiteX8" fmla="*/ 0 w 8398565"/>
                  <a:gd name="connsiteY8" fmla="*/ 595012 h 3947507"/>
                  <a:gd name="connsiteX0" fmla="*/ 0 w 8398565"/>
                  <a:gd name="connsiteY0" fmla="*/ 595012 h 3960030"/>
                  <a:gd name="connsiteX1" fmla="*/ 676063 w 8398565"/>
                  <a:gd name="connsiteY1" fmla="*/ 73061 h 3960030"/>
                  <a:gd name="connsiteX2" fmla="*/ 7517019 w 8398565"/>
                  <a:gd name="connsiteY2" fmla="*/ 73061 h 3960030"/>
                  <a:gd name="connsiteX3" fmla="*/ 8398565 w 8398565"/>
                  <a:gd name="connsiteY3" fmla="*/ 595012 h 3960030"/>
                  <a:gd name="connsiteX4" fmla="*/ 8398565 w 8398565"/>
                  <a:gd name="connsiteY4" fmla="*/ 3011517 h 3960030"/>
                  <a:gd name="connsiteX5" fmla="*/ 7866340 w 8398565"/>
                  <a:gd name="connsiteY5" fmla="*/ 3790321 h 3960030"/>
                  <a:gd name="connsiteX6" fmla="*/ 408935 w 8398565"/>
                  <a:gd name="connsiteY6" fmla="*/ 3934160 h 3960030"/>
                  <a:gd name="connsiteX7" fmla="*/ 154112 w 8398565"/>
                  <a:gd name="connsiteY7" fmla="*/ 2990969 h 3960030"/>
                  <a:gd name="connsiteX8" fmla="*/ 0 w 8398565"/>
                  <a:gd name="connsiteY8" fmla="*/ 595012 h 3960030"/>
                  <a:gd name="connsiteX0" fmla="*/ 0 w 8521855"/>
                  <a:gd name="connsiteY0" fmla="*/ 595012 h 3960030"/>
                  <a:gd name="connsiteX1" fmla="*/ 676063 w 8521855"/>
                  <a:gd name="connsiteY1" fmla="*/ 73061 h 3960030"/>
                  <a:gd name="connsiteX2" fmla="*/ 7517019 w 8521855"/>
                  <a:gd name="connsiteY2" fmla="*/ 73061 h 3960030"/>
                  <a:gd name="connsiteX3" fmla="*/ 8398565 w 8521855"/>
                  <a:gd name="connsiteY3" fmla="*/ 595012 h 3960030"/>
                  <a:gd name="connsiteX4" fmla="*/ 8521855 w 8521855"/>
                  <a:gd name="connsiteY4" fmla="*/ 3001243 h 3960030"/>
                  <a:gd name="connsiteX5" fmla="*/ 7866340 w 8521855"/>
                  <a:gd name="connsiteY5" fmla="*/ 3790321 h 3960030"/>
                  <a:gd name="connsiteX6" fmla="*/ 408935 w 8521855"/>
                  <a:gd name="connsiteY6" fmla="*/ 3934160 h 3960030"/>
                  <a:gd name="connsiteX7" fmla="*/ 154112 w 8521855"/>
                  <a:gd name="connsiteY7" fmla="*/ 2990969 h 3960030"/>
                  <a:gd name="connsiteX8" fmla="*/ 0 w 8521855"/>
                  <a:gd name="connsiteY8" fmla="*/ 595012 h 39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DD53AF"/>
                    </a:solidFill>
                  </a:ln>
                </a:endParaRPr>
              </a:p>
            </p:txBody>
          </p:sp>
        </p:grpSp>
        <p:sp>
          <p:nvSpPr>
            <p:cNvPr id="33" name="Google Shape;4032;p29">
              <a:extLst>
                <a:ext uri="{FF2B5EF4-FFF2-40B4-BE49-F238E27FC236}">
                  <a16:creationId xmlns:a16="http://schemas.microsoft.com/office/drawing/2014/main" id="{FD9D80A3-DDA0-47D7-A4C8-7C41DF4FB218}"/>
                </a:ext>
              </a:extLst>
            </p:cNvPr>
            <p:cNvSpPr txBox="1">
              <a:spLocks/>
            </p:cNvSpPr>
            <p:nvPr/>
          </p:nvSpPr>
          <p:spPr>
            <a:xfrm>
              <a:off x="5436143" y="3126093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4000" kern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Bài</a:t>
              </a:r>
              <a:r>
                <a:rPr lang="en-US" sz="4000" kern="0" dirty="0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 </a:t>
              </a:r>
              <a:r>
                <a:rPr lang="en-US" sz="4000" kern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giải</a:t>
              </a:r>
              <a:endParaRPr kumimoji="0" lang="en-US" sz="4000" b="1" i="0" u="none" strike="noStrike" kern="0" cap="none" spc="0" normalizeH="0" baseline="0" noProof="0" dirty="0">
                <a:ln w="9525">
                  <a:solidFill>
                    <a:srgbClr val="DD53AF"/>
                  </a:solidFill>
                </a:ln>
                <a:solidFill>
                  <a:srgbClr val="DD53AF"/>
                </a:solidFill>
                <a:effectLst/>
                <a:uLnTx/>
                <a:uFillTx/>
                <a:latin typeface="#9Slide03 AmpleSoft Bold" pitchFamily="2" charset="0"/>
                <a:sym typeface="Rye"/>
              </a:endParaRPr>
            </a:p>
          </p:txBody>
        </p:sp>
      </p:grpSp>
      <p:pic>
        <p:nvPicPr>
          <p:cNvPr id="3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9678" y="1355440"/>
            <a:ext cx="10100546" cy="501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411063" y="2161121"/>
                <a:ext cx="9300944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a) Thể tích cái hộp hình lập phương là: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= 1000 (cm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b)Diện tích giấy màu cần dùng là: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6 = 600 (cm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	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Đáp số: a) 1000cm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; b) 600cm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endParaRPr lang="vi-VN" sz="4000" dirty="0">
                  <a:solidFill>
                    <a:schemeClr val="accent6"/>
                  </a:solidFill>
                  <a:latin typeface="#9Slide03 Arima Madurai ExtraBo" pitchFamily="2" charset="0"/>
                  <a:cs typeface="#9Slide03 Arima Madurai ExtraBo" pitchFamily="2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063" y="2161121"/>
                <a:ext cx="9300944" cy="3170099"/>
              </a:xfrm>
              <a:prstGeom prst="rect">
                <a:avLst/>
              </a:prstGeom>
              <a:blipFill rotWithShape="1">
                <a:blip r:embed="rId6"/>
                <a:stretch>
                  <a:fillRect l="-2294" t="-3462" r="-262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artoon Monkey Cute Monkey Cartoon Face, Goggles, Accessories, Accessory,  Glasses Transparent Png – Pngset.co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559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2837" y="153585"/>
            <a:ext cx="11915433" cy="2353131"/>
            <a:chOff x="1763597" y="481447"/>
            <a:chExt cx="12013323" cy="2945085"/>
          </a:xfrm>
        </p:grpSpPr>
        <p:sp>
          <p:nvSpPr>
            <p:cNvPr id="28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763597" y="481447"/>
              <a:ext cx="12013323" cy="2945085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3128" y="714192"/>
              <a:ext cx="11711568" cy="2600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40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3.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Một bể nước dạng hình hộp chữ nhật có kích thước ở trong lòng bể là: chiều dài 2m, chiều rộng 1,5m và chiều cao 1m. Khi bể không có nước người ta mở vòi cho nước chảy vào bể, mỗi giờ được 0,5m</a:t>
              </a:r>
              <a:r>
                <a:rPr lang="vi-VN" sz="2800" baseline="300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3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endParaRPr lang="en-US" sz="2800" dirty="0">
                <a:solidFill>
                  <a:srgbClr val="DD53AF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Hỏi sau mấy giờ bể sẽ đầy nước?</a:t>
              </a:r>
              <a:endParaRPr lang="en-US" sz="2800" dirty="0">
                <a:solidFill>
                  <a:srgbClr val="DD53AF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08942" y="2840488"/>
            <a:ext cx="4694079" cy="2945457"/>
            <a:chOff x="3708942" y="2840488"/>
            <a:chExt cx="4694079" cy="2945457"/>
          </a:xfrm>
        </p:grpSpPr>
        <p:sp>
          <p:nvSpPr>
            <p:cNvPr id="9" name="Cube 8"/>
            <p:cNvSpPr/>
            <p:nvPr/>
          </p:nvSpPr>
          <p:spPr>
            <a:xfrm>
              <a:off x="3708942" y="2840488"/>
              <a:ext cx="4694079" cy="2945457"/>
            </a:xfrm>
            <a:prstGeom prst="cube">
              <a:avLst>
                <a:gd name="adj" fmla="val 33501"/>
              </a:avLst>
            </a:prstGeom>
            <a:pattFill prst="horzBrick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 w="28575">
              <a:solidFill>
                <a:srgbClr val="FF99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4132053" y="2958924"/>
              <a:ext cx="3795621" cy="707304"/>
            </a:xfrm>
            <a:prstGeom prst="parallelogram">
              <a:avLst>
                <a:gd name="adj" fmla="val 97799"/>
              </a:avLst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72555" y="135799"/>
            <a:ext cx="1985882" cy="258282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615605" y="411635"/>
            <a:ext cx="302293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7426" y="906088"/>
            <a:ext cx="212458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534013" y="906088"/>
            <a:ext cx="2761318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800299" y="912317"/>
            <a:ext cx="223823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9316952" y="906088"/>
            <a:ext cx="250123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630822" y="1386268"/>
            <a:ext cx="7936259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49455" y="1868646"/>
            <a:ext cx="4445876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3275474" y="3858804"/>
            <a:ext cx="409433" cy="1927141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Diagonal Corner Rectangle 23"/>
          <p:cNvSpPr/>
          <p:nvPr/>
        </p:nvSpPr>
        <p:spPr>
          <a:xfrm>
            <a:off x="1768425" y="4575498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1m</a:t>
            </a:r>
          </a:p>
        </p:txBody>
      </p:sp>
      <p:sp>
        <p:nvSpPr>
          <p:cNvPr id="30" name="Left Brace 29"/>
          <p:cNvSpPr/>
          <p:nvPr/>
        </p:nvSpPr>
        <p:spPr>
          <a:xfrm rot="16200000">
            <a:off x="5361945" y="4132941"/>
            <a:ext cx="409433" cy="3715440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 Diagonal Corner Rectangle 30"/>
          <p:cNvSpPr/>
          <p:nvPr/>
        </p:nvSpPr>
        <p:spPr>
          <a:xfrm>
            <a:off x="4897921" y="6336572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2m</a:t>
            </a:r>
          </a:p>
        </p:txBody>
      </p:sp>
      <p:sp>
        <p:nvSpPr>
          <p:cNvPr id="32" name="Left Brace 31"/>
          <p:cNvSpPr/>
          <p:nvPr/>
        </p:nvSpPr>
        <p:spPr>
          <a:xfrm rot="13583682">
            <a:off x="7866673" y="4728489"/>
            <a:ext cx="409433" cy="1397072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Diagonal Corner Rectangle 33"/>
          <p:cNvSpPr/>
          <p:nvPr/>
        </p:nvSpPr>
        <p:spPr>
          <a:xfrm rot="18748056">
            <a:off x="7862456" y="5616509"/>
            <a:ext cx="1335024" cy="448056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1,5m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06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20156 -1.85185E-6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64824" y="3195601"/>
            <a:ext cx="4539718" cy="2473369"/>
            <a:chOff x="3708942" y="2840488"/>
            <a:chExt cx="4694079" cy="2945457"/>
          </a:xfrm>
        </p:grpSpPr>
        <p:sp>
          <p:nvSpPr>
            <p:cNvPr id="3" name="Cube 2"/>
            <p:cNvSpPr/>
            <p:nvPr/>
          </p:nvSpPr>
          <p:spPr>
            <a:xfrm>
              <a:off x="3708942" y="2840488"/>
              <a:ext cx="4694079" cy="2945457"/>
            </a:xfrm>
            <a:prstGeom prst="cube">
              <a:avLst>
                <a:gd name="adj" fmla="val 33501"/>
              </a:avLst>
            </a:prstGeom>
            <a:pattFill prst="horzBrick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 w="28575">
              <a:solidFill>
                <a:srgbClr val="FF99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132053" y="2958924"/>
              <a:ext cx="3795621" cy="707304"/>
            </a:xfrm>
            <a:prstGeom prst="parallelogram">
              <a:avLst>
                <a:gd name="adj" fmla="val 97799"/>
              </a:avLst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Brace 4"/>
          <p:cNvSpPr/>
          <p:nvPr/>
        </p:nvSpPr>
        <p:spPr>
          <a:xfrm>
            <a:off x="6455391" y="4056665"/>
            <a:ext cx="409433" cy="1612304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4769946" y="4458523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1m</a:t>
            </a:r>
          </a:p>
        </p:txBody>
      </p:sp>
      <p:sp>
        <p:nvSpPr>
          <p:cNvPr id="7" name="Left Brace 6"/>
          <p:cNvSpPr/>
          <p:nvPr/>
        </p:nvSpPr>
        <p:spPr>
          <a:xfrm rot="16200000">
            <a:off x="8517828" y="4015966"/>
            <a:ext cx="409433" cy="3715440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7899442" y="6219597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2m</a:t>
            </a:r>
          </a:p>
        </p:txBody>
      </p:sp>
      <p:sp>
        <p:nvSpPr>
          <p:cNvPr id="9" name="Left Brace 8"/>
          <p:cNvSpPr/>
          <p:nvPr/>
        </p:nvSpPr>
        <p:spPr>
          <a:xfrm rot="13583682">
            <a:off x="10950924" y="4780581"/>
            <a:ext cx="409433" cy="1199228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 rot="18748056">
            <a:off x="10863977" y="5499534"/>
            <a:ext cx="1335024" cy="448056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1,5m</a:t>
            </a:r>
          </a:p>
        </p:txBody>
      </p:sp>
      <p:sp>
        <p:nvSpPr>
          <p:cNvPr id="11" name="Rectangle: Rounded Corners 35">
            <a:extLst>
              <a:ext uri="{FF2B5EF4-FFF2-40B4-BE49-F238E27FC236}">
                <a16:creationId xmlns:a16="http://schemas.microsoft.com/office/drawing/2014/main" id="{C325A336-91AE-458A-88F9-7949EE964EB5}"/>
              </a:ext>
            </a:extLst>
          </p:cNvPr>
          <p:cNvSpPr/>
          <p:nvPr/>
        </p:nvSpPr>
        <p:spPr>
          <a:xfrm>
            <a:off x="204716" y="3295054"/>
            <a:ext cx="4398696" cy="2032389"/>
          </a:xfrm>
          <a:custGeom>
            <a:avLst/>
            <a:gdLst>
              <a:gd name="connsiteX0" fmla="*/ 0 w 5759530"/>
              <a:gd name="connsiteY0" fmla="*/ 523101 h 1055085"/>
              <a:gd name="connsiteX1" fmla="*/ 523101 w 5759530"/>
              <a:gd name="connsiteY1" fmla="*/ 0 h 1055085"/>
              <a:gd name="connsiteX2" fmla="*/ 1243567 w 5759530"/>
              <a:gd name="connsiteY2" fmla="*/ 0 h 1055085"/>
              <a:gd name="connsiteX3" fmla="*/ 1964033 w 5759530"/>
              <a:gd name="connsiteY3" fmla="*/ 0 h 1055085"/>
              <a:gd name="connsiteX4" fmla="*/ 2590232 w 5759530"/>
              <a:gd name="connsiteY4" fmla="*/ 0 h 1055085"/>
              <a:gd name="connsiteX5" fmla="*/ 3169298 w 5759530"/>
              <a:gd name="connsiteY5" fmla="*/ 0 h 1055085"/>
              <a:gd name="connsiteX6" fmla="*/ 3795497 w 5759530"/>
              <a:gd name="connsiteY6" fmla="*/ 0 h 1055085"/>
              <a:gd name="connsiteX7" fmla="*/ 4374563 w 5759530"/>
              <a:gd name="connsiteY7" fmla="*/ 0 h 1055085"/>
              <a:gd name="connsiteX8" fmla="*/ 5236429 w 5759530"/>
              <a:gd name="connsiteY8" fmla="*/ 0 h 1055085"/>
              <a:gd name="connsiteX9" fmla="*/ 5759530 w 5759530"/>
              <a:gd name="connsiteY9" fmla="*/ 523101 h 1055085"/>
              <a:gd name="connsiteX10" fmla="*/ 5759530 w 5759530"/>
              <a:gd name="connsiteY10" fmla="*/ 531984 h 1055085"/>
              <a:gd name="connsiteX11" fmla="*/ 5236429 w 5759530"/>
              <a:gd name="connsiteY11" fmla="*/ 1055085 h 1055085"/>
              <a:gd name="connsiteX12" fmla="*/ 4515963 w 5759530"/>
              <a:gd name="connsiteY12" fmla="*/ 1055085 h 1055085"/>
              <a:gd name="connsiteX13" fmla="*/ 3748364 w 5759530"/>
              <a:gd name="connsiteY13" fmla="*/ 1055085 h 1055085"/>
              <a:gd name="connsiteX14" fmla="*/ 3027898 w 5759530"/>
              <a:gd name="connsiteY14" fmla="*/ 1055085 h 1055085"/>
              <a:gd name="connsiteX15" fmla="*/ 2354566 w 5759530"/>
              <a:gd name="connsiteY15" fmla="*/ 1055085 h 1055085"/>
              <a:gd name="connsiteX16" fmla="*/ 1728366 w 5759530"/>
              <a:gd name="connsiteY16" fmla="*/ 1055085 h 1055085"/>
              <a:gd name="connsiteX17" fmla="*/ 523101 w 5759530"/>
              <a:gd name="connsiteY17" fmla="*/ 1055085 h 1055085"/>
              <a:gd name="connsiteX18" fmla="*/ 0 w 5759530"/>
              <a:gd name="connsiteY18" fmla="*/ 531984 h 1055085"/>
              <a:gd name="connsiteX19" fmla="*/ 0 w 5759530"/>
              <a:gd name="connsiteY19" fmla="*/ 523101 h 105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9530" h="1055085" fill="none" extrusionOk="0">
                <a:moveTo>
                  <a:pt x="0" y="523101"/>
                </a:moveTo>
                <a:cubicBezTo>
                  <a:pt x="-15326" y="218084"/>
                  <a:pt x="186440" y="-43701"/>
                  <a:pt x="523101" y="0"/>
                </a:cubicBezTo>
                <a:cubicBezTo>
                  <a:pt x="772401" y="11444"/>
                  <a:pt x="929476" y="-11492"/>
                  <a:pt x="1243567" y="0"/>
                </a:cubicBezTo>
                <a:cubicBezTo>
                  <a:pt x="1557658" y="11492"/>
                  <a:pt x="1628988" y="14759"/>
                  <a:pt x="1964033" y="0"/>
                </a:cubicBezTo>
                <a:cubicBezTo>
                  <a:pt x="2299078" y="-14759"/>
                  <a:pt x="2388574" y="-29954"/>
                  <a:pt x="2590232" y="0"/>
                </a:cubicBezTo>
                <a:cubicBezTo>
                  <a:pt x="2791890" y="29954"/>
                  <a:pt x="2892105" y="21181"/>
                  <a:pt x="3169298" y="0"/>
                </a:cubicBezTo>
                <a:cubicBezTo>
                  <a:pt x="3446491" y="-21181"/>
                  <a:pt x="3572596" y="-521"/>
                  <a:pt x="3795497" y="0"/>
                </a:cubicBezTo>
                <a:cubicBezTo>
                  <a:pt x="4018398" y="521"/>
                  <a:pt x="4187238" y="-9041"/>
                  <a:pt x="4374563" y="0"/>
                </a:cubicBezTo>
                <a:cubicBezTo>
                  <a:pt x="4561888" y="9041"/>
                  <a:pt x="4935552" y="41837"/>
                  <a:pt x="5236429" y="0"/>
                </a:cubicBezTo>
                <a:cubicBezTo>
                  <a:pt x="5505702" y="-48"/>
                  <a:pt x="5791672" y="203389"/>
                  <a:pt x="5759530" y="523101"/>
                </a:cubicBezTo>
                <a:cubicBezTo>
                  <a:pt x="5759726" y="526968"/>
                  <a:pt x="5759564" y="529900"/>
                  <a:pt x="5759530" y="531984"/>
                </a:cubicBezTo>
                <a:cubicBezTo>
                  <a:pt x="5764831" y="806634"/>
                  <a:pt x="5541159" y="1059870"/>
                  <a:pt x="5236429" y="1055085"/>
                </a:cubicBezTo>
                <a:cubicBezTo>
                  <a:pt x="4885205" y="1089890"/>
                  <a:pt x="4855449" y="1020877"/>
                  <a:pt x="4515963" y="1055085"/>
                </a:cubicBezTo>
                <a:cubicBezTo>
                  <a:pt x="4176477" y="1089293"/>
                  <a:pt x="3943110" y="1065174"/>
                  <a:pt x="3748364" y="1055085"/>
                </a:cubicBezTo>
                <a:cubicBezTo>
                  <a:pt x="3553618" y="1044996"/>
                  <a:pt x="3195139" y="1088409"/>
                  <a:pt x="3027898" y="1055085"/>
                </a:cubicBezTo>
                <a:cubicBezTo>
                  <a:pt x="2860657" y="1021761"/>
                  <a:pt x="2561582" y="1074858"/>
                  <a:pt x="2354566" y="1055085"/>
                </a:cubicBezTo>
                <a:cubicBezTo>
                  <a:pt x="2147550" y="1035312"/>
                  <a:pt x="1872633" y="1073771"/>
                  <a:pt x="1728366" y="1055085"/>
                </a:cubicBezTo>
                <a:cubicBezTo>
                  <a:pt x="1584099" y="1036399"/>
                  <a:pt x="1002775" y="1009916"/>
                  <a:pt x="523101" y="1055085"/>
                </a:cubicBezTo>
                <a:cubicBezTo>
                  <a:pt x="234352" y="1002102"/>
                  <a:pt x="-3482" y="796553"/>
                  <a:pt x="0" y="531984"/>
                </a:cubicBezTo>
                <a:cubicBezTo>
                  <a:pt x="267" y="529119"/>
                  <a:pt x="237" y="525360"/>
                  <a:pt x="0" y="523101"/>
                </a:cubicBezTo>
                <a:close/>
              </a:path>
              <a:path w="5759530" h="1055085" stroke="0" extrusionOk="0">
                <a:moveTo>
                  <a:pt x="0" y="523101"/>
                </a:moveTo>
                <a:cubicBezTo>
                  <a:pt x="-31053" y="265779"/>
                  <a:pt x="182654" y="16818"/>
                  <a:pt x="523101" y="0"/>
                </a:cubicBezTo>
                <a:cubicBezTo>
                  <a:pt x="765753" y="5732"/>
                  <a:pt x="895206" y="20615"/>
                  <a:pt x="1102167" y="0"/>
                </a:cubicBezTo>
                <a:cubicBezTo>
                  <a:pt x="1309128" y="-20615"/>
                  <a:pt x="1471136" y="29532"/>
                  <a:pt x="1728366" y="0"/>
                </a:cubicBezTo>
                <a:cubicBezTo>
                  <a:pt x="1985596" y="-29532"/>
                  <a:pt x="2143338" y="-10281"/>
                  <a:pt x="2260299" y="0"/>
                </a:cubicBezTo>
                <a:cubicBezTo>
                  <a:pt x="2377260" y="10281"/>
                  <a:pt x="2781675" y="9799"/>
                  <a:pt x="2980765" y="0"/>
                </a:cubicBezTo>
                <a:cubicBezTo>
                  <a:pt x="3179855" y="-9799"/>
                  <a:pt x="3439745" y="25730"/>
                  <a:pt x="3654097" y="0"/>
                </a:cubicBezTo>
                <a:cubicBezTo>
                  <a:pt x="3868449" y="-25730"/>
                  <a:pt x="4071100" y="3170"/>
                  <a:pt x="4374563" y="0"/>
                </a:cubicBezTo>
                <a:cubicBezTo>
                  <a:pt x="4678026" y="-3170"/>
                  <a:pt x="4953726" y="9843"/>
                  <a:pt x="5236429" y="0"/>
                </a:cubicBezTo>
                <a:cubicBezTo>
                  <a:pt x="5526134" y="14763"/>
                  <a:pt x="5761593" y="248059"/>
                  <a:pt x="5759530" y="523101"/>
                </a:cubicBezTo>
                <a:cubicBezTo>
                  <a:pt x="5759341" y="526927"/>
                  <a:pt x="5759103" y="527693"/>
                  <a:pt x="5759530" y="531984"/>
                </a:cubicBezTo>
                <a:cubicBezTo>
                  <a:pt x="5780648" y="817536"/>
                  <a:pt x="5506040" y="997503"/>
                  <a:pt x="5236429" y="1055085"/>
                </a:cubicBezTo>
                <a:cubicBezTo>
                  <a:pt x="4970386" y="1022510"/>
                  <a:pt x="4783208" y="1038757"/>
                  <a:pt x="4563096" y="1055085"/>
                </a:cubicBezTo>
                <a:cubicBezTo>
                  <a:pt x="4342984" y="1071413"/>
                  <a:pt x="4069533" y="1035956"/>
                  <a:pt x="3842631" y="1055085"/>
                </a:cubicBezTo>
                <a:cubicBezTo>
                  <a:pt x="3615729" y="1074214"/>
                  <a:pt x="3302372" y="1089365"/>
                  <a:pt x="3075031" y="1055085"/>
                </a:cubicBezTo>
                <a:cubicBezTo>
                  <a:pt x="2847690" y="1020805"/>
                  <a:pt x="2503741" y="1055239"/>
                  <a:pt x="2354566" y="1055085"/>
                </a:cubicBezTo>
                <a:cubicBezTo>
                  <a:pt x="2205392" y="1054931"/>
                  <a:pt x="1975050" y="1042599"/>
                  <a:pt x="1822633" y="1055085"/>
                </a:cubicBezTo>
                <a:cubicBezTo>
                  <a:pt x="1670216" y="1067571"/>
                  <a:pt x="1265522" y="1090105"/>
                  <a:pt x="1102167" y="1055085"/>
                </a:cubicBezTo>
                <a:cubicBezTo>
                  <a:pt x="938812" y="1020065"/>
                  <a:pt x="754359" y="1072111"/>
                  <a:pt x="523101" y="1055085"/>
                </a:cubicBezTo>
                <a:cubicBezTo>
                  <a:pt x="182700" y="1008685"/>
                  <a:pt x="-23180" y="849015"/>
                  <a:pt x="0" y="531984"/>
                </a:cubicBezTo>
                <a:cubicBezTo>
                  <a:pt x="170" y="527735"/>
                  <a:pt x="-436" y="525140"/>
                  <a:pt x="0" y="523101"/>
                </a:cubicBezTo>
                <a:close/>
              </a:path>
            </a:pathLst>
          </a:custGeom>
          <a:solidFill>
            <a:srgbClr val="FFC200"/>
          </a:solidFill>
          <a:ln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>
                      <a:gd name="adj" fmla="val 495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Muốn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tìm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thời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gian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nước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chảy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đầy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bể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,</a:t>
            </a:r>
          </a:p>
          <a:p>
            <a:pPr lvl="0" algn="ctr">
              <a:defRPr/>
            </a:pP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em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làm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thế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nào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7 Itim" pitchFamily="2" charset="-34"/>
              <a:ea typeface="小白" panose="02010601030101010101" pitchFamily="2" charset="-122"/>
              <a:cs typeface="#9Slide07 Itim" pitchFamily="2" charset="-34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1294415" y="687019"/>
            <a:ext cx="2792706" cy="112674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nước</a:t>
            </a:r>
            <a:endParaRPr lang="en-US" sz="2800" dirty="0">
              <a:solidFill>
                <a:srgbClr val="DD53AF"/>
              </a:solidFill>
              <a:latin typeface="#9Slide05 SVNShintia Script" panose="02000804000000020003" pitchFamily="2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bể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4692985" y="687019"/>
            <a:ext cx="2792706" cy="112674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bể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.MsPham"/>
          <p:cNvSpPr/>
          <p:nvPr/>
        </p:nvSpPr>
        <p:spPr>
          <a:xfrm>
            <a:off x="7966521" y="687019"/>
            <a:ext cx="2792706" cy="112674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chảy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1h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6311" y="958004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84881" y="958004"/>
            <a:ext cx="282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037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4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614</Words>
  <Application>Microsoft Office PowerPoint</Application>
  <PresentationFormat>Widescreen</PresentationFormat>
  <Paragraphs>99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#9Slide03 BoosterNextFYBlack</vt:lpstr>
      <vt:lpstr>#9Slide03 Kaleko 105 Round Bold</vt:lpstr>
      <vt:lpstr>#9Slide03 AmpleSoft Bold</vt:lpstr>
      <vt:lpstr>#9Slide03 Arima Madurai ExtraBo</vt:lpstr>
      <vt:lpstr>Times New Roman</vt:lpstr>
      <vt:lpstr>Lobster</vt:lpstr>
      <vt:lpstr>Rye</vt:lpstr>
      <vt:lpstr>#9Slide03 Arima Madurai Black</vt:lpstr>
      <vt:lpstr>#9Slide07 Itim</vt:lpstr>
      <vt:lpstr>#9Slide05 SVNShintia Script</vt:lpstr>
      <vt:lpstr>#9Slide07 IcielKoni</vt:lpstr>
      <vt:lpstr>Calibri</vt:lpstr>
      <vt:lpstr>Arial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Swift3</cp:lastModifiedBy>
  <cp:revision>134</cp:revision>
  <dcterms:created xsi:type="dcterms:W3CDTF">2021-03-16T09:39:46Z</dcterms:created>
  <dcterms:modified xsi:type="dcterms:W3CDTF">2023-04-28T09:54:51Z</dcterms:modified>
</cp:coreProperties>
</file>