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4"/>
  </p:notesMasterIdLst>
  <p:sldIdLst>
    <p:sldId id="256" r:id="rId2"/>
    <p:sldId id="257" r:id="rId3"/>
    <p:sldId id="258" r:id="rId4"/>
    <p:sldId id="317" r:id="rId5"/>
    <p:sldId id="262" r:id="rId6"/>
    <p:sldId id="312" r:id="rId7"/>
    <p:sldId id="264" r:id="rId8"/>
    <p:sldId id="313" r:id="rId9"/>
    <p:sldId id="260" r:id="rId10"/>
    <p:sldId id="319" r:id="rId11"/>
    <p:sldId id="320" r:id="rId12"/>
    <p:sldId id="321" r:id="rId13"/>
    <p:sldId id="322" r:id="rId14"/>
    <p:sldId id="323" r:id="rId15"/>
    <p:sldId id="324" r:id="rId16"/>
    <p:sldId id="318" r:id="rId17"/>
    <p:sldId id="325" r:id="rId18"/>
    <p:sldId id="290" r:id="rId19"/>
    <p:sldId id="259" r:id="rId20"/>
    <p:sldId id="314" r:id="rId21"/>
    <p:sldId id="315" r:id="rId22"/>
    <p:sldId id="316" r:id="rId23"/>
  </p:sldIdLst>
  <p:sldSz cx="9144000" cy="5143500" type="screen16x9"/>
  <p:notesSz cx="6858000" cy="9144000"/>
  <p:embeddedFontLst>
    <p:embeddedFont>
      <p:font typeface="#9Slide05 SVNKitten" pitchFamily="2" charset="0"/>
      <p:regular r:id="rId25"/>
    </p:embeddedFont>
    <p:embeddedFont>
      <p:font typeface="Bebas Neu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ochi Hand" panose="020B0604020202020204" charset="0"/>
      <p:regular r:id="rId31"/>
    </p:embeddedFont>
    <p:embeddedFont>
      <p:font typeface="Roboto Condensed Light" panose="020000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A270BF-BE19-4709-B7FA-4A6B8DD60BBB}">
  <a:tblStyle styleId="{A7A270BF-BE19-4709-B7FA-4A6B8DD60B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C6F218E-F873-4166-BF4F-D8B1748E79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38" autoAdjust="0"/>
  </p:normalViewPr>
  <p:slideViewPr>
    <p:cSldViewPr snapToGrid="0">
      <p:cViewPr varScale="1">
        <p:scale>
          <a:sx n="72" d="100"/>
          <a:sy n="72" d="100"/>
        </p:scale>
        <p:origin x="112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217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e6d783e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e6d783e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58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01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2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96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85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117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29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269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184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f7592e2349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f7592e2349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376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nhấn vào em bé để quay lại slide Giải nghĩa từ.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45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39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997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97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74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77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06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57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68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nhấp vào từ để xem phần chú thích.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230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50" y="1160438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34000" y="3233290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647050" y="601136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854650" y="1663043"/>
            <a:ext cx="34347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2729850" y="3457361"/>
            <a:ext cx="368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31"/>
          <p:cNvGrpSpPr/>
          <p:nvPr/>
        </p:nvGrpSpPr>
        <p:grpSpPr>
          <a:xfrm>
            <a:off x="78650" y="16426"/>
            <a:ext cx="3425242" cy="1046149"/>
            <a:chOff x="3555275" y="-36124"/>
            <a:chExt cx="3425242" cy="1046149"/>
          </a:xfrm>
        </p:grpSpPr>
        <p:sp>
          <p:nvSpPr>
            <p:cNvPr id="213" name="Google Shape;213;p31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4" name="Google Shape;21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31"/>
          <p:cNvGrpSpPr/>
          <p:nvPr/>
        </p:nvGrpSpPr>
        <p:grpSpPr>
          <a:xfrm>
            <a:off x="2952750" y="3092198"/>
            <a:ext cx="6123228" cy="2146553"/>
            <a:chOff x="2952750" y="3092198"/>
            <a:chExt cx="6123228" cy="2146553"/>
          </a:xfrm>
        </p:grpSpPr>
        <p:sp>
          <p:nvSpPr>
            <p:cNvPr id="216" name="Google Shape;216;p31"/>
            <p:cNvSpPr/>
            <p:nvPr/>
          </p:nvSpPr>
          <p:spPr>
            <a:xfrm>
              <a:off x="2952750" y="3653250"/>
              <a:ext cx="5048250" cy="1585500"/>
            </a:xfrm>
            <a:custGeom>
              <a:avLst/>
              <a:gdLst/>
              <a:ahLst/>
              <a:cxnLst/>
              <a:rect l="l" t="t" r="r" b="b"/>
              <a:pathLst>
                <a:path w="201930" h="63420" extrusionOk="0">
                  <a:moveTo>
                    <a:pt x="201930" y="27606"/>
                  </a:moveTo>
                  <a:cubicBezTo>
                    <a:pt x="196585" y="36005"/>
                    <a:pt x="184343" y="40894"/>
                    <a:pt x="174498" y="39417"/>
                  </a:cubicBezTo>
                  <a:cubicBezTo>
                    <a:pt x="163581" y="37779"/>
                    <a:pt x="153379" y="32314"/>
                    <a:pt x="144018" y="26463"/>
                  </a:cubicBezTo>
                  <a:cubicBezTo>
                    <a:pt x="138454" y="22986"/>
                    <a:pt x="131266" y="19458"/>
                    <a:pt x="129540" y="13128"/>
                  </a:cubicBezTo>
                  <a:cubicBezTo>
                    <a:pt x="128335" y="8710"/>
                    <a:pt x="129595" y="927"/>
                    <a:pt x="134112" y="174"/>
                  </a:cubicBezTo>
                  <a:cubicBezTo>
                    <a:pt x="137916" y="-460"/>
                    <a:pt x="142150" y="1194"/>
                    <a:pt x="145161" y="3603"/>
                  </a:cubicBezTo>
                  <a:cubicBezTo>
                    <a:pt x="148993" y="6669"/>
                    <a:pt x="148635" y="13241"/>
                    <a:pt x="147828" y="18081"/>
                  </a:cubicBezTo>
                  <a:cubicBezTo>
                    <a:pt x="146042" y="28800"/>
                    <a:pt x="135708" y="39670"/>
                    <a:pt x="124968" y="41322"/>
                  </a:cubicBezTo>
                  <a:cubicBezTo>
                    <a:pt x="110411" y="43562"/>
                    <a:pt x="95882" y="35607"/>
                    <a:pt x="81153" y="35607"/>
                  </a:cubicBezTo>
                  <a:cubicBezTo>
                    <a:pt x="52557" y="35607"/>
                    <a:pt x="20220" y="43200"/>
                    <a:pt x="0" y="6342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7" name="Google Shape;21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493753" y="33672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24" y="379448"/>
            <a:ext cx="1586311" cy="9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7202" y="3954816"/>
            <a:ext cx="1730299" cy="6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>
            <a:off x="1343025" y="-9525"/>
            <a:ext cx="5076825" cy="784050"/>
          </a:xfrm>
          <a:custGeom>
            <a:avLst/>
            <a:gdLst/>
            <a:ahLst/>
            <a:cxnLst/>
            <a:rect l="l" t="t" r="r" b="b"/>
            <a:pathLst>
              <a:path w="203073" h="31362" extrusionOk="0">
                <a:moveTo>
                  <a:pt x="0" y="24003"/>
                </a:moveTo>
                <a:cubicBezTo>
                  <a:pt x="3051" y="18918"/>
                  <a:pt x="7252" y="13440"/>
                  <a:pt x="12954" y="11811"/>
                </a:cubicBezTo>
                <a:cubicBezTo>
                  <a:pt x="28179" y="7461"/>
                  <a:pt x="44885" y="12734"/>
                  <a:pt x="60198" y="16764"/>
                </a:cubicBezTo>
                <a:cubicBezTo>
                  <a:pt x="67191" y="18604"/>
                  <a:pt x="78867" y="20582"/>
                  <a:pt x="78867" y="27813"/>
                </a:cubicBezTo>
                <a:cubicBezTo>
                  <a:pt x="78867" y="30155"/>
                  <a:pt x="74348" y="29443"/>
                  <a:pt x="72009" y="29337"/>
                </a:cubicBezTo>
                <a:cubicBezTo>
                  <a:pt x="66431" y="29083"/>
                  <a:pt x="58207" y="29516"/>
                  <a:pt x="56007" y="24384"/>
                </a:cubicBezTo>
                <a:cubicBezTo>
                  <a:pt x="54053" y="19825"/>
                  <a:pt x="52836" y="13860"/>
                  <a:pt x="55245" y="9525"/>
                </a:cubicBezTo>
                <a:cubicBezTo>
                  <a:pt x="57619" y="5253"/>
                  <a:pt x="63722" y="3969"/>
                  <a:pt x="68580" y="3429"/>
                </a:cubicBezTo>
                <a:cubicBezTo>
                  <a:pt x="85977" y="1496"/>
                  <a:pt x="97699" y="24330"/>
                  <a:pt x="114681" y="28575"/>
                </a:cubicBezTo>
                <a:cubicBezTo>
                  <a:pt x="144722" y="36085"/>
                  <a:pt x="191573" y="28751"/>
                  <a:pt x="20307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3" name="Google Shape;223;p32"/>
          <p:cNvSpPr/>
          <p:nvPr/>
        </p:nvSpPr>
        <p:spPr>
          <a:xfrm>
            <a:off x="8410575" y="4629150"/>
            <a:ext cx="390525" cy="962025"/>
          </a:xfrm>
          <a:custGeom>
            <a:avLst/>
            <a:gdLst/>
            <a:ahLst/>
            <a:cxnLst/>
            <a:rect l="l" t="t" r="r" b="b"/>
            <a:pathLst>
              <a:path w="15621" h="38481" extrusionOk="0">
                <a:moveTo>
                  <a:pt x="0" y="0"/>
                </a:moveTo>
                <a:cubicBezTo>
                  <a:pt x="3398" y="2832"/>
                  <a:pt x="6983" y="6091"/>
                  <a:pt x="8382" y="10287"/>
                </a:cubicBezTo>
                <a:cubicBezTo>
                  <a:pt x="9950" y="14992"/>
                  <a:pt x="6919" y="20236"/>
                  <a:pt x="7620" y="25146"/>
                </a:cubicBezTo>
                <a:cubicBezTo>
                  <a:pt x="8353" y="30278"/>
                  <a:pt x="11956" y="34816"/>
                  <a:pt x="15621" y="3848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87850" y="2273729"/>
            <a:ext cx="436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55850" y="3299710"/>
            <a:ext cx="463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057225"/>
            <a:ext cx="7704000" cy="35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3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410146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4991254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874704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293596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424600" y="1500365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1876650" y="2719081"/>
            <a:ext cx="5390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76963" y="211483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13213" y="2513449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/>
          </p:nvPr>
        </p:nvSpPr>
        <p:spPr>
          <a:xfrm>
            <a:off x="6060937" y="3680244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5997187" y="4078862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4"/>
          </p:nvPr>
        </p:nvSpPr>
        <p:spPr>
          <a:xfrm>
            <a:off x="3418950" y="29130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3355200" y="3311695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6" hasCustomPrompt="1"/>
          </p:nvPr>
        </p:nvSpPr>
        <p:spPr>
          <a:xfrm>
            <a:off x="1562363" y="137982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 hasCustomPrompt="1"/>
          </p:nvPr>
        </p:nvSpPr>
        <p:spPr>
          <a:xfrm>
            <a:off x="4204664" y="216652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8" hasCustomPrompt="1"/>
          </p:nvPr>
        </p:nvSpPr>
        <p:spPr>
          <a:xfrm>
            <a:off x="6846337" y="295323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26" y="533351"/>
            <a:ext cx="1591399" cy="2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5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1916550" y="624050"/>
            <a:ext cx="53109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541350" y="2480450"/>
            <a:ext cx="2061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2135550" y="2920842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2463310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"/>
          </p:nvPr>
        </p:nvSpPr>
        <p:spPr>
          <a:xfrm>
            <a:off x="2463314" y="18967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 idx="2"/>
          </p:nvPr>
        </p:nvSpPr>
        <p:spPr>
          <a:xfrm>
            <a:off x="4746326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3"/>
          </p:nvPr>
        </p:nvSpPr>
        <p:spPr>
          <a:xfrm>
            <a:off x="4593926" y="18967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 idx="4"/>
          </p:nvPr>
        </p:nvSpPr>
        <p:spPr>
          <a:xfrm>
            <a:off x="2463310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5"/>
          </p:nvPr>
        </p:nvSpPr>
        <p:spPr>
          <a:xfrm>
            <a:off x="2463314" y="34969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 idx="6"/>
          </p:nvPr>
        </p:nvSpPr>
        <p:spPr>
          <a:xfrm>
            <a:off x="4746326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7"/>
          </p:nvPr>
        </p:nvSpPr>
        <p:spPr>
          <a:xfrm>
            <a:off x="4593926" y="34969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 idx="8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7A82646C-3A02-4E42-8F4B-9C29A9655B3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840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3200" b="1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3" r:id="rId8"/>
    <p:sldLayoutId id="2147483671" r:id="rId9"/>
    <p:sldLayoutId id="2147483676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slide" Target="slide8.xml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8.png"/><Relationship Id="rId7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openxmlformats.org/officeDocument/2006/relationships/slide" Target="slide22.xml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2052560" y="943248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ctrTitle"/>
          </p:nvPr>
        </p:nvSpPr>
        <p:spPr>
          <a:xfrm>
            <a:off x="713250" y="2160083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5 SVNKitten" pitchFamily="2" charset="0"/>
              </a:rPr>
              <a:t>Nếu trái đất thiếu </a:t>
            </a:r>
            <a:br>
              <a:rPr lang="en" sz="6000" dirty="0">
                <a:latin typeface="#9Slide05 SVNKitten" pitchFamily="2" charset="0"/>
              </a:rPr>
            </a:br>
            <a:r>
              <a:rPr lang="en" sz="6000" dirty="0">
                <a:latin typeface="#9Slide05 SVNKitten" pitchFamily="2" charset="0"/>
              </a:rPr>
              <a:t>trẻ con</a:t>
            </a:r>
            <a:br>
              <a:rPr lang="en" sz="6000" dirty="0">
                <a:latin typeface="#9Slide05 SVNKitten" pitchFamily="2" charset="0"/>
              </a:rPr>
            </a:br>
            <a:r>
              <a:rPr lang="en" sz="3200" b="0" dirty="0">
                <a:latin typeface="#9Slide05 SVNKitten" pitchFamily="2" charset="0"/>
              </a:rPr>
              <a:t>(Trích)</a:t>
            </a:r>
            <a:endParaRPr sz="6000" b="0" dirty="0">
              <a:latin typeface="#9Slide05 SVNKitten" pitchFamily="2" charset="0"/>
            </a:endParaRPr>
          </a:p>
        </p:txBody>
      </p:sp>
      <p:sp>
        <p:nvSpPr>
          <p:cNvPr id="237" name="Google Shape;237;p36"/>
          <p:cNvSpPr txBox="1">
            <a:spLocks noGrp="1"/>
          </p:cNvSpPr>
          <p:nvPr>
            <p:ph type="subTitle" idx="1"/>
          </p:nvPr>
        </p:nvSpPr>
        <p:spPr>
          <a:xfrm>
            <a:off x="2388511" y="1086268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Calibri" panose="020F0502020204030204" pitchFamily="34" charset="0"/>
                <a:cs typeface="Calibri" panose="020F0502020204030204" pitchFamily="34" charset="0"/>
              </a:rPr>
              <a:t>TẬP ĐỌC</a:t>
            </a:r>
            <a:endParaRPr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8" name="Google Shape;238;p36"/>
          <p:cNvGrpSpPr/>
          <p:nvPr/>
        </p:nvGrpSpPr>
        <p:grpSpPr>
          <a:xfrm rot="1704775">
            <a:off x="2781572" y="-455335"/>
            <a:ext cx="3425081" cy="1046100"/>
            <a:chOff x="3555275" y="-36124"/>
            <a:chExt cx="3425242" cy="1046149"/>
          </a:xfrm>
        </p:grpSpPr>
        <p:sp>
          <p:nvSpPr>
            <p:cNvPr id="239" name="Google Shape;239;p36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40" name="Google Shape;240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36"/>
          <p:cNvGrpSpPr/>
          <p:nvPr/>
        </p:nvGrpSpPr>
        <p:grpSpPr>
          <a:xfrm>
            <a:off x="272174" y="-73025"/>
            <a:ext cx="3372726" cy="1535474"/>
            <a:chOff x="272174" y="-73025"/>
            <a:chExt cx="3372726" cy="1535474"/>
          </a:xfrm>
        </p:grpSpPr>
        <p:pic>
          <p:nvPicPr>
            <p:cNvPr id="242" name="Google Shape;24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2174" y="50327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6"/>
            <p:cNvSpPr/>
            <p:nvPr/>
          </p:nvSpPr>
          <p:spPr>
            <a:xfrm>
              <a:off x="1282700" y="-73025"/>
              <a:ext cx="2362200" cy="1178650"/>
            </a:xfrm>
            <a:custGeom>
              <a:avLst/>
              <a:gdLst/>
              <a:ahLst/>
              <a:cxnLst/>
              <a:rect l="l" t="t" r="r" b="b"/>
              <a:pathLst>
                <a:path w="94488" h="47146" extrusionOk="0">
                  <a:moveTo>
                    <a:pt x="0" y="32004"/>
                  </a:moveTo>
                  <a:cubicBezTo>
                    <a:pt x="1752" y="25873"/>
                    <a:pt x="7022" y="19190"/>
                    <a:pt x="13335" y="18288"/>
                  </a:cubicBezTo>
                  <a:cubicBezTo>
                    <a:pt x="21629" y="17103"/>
                    <a:pt x="30395" y="20315"/>
                    <a:pt x="37719" y="24384"/>
                  </a:cubicBezTo>
                  <a:cubicBezTo>
                    <a:pt x="44922" y="28386"/>
                    <a:pt x="55580" y="43617"/>
                    <a:pt x="48006" y="46863"/>
                  </a:cubicBezTo>
                  <a:cubicBezTo>
                    <a:pt x="45365" y="47995"/>
                    <a:pt x="43504" y="43158"/>
                    <a:pt x="41910" y="40767"/>
                  </a:cubicBezTo>
                  <a:cubicBezTo>
                    <a:pt x="39189" y="36685"/>
                    <a:pt x="35882" y="31907"/>
                    <a:pt x="36576" y="27051"/>
                  </a:cubicBezTo>
                  <a:cubicBezTo>
                    <a:pt x="37050" y="23732"/>
                    <a:pt x="39761" y="20714"/>
                    <a:pt x="42672" y="19050"/>
                  </a:cubicBezTo>
                  <a:cubicBezTo>
                    <a:pt x="54252" y="12433"/>
                    <a:pt x="69599" y="20904"/>
                    <a:pt x="82677" y="18288"/>
                  </a:cubicBezTo>
                  <a:cubicBezTo>
                    <a:pt x="89793" y="16865"/>
                    <a:pt x="94488" y="7257"/>
                    <a:pt x="9448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44" name="Google Shape;244;p36"/>
          <p:cNvGrpSpPr/>
          <p:nvPr/>
        </p:nvGrpSpPr>
        <p:grpSpPr>
          <a:xfrm rot="19772341">
            <a:off x="5010613" y="3247111"/>
            <a:ext cx="4738213" cy="1620240"/>
            <a:chOff x="1878477" y="4174666"/>
            <a:chExt cx="3950024" cy="991070"/>
          </a:xfrm>
        </p:grpSpPr>
        <p:pic>
          <p:nvPicPr>
            <p:cNvPr id="245" name="Google Shape;245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098202" y="4174666"/>
              <a:ext cx="1730299" cy="692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6"/>
            <p:cNvSpPr/>
            <p:nvPr/>
          </p:nvSpPr>
          <p:spPr>
            <a:xfrm>
              <a:off x="1878477" y="4336411"/>
              <a:ext cx="2728450" cy="829325"/>
            </a:xfrm>
            <a:custGeom>
              <a:avLst/>
              <a:gdLst/>
              <a:ahLst/>
              <a:cxnLst/>
              <a:rect l="l" t="t" r="r" b="b"/>
              <a:pathLst>
                <a:path w="109138" h="33173" extrusionOk="0">
                  <a:moveTo>
                    <a:pt x="109138" y="20981"/>
                  </a:moveTo>
                  <a:cubicBezTo>
                    <a:pt x="107522" y="24214"/>
                    <a:pt x="102465" y="24410"/>
                    <a:pt x="98851" y="24410"/>
                  </a:cubicBezTo>
                  <a:cubicBezTo>
                    <a:pt x="87967" y="24410"/>
                    <a:pt x="77038" y="21755"/>
                    <a:pt x="66847" y="17933"/>
                  </a:cubicBezTo>
                  <a:cubicBezTo>
                    <a:pt x="60251" y="15459"/>
                    <a:pt x="55127" y="9185"/>
                    <a:pt x="48178" y="8027"/>
                  </a:cubicBezTo>
                  <a:cubicBezTo>
                    <a:pt x="34675" y="5777"/>
                    <a:pt x="20774" y="15950"/>
                    <a:pt x="7411" y="12980"/>
                  </a:cubicBezTo>
                  <a:cubicBezTo>
                    <a:pt x="5017" y="12448"/>
                    <a:pt x="1815" y="12416"/>
                    <a:pt x="553" y="10313"/>
                  </a:cubicBezTo>
                  <a:cubicBezTo>
                    <a:pt x="-3809" y="3043"/>
                    <a:pt x="20575" y="-4196"/>
                    <a:pt x="24937" y="3074"/>
                  </a:cubicBezTo>
                  <a:cubicBezTo>
                    <a:pt x="30351" y="12098"/>
                    <a:pt x="20118" y="23761"/>
                    <a:pt x="15412" y="3317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06F34-E143-4291-A0AF-DA64FA2E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9692" y="2349328"/>
            <a:ext cx="3666856" cy="2879170"/>
          </a:xfrm>
          <a:prstGeom prst="rect">
            <a:avLst/>
          </a:prstGeom>
        </p:spPr>
      </p:pic>
      <p:sp>
        <p:nvSpPr>
          <p:cNvPr id="17" name="Google Shape;237;p36">
            <a:extLst>
              <a:ext uri="{FF2B5EF4-FFF2-40B4-BE49-F238E27FC236}">
                <a16:creationId xmlns:a16="http://schemas.microsoft.com/office/drawing/2014/main" id="{5168FEE4-0C12-44BA-A000-6C06EF260258}"/>
              </a:ext>
            </a:extLst>
          </p:cNvPr>
          <p:cNvSpPr txBox="1">
            <a:spLocks/>
          </p:cNvSpPr>
          <p:nvPr/>
        </p:nvSpPr>
        <p:spPr>
          <a:xfrm>
            <a:off x="4469056" y="3751190"/>
            <a:ext cx="4476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Ỗ TRUNG LAI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D76B0-C2F1-4F95-A736-373ED18058A0}"/>
              </a:ext>
            </a:extLst>
          </p:cNvPr>
          <p:cNvSpPr txBox="1"/>
          <p:nvPr/>
        </p:nvSpPr>
        <p:spPr>
          <a:xfrm>
            <a:off x="2160571" y="154560"/>
            <a:ext cx="46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-1" y="1417640"/>
            <a:ext cx="476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</a:t>
            </a:r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nhân vật "Anh"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bài thơ là ai? </a:t>
            </a:r>
            <a:endParaRPr lang="vi-VN" sz="28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oogle Shape;309;p40">
            <a:extLst>
              <a:ext uri="{FF2B5EF4-FFF2-40B4-BE49-F238E27FC236}">
                <a16:creationId xmlns:a16="http://schemas.microsoft.com/office/drawing/2014/main" id="{6E53269C-5A0E-44AE-827D-60C1F9894B33}"/>
              </a:ext>
            </a:extLst>
          </p:cNvPr>
          <p:cNvGrpSpPr/>
          <p:nvPr/>
        </p:nvGrpSpPr>
        <p:grpSpPr>
          <a:xfrm>
            <a:off x="-3359914" y="3115865"/>
            <a:ext cx="4258551" cy="2021249"/>
            <a:chOff x="462674" y="-6350"/>
            <a:chExt cx="4258551" cy="2021249"/>
          </a:xfrm>
        </p:grpSpPr>
        <p:sp>
          <p:nvSpPr>
            <p:cNvPr id="17" name="Google Shape;310;p40">
              <a:extLst>
                <a:ext uri="{FF2B5EF4-FFF2-40B4-BE49-F238E27FC236}">
                  <a16:creationId xmlns:a16="http://schemas.microsoft.com/office/drawing/2014/main" id="{887B266D-D8D4-4E48-9D73-5299A7CD6830}"/>
                </a:ext>
              </a:extLst>
            </p:cNvPr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" name="Google Shape;311;p40">
              <a:extLst>
                <a:ext uri="{FF2B5EF4-FFF2-40B4-BE49-F238E27FC236}">
                  <a16:creationId xmlns:a16="http://schemas.microsoft.com/office/drawing/2014/main" id="{647A7D83-4971-4D76-ADFC-1A00A45F028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312;p40">
            <a:extLst>
              <a:ext uri="{FF2B5EF4-FFF2-40B4-BE49-F238E27FC236}">
                <a16:creationId xmlns:a16="http://schemas.microsoft.com/office/drawing/2014/main" id="{EA2CC004-064D-4B3D-A96C-ED39AB23E0B8}"/>
              </a:ext>
            </a:extLst>
          </p:cNvPr>
          <p:cNvGrpSpPr/>
          <p:nvPr/>
        </p:nvGrpSpPr>
        <p:grpSpPr>
          <a:xfrm>
            <a:off x="4486350" y="-2521977"/>
            <a:ext cx="2138950" cy="2814277"/>
            <a:chOff x="7039979" y="444248"/>
            <a:chExt cx="2138950" cy="2814277"/>
          </a:xfrm>
        </p:grpSpPr>
        <p:pic>
          <p:nvPicPr>
            <p:cNvPr id="21" name="Google Shape;313;p40">
              <a:extLst>
                <a:ext uri="{FF2B5EF4-FFF2-40B4-BE49-F238E27FC236}">
                  <a16:creationId xmlns:a16="http://schemas.microsoft.com/office/drawing/2014/main" id="{B66C02A3-3BE1-4308-B694-843551E6697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14;p40">
              <a:extLst>
                <a:ext uri="{FF2B5EF4-FFF2-40B4-BE49-F238E27FC236}">
                  <a16:creationId xmlns:a16="http://schemas.microsoft.com/office/drawing/2014/main" id="{F897C001-529E-49FA-84A4-D739CEC37828}"/>
                </a:ext>
              </a:extLst>
            </p:cNvPr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4764115" y="133815"/>
            <a:ext cx="4279524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960604" y="426115"/>
            <a:ext cx="38865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là tác giả – nhà thơ Đỗ Trung Lai. </a:t>
            </a:r>
            <a:endParaRPr lang="en-SG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“Anh” là phi công vũ trụ Pô-pốt.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4689232" y="1890851"/>
            <a:ext cx="2241636" cy="32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4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198606" y="133815"/>
            <a:ext cx="8746789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1435138" y="453854"/>
            <a:ext cx="61830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 thơ Đỗ Trung Lai cho biết, năm 1983 ông là phóng viên báo </a:t>
            </a:r>
            <a:r>
              <a:rPr lang="vi-VN" sz="2600" b="0" i="1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Quân đội nhân dân</a:t>
            </a:r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được tham dự Liên hoan Hữu nghị Thanh niên Việt - Xô ở TP.HCM. Trong liên hoan này ông có dịp cùng Leonid Popov, phi công vũ trụ 2 lần được phong anh hùng Liên Xô, xem triển lãm tranh vẽ của thiếu nhi TP.HCM bày trong Cung Thiếu nhi. Ông viết thành thơ chuyện 2 người lớn khám phá vẻ đẹp của các bức tranh trẻ con.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556187" y="3023801"/>
            <a:ext cx="1586312" cy="212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-29315" y="2835592"/>
            <a:ext cx="1586311" cy="230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36A26-DC04-4637-AADA-D67CE221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3179" r="2902" b="2024"/>
          <a:stretch/>
        </p:blipFill>
        <p:spPr>
          <a:xfrm>
            <a:off x="-9054" y="0"/>
            <a:ext cx="9153054" cy="51380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402426" y="226620"/>
            <a:ext cx="8330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 giác thích thú của vị khác về phòng tranh được bộc lộ qua những chi tiết nào?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11480" y="1303838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lời mời xem tranh rất nhiệt thành của khách được nhắc lại vội vàng, háo hức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Anh hãy nhìn xem, Anh hãy nhìn xem!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các từ ngữ biểu lộ thái độ ngạc nhiên, vui sướng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Có ở đâu đầu tôi to được thế? Và thế này thì “ghê gớm” thật: Trong đôi mắt chiếm nửa già khuôn mặt – Các em tô lên một nửa số sao trời!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vẻ mặt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vừa xem vừa sung sướng mỉm cười.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1F807-B79D-4427-8120-63FEC0DB4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" t="3388" r="2519" b="5837"/>
          <a:stretch/>
        </p:blipFill>
        <p:spPr>
          <a:xfrm>
            <a:off x="0" y="0"/>
            <a:ext cx="9153054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190287" y="300232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3: Tranh vẽ của các bạn nhỏ có gì ngộ nghĩnh?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00554" y="1077824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 phi công vũ trụ Pô-pốp rất to.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Đôi mắt to chiếm nửa già khuôn mặt, trong đó có rất nhiều sao.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Ngựa xanh nằm trên cỏ, ngựa hồng phi trong lửa.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Mọi người đều quàng khăn đỏ.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Các anh hùng trông như những đứa trẻ lớn.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2D9CBA-0688-47B6-AEA5-030D116F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" t="2106" r="2906" b="1283"/>
          <a:stretch/>
        </p:blipFill>
        <p:spPr>
          <a:xfrm>
            <a:off x="-9054" y="0"/>
            <a:ext cx="9153053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190287" y="187239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hiểu ba dòng thơ này như thế nào</a:t>
            </a:r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342790" y="959253"/>
            <a:ext cx="85981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Người lớn làm mọi việc vì trẻ em.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thế giới.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lồi người.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Vì trẻ em, mọi hoạt động của người lớn trở nên có ý nghĩa.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Vì trẻ em, người lớn tiếp tục vươn lên, chinh phục những đỉnh cao.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69921" y="4035055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0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0"/>
          <p:cNvGrpSpPr/>
          <p:nvPr/>
        </p:nvGrpSpPr>
        <p:grpSpPr>
          <a:xfrm>
            <a:off x="502430" y="-5713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460934" y="1273500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2" y="1209695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accent3">
                    <a:lumMod val="75000"/>
                  </a:schemeClr>
                </a:solidFill>
                <a:latin typeface="#9Slide05 SVNKitten" pitchFamily="2" charset="0"/>
              </a:rPr>
              <a:t>Nội dung bài học</a:t>
            </a:r>
            <a:endParaRPr sz="6600">
              <a:solidFill>
                <a:schemeClr val="accent3">
                  <a:lumMod val="75000"/>
                </a:schemeClr>
              </a:solidFill>
              <a:latin typeface="#9Slide05 SVNKitte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E9021-95D6-4706-A8D9-748A1623AAD0}"/>
              </a:ext>
            </a:extLst>
          </p:cNvPr>
          <p:cNvSpPr txBox="1"/>
          <p:nvPr/>
        </p:nvSpPr>
        <p:spPr>
          <a:xfrm>
            <a:off x="1280766" y="1964119"/>
            <a:ext cx="65824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Tình cảm yêu mến và trân trọng của người lớn đối với trẻ em</a:t>
            </a:r>
            <a:r>
              <a:rPr lang="en-SG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.</a:t>
            </a:r>
            <a:endParaRPr lang="en-US" sz="4400">
              <a:solidFill>
                <a:schemeClr val="tx1">
                  <a:lumMod val="50000"/>
                </a:schemeClr>
              </a:solidFill>
              <a:latin typeface="#9Slide05 SVNKitten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0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835" y="2607835"/>
            <a:ext cx="7416330" cy="763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 diễn cảm</a:t>
            </a:r>
            <a:endParaRPr sz="66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9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B8B7C3D-4AFB-45B4-B981-F98DE981311F}"/>
              </a:ext>
            </a:extLst>
          </p:cNvPr>
          <p:cNvSpPr txBox="1"/>
          <p:nvPr/>
        </p:nvSpPr>
        <p:spPr>
          <a:xfrm>
            <a:off x="1506605" y="937908"/>
            <a:ext cx="64693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9CBE02-047D-4B31-9FA8-320BF929A360}"/>
              </a:ext>
            </a:extLst>
          </p:cNvPr>
          <p:cNvSpPr/>
          <p:nvPr/>
        </p:nvSpPr>
        <p:spPr>
          <a:xfrm>
            <a:off x="2958353" y="1443318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6DD69-515D-4022-AE8E-D0E3E7111A8C}"/>
              </a:ext>
            </a:extLst>
          </p:cNvPr>
          <p:cNvSpPr/>
          <p:nvPr/>
        </p:nvSpPr>
        <p:spPr>
          <a:xfrm>
            <a:off x="4024087" y="1865060"/>
            <a:ext cx="1811935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762897D-62C9-49FF-8DC0-D88C99886596}"/>
              </a:ext>
            </a:extLst>
          </p:cNvPr>
          <p:cNvSpPr/>
          <p:nvPr/>
        </p:nvSpPr>
        <p:spPr>
          <a:xfrm>
            <a:off x="2873942" y="2286803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B7E5E61-F8C7-4DF5-BF50-E850A78B0E07}"/>
              </a:ext>
            </a:extLst>
          </p:cNvPr>
          <p:cNvSpPr/>
          <p:nvPr/>
        </p:nvSpPr>
        <p:spPr>
          <a:xfrm>
            <a:off x="3768960" y="273509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BA40C7-D731-4A3F-93DC-DC3C59BE8F36}"/>
              </a:ext>
            </a:extLst>
          </p:cNvPr>
          <p:cNvSpPr/>
          <p:nvPr/>
        </p:nvSpPr>
        <p:spPr>
          <a:xfrm>
            <a:off x="4664201" y="3160279"/>
            <a:ext cx="1104053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6690A3-9C69-49CE-AB47-D7638AA4C4FE}"/>
              </a:ext>
            </a:extLst>
          </p:cNvPr>
          <p:cNvSpPr/>
          <p:nvPr/>
        </p:nvSpPr>
        <p:spPr>
          <a:xfrm>
            <a:off x="3573189" y="358161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85AB81-812A-46EB-9B0A-8AA600301533}"/>
              </a:ext>
            </a:extLst>
          </p:cNvPr>
          <p:cNvSpPr/>
          <p:nvPr/>
        </p:nvSpPr>
        <p:spPr>
          <a:xfrm>
            <a:off x="5339236" y="3581619"/>
            <a:ext cx="1148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5C51BD-9B10-420C-AD58-96E2FEE069BE}"/>
              </a:ext>
            </a:extLst>
          </p:cNvPr>
          <p:cNvSpPr/>
          <p:nvPr/>
        </p:nvSpPr>
        <p:spPr>
          <a:xfrm>
            <a:off x="2775754" y="4405505"/>
            <a:ext cx="1177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E064B0-DC6A-4651-B66F-1FF15DF56EF8}"/>
              </a:ext>
            </a:extLst>
          </p:cNvPr>
          <p:cNvGrpSpPr/>
          <p:nvPr/>
        </p:nvGrpSpPr>
        <p:grpSpPr>
          <a:xfrm>
            <a:off x="5933853" y="1753405"/>
            <a:ext cx="321397" cy="533398"/>
            <a:chOff x="5972670" y="1757885"/>
            <a:chExt cx="321397" cy="53339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42A579-FDB8-4127-9BE1-B2C74337155E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F490C-1270-45D1-BCBA-EDE8EAF236EA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FB5498-DFCD-49BA-9395-350D3EF4DD53}"/>
              </a:ext>
            </a:extLst>
          </p:cNvPr>
          <p:cNvGrpSpPr/>
          <p:nvPr/>
        </p:nvGrpSpPr>
        <p:grpSpPr>
          <a:xfrm>
            <a:off x="6671451" y="3451632"/>
            <a:ext cx="321397" cy="533398"/>
            <a:chOff x="5972670" y="1757885"/>
            <a:chExt cx="321397" cy="5333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25C22-4887-41F1-AFAE-901D4D1015CC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CCCCC3-E68E-429C-BC88-A83179AFFC21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47F431-E00E-433D-A6A2-60AC8004A8E7}"/>
              </a:ext>
            </a:extLst>
          </p:cNvPr>
          <p:cNvGrpSpPr/>
          <p:nvPr/>
        </p:nvGrpSpPr>
        <p:grpSpPr>
          <a:xfrm>
            <a:off x="3954947" y="4345218"/>
            <a:ext cx="321397" cy="533398"/>
            <a:chOff x="5972670" y="1757885"/>
            <a:chExt cx="321397" cy="53339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B96944-1EE6-456E-B11B-8D69ECB58E47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6FFE90-A564-48FA-8097-165CE710D9D5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318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30" grpId="0"/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70"/>
          <p:cNvSpPr txBox="1">
            <a:spLocks noGrp="1"/>
          </p:cNvSpPr>
          <p:nvPr>
            <p:ph type="title"/>
          </p:nvPr>
        </p:nvSpPr>
        <p:spPr>
          <a:xfrm>
            <a:off x="2647050" y="1091150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DẶN DÒ</a:t>
            </a:r>
            <a:endParaRPr>
              <a:latin typeface="#9Slide05 SVNKitten" pitchFamily="2" charset="0"/>
            </a:endParaRPr>
          </a:p>
        </p:txBody>
      </p:sp>
      <p:grpSp>
        <p:nvGrpSpPr>
          <p:cNvPr id="2801" name="Google Shape;2801;p70"/>
          <p:cNvGrpSpPr/>
          <p:nvPr/>
        </p:nvGrpSpPr>
        <p:grpSpPr>
          <a:xfrm>
            <a:off x="-22225" y="398550"/>
            <a:ext cx="2294867" cy="3843250"/>
            <a:chOff x="-22225" y="398550"/>
            <a:chExt cx="2294867" cy="3843250"/>
          </a:xfrm>
        </p:grpSpPr>
        <p:sp>
          <p:nvSpPr>
            <p:cNvPr id="2802" name="Google Shape;2802;p70"/>
            <p:cNvSpPr/>
            <p:nvPr/>
          </p:nvSpPr>
          <p:spPr>
            <a:xfrm>
              <a:off x="-22225" y="936625"/>
              <a:ext cx="1815700" cy="3305175"/>
            </a:xfrm>
            <a:custGeom>
              <a:avLst/>
              <a:gdLst/>
              <a:ahLst/>
              <a:cxnLst/>
              <a:rect l="l" t="t" r="r" b="b"/>
              <a:pathLst>
                <a:path w="72628" h="132207" extrusionOk="0">
                  <a:moveTo>
                    <a:pt x="72390" y="0"/>
                  </a:moveTo>
                  <a:cubicBezTo>
                    <a:pt x="67691" y="3916"/>
                    <a:pt x="61204" y="7682"/>
                    <a:pt x="60198" y="13716"/>
                  </a:cubicBezTo>
                  <a:cubicBezTo>
                    <a:pt x="58114" y="26221"/>
                    <a:pt x="60175" y="40630"/>
                    <a:pt x="52959" y="51054"/>
                  </a:cubicBezTo>
                  <a:cubicBezTo>
                    <a:pt x="50501" y="54604"/>
                    <a:pt x="45840" y="57390"/>
                    <a:pt x="41529" y="57150"/>
                  </a:cubicBezTo>
                  <a:cubicBezTo>
                    <a:pt x="35331" y="56806"/>
                    <a:pt x="29251" y="52591"/>
                    <a:pt x="25527" y="47625"/>
                  </a:cubicBezTo>
                  <a:cubicBezTo>
                    <a:pt x="21672" y="42484"/>
                    <a:pt x="25527" y="31369"/>
                    <a:pt x="31623" y="29337"/>
                  </a:cubicBezTo>
                  <a:cubicBezTo>
                    <a:pt x="45187" y="24816"/>
                    <a:pt x="70040" y="28569"/>
                    <a:pt x="72390" y="42672"/>
                  </a:cubicBezTo>
                  <a:cubicBezTo>
                    <a:pt x="73342" y="48387"/>
                    <a:pt x="68246" y="53658"/>
                    <a:pt x="64770" y="58293"/>
                  </a:cubicBezTo>
                  <a:cubicBezTo>
                    <a:pt x="57866" y="67498"/>
                    <a:pt x="51590" y="77243"/>
                    <a:pt x="43815" y="85725"/>
                  </a:cubicBezTo>
                  <a:cubicBezTo>
                    <a:pt x="29427" y="101421"/>
                    <a:pt x="19045" y="122685"/>
                    <a:pt x="0" y="13220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03" name="Google Shape;2803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81900" y="398550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4" name="Google Shape;2804;p70"/>
          <p:cNvGrpSpPr/>
          <p:nvPr/>
        </p:nvGrpSpPr>
        <p:grpSpPr>
          <a:xfrm rot="10800000" flipH="1">
            <a:off x="6944729" y="1017098"/>
            <a:ext cx="2234200" cy="3106852"/>
            <a:chOff x="6944729" y="1245698"/>
            <a:chExt cx="2234200" cy="3106852"/>
          </a:xfrm>
        </p:grpSpPr>
        <p:pic>
          <p:nvPicPr>
            <p:cNvPr id="2805" name="Google Shape;2805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112753" y="15207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6" name="Google Shape;2806;p70"/>
            <p:cNvSpPr/>
            <p:nvPr/>
          </p:nvSpPr>
          <p:spPr>
            <a:xfrm>
              <a:off x="7159104" y="2498725"/>
              <a:ext cx="2019825" cy="1853825"/>
            </a:xfrm>
            <a:custGeom>
              <a:avLst/>
              <a:gdLst/>
              <a:ahLst/>
              <a:cxnLst/>
              <a:rect l="l" t="t" r="r" b="b"/>
              <a:pathLst>
                <a:path w="80793" h="74153" extrusionOk="0">
                  <a:moveTo>
                    <a:pt x="17166" y="0"/>
                  </a:moveTo>
                  <a:cubicBezTo>
                    <a:pt x="13888" y="5900"/>
                    <a:pt x="9471" y="12353"/>
                    <a:pt x="10308" y="19050"/>
                  </a:cubicBezTo>
                  <a:cubicBezTo>
                    <a:pt x="12051" y="32993"/>
                    <a:pt x="29747" y="53607"/>
                    <a:pt x="17547" y="60579"/>
                  </a:cubicBezTo>
                  <a:cubicBezTo>
                    <a:pt x="12978" y="63190"/>
                    <a:pt x="3880" y="63179"/>
                    <a:pt x="1926" y="58293"/>
                  </a:cubicBezTo>
                  <a:cubicBezTo>
                    <a:pt x="-2091" y="48251"/>
                    <a:pt x="20" y="28829"/>
                    <a:pt x="10689" y="27051"/>
                  </a:cubicBezTo>
                  <a:cubicBezTo>
                    <a:pt x="28937" y="24010"/>
                    <a:pt x="37231" y="52831"/>
                    <a:pt x="50313" y="65913"/>
                  </a:cubicBezTo>
                  <a:cubicBezTo>
                    <a:pt x="55100" y="70700"/>
                    <a:pt x="62280" y="74871"/>
                    <a:pt x="68982" y="73914"/>
                  </a:cubicBezTo>
                  <a:cubicBezTo>
                    <a:pt x="74150" y="73176"/>
                    <a:pt x="78458" y="68297"/>
                    <a:pt x="80793" y="6362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BC2B1DC-AA9F-49A4-A90A-7801CE8ECEAD}"/>
              </a:ext>
            </a:extLst>
          </p:cNvPr>
          <p:cNvSpPr/>
          <p:nvPr/>
        </p:nvSpPr>
        <p:spPr>
          <a:xfrm>
            <a:off x="2268671" y="2387975"/>
            <a:ext cx="4415237" cy="1853825"/>
          </a:xfrm>
          <a:prstGeom prst="rect">
            <a:avLst/>
          </a:prstGeom>
          <a:solidFill>
            <a:srgbClr val="FFF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đọc và trả lời lại các câu hỏi.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Pô-pốp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E9350E7-7B26-40BB-A333-21E63D70F0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174678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 công vũ trụ, hai lần được phong tặng danh hiệu Anh hùng Liên Xô.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FC640-549D-4D3C-AF51-56845CD26B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  <a:cs typeface="Calibri" panose="020F0502020204030204" pitchFamily="34" charset="0"/>
              </a:rPr>
              <a:t>MỤC TIÊU</a:t>
            </a:r>
            <a:endParaRPr>
              <a:latin typeface="#9Slide05 SVNKitten" pitchFamily="2" charset="0"/>
              <a:cs typeface="Calibri" panose="020F0502020204030204" pitchFamily="34" charset="0"/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1"/>
          </p:nvPr>
        </p:nvSpPr>
        <p:spPr>
          <a:xfrm>
            <a:off x="2890907" y="2308951"/>
            <a:ext cx="5443286" cy="1089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Đọc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113374" y="3398933"/>
            <a:ext cx="996711" cy="1806967"/>
            <a:chOff x="113374" y="3398933"/>
            <a:chExt cx="996711" cy="1806967"/>
          </a:xfrm>
        </p:grpSpPr>
        <p:pic>
          <p:nvPicPr>
            <p:cNvPr id="255" name="Google Shape;25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374" y="3398933"/>
              <a:ext cx="996711" cy="873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7"/>
            <p:cNvSpPr/>
            <p:nvPr/>
          </p:nvSpPr>
          <p:spPr>
            <a:xfrm>
              <a:off x="262750" y="4082600"/>
              <a:ext cx="216775" cy="1123300"/>
            </a:xfrm>
            <a:custGeom>
              <a:avLst/>
              <a:gdLst/>
              <a:ahLst/>
              <a:cxnLst/>
              <a:rect l="l" t="t" r="r" b="b"/>
              <a:pathLst>
                <a:path w="8671" h="44932" extrusionOk="0">
                  <a:moveTo>
                    <a:pt x="8671" y="0"/>
                  </a:moveTo>
                  <a:cubicBezTo>
                    <a:pt x="5473" y="3201"/>
                    <a:pt x="1077" y="8018"/>
                    <a:pt x="2759" y="12219"/>
                  </a:cubicBezTo>
                  <a:cubicBezTo>
                    <a:pt x="4149" y="15690"/>
                    <a:pt x="7215" y="19233"/>
                    <a:pt x="6307" y="22860"/>
                  </a:cubicBezTo>
                  <a:cubicBezTo>
                    <a:pt x="4448" y="30283"/>
                    <a:pt x="0" y="37280"/>
                    <a:pt x="0" y="4493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57" name="Google Shape;257;p37"/>
          <p:cNvGrpSpPr/>
          <p:nvPr/>
        </p:nvGrpSpPr>
        <p:grpSpPr>
          <a:xfrm rot="1704775">
            <a:off x="5954397" y="-258260"/>
            <a:ext cx="3425081" cy="1046100"/>
            <a:chOff x="3555275" y="-36124"/>
            <a:chExt cx="3425242" cy="1046149"/>
          </a:xfrm>
        </p:grpSpPr>
        <p:sp>
          <p:nvSpPr>
            <p:cNvPr id="258" name="Google Shape;258;p37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59" name="Google Shape;25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A7DFD-387B-4616-8E7F-47968D539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1" b="95546" l="8260" r="89971">
                        <a14:foregroundMark x1="16814" y1="8018" x2="23894" y2="9577"/>
                        <a14:foregroundMark x1="21829" y1="4677" x2="24189" y2="9131"/>
                        <a14:foregroundMark x1="40118" y1="3563" x2="49558" y2="5122"/>
                        <a14:foregroundMark x1="50147" y1="6236" x2="61652" y2="10022"/>
                        <a14:foregroundMark x1="26549" y1="84187" x2="58997" y2="87528"/>
                        <a14:foregroundMark x1="26844" y1="93541" x2="78698" y2="95426"/>
                        <a14:foregroundMark x1="51917" y1="39866" x2="58407" y2="41871"/>
                        <a14:foregroundMark x1="8850" y1="91537" x2="14749" y2="90423"/>
                        <a14:foregroundMark x1="8260" y1="92873" x2="19764" y2="93764"/>
                        <a14:backgroundMark x1="79941" y1="95768" x2="85841" y2="95546"/>
                        <a14:backgroundMark x1="78466" y1="95768" x2="82891" y2="94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330" y="1008887"/>
            <a:ext cx="2632882" cy="3487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sáng suốt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2050398"/>
            <a:ext cx="5349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nhận thức rõ ràng và cách giải quyết đúng đắn.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9E41222A-E6AF-4312-B7EA-03DF33604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28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lặng người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177839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nói năng, cử động gì được do vui, buồn đột ngột hoặc khám phá bất ngờ.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60F23E84-9BE5-44DF-8219-4B53827C4D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946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vô nghĩa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698017" y="2212037"/>
            <a:ext cx="588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có ý nghĩa hay giá trị gì.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63C50A9E-ADBA-4043-93F7-7BFC7DF0A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61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5" name="Google Shape;265;p38"/>
          <p:cNvCxnSpPr>
            <a:endCxn id="266" idx="1"/>
          </p:cNvCxnSpPr>
          <p:nvPr/>
        </p:nvCxnSpPr>
        <p:spPr>
          <a:xfrm>
            <a:off x="2296964" y="1562775"/>
            <a:ext cx="1907700" cy="786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38"/>
          <p:cNvCxnSpPr>
            <a:stCxn id="266" idx="3"/>
            <a:endCxn id="268" idx="2"/>
          </p:cNvCxnSpPr>
          <p:nvPr/>
        </p:nvCxnSpPr>
        <p:spPr>
          <a:xfrm>
            <a:off x="4939364" y="2349375"/>
            <a:ext cx="2274300" cy="969600"/>
          </a:xfrm>
          <a:prstGeom prst="curvedConnector4">
            <a:avLst>
              <a:gd name="adj1" fmla="val 41924"/>
              <a:gd name="adj2" fmla="val 124555"/>
            </a:avLst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9" name="Google Shape;269;p38"/>
          <p:cNvSpPr/>
          <p:nvPr/>
        </p:nvSpPr>
        <p:spPr>
          <a:xfrm>
            <a:off x="6773750" y="2692485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8"/>
          <p:cNvSpPr/>
          <p:nvPr/>
        </p:nvSpPr>
        <p:spPr>
          <a:xfrm>
            <a:off x="4131763" y="1905782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/>
          <p:nvPr/>
        </p:nvSpPr>
        <p:spPr>
          <a:xfrm>
            <a:off x="1489777" y="1119080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title" idx="9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QUY TRÌNH</a:t>
            </a:r>
            <a:endParaRPr>
              <a:latin typeface="#9Slide05 SVNKitten" pitchFamily="2" charset="0"/>
            </a:endParaRPr>
          </a:p>
        </p:txBody>
      </p:sp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776963" y="211483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</a:rPr>
              <a:t>Luyện đọc</a:t>
            </a:r>
            <a:endParaRPr sz="3600">
              <a:latin typeface="#9Slide05 SVNKitten" pitchFamily="2" charset="0"/>
            </a:endParaRP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6"/>
          </p:nvPr>
        </p:nvSpPr>
        <p:spPr>
          <a:xfrm>
            <a:off x="1562363" y="137982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6" name="Google Shape;266;p38"/>
          <p:cNvSpPr txBox="1">
            <a:spLocks noGrp="1"/>
          </p:cNvSpPr>
          <p:nvPr>
            <p:ph type="title" idx="7"/>
          </p:nvPr>
        </p:nvSpPr>
        <p:spPr>
          <a:xfrm>
            <a:off x="4204664" y="216652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title" idx="8"/>
          </p:nvPr>
        </p:nvSpPr>
        <p:spPr>
          <a:xfrm>
            <a:off x="6846337" y="295323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80" name="Google Shape;280;p38"/>
          <p:cNvGrpSpPr/>
          <p:nvPr/>
        </p:nvGrpSpPr>
        <p:grpSpPr>
          <a:xfrm>
            <a:off x="7125704" y="-37900"/>
            <a:ext cx="2023721" cy="2492977"/>
            <a:chOff x="7125704" y="-37900"/>
            <a:chExt cx="2023721" cy="2492977"/>
          </a:xfrm>
        </p:grpSpPr>
        <p:sp>
          <p:nvSpPr>
            <p:cNvPr id="281" name="Google Shape;281;p38"/>
            <p:cNvSpPr/>
            <p:nvPr/>
          </p:nvSpPr>
          <p:spPr>
            <a:xfrm>
              <a:off x="8239875" y="-37900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2" name="Google Shape;28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28242">
              <a:off x="7293728" y="11193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3" name="Google Shape;283;p38"/>
          <p:cNvGrpSpPr/>
          <p:nvPr/>
        </p:nvGrpSpPr>
        <p:grpSpPr>
          <a:xfrm rot="-9095225">
            <a:off x="42597" y="3972115"/>
            <a:ext cx="3425081" cy="1046100"/>
            <a:chOff x="3555275" y="-36124"/>
            <a:chExt cx="3425242" cy="1046149"/>
          </a:xfrm>
        </p:grpSpPr>
        <p:sp>
          <p:nvSpPr>
            <p:cNvPr id="284" name="Google Shape;284;p38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5" name="Google Shape;285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74;p38">
            <a:extLst>
              <a:ext uri="{FF2B5EF4-FFF2-40B4-BE49-F238E27FC236}">
                <a16:creationId xmlns:a16="http://schemas.microsoft.com/office/drawing/2014/main" id="{4D357F76-2625-4AEF-B21A-A229C1562A05}"/>
              </a:ext>
            </a:extLst>
          </p:cNvPr>
          <p:cNvSpPr txBox="1">
            <a:spLocks/>
          </p:cNvSpPr>
          <p:nvPr/>
        </p:nvSpPr>
        <p:spPr>
          <a:xfrm>
            <a:off x="3223595" y="2962870"/>
            <a:ext cx="269683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atin typeface="#9Slide05 SVNKitten" pitchFamily="2" charset="0"/>
              </a:rPr>
              <a:t>Tìm hiểu bài</a:t>
            </a:r>
          </a:p>
        </p:txBody>
      </p:sp>
      <p:sp>
        <p:nvSpPr>
          <p:cNvPr id="37" name="Google Shape;274;p38">
            <a:extLst>
              <a:ext uri="{FF2B5EF4-FFF2-40B4-BE49-F238E27FC236}">
                <a16:creationId xmlns:a16="http://schemas.microsoft.com/office/drawing/2014/main" id="{3AA28DDE-0094-4DD3-9BF1-F2819C05CA66}"/>
              </a:ext>
            </a:extLst>
          </p:cNvPr>
          <p:cNvSpPr txBox="1">
            <a:spLocks/>
          </p:cNvSpPr>
          <p:nvPr/>
        </p:nvSpPr>
        <p:spPr>
          <a:xfrm>
            <a:off x="5865244" y="4010316"/>
            <a:ext cx="269683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atin typeface="#9Slide05 SVNKitten" pitchFamily="2" charset="0"/>
              </a:rPr>
              <a:t>Luyện đọc</a:t>
            </a:r>
          </a:p>
          <a:p>
            <a:r>
              <a:rPr lang="en-US" sz="3600">
                <a:latin typeface="#9Slide05 SVNKitten" pitchFamily="2" charset="0"/>
              </a:rPr>
              <a:t>diễn cảm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833B0-D4C3-4FEB-BC00-EAA63F58C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45" l="9524" r="90741">
                        <a14:foregroundMark x1="37037" y1="51724" x2="37831" y2="52931"/>
                        <a14:foregroundMark x1="56349" y1="52931" x2="57672" y2="55000"/>
                        <a14:foregroundMark x1="46825" y1="68966" x2="52646" y2="78103"/>
                        <a14:foregroundMark x1="52646" y1="78103" x2="52646" y2="78276"/>
                        <a14:foregroundMark x1="31746" y1="68621" x2="36243" y2="70172"/>
                        <a14:foregroundMark x1="39947" y1="63448" x2="39947" y2="66207"/>
                        <a14:foregroundMark x1="44974" y1="66379" x2="48942" y2="70517"/>
                        <a14:foregroundMark x1="29630" y1="91724" x2="38095" y2="91207"/>
                        <a14:foregroundMark x1="22751" y1="92069" x2="33069" y2="92241"/>
                        <a14:foregroundMark x1="43651" y1="95345" x2="51058" y2="91897"/>
                        <a14:foregroundMark x1="68254" y1="87586" x2="76720" y2="89828"/>
                        <a14:foregroundMark x1="29365" y1="21724" x2="63757" y2="25345"/>
                        <a14:foregroundMark x1="61111" y1="17586" x2="73016" y2="33448"/>
                        <a14:foregroundMark x1="70899" y1="24138" x2="80688" y2="31034"/>
                        <a14:foregroundMark x1="80688" y1="31034" x2="86243" y2="41207"/>
                        <a14:foregroundMark x1="71693" y1="18621" x2="70106" y2="20690"/>
                        <a14:foregroundMark x1="70106" y1="21724" x2="85979" y2="43276"/>
                        <a14:foregroundMark x1="85979" y1="43276" x2="84656" y2="53276"/>
                        <a14:foregroundMark x1="78042" y1="25000" x2="89418" y2="37931"/>
                        <a14:foregroundMark x1="16667" y1="38966" x2="32011" y2="43448"/>
                        <a14:foregroundMark x1="32011" y1="43448" x2="32275" y2="43276"/>
                        <a14:foregroundMark x1="42328" y1="90862" x2="61376" y2="88793"/>
                        <a14:foregroundMark x1="61376" y1="88793" x2="62169" y2="88793"/>
                        <a14:foregroundMark x1="82275" y1="93793" x2="87302" y2="92931"/>
                        <a14:foregroundMark x1="81481" y1="94655" x2="90741" y2="93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132" y="2323063"/>
            <a:ext cx="1603476" cy="246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70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15618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ECDA482-5E65-4E34-9C90-BE074744FA65}"/>
              </a:ext>
            </a:extLst>
          </p:cNvPr>
          <p:cNvSpPr txBox="1"/>
          <p:nvPr/>
        </p:nvSpPr>
        <p:spPr>
          <a:xfrm>
            <a:off x="306080" y="947380"/>
            <a:ext cx="5399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và Anh vào Cung Thiếu nhi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các em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xem tranh vẽ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phố Hồ Chí Minh rất nhiều gương mặt trẻ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 nhất là các em.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B8B7C3D-4AFB-45B4-B981-F98DE981311F}"/>
              </a:ext>
            </a:extLst>
          </p:cNvPr>
          <p:cNvSpPr txBox="1"/>
          <p:nvPr/>
        </p:nvSpPr>
        <p:spPr>
          <a:xfrm>
            <a:off x="4526469" y="2370382"/>
            <a:ext cx="4462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AC935-E726-472D-9CAE-41C90AE02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0000" l="10000" r="90000">
                        <a14:foregroundMark x1="57444" y1="9778" x2="60556" y2="14667"/>
                        <a14:foregroundMark x1="55444" y1="11889" x2="59778" y2="19111"/>
                        <a14:foregroundMark x1="59222" y1="28111" x2="64222" y2="33778"/>
                        <a14:foregroundMark x1="27333" y1="18556" x2="33000" y2="13889"/>
                        <a14:foregroundMark x1="41222" y1="10778" x2="45667" y2="10778"/>
                        <a14:foregroundMark x1="55667" y1="8222" x2="68556" y2="23222"/>
                        <a14:foregroundMark x1="67000" y1="16000" x2="69333" y2="17556"/>
                        <a14:foregroundMark x1="60333" y1="9556" x2="62889" y2="11556"/>
                        <a14:foregroundMark x1="57000" y1="7444" x2="65222" y2="13889"/>
                        <a14:foregroundMark x1="65222" y1="13889" x2="65222" y2="13889"/>
                        <a14:foregroundMark x1="27111" y1="18778" x2="37889" y2="11889"/>
                        <a14:foregroundMark x1="37889" y1="11889" x2="50222" y2="11889"/>
                        <a14:backgroundMark x1="17556" y1="43556" x2="22889" y2="66667"/>
                        <a14:backgroundMark x1="28333" y1="48889" x2="22444" y2="69333"/>
                        <a14:backgroundMark x1="25556" y1="80556" x2="39667" y2="86444"/>
                        <a14:backgroundMark x1="39667" y1="86444" x2="51778" y2="88667"/>
                        <a14:backgroundMark x1="59778" y1="54444" x2="65556" y2="71333"/>
                        <a14:backgroundMark x1="80333" y1="63222" x2="70000" y2="85556"/>
                        <a14:backgroundMark x1="21444" y1="63333" x2="29778" y2="77556"/>
                        <a14:backgroundMark x1="29778" y1="77556" x2="50889" y2="88667"/>
                        <a14:backgroundMark x1="50889" y1="88667" x2="53778" y2="89333"/>
                        <a14:backgroundMark x1="25333" y1="55000" x2="23667" y2="71333"/>
                        <a14:backgroundMark x1="31000" y1="53556" x2="26333" y2="77000"/>
                        <a14:backgroundMark x1="49000" y1="83333" x2="67444" y2="80556"/>
                        <a14:backgroundMark x1="60333" y1="51778" x2="68778" y2="70444"/>
                        <a14:backgroundMark x1="68778" y1="70444" x2="70333" y2="71556"/>
                        <a14:backgroundMark x1="73667" y1="64000" x2="69556" y2="78667"/>
                        <a14:backgroundMark x1="69556" y1="78667" x2="69556" y2="78667"/>
                        <a14:backgroundMark x1="73444" y1="18556" x2="77222" y2="25778"/>
                        <a14:backgroundMark x1="86222" y1="56556" x2="84889" y2="66000"/>
                        <a14:backgroundMark x1="66667" y1="51889" x2="64222" y2="59444"/>
                        <a14:backgroundMark x1="56556" y1="52444" x2="61222" y2="67667"/>
                        <a14:backgroundMark x1="61222" y1="67667" x2="61222" y2="67667"/>
                        <a14:backgroundMark x1="54111" y1="52000" x2="55333" y2="72222"/>
                        <a14:backgroundMark x1="14444" y1="39000" x2="17000" y2="57111"/>
                        <a14:backgroundMark x1="40889" y1="66667" x2="4088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8968">
            <a:off x="1320833" y="2022980"/>
            <a:ext cx="3467693" cy="3467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97732B-D03B-49C6-8A27-D15346C6A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1" b="93802" l="9961" r="89844">
                        <a14:foregroundMark x1="79199" y1="56198" x2="85547" y2="58471"/>
                        <a14:foregroundMark x1="50000" y1="89153" x2="54883" y2="85537"/>
                        <a14:foregroundMark x1="61719" y1="70351" x2="73828" y2="67252"/>
                        <a14:foregroundMark x1="81445" y1="52789" x2="84082" y2="58264"/>
                        <a14:foregroundMark x1="52148" y1="84298" x2="52148" y2="81198"/>
                        <a14:foregroundMark x1="51172" y1="84504" x2="53418" y2="89876"/>
                        <a14:foregroundMark x1="47852" y1="83781" x2="55371" y2="89669"/>
                        <a14:foregroundMark x1="53418" y1="81921" x2="55371" y2="88636"/>
                        <a14:foregroundMark x1="55244" y1="90131" x2="56051" y2="90549"/>
                        <a14:foregroundMark x1="47363" y1="86054" x2="55084" y2="90048"/>
                        <a14:foregroundMark x1="56425" y1="90580" x2="56543" y2="90393"/>
                        <a14:foregroundMark x1="54102" y1="82955" x2="54102" y2="89944"/>
                        <a14:foregroundMark x1="52930" y1="83988" x2="53405" y2="89830"/>
                        <a14:foregroundMark x1="53125" y1="89784" x2="54883" y2="89360"/>
                        <a14:backgroundMark x1="45410" y1="90909" x2="53613" y2="92252"/>
                        <a14:backgroundMark x1="48828" y1="92252" x2="57520" y2="92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86074">
            <a:off x="4884226" y="-1137903"/>
            <a:ext cx="3811551" cy="3603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26" grpId="0"/>
      <p:bldP spid="1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829401">
            <a:off x="7276680" y="798733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3911115">
            <a:off x="1356705" y="-56882"/>
            <a:ext cx="777978" cy="1360462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F45D260-FF2E-431D-981B-6E9B971D8834}"/>
              </a:ext>
            </a:extLst>
          </p:cNvPr>
          <p:cNvSpPr txBox="1"/>
          <p:nvPr/>
        </p:nvSpPr>
        <p:spPr>
          <a:xfrm>
            <a:off x="4539970" y="2794212"/>
            <a:ext cx="42003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Ngộ nghĩnh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 suốt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Tôi lặng người sau lời Pô-pốp: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“Nếu trên trái đất này, trẻ con biến mất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 bay hay bò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Cũng vô nghĩa như nhau”.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ĐỖ TRUNG LAI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D5365-D7A3-400D-9863-1D272566F1B2}"/>
              </a:ext>
            </a:extLst>
          </p:cNvPr>
          <p:cNvSpPr txBox="1"/>
          <p:nvPr/>
        </p:nvSpPr>
        <p:spPr>
          <a:xfrm>
            <a:off x="408147" y="1106529"/>
            <a:ext cx="4406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xanh lại nằm trên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hồng lại phi trong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 tấm lòng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 thế giới quàng khăn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anh hùng là những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trẻ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C3407-BE81-4821-A9E5-43FAF6577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28" b="99725" l="1111" r="93333">
                        <a14:foregroundMark x1="7333" y1="78267" x2="15889" y2="99725"/>
                        <a14:foregroundMark x1="15889" y1="99725" x2="15889" y2="99725"/>
                        <a14:foregroundMark x1="1333" y1="76479" x2="8000" y2="84732"/>
                        <a14:foregroundMark x1="2111" y1="74415" x2="30222" y2="63136"/>
                        <a14:foregroundMark x1="35667" y1="75241" x2="58778" y2="73177"/>
                        <a14:foregroundMark x1="77222" y1="25447" x2="70222" y2="48143"/>
                        <a14:foregroundMark x1="73111" y1="29849" x2="73889" y2="40990"/>
                        <a14:foregroundMark x1="69556" y1="36864" x2="79778" y2="45667"/>
                        <a14:foregroundMark x1="89556" y1="33975" x2="87667" y2="39615"/>
                        <a14:foregroundMark x1="93444" y1="17056" x2="91778" y2="26823"/>
                        <a14:foregroundMark x1="78889" y1="7428" x2="79556" y2="18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10" y="2729513"/>
            <a:ext cx="2814194" cy="2273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D6A1F-2CFC-422A-B355-FB125949C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825" y="664811"/>
            <a:ext cx="2533009" cy="23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756A779-46B4-45FD-9E46-0E145B17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" t="948" r="3028"/>
          <a:stretch/>
        </p:blipFill>
        <p:spPr>
          <a:xfrm>
            <a:off x="0" y="354"/>
            <a:ext cx="9143574" cy="5143500"/>
          </a:xfrm>
          <a:prstGeom prst="rect">
            <a:avLst/>
          </a:prstGeom>
        </p:spPr>
      </p:pic>
      <p:sp>
        <p:nvSpPr>
          <p:cNvPr id="576" name="Google Shape;576;p44"/>
          <p:cNvSpPr/>
          <p:nvPr/>
        </p:nvSpPr>
        <p:spPr>
          <a:xfrm>
            <a:off x="560906" y="569045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8"/>
          </p:nvPr>
        </p:nvSpPr>
        <p:spPr>
          <a:xfrm>
            <a:off x="459480" y="595801"/>
            <a:ext cx="3692202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Luyện đọc từ khó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871550" y="4484601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579C2B48-239C-4682-8F27-9E17320462E9}"/>
              </a:ext>
            </a:extLst>
          </p:cNvPr>
          <p:cNvSpPr txBox="1"/>
          <p:nvPr/>
        </p:nvSpPr>
        <p:spPr>
          <a:xfrm>
            <a:off x="1124657" y="1308997"/>
            <a:ext cx="2153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F324A22-0C2B-40B5-B549-EDCCA5DA6890}"/>
              </a:ext>
            </a:extLst>
          </p:cNvPr>
          <p:cNvSpPr txBox="1"/>
          <p:nvPr/>
        </p:nvSpPr>
        <p:spPr>
          <a:xfrm>
            <a:off x="924173" y="2222295"/>
            <a:ext cx="2554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ghê gớm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421202" y="3135593"/>
            <a:ext cx="3559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ngộ nghĩnh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99C728-9E10-4004-960F-F8E03FB87253}"/>
              </a:ext>
            </a:extLst>
          </p:cNvPr>
          <p:cNvGrpSpPr/>
          <p:nvPr/>
        </p:nvGrpSpPr>
        <p:grpSpPr>
          <a:xfrm>
            <a:off x="-4832" y="-22808"/>
            <a:ext cx="9148832" cy="5148798"/>
            <a:chOff x="-4832" y="-22808"/>
            <a:chExt cx="9148832" cy="51487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345347-F18A-418A-9658-63F879F09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85" t="3107" b="1645"/>
            <a:stretch/>
          </p:blipFill>
          <p:spPr>
            <a:xfrm>
              <a:off x="-4832" y="-22808"/>
              <a:ext cx="9148832" cy="51487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ECB1EBA-7FAB-4B1F-9EBD-BE866F40EB3E}"/>
                </a:ext>
              </a:extLst>
            </p:cNvPr>
            <p:cNvSpPr/>
            <p:nvPr/>
          </p:nvSpPr>
          <p:spPr>
            <a:xfrm>
              <a:off x="5023150" y="-5365"/>
              <a:ext cx="3427906" cy="2434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6" name="Google Shape;576;p44"/>
          <p:cNvSpPr/>
          <p:nvPr/>
        </p:nvSpPr>
        <p:spPr>
          <a:xfrm>
            <a:off x="5023150" y="187378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4294967295"/>
          </p:nvPr>
        </p:nvSpPr>
        <p:spPr>
          <a:xfrm>
            <a:off x="4956860" y="189951"/>
            <a:ext cx="3692525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Giải nghĩa từ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981147" y="4733688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hlinkClick r:id="rId6" action="ppaction://hlinksldjump"/>
            <a:extLst>
              <a:ext uri="{FF2B5EF4-FFF2-40B4-BE49-F238E27FC236}">
                <a16:creationId xmlns:a16="http://schemas.microsoft.com/office/drawing/2014/main" id="{579C2B48-239C-4682-8F27-9E17320462E9}"/>
              </a:ext>
            </a:extLst>
          </p:cNvPr>
          <p:cNvSpPr txBox="1"/>
          <p:nvPr/>
        </p:nvSpPr>
        <p:spPr>
          <a:xfrm>
            <a:off x="6260920" y="950313"/>
            <a:ext cx="2153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hlinkClick r:id="rId7" action="ppaction://hlinksldjump"/>
            <a:extLst>
              <a:ext uri="{FF2B5EF4-FFF2-40B4-BE49-F238E27FC236}">
                <a16:creationId xmlns:a16="http://schemas.microsoft.com/office/drawing/2014/main" id="{9F324A22-0C2B-40B5-B549-EDCCA5DA6890}"/>
              </a:ext>
            </a:extLst>
          </p:cNvPr>
          <p:cNvSpPr txBox="1"/>
          <p:nvPr/>
        </p:nvSpPr>
        <p:spPr>
          <a:xfrm>
            <a:off x="6095383" y="1772875"/>
            <a:ext cx="2554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suốt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hlinkClick r:id="rId8" action="ppaction://hlinksldjump"/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5620649" y="2595437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 người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9F908C-509D-47CD-977B-BB8FF98C66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5278580" y="1038462"/>
            <a:ext cx="1238161" cy="1195580"/>
          </a:xfrm>
          <a:prstGeom prst="rect">
            <a:avLst/>
          </a:prstGeom>
        </p:spPr>
      </p:pic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id="{CDB713BE-7874-4EA0-8FE4-004184FD0971}"/>
              </a:ext>
            </a:extLst>
          </p:cNvPr>
          <p:cNvSpPr txBox="1"/>
          <p:nvPr/>
        </p:nvSpPr>
        <p:spPr>
          <a:xfrm>
            <a:off x="5815852" y="3417998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nghĩa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3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Tìm hiểu bài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unny Paper Airplanes Lesson for Kids by Slidesgo">
  <a:themeElements>
    <a:clrScheme name="Simple Light">
      <a:dk1>
        <a:srgbClr val="585858"/>
      </a:dk1>
      <a:lt1>
        <a:srgbClr val="FFFFFF"/>
      </a:lt1>
      <a:dk2>
        <a:srgbClr val="C0ECF7"/>
      </a:dk2>
      <a:lt2>
        <a:srgbClr val="EC607E"/>
      </a:lt2>
      <a:accent1>
        <a:srgbClr val="0F667C"/>
      </a:accent1>
      <a:accent2>
        <a:srgbClr val="FFE177"/>
      </a:accent2>
      <a:accent3>
        <a:srgbClr val="FFA8C1"/>
      </a:accent3>
      <a:accent4>
        <a:srgbClr val="D5B0EC"/>
      </a:accent4>
      <a:accent5>
        <a:srgbClr val="DAF3B1"/>
      </a:accent5>
      <a:accent6>
        <a:srgbClr val="FFFCF1"/>
      </a:accent6>
      <a:hlink>
        <a:srgbClr val="F7678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949</Words>
  <Application>Microsoft Office PowerPoint</Application>
  <PresentationFormat>On-screen Show (16:9)</PresentationFormat>
  <Paragraphs>108</Paragraphs>
  <Slides>22</Slides>
  <Notes>22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#9Slide05 SVNKitten</vt:lpstr>
      <vt:lpstr>Manjari</vt:lpstr>
      <vt:lpstr>Arial</vt:lpstr>
      <vt:lpstr>Calibri</vt:lpstr>
      <vt:lpstr>Gochi Hand</vt:lpstr>
      <vt:lpstr>Roboto Condensed Light</vt:lpstr>
      <vt:lpstr>Bebas Neue</vt:lpstr>
      <vt:lpstr>Times New Roman</vt:lpstr>
      <vt:lpstr>Funny Paper Airplanes Lesson for Kids by Slidesgo</vt:lpstr>
      <vt:lpstr>Nếu trái đất thiếu  trẻ con (Trích)</vt:lpstr>
      <vt:lpstr>MỤC TIÊU</vt:lpstr>
      <vt:lpstr>QUY TRÌNH</vt:lpstr>
      <vt:lpstr>01</vt:lpstr>
      <vt:lpstr>PowerPoint Presentation</vt:lpstr>
      <vt:lpstr>PowerPoint Presentation</vt:lpstr>
      <vt:lpstr>Luyện đọc từ khó</vt:lpstr>
      <vt:lpstr>Giải nghĩa từ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03</vt:lpstr>
      <vt:lpstr>PowerPoint Presentation</vt:lpstr>
      <vt:lpstr>DẶN DÒ</vt:lpstr>
      <vt:lpstr>Pô-pốp</vt:lpstr>
      <vt:lpstr>sáng suốt</vt:lpstr>
      <vt:lpstr>lặng người</vt:lpstr>
      <vt:lpstr>vô nghĩa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dc:description>9Slide.vn</dc:description>
  <cp:lastModifiedBy>Swift3</cp:lastModifiedBy>
  <cp:revision>20</cp:revision>
  <dcterms:modified xsi:type="dcterms:W3CDTF">2023-04-28T09:57:43Z</dcterms:modified>
  <cp:category>9Slide.vn</cp:category>
</cp:coreProperties>
</file>