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Pattaya" panose="020B0604020202020204" charset="-34"/>
      <p:regular r:id="rId30"/>
    </p:embeddedFont>
    <p:embeddedFont>
      <p:font typeface="Questrial" panose="020B0604020202020204" charset="0"/>
      <p:regular r:id="rId31"/>
    </p:embeddedFont>
    <p:embeddedFont>
      <p:font typeface="Quicksand"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VDYuKPkB3SkryCRySZ4EVuoh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62"/>
        <p:cNvGrpSpPr/>
        <p:nvPr/>
      </p:nvGrpSpPr>
      <p:grpSpPr>
        <a:xfrm>
          <a:off x="0" y="0"/>
          <a:ext cx="0" cy="0"/>
          <a:chOff x="0" y="0"/>
          <a:chExt cx="0" cy="0"/>
        </a:xfrm>
      </p:grpSpPr>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70"/>
        <p:cNvGrpSpPr/>
        <p:nvPr/>
      </p:nvGrpSpPr>
      <p:grpSpPr>
        <a:xfrm>
          <a:off x="0" y="0"/>
          <a:ext cx="0" cy="0"/>
          <a:chOff x="0" y="0"/>
          <a:chExt cx="0" cy="0"/>
        </a:xfrm>
      </p:grpSpPr>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78"/>
        <p:cNvGrpSpPr/>
        <p:nvPr/>
      </p:nvGrpSpPr>
      <p:grpSpPr>
        <a:xfrm>
          <a:off x="0" y="0"/>
          <a:ext cx="0" cy="0"/>
          <a:chOff x="0" y="0"/>
          <a:chExt cx="0" cy="0"/>
        </a:xfrm>
      </p:grpSpPr>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82"/>
        <p:cNvGrpSpPr/>
        <p:nvPr/>
      </p:nvGrpSpPr>
      <p:grpSpPr>
        <a:xfrm>
          <a:off x="0" y="0"/>
          <a:ext cx="0" cy="0"/>
          <a:chOff x="0" y="0"/>
          <a:chExt cx="0" cy="0"/>
        </a:xfrm>
      </p:grpSpPr>
      <p:sp>
        <p:nvSpPr>
          <p:cNvPr id="83" name="Google Shape;8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86"/>
        <p:cNvGrpSpPr/>
        <p:nvPr/>
      </p:nvGrpSpPr>
      <p:grpSpPr>
        <a:xfrm>
          <a:off x="0" y="0"/>
          <a:ext cx="0" cy="0"/>
          <a:chOff x="0" y="0"/>
          <a:chExt cx="0" cy="0"/>
        </a:xfrm>
      </p:grpSpPr>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90"/>
        <p:cNvGrpSpPr/>
        <p:nvPr/>
      </p:nvGrpSpPr>
      <p:grpSpPr>
        <a:xfrm>
          <a:off x="0" y="0"/>
          <a:ext cx="0" cy="0"/>
          <a:chOff x="0" y="0"/>
          <a:chExt cx="0" cy="0"/>
        </a:xfrm>
      </p:grpSpPr>
      <p:sp>
        <p:nvSpPr>
          <p:cNvPr id="91" name="Google Shape;9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94"/>
        <p:cNvGrpSpPr/>
        <p:nvPr/>
      </p:nvGrpSpPr>
      <p:grpSpPr>
        <a:xfrm>
          <a:off x="0" y="0"/>
          <a:ext cx="0" cy="0"/>
          <a:chOff x="0" y="0"/>
          <a:chExt cx="0" cy="0"/>
        </a:xfrm>
      </p:grpSpPr>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98"/>
        <p:cNvGrpSpPr/>
        <p:nvPr/>
      </p:nvGrpSpPr>
      <p:grpSpPr>
        <a:xfrm>
          <a:off x="0" y="0"/>
          <a:ext cx="0" cy="0"/>
          <a:chOff x="0" y="0"/>
          <a:chExt cx="0" cy="0"/>
        </a:xfrm>
      </p:grpSpPr>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02"/>
        <p:cNvGrpSpPr/>
        <p:nvPr/>
      </p:nvGrpSpPr>
      <p:grpSpPr>
        <a:xfrm>
          <a:off x="0" y="0"/>
          <a:ext cx="0" cy="0"/>
          <a:chOff x="0" y="0"/>
          <a:chExt cx="0" cy="0"/>
        </a:xfrm>
      </p:grpSpPr>
      <p:sp>
        <p:nvSpPr>
          <p:cNvPr id="103" name="Google Shape;10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06"/>
        <p:cNvGrpSpPr/>
        <p:nvPr/>
      </p:nvGrpSpPr>
      <p:grpSpPr>
        <a:xfrm>
          <a:off x="0" y="0"/>
          <a:ext cx="0" cy="0"/>
          <a:chOff x="0" y="0"/>
          <a:chExt cx="0" cy="0"/>
        </a:xfrm>
      </p:grpSpPr>
      <p:sp>
        <p:nvSpPr>
          <p:cNvPr id="107" name="Google Shape;10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10"/>
        <p:cNvGrpSpPr/>
        <p:nvPr/>
      </p:nvGrpSpPr>
      <p:grpSpPr>
        <a:xfrm>
          <a:off x="0" y="0"/>
          <a:ext cx="0" cy="0"/>
          <a:chOff x="0" y="0"/>
          <a:chExt cx="0" cy="0"/>
        </a:xfrm>
      </p:grpSpPr>
      <p:sp>
        <p:nvSpPr>
          <p:cNvPr id="111" name="Google Shape;1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14"/>
        <p:cNvGrpSpPr/>
        <p:nvPr/>
      </p:nvGrpSpPr>
      <p:grpSpPr>
        <a:xfrm>
          <a:off x="0" y="0"/>
          <a:ext cx="0" cy="0"/>
          <a:chOff x="0" y="0"/>
          <a:chExt cx="0" cy="0"/>
        </a:xfrm>
      </p:grpSpPr>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18"/>
        <p:cNvGrpSpPr/>
        <p:nvPr/>
      </p:nvGrpSpPr>
      <p:grpSpPr>
        <a:xfrm>
          <a:off x="0" y="0"/>
          <a:ext cx="0" cy="0"/>
          <a:chOff x="0" y="0"/>
          <a:chExt cx="0" cy="0"/>
        </a:xfrm>
      </p:grpSpPr>
      <p:sp>
        <p:nvSpPr>
          <p:cNvPr id="119" name="Google Shape;11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126"/>
        <p:cNvGrpSpPr/>
        <p:nvPr/>
      </p:nvGrpSpPr>
      <p:grpSpPr>
        <a:xfrm>
          <a:off x="0" y="0"/>
          <a:ext cx="0" cy="0"/>
          <a:chOff x="0" y="0"/>
          <a:chExt cx="0" cy="0"/>
        </a:xfrm>
      </p:grpSpPr>
      <p:sp>
        <p:nvSpPr>
          <p:cNvPr id="127" name="Google Shape;12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130"/>
        <p:cNvGrpSpPr/>
        <p:nvPr/>
      </p:nvGrpSpPr>
      <p:grpSpPr>
        <a:xfrm>
          <a:off x="0" y="0"/>
          <a:ext cx="0" cy="0"/>
          <a:chOff x="0" y="0"/>
          <a:chExt cx="0" cy="0"/>
        </a:xfrm>
      </p:grpSpPr>
      <p:sp>
        <p:nvSpPr>
          <p:cNvPr id="131" name="Google Shape;13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134"/>
        <p:cNvGrpSpPr/>
        <p:nvPr/>
      </p:nvGrpSpPr>
      <p:grpSpPr>
        <a:xfrm>
          <a:off x="0" y="0"/>
          <a:ext cx="0" cy="0"/>
          <a:chOff x="0" y="0"/>
          <a:chExt cx="0" cy="0"/>
        </a:xfrm>
      </p:grpSpPr>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138"/>
        <p:cNvGrpSpPr/>
        <p:nvPr/>
      </p:nvGrpSpPr>
      <p:grpSpPr>
        <a:xfrm>
          <a:off x="0" y="0"/>
          <a:ext cx="0" cy="0"/>
          <a:chOff x="0" y="0"/>
          <a:chExt cx="0" cy="0"/>
        </a:xfrm>
      </p:grpSpPr>
      <p:sp>
        <p:nvSpPr>
          <p:cNvPr id="139" name="Google Shape;13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42"/>
        <p:cNvGrpSpPr/>
        <p:nvPr/>
      </p:nvGrpSpPr>
      <p:grpSpPr>
        <a:xfrm>
          <a:off x="0" y="0"/>
          <a:ext cx="0" cy="0"/>
          <a:chOff x="0" y="0"/>
          <a:chExt cx="0" cy="0"/>
        </a:xfrm>
      </p:grpSpPr>
      <p:sp>
        <p:nvSpPr>
          <p:cNvPr id="143" name="Google Shape;1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46"/>
        <p:cNvGrpSpPr/>
        <p:nvPr/>
      </p:nvGrpSpPr>
      <p:grpSpPr>
        <a:xfrm>
          <a:off x="0" y="0"/>
          <a:ext cx="0" cy="0"/>
          <a:chOff x="0" y="0"/>
          <a:chExt cx="0" cy="0"/>
        </a:xfrm>
      </p:grpSpPr>
      <p:sp>
        <p:nvSpPr>
          <p:cNvPr id="147" name="Google Shape;14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0"/>
        <p:cNvGrpSpPr/>
        <p:nvPr/>
      </p:nvGrpSpPr>
      <p:grpSpPr>
        <a:xfrm>
          <a:off x="0" y="0"/>
          <a:ext cx="0" cy="0"/>
          <a:chOff x="0" y="0"/>
          <a:chExt cx="0" cy="0"/>
        </a:xfrm>
      </p:grpSpPr>
      <p:sp>
        <p:nvSpPr>
          <p:cNvPr id="151" name="Google Shape;1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154"/>
        <p:cNvGrpSpPr/>
        <p:nvPr/>
      </p:nvGrpSpPr>
      <p:grpSpPr>
        <a:xfrm>
          <a:off x="0" y="0"/>
          <a:ext cx="0" cy="0"/>
          <a:chOff x="0" y="0"/>
          <a:chExt cx="0" cy="0"/>
        </a:xfrm>
      </p:grpSpPr>
      <p:sp>
        <p:nvSpPr>
          <p:cNvPr id="155" name="Google Shape;1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58"/>
        <p:cNvGrpSpPr/>
        <p:nvPr/>
      </p:nvGrpSpPr>
      <p:grpSpPr>
        <a:xfrm>
          <a:off x="0" y="0"/>
          <a:ext cx="0" cy="0"/>
          <a:chOff x="0" y="0"/>
          <a:chExt cx="0" cy="0"/>
        </a:xfrm>
      </p:grpSpPr>
      <p:sp>
        <p:nvSpPr>
          <p:cNvPr id="159" name="Google Shape;15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66"/>
        <p:cNvGrpSpPr/>
        <p:nvPr/>
      </p:nvGrpSpPr>
      <p:grpSpPr>
        <a:xfrm>
          <a:off x="0" y="0"/>
          <a:ext cx="0" cy="0"/>
          <a:chOff x="0" y="0"/>
          <a:chExt cx="0" cy="0"/>
        </a:xfrm>
      </p:grpSpPr>
      <p:sp>
        <p:nvSpPr>
          <p:cNvPr id="167" name="Google Shape;16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70"/>
        <p:cNvGrpSpPr/>
        <p:nvPr/>
      </p:nvGrpSpPr>
      <p:grpSpPr>
        <a:xfrm>
          <a:off x="0" y="0"/>
          <a:ext cx="0" cy="0"/>
          <a:chOff x="0" y="0"/>
          <a:chExt cx="0" cy="0"/>
        </a:xfrm>
      </p:grpSpPr>
      <p:sp>
        <p:nvSpPr>
          <p:cNvPr id="171" name="Google Shape;1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174"/>
        <p:cNvGrpSpPr/>
        <p:nvPr/>
      </p:nvGrpSpPr>
      <p:grpSpPr>
        <a:xfrm>
          <a:off x="0" y="0"/>
          <a:ext cx="0" cy="0"/>
          <a:chOff x="0" y="0"/>
          <a:chExt cx="0" cy="0"/>
        </a:xfrm>
      </p:grpSpPr>
      <p:sp>
        <p:nvSpPr>
          <p:cNvPr id="175" name="Google Shape;17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78"/>
        <p:cNvGrpSpPr/>
        <p:nvPr/>
      </p:nvGrpSpPr>
      <p:grpSpPr>
        <a:xfrm>
          <a:off x="0" y="0"/>
          <a:ext cx="0" cy="0"/>
          <a:chOff x="0" y="0"/>
          <a:chExt cx="0" cy="0"/>
        </a:xfrm>
      </p:grpSpPr>
      <p:sp>
        <p:nvSpPr>
          <p:cNvPr id="179" name="Google Shape;1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82"/>
        <p:cNvGrpSpPr/>
        <p:nvPr/>
      </p:nvGrpSpPr>
      <p:grpSpPr>
        <a:xfrm>
          <a:off x="0" y="0"/>
          <a:ext cx="0" cy="0"/>
          <a:chOff x="0" y="0"/>
          <a:chExt cx="0" cy="0"/>
        </a:xfrm>
      </p:grpSpPr>
      <p:sp>
        <p:nvSpPr>
          <p:cNvPr id="183" name="Google Shape;1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86"/>
        <p:cNvGrpSpPr/>
        <p:nvPr/>
      </p:nvGrpSpPr>
      <p:grpSpPr>
        <a:xfrm>
          <a:off x="0" y="0"/>
          <a:ext cx="0" cy="0"/>
          <a:chOff x="0" y="0"/>
          <a:chExt cx="0" cy="0"/>
        </a:xfrm>
      </p:grpSpPr>
      <p:sp>
        <p:nvSpPr>
          <p:cNvPr id="187" name="Google Shape;18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190"/>
        <p:cNvGrpSpPr/>
        <p:nvPr/>
      </p:nvGrpSpPr>
      <p:grpSpPr>
        <a:xfrm>
          <a:off x="0" y="0"/>
          <a:ext cx="0" cy="0"/>
          <a:chOff x="0" y="0"/>
          <a:chExt cx="0" cy="0"/>
        </a:xfrm>
      </p:grpSpPr>
      <p:sp>
        <p:nvSpPr>
          <p:cNvPr id="191" name="Google Shape;1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94"/>
        <p:cNvGrpSpPr/>
        <p:nvPr/>
      </p:nvGrpSpPr>
      <p:grpSpPr>
        <a:xfrm>
          <a:off x="0" y="0"/>
          <a:ext cx="0" cy="0"/>
          <a:chOff x="0" y="0"/>
          <a:chExt cx="0" cy="0"/>
        </a:xfrm>
      </p:grpSpPr>
      <p:sp>
        <p:nvSpPr>
          <p:cNvPr id="195" name="Google Shape;19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98"/>
        <p:cNvGrpSpPr/>
        <p:nvPr/>
      </p:nvGrpSpPr>
      <p:grpSpPr>
        <a:xfrm>
          <a:off x="0" y="0"/>
          <a:ext cx="0" cy="0"/>
          <a:chOff x="0" y="0"/>
          <a:chExt cx="0" cy="0"/>
        </a:xfrm>
      </p:grpSpPr>
      <p:sp>
        <p:nvSpPr>
          <p:cNvPr id="199" name="Google Shape;19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02"/>
        <p:cNvGrpSpPr/>
        <p:nvPr/>
      </p:nvGrpSpPr>
      <p:grpSpPr>
        <a:xfrm>
          <a:off x="0" y="0"/>
          <a:ext cx="0" cy="0"/>
          <a:chOff x="0" y="0"/>
          <a:chExt cx="0" cy="0"/>
        </a:xfrm>
      </p:grpSpPr>
      <p:sp>
        <p:nvSpPr>
          <p:cNvPr id="203" name="Google Shape;2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06"/>
        <p:cNvGrpSpPr/>
        <p:nvPr/>
      </p:nvGrpSpPr>
      <p:grpSpPr>
        <a:xfrm>
          <a:off x="0" y="0"/>
          <a:ext cx="0" cy="0"/>
          <a:chOff x="0" y="0"/>
          <a:chExt cx="0" cy="0"/>
        </a:xfrm>
      </p:grpSpPr>
      <p:sp>
        <p:nvSpPr>
          <p:cNvPr id="207" name="Google Shape;2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10"/>
        <p:cNvGrpSpPr/>
        <p:nvPr/>
      </p:nvGrpSpPr>
      <p:grpSpPr>
        <a:xfrm>
          <a:off x="0" y="0"/>
          <a:ext cx="0" cy="0"/>
          <a:chOff x="0" y="0"/>
          <a:chExt cx="0" cy="0"/>
        </a:xfrm>
      </p:grpSpPr>
      <p:sp>
        <p:nvSpPr>
          <p:cNvPr id="211" name="Google Shape;21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14"/>
        <p:cNvGrpSpPr/>
        <p:nvPr/>
      </p:nvGrpSpPr>
      <p:grpSpPr>
        <a:xfrm>
          <a:off x="0" y="0"/>
          <a:ext cx="0" cy="0"/>
          <a:chOff x="0" y="0"/>
          <a:chExt cx="0" cy="0"/>
        </a:xfrm>
      </p:grpSpPr>
      <p:sp>
        <p:nvSpPr>
          <p:cNvPr id="215" name="Google Shape;21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8"/>
        <p:cNvGrpSpPr/>
        <p:nvPr/>
      </p:nvGrpSpPr>
      <p:grpSpPr>
        <a:xfrm>
          <a:off x="0" y="0"/>
          <a:ext cx="0" cy="0"/>
          <a:chOff x="0" y="0"/>
          <a:chExt cx="0" cy="0"/>
        </a:xfrm>
      </p:grpSpPr>
      <p:sp>
        <p:nvSpPr>
          <p:cNvPr id="219" name="Google Shape;21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2"/>
        <p:cNvGrpSpPr/>
        <p:nvPr/>
      </p:nvGrpSpPr>
      <p:grpSpPr>
        <a:xfrm>
          <a:off x="0" y="0"/>
          <a:ext cx="0" cy="0"/>
          <a:chOff x="0" y="0"/>
          <a:chExt cx="0" cy="0"/>
        </a:xfrm>
      </p:grpSpPr>
      <p:sp>
        <p:nvSpPr>
          <p:cNvPr id="223" name="Google Shape;22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6"/>
        <p:cNvGrpSpPr/>
        <p:nvPr/>
      </p:nvGrpSpPr>
      <p:grpSpPr>
        <a:xfrm>
          <a:off x="0" y="0"/>
          <a:ext cx="0" cy="0"/>
          <a:chOff x="0" y="0"/>
          <a:chExt cx="0" cy="0"/>
        </a:xfrm>
      </p:grpSpPr>
      <p:sp>
        <p:nvSpPr>
          <p:cNvPr id="227" name="Google Shape;227;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9" name="Google Shape;229;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3"/>
        <p:cNvGrpSpPr/>
        <p:nvPr/>
      </p:nvGrpSpPr>
      <p:grpSpPr>
        <a:xfrm>
          <a:off x="0" y="0"/>
          <a:ext cx="0" cy="0"/>
          <a:chOff x="0" y="0"/>
          <a:chExt cx="0" cy="0"/>
        </a:xfrm>
      </p:grpSpPr>
      <p:sp>
        <p:nvSpPr>
          <p:cNvPr id="234" name="Google Shape;234;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76"/>
          <p:cNvSpPr>
            <a:spLocks noGrp="1"/>
          </p:cNvSpPr>
          <p:nvPr>
            <p:ph type="pic" idx="2"/>
          </p:nvPr>
        </p:nvSpPr>
        <p:spPr>
          <a:xfrm>
            <a:off x="5183188" y="987425"/>
            <a:ext cx="6172200" cy="4873625"/>
          </a:xfrm>
          <a:prstGeom prst="rect">
            <a:avLst/>
          </a:prstGeom>
          <a:noFill/>
          <a:ln>
            <a:noFill/>
          </a:ln>
        </p:spPr>
      </p:sp>
      <p:sp>
        <p:nvSpPr>
          <p:cNvPr id="236" name="Google Shape;236;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7" name="Google Shape;2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
        <p:cNvGrpSpPr/>
        <p:nvPr/>
      </p:nvGrpSpPr>
      <p:grpSpPr>
        <a:xfrm>
          <a:off x="0" y="0"/>
          <a:ext cx="0" cy="0"/>
          <a:chOff x="0" y="0"/>
          <a:chExt cx="0" cy="0"/>
        </a:xfrm>
      </p:grpSpPr>
      <p:sp>
        <p:nvSpPr>
          <p:cNvPr id="241" name="Google Shape;24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6"/>
        <p:cNvGrpSpPr/>
        <p:nvPr/>
      </p:nvGrpSpPr>
      <p:grpSpPr>
        <a:xfrm>
          <a:off x="0" y="0"/>
          <a:ext cx="0" cy="0"/>
          <a:chOff x="0" y="0"/>
          <a:chExt cx="0" cy="0"/>
        </a:xfrm>
      </p:grpSpPr>
      <p:sp>
        <p:nvSpPr>
          <p:cNvPr id="247" name="Google Shape;247;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58"/>
        <p:cNvGrpSpPr/>
        <p:nvPr/>
      </p:nvGrpSpPr>
      <p:grpSpPr>
        <a:xfrm>
          <a:off x="0" y="0"/>
          <a:ext cx="0" cy="0"/>
          <a:chOff x="0" y="0"/>
          <a:chExt cx="0" cy="0"/>
        </a:xfrm>
      </p:grpSpPr>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9" name="Google Shape;259;p1"/>
          <p:cNvPicPr preferRelativeResize="0"/>
          <p:nvPr/>
        </p:nvPicPr>
        <p:blipFill rotWithShape="1">
          <a:blip r:embed="rId4">
            <a:alphaModFix/>
          </a:blip>
          <a:srcRect/>
          <a:stretch/>
        </p:blipFill>
        <p:spPr>
          <a:xfrm>
            <a:off x="5965410" y="827321"/>
            <a:ext cx="5651969" cy="29019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82" name="Google Shape;382;p10"/>
          <p:cNvSpPr/>
          <p:nvPr/>
        </p:nvSpPr>
        <p:spPr>
          <a:xfrm>
            <a:off x="224851" y="524656"/>
            <a:ext cx="11752289" cy="5919213"/>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10"/>
          <p:cNvSpPr txBox="1"/>
          <p:nvPr/>
        </p:nvSpPr>
        <p:spPr>
          <a:xfrm>
            <a:off x="1114492" y="577402"/>
            <a:ext cx="2445541"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400">
                <a:solidFill>
                  <a:srgbClr val="FF0000"/>
                </a:solidFill>
                <a:latin typeface="Arial"/>
                <a:ea typeface="Arial"/>
                <a:cs typeface="Arial"/>
                <a:sym typeface="Arial"/>
              </a:rPr>
              <a:t>Chú thích</a:t>
            </a:r>
            <a:endParaRPr sz="4400">
              <a:solidFill>
                <a:srgbClr val="FF0000"/>
              </a:solidFill>
              <a:latin typeface="Arial"/>
              <a:ea typeface="Arial"/>
              <a:cs typeface="Arial"/>
              <a:sym typeface="Arial"/>
            </a:endParaRPr>
          </a:p>
        </p:txBody>
      </p:sp>
      <p:sp>
        <p:nvSpPr>
          <p:cNvPr id="384" name="Google Shape;384;p10"/>
          <p:cNvSpPr txBox="1"/>
          <p:nvPr/>
        </p:nvSpPr>
        <p:spPr>
          <a:xfrm>
            <a:off x="561586" y="1363912"/>
            <a:ext cx="1430837"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dirty="0" err="1">
                <a:solidFill>
                  <a:srgbClr val="FFC000"/>
                </a:solidFill>
                <a:latin typeface="Arial"/>
                <a:ea typeface="Arial"/>
                <a:cs typeface="Arial"/>
                <a:sym typeface="Arial"/>
              </a:rPr>
              <a:t>Sự</a:t>
            </a:r>
            <a:r>
              <a:rPr lang="en-SG" sz="3600" dirty="0">
                <a:solidFill>
                  <a:srgbClr val="FFC000"/>
                </a:solidFill>
                <a:latin typeface="Arial"/>
                <a:ea typeface="Arial"/>
                <a:cs typeface="Arial"/>
                <a:sym typeface="Arial"/>
              </a:rPr>
              <a:t> </a:t>
            </a:r>
            <a:r>
              <a:rPr lang="en-SG" sz="3600" dirty="0" err="1">
                <a:solidFill>
                  <a:srgbClr val="FFC000"/>
                </a:solidFill>
                <a:latin typeface="Arial"/>
                <a:ea typeface="Arial"/>
                <a:cs typeface="Arial"/>
                <a:sym typeface="Arial"/>
              </a:rPr>
              <a:t>cố</a:t>
            </a:r>
            <a:endParaRPr sz="3600" dirty="0">
              <a:solidFill>
                <a:srgbClr val="FFC000"/>
              </a:solidFill>
              <a:latin typeface="Arial"/>
              <a:ea typeface="Arial"/>
              <a:cs typeface="Arial"/>
              <a:sym typeface="Arial"/>
            </a:endParaRPr>
          </a:p>
        </p:txBody>
      </p:sp>
      <p:sp>
        <p:nvSpPr>
          <p:cNvPr id="385" name="Google Shape;385;p10"/>
          <p:cNvSpPr txBox="1"/>
          <p:nvPr/>
        </p:nvSpPr>
        <p:spPr>
          <a:xfrm>
            <a:off x="1992423" y="1425468"/>
            <a:ext cx="9754358"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hiện tượng bất thường và không hay xảy ra trong một quá trình hoạt động nào đó.</a:t>
            </a:r>
            <a:endParaRPr sz="3200" b="1" i="1">
              <a:solidFill>
                <a:srgbClr val="002060"/>
              </a:solidFill>
              <a:latin typeface="Calibri"/>
              <a:ea typeface="Calibri"/>
              <a:cs typeface="Calibri"/>
              <a:sym typeface="Calibri"/>
            </a:endParaRPr>
          </a:p>
        </p:txBody>
      </p:sp>
      <p:sp>
        <p:nvSpPr>
          <p:cNvPr id="386" name="Google Shape;386;p10"/>
          <p:cNvSpPr txBox="1"/>
          <p:nvPr/>
        </p:nvSpPr>
        <p:spPr>
          <a:xfrm>
            <a:off x="357734" y="2581311"/>
            <a:ext cx="235454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dirty="0" err="1">
                <a:solidFill>
                  <a:srgbClr val="FFC000"/>
                </a:solidFill>
                <a:latin typeface="Arial"/>
                <a:ea typeface="Arial"/>
                <a:cs typeface="Arial"/>
                <a:sym typeface="Arial"/>
              </a:rPr>
              <a:t>Chềnh</a:t>
            </a:r>
            <a:r>
              <a:rPr lang="en-SG" sz="3600" dirty="0">
                <a:solidFill>
                  <a:srgbClr val="FFC000"/>
                </a:solidFill>
                <a:latin typeface="Arial"/>
                <a:ea typeface="Arial"/>
                <a:cs typeface="Arial"/>
                <a:sym typeface="Arial"/>
              </a:rPr>
              <a:t> </a:t>
            </a:r>
            <a:r>
              <a:rPr lang="en-SG" sz="3600" dirty="0" err="1">
                <a:solidFill>
                  <a:srgbClr val="FFC000"/>
                </a:solidFill>
                <a:latin typeface="Arial"/>
                <a:ea typeface="Arial"/>
                <a:cs typeface="Arial"/>
                <a:sym typeface="Arial"/>
              </a:rPr>
              <a:t>ềnh</a:t>
            </a:r>
            <a:endParaRPr sz="3600" dirty="0">
              <a:solidFill>
                <a:srgbClr val="FFC000"/>
              </a:solidFill>
              <a:latin typeface="Arial"/>
              <a:ea typeface="Arial"/>
              <a:cs typeface="Arial"/>
              <a:sym typeface="Arial"/>
            </a:endParaRPr>
          </a:p>
        </p:txBody>
      </p:sp>
      <p:sp>
        <p:nvSpPr>
          <p:cNvPr id="387" name="Google Shape;387;p10"/>
          <p:cNvSpPr txBox="1"/>
          <p:nvPr/>
        </p:nvSpPr>
        <p:spPr>
          <a:xfrm>
            <a:off x="2712283" y="2587305"/>
            <a:ext cx="9239877" cy="492443"/>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gợi tả vẻ nằm, đứng, ngồi lù lù trước mắt mọi người.</a:t>
            </a:r>
            <a:endParaRPr sz="3200" b="1" i="1">
              <a:solidFill>
                <a:srgbClr val="002060"/>
              </a:solidFill>
              <a:latin typeface="Calibri"/>
              <a:ea typeface="Calibri"/>
              <a:cs typeface="Calibri"/>
              <a:sym typeface="Calibri"/>
            </a:endParaRPr>
          </a:p>
        </p:txBody>
      </p:sp>
      <p:sp>
        <p:nvSpPr>
          <p:cNvPr id="388" name="Google Shape;388;p10"/>
          <p:cNvSpPr txBox="1"/>
          <p:nvPr/>
        </p:nvSpPr>
        <p:spPr>
          <a:xfrm>
            <a:off x="4020589" y="3778253"/>
            <a:ext cx="234262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dirty="0" err="1">
                <a:solidFill>
                  <a:srgbClr val="FFC000"/>
                </a:solidFill>
                <a:latin typeface="Arial"/>
                <a:ea typeface="Arial"/>
                <a:cs typeface="Arial"/>
                <a:sym typeface="Arial"/>
              </a:rPr>
              <a:t>Chuyền</a:t>
            </a:r>
            <a:r>
              <a:rPr lang="en-SG" sz="3600" dirty="0">
                <a:solidFill>
                  <a:srgbClr val="FFC000"/>
                </a:solidFill>
                <a:latin typeface="Arial"/>
                <a:ea typeface="Arial"/>
                <a:cs typeface="Arial"/>
                <a:sym typeface="Arial"/>
              </a:rPr>
              <a:t> </a:t>
            </a:r>
            <a:r>
              <a:rPr lang="en-SG" sz="3600" dirty="0" err="1">
                <a:solidFill>
                  <a:srgbClr val="FFC000"/>
                </a:solidFill>
                <a:latin typeface="Arial"/>
                <a:ea typeface="Arial"/>
                <a:cs typeface="Arial"/>
                <a:sym typeface="Arial"/>
              </a:rPr>
              <a:t>thẻ</a:t>
            </a:r>
            <a:endParaRPr sz="3600" dirty="0">
              <a:solidFill>
                <a:srgbClr val="FFC000"/>
              </a:solidFill>
              <a:latin typeface="Arial"/>
              <a:ea typeface="Arial"/>
              <a:cs typeface="Arial"/>
              <a:sym typeface="Arial"/>
            </a:endParaRPr>
          </a:p>
        </p:txBody>
      </p:sp>
      <p:sp>
        <p:nvSpPr>
          <p:cNvPr id="389" name="Google Shape;389;p10"/>
          <p:cNvSpPr txBox="1"/>
          <p:nvPr/>
        </p:nvSpPr>
        <p:spPr>
          <a:xfrm>
            <a:off x="6557782" y="3821893"/>
            <a:ext cx="5308870"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một</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trò</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chơi</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dân</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gian</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mà</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các</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bé</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gái</a:t>
            </a:r>
            <a:r>
              <a:rPr lang="en-SG" sz="3200" b="1" i="1" dirty="0">
                <a:solidFill>
                  <a:srgbClr val="002060"/>
                </a:solidFill>
                <a:latin typeface="Calibri"/>
                <a:ea typeface="Calibri"/>
                <a:cs typeface="Calibri"/>
                <a:sym typeface="Calibri"/>
              </a:rPr>
              <a:t> hay </a:t>
            </a:r>
            <a:r>
              <a:rPr lang="en-SG" sz="3200" b="1" i="1" dirty="0" err="1">
                <a:solidFill>
                  <a:srgbClr val="002060"/>
                </a:solidFill>
                <a:latin typeface="Calibri"/>
                <a:ea typeface="Calibri"/>
                <a:cs typeface="Calibri"/>
                <a:sym typeface="Calibri"/>
              </a:rPr>
              <a:t>chơi</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vừa</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đếm</a:t>
            </a:r>
            <a:r>
              <a:rPr lang="en-SG" sz="3200" b="1" i="1" dirty="0">
                <a:solidFill>
                  <a:srgbClr val="002060"/>
                </a:solidFill>
                <a:latin typeface="Calibri"/>
                <a:ea typeface="Calibri"/>
                <a:cs typeface="Calibri"/>
                <a:sym typeface="Calibri"/>
              </a:rPr>
              <a:t> que, </a:t>
            </a:r>
            <a:r>
              <a:rPr lang="en-SG" sz="3200" b="1" i="1" dirty="0" err="1">
                <a:solidFill>
                  <a:srgbClr val="002060"/>
                </a:solidFill>
                <a:latin typeface="Calibri"/>
                <a:ea typeface="Calibri"/>
                <a:cs typeface="Calibri"/>
                <a:sym typeface="Calibri"/>
              </a:rPr>
              <a:t>vừa</a:t>
            </a:r>
            <a:r>
              <a:rPr lang="en-SG" sz="3200" b="1" i="1" dirty="0">
                <a:solidFill>
                  <a:srgbClr val="002060"/>
                </a:solidFill>
                <a:latin typeface="Calibri"/>
                <a:ea typeface="Calibri"/>
                <a:cs typeface="Calibri"/>
                <a:sym typeface="Calibri"/>
              </a:rPr>
              <a:t> tung </a:t>
            </a:r>
            <a:r>
              <a:rPr lang="en-SG" sz="3200" b="1" i="1" dirty="0" err="1">
                <a:solidFill>
                  <a:srgbClr val="002060"/>
                </a:solidFill>
                <a:latin typeface="Calibri"/>
                <a:ea typeface="Calibri"/>
                <a:cs typeface="Calibri"/>
                <a:sym typeface="Calibri"/>
              </a:rPr>
              <a:t>bóng</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bộ</a:t>
            </a:r>
            <a:r>
              <a:rPr lang="en-SG" sz="3200" b="1" i="1" dirty="0">
                <a:solidFill>
                  <a:srgbClr val="002060"/>
                </a:solidFill>
                <a:latin typeface="Calibri"/>
                <a:ea typeface="Calibri"/>
                <a:cs typeface="Calibri"/>
                <a:sym typeface="Calibri"/>
              </a:rPr>
              <a:t> que </a:t>
            </a:r>
            <a:r>
              <a:rPr lang="en-SG" sz="3200" b="1" i="1" dirty="0" err="1">
                <a:solidFill>
                  <a:srgbClr val="002060"/>
                </a:solidFill>
                <a:latin typeface="Calibri"/>
                <a:ea typeface="Calibri"/>
                <a:cs typeface="Calibri"/>
                <a:sym typeface="Calibri"/>
              </a:rPr>
              <a:t>chuyền</a:t>
            </a:r>
            <a:r>
              <a:rPr lang="en-SG" sz="3200" b="1" i="1" dirty="0">
                <a:solidFill>
                  <a:srgbClr val="002060"/>
                </a:solidFill>
                <a:latin typeface="Calibri"/>
                <a:ea typeface="Calibri"/>
                <a:cs typeface="Calibri"/>
                <a:sym typeface="Calibri"/>
              </a:rPr>
              <a:t> </a:t>
            </a:r>
            <a:r>
              <a:rPr lang="en-SG" sz="3200" b="1" i="1" dirty="0" err="1">
                <a:solidFill>
                  <a:srgbClr val="002060"/>
                </a:solidFill>
                <a:latin typeface="Calibri"/>
                <a:ea typeface="Calibri"/>
                <a:cs typeface="Calibri"/>
                <a:sym typeface="Calibri"/>
              </a:rPr>
              <a:t>có</a:t>
            </a:r>
            <a:r>
              <a:rPr lang="en-SG" sz="3200" b="1" i="1" dirty="0">
                <a:solidFill>
                  <a:srgbClr val="002060"/>
                </a:solidFill>
                <a:latin typeface="Calibri"/>
                <a:ea typeface="Calibri"/>
                <a:cs typeface="Calibri"/>
                <a:sym typeface="Calibri"/>
              </a:rPr>
              <a:t> 10 que).</a:t>
            </a:r>
            <a:endParaRPr sz="3200" b="1" i="1" dirty="0">
              <a:solidFill>
                <a:srgbClr val="002060"/>
              </a:solidFill>
              <a:latin typeface="Calibri"/>
              <a:ea typeface="Calibri"/>
              <a:cs typeface="Calibri"/>
              <a:sym typeface="Calibri"/>
            </a:endParaRPr>
          </a:p>
        </p:txBody>
      </p:sp>
      <p:pic>
        <p:nvPicPr>
          <p:cNvPr id="390" name="Google Shape;390;p10" descr="Chơi Chuyền (Chơi Banh đũa) - Nông trại rau hữu cơ và trải nghiệm nông  nghiệp MyFarm | MyFarm"/>
          <p:cNvPicPr preferRelativeResize="0"/>
          <p:nvPr/>
        </p:nvPicPr>
        <p:blipFill rotWithShape="1">
          <a:blip r:embed="rId4">
            <a:alphaModFix/>
          </a:blip>
          <a:srcRect/>
          <a:stretch/>
        </p:blipFill>
        <p:spPr>
          <a:xfrm>
            <a:off x="553037" y="3659965"/>
            <a:ext cx="3135385" cy="246893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2000"/>
                                        <p:tgtEl>
                                          <p:spTgt spid="382"/>
                                        </p:tgtEl>
                                      </p:cBhvr>
                                    </p:animEffect>
                                  </p:childTnLst>
                                </p:cTn>
                              </p:par>
                              <p:par>
                                <p:cTn id="8" presetID="2" presetClass="entr" presetSubtype="8" fill="hold" nodeType="withEffect">
                                  <p:stCondLst>
                                    <p:cond delay="2000"/>
                                  </p:stCondLst>
                                  <p:childTnLst>
                                    <p:set>
                                      <p:cBhvr>
                                        <p:cTn id="9" dur="1" fill="hold">
                                          <p:stCondLst>
                                            <p:cond delay="0"/>
                                          </p:stCondLst>
                                        </p:cTn>
                                        <p:tgtEl>
                                          <p:spTgt spid="383"/>
                                        </p:tgtEl>
                                        <p:attrNameLst>
                                          <p:attrName>style.visibility</p:attrName>
                                        </p:attrNameLst>
                                      </p:cBhvr>
                                      <p:to>
                                        <p:strVal val="visible"/>
                                      </p:to>
                                    </p:set>
                                    <p:anim calcmode="lin" valueType="num">
                                      <p:cBhvr additive="base">
                                        <p:cTn id="10" dur="1300"/>
                                        <p:tgtEl>
                                          <p:spTgt spid="38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84"/>
                                        </p:tgtEl>
                                        <p:attrNameLst>
                                          <p:attrName>style.visibility</p:attrName>
                                        </p:attrNameLst>
                                      </p:cBhvr>
                                      <p:to>
                                        <p:strVal val="visible"/>
                                      </p:to>
                                    </p:set>
                                    <p:anim calcmode="lin" valueType="num">
                                      <p:cBhvr additive="base">
                                        <p:cTn id="13" dur="1300"/>
                                        <p:tgtEl>
                                          <p:spTgt spid="38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85"/>
                                        </p:tgtEl>
                                        <p:attrNameLst>
                                          <p:attrName>style.visibility</p:attrName>
                                        </p:attrNameLst>
                                      </p:cBhvr>
                                      <p:to>
                                        <p:strVal val="visible"/>
                                      </p:to>
                                    </p:set>
                                    <p:anim calcmode="lin" valueType="num">
                                      <p:cBhvr additive="base">
                                        <p:cTn id="18" dur="1300"/>
                                        <p:tgtEl>
                                          <p:spTgt spid="38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86"/>
                                        </p:tgtEl>
                                        <p:attrNameLst>
                                          <p:attrName>style.visibility</p:attrName>
                                        </p:attrNameLst>
                                      </p:cBhvr>
                                      <p:to>
                                        <p:strVal val="visible"/>
                                      </p:to>
                                    </p:set>
                                    <p:anim calcmode="lin" valueType="num">
                                      <p:cBhvr additive="base">
                                        <p:cTn id="23" dur="1300"/>
                                        <p:tgtEl>
                                          <p:spTgt spid="386"/>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7"/>
                                        </p:tgtEl>
                                        <p:attrNameLst>
                                          <p:attrName>style.visibility</p:attrName>
                                        </p:attrNameLst>
                                      </p:cBhvr>
                                      <p:to>
                                        <p:strVal val="visible"/>
                                      </p:to>
                                    </p:set>
                                    <p:anim calcmode="lin" valueType="num">
                                      <p:cBhvr additive="base">
                                        <p:cTn id="28" dur="1300"/>
                                        <p:tgtEl>
                                          <p:spTgt spid="387"/>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88"/>
                                        </p:tgtEl>
                                        <p:attrNameLst>
                                          <p:attrName>style.visibility</p:attrName>
                                        </p:attrNameLst>
                                      </p:cBhvr>
                                      <p:to>
                                        <p:strVal val="visible"/>
                                      </p:to>
                                    </p:set>
                                    <p:anim calcmode="lin" valueType="num">
                                      <p:cBhvr additive="base">
                                        <p:cTn id="33" dur="1300"/>
                                        <p:tgtEl>
                                          <p:spTgt spid="388"/>
                                        </p:tgtEl>
                                        <p:attrNameLst>
                                          <p:attrName>ppt_x</p:attrName>
                                        </p:attrNameLst>
                                      </p:cBhvr>
                                      <p:tavLst>
                                        <p:tav tm="0">
                                          <p:val>
                                            <p:strVal val="#ppt_x-1"/>
                                          </p:val>
                                        </p:tav>
                                        <p:tav tm="100000">
                                          <p:val>
                                            <p:strVal val="#ppt_x"/>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89"/>
                                        </p:tgtEl>
                                        <p:attrNameLst>
                                          <p:attrName>style.visibility</p:attrName>
                                        </p:attrNameLst>
                                      </p:cBhvr>
                                      <p:to>
                                        <p:strVal val="visible"/>
                                      </p:to>
                                    </p:set>
                                    <p:anim calcmode="lin" valueType="num">
                                      <p:cBhvr additive="base">
                                        <p:cTn id="38" dur="1300"/>
                                        <p:tgtEl>
                                          <p:spTgt spid="389"/>
                                        </p:tgtEl>
                                        <p:attrNameLst>
                                          <p:attrName>ppt_x</p:attrName>
                                        </p:attrNameLst>
                                      </p:cBhvr>
                                      <p:tavLst>
                                        <p:tav tm="0">
                                          <p:val>
                                            <p:strVal val="#ppt_x-1"/>
                                          </p:val>
                                        </p:tav>
                                        <p:tav tm="100000">
                                          <p:val>
                                            <p:strVal val="#ppt_x"/>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0"/>
                                        </p:tgtEl>
                                        <p:attrNameLst>
                                          <p:attrName>style.visibility</p:attrName>
                                        </p:attrNameLst>
                                      </p:cBhvr>
                                      <p:to>
                                        <p:strVal val="visible"/>
                                      </p:to>
                                    </p:set>
                                    <p:animEffect transition="in" filter="fade">
                                      <p:cBhvr>
                                        <p:cTn id="43"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1"/>
          <p:cNvPicPr preferRelativeResize="0"/>
          <p:nvPr/>
        </p:nvPicPr>
        <p:blipFill rotWithShape="1">
          <a:blip r:embed="rId3">
            <a:alphaModFix/>
          </a:blip>
          <a:srcRect/>
          <a:stretch/>
        </p:blipFill>
        <p:spPr>
          <a:xfrm>
            <a:off x="0" y="-719528"/>
            <a:ext cx="12192000" cy="8424472"/>
          </a:xfrm>
          <a:prstGeom prst="rect">
            <a:avLst/>
          </a:prstGeom>
          <a:noFill/>
          <a:ln>
            <a:noFill/>
          </a:ln>
        </p:spPr>
      </p:pic>
      <p:sp>
        <p:nvSpPr>
          <p:cNvPr id="396" name="Google Shape;396;p11"/>
          <p:cNvSpPr txBox="1"/>
          <p:nvPr/>
        </p:nvSpPr>
        <p:spPr>
          <a:xfrm>
            <a:off x="5322098" y="418698"/>
            <a:ext cx="477694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dirty="0" err="1">
                <a:solidFill>
                  <a:srgbClr val="FFFF00"/>
                </a:solidFill>
                <a:latin typeface="Arial"/>
                <a:ea typeface="Arial"/>
                <a:cs typeface="Arial"/>
                <a:sym typeface="Arial"/>
              </a:rPr>
              <a:t>Tìm</a:t>
            </a:r>
            <a:r>
              <a:rPr lang="en-SG" sz="6600" dirty="0">
                <a:solidFill>
                  <a:srgbClr val="FFFF00"/>
                </a:solidFill>
                <a:latin typeface="Arial"/>
                <a:ea typeface="Arial"/>
                <a:cs typeface="Arial"/>
                <a:sym typeface="Arial"/>
              </a:rPr>
              <a:t> </a:t>
            </a:r>
            <a:r>
              <a:rPr lang="en-SG" sz="6600" dirty="0" err="1">
                <a:solidFill>
                  <a:srgbClr val="FFFF00"/>
                </a:solidFill>
                <a:latin typeface="Arial"/>
                <a:ea typeface="Arial"/>
                <a:cs typeface="Arial"/>
                <a:sym typeface="Arial"/>
              </a:rPr>
              <a:t>hiểu</a:t>
            </a:r>
            <a:r>
              <a:rPr lang="en-SG" sz="6600" dirty="0">
                <a:solidFill>
                  <a:srgbClr val="FFFF00"/>
                </a:solidFill>
                <a:latin typeface="Arial"/>
                <a:ea typeface="Arial"/>
                <a:cs typeface="Arial"/>
                <a:sym typeface="Arial"/>
              </a:rPr>
              <a:t> </a:t>
            </a:r>
            <a:r>
              <a:rPr lang="en-SG" sz="6600" dirty="0" err="1">
                <a:solidFill>
                  <a:srgbClr val="FFFF00"/>
                </a:solidFill>
                <a:latin typeface="Arial"/>
                <a:ea typeface="Arial"/>
                <a:cs typeface="Arial"/>
                <a:sym typeface="Arial"/>
              </a:rPr>
              <a:t>bài</a:t>
            </a:r>
            <a:endParaRPr sz="6600" dirty="0">
              <a:solidFill>
                <a:srgbClr val="FFFF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1300"/>
                                        <p:tgtEl>
                                          <p:spTgt spid="39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95"/>
                                        </p:tgtEl>
                                        <p:attrNameLst>
                                          <p:attrName>style.visibility</p:attrName>
                                        </p:attrNameLst>
                                      </p:cBhvr>
                                      <p:to>
                                        <p:strVal val="visible"/>
                                      </p:to>
                                    </p:set>
                                    <p:animEffect transition="in" filter="fade">
                                      <p:cBhvr>
                                        <p:cTn id="10" dur="442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2"/>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03" name="Google Shape;403;p12"/>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2"/>
          <p:cNvSpPr txBox="1"/>
          <p:nvPr/>
        </p:nvSpPr>
        <p:spPr>
          <a:xfrm>
            <a:off x="449705" y="427500"/>
            <a:ext cx="10972799"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70C0"/>
                </a:solidFill>
                <a:latin typeface="Pattaya"/>
                <a:ea typeface="Pattaya"/>
                <a:cs typeface="Pattaya"/>
                <a:sym typeface="Pattaya"/>
              </a:rPr>
              <a:t>Câu 1. Đoạn đường sắt gần nhà Út Vịnh mấy năm nay thường có những sự cố gì?</a:t>
            </a:r>
            <a:endParaRPr sz="3600">
              <a:solidFill>
                <a:srgbClr val="0070C0"/>
              </a:solidFill>
              <a:latin typeface="Pattaya"/>
              <a:ea typeface="Pattaya"/>
              <a:cs typeface="Pattaya"/>
              <a:sym typeface="Pattaya"/>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name="adj" fmla="val 1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2"/>
            <p:cNvSpPr/>
            <p:nvPr/>
          </p:nvSpPr>
          <p:spPr>
            <a:xfrm>
              <a:off x="318840" y="578121"/>
              <a:ext cx="3121982" cy="1996819"/>
            </a:xfrm>
            <a:prstGeom prst="roundRect">
              <a:avLst>
                <a:gd name="adj" fmla="val 10000"/>
              </a:avLst>
            </a:prstGeom>
            <a:blipFill rotWithShape="1">
              <a:blip r:embed="rId4">
                <a:alphaModFix/>
              </a:blip>
              <a:stretch>
                <a:fillRect t="-1998" b="-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2"/>
            <p:cNvSpPr/>
            <p:nvPr/>
          </p:nvSpPr>
          <p:spPr>
            <a:xfrm rot="10800000">
              <a:off x="333826" y="2995012"/>
              <a:ext cx="3121982" cy="1654099"/>
            </a:xfrm>
            <a:prstGeom prst="round2SameRect">
              <a:avLst>
                <a:gd name="adj1" fmla="val 10500"/>
                <a:gd name="adj2" fmla="val 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2"/>
            <p:cNvSpPr txBox="1"/>
            <p:nvPr/>
          </p:nvSpPr>
          <p:spPr>
            <a:xfrm>
              <a:off x="384695"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tảng đá nằm chềnh ềnh trên đường tàu chạy.</a:t>
              </a:r>
              <a:endParaRPr sz="2800">
                <a:solidFill>
                  <a:schemeClr val="lt1"/>
                </a:solidFill>
                <a:latin typeface="Calibri"/>
                <a:ea typeface="Calibri"/>
                <a:cs typeface="Calibri"/>
                <a:sym typeface="Calibri"/>
              </a:endParaRPr>
            </a:p>
          </p:txBody>
        </p:sp>
        <p:sp>
          <p:nvSpPr>
            <p:cNvPr id="410" name="Google Shape;410;p12"/>
            <p:cNvSpPr/>
            <p:nvPr/>
          </p:nvSpPr>
          <p:spPr>
            <a:xfrm>
              <a:off x="3753021" y="593104"/>
              <a:ext cx="3121982" cy="1985258"/>
            </a:xfrm>
            <a:prstGeom prst="roundRect">
              <a:avLst>
                <a:gd name="adj" fmla="val 10000"/>
              </a:avLst>
            </a:prstGeom>
            <a:blipFill rotWithShape="1">
              <a:blip r:embed="rId5">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2"/>
            <p:cNvSpPr/>
            <p:nvPr/>
          </p:nvSpPr>
          <p:spPr>
            <a:xfrm rot="10800000">
              <a:off x="3834583" y="3050226"/>
              <a:ext cx="2953051" cy="1617286"/>
            </a:xfrm>
            <a:prstGeom prst="round2SameRect">
              <a:avLst>
                <a:gd name="adj1" fmla="val 10500"/>
                <a:gd name="adj2" fmla="val 0"/>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2"/>
            <p:cNvSpPr txBox="1"/>
            <p:nvPr/>
          </p:nvSpPr>
          <p:spPr>
            <a:xfrm>
              <a:off x="3884320" y="3050226"/>
              <a:ext cx="2853577" cy="1567549"/>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ai đó tháo cả ốc gần các thanh ray.</a:t>
              </a:r>
              <a:endParaRPr sz="2800">
                <a:solidFill>
                  <a:schemeClr val="lt1"/>
                </a:solidFill>
                <a:latin typeface="Calibri"/>
                <a:ea typeface="Calibri"/>
                <a:cs typeface="Calibri"/>
                <a:sym typeface="Calibri"/>
              </a:endParaRPr>
            </a:p>
          </p:txBody>
        </p:sp>
        <p:sp>
          <p:nvSpPr>
            <p:cNvPr id="413" name="Google Shape;413;p12"/>
            <p:cNvSpPr/>
            <p:nvPr/>
          </p:nvSpPr>
          <p:spPr>
            <a:xfrm>
              <a:off x="7187201" y="623091"/>
              <a:ext cx="3121982" cy="1906878"/>
            </a:xfrm>
            <a:prstGeom prst="roundRect">
              <a:avLst>
                <a:gd name="adj" fmla="val 10000"/>
              </a:avLst>
            </a:prstGeom>
            <a:blipFill rotWithShape="1">
              <a:blip r:embed="rId6">
                <a:alphaModFix/>
              </a:blip>
              <a:stretch>
                <a:fillRect l="-7998" r="-7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2"/>
            <p:cNvSpPr/>
            <p:nvPr/>
          </p:nvSpPr>
          <p:spPr>
            <a:xfrm rot="10800000">
              <a:off x="7217172" y="2995012"/>
              <a:ext cx="3121982" cy="1654099"/>
            </a:xfrm>
            <a:prstGeom prst="round2SameRect">
              <a:avLst>
                <a:gd name="adj1" fmla="val 10500"/>
                <a:gd name="adj2" fmla="val 0"/>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2"/>
            <p:cNvSpPr txBox="1"/>
            <p:nvPr/>
          </p:nvSpPr>
          <p:spPr>
            <a:xfrm>
              <a:off x="7268041"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Lắm khi trẻ chăn trâu còn ném đá lên tàu khi tàu đi qua.</a:t>
              </a:r>
              <a:endParaRPr sz="2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2000"/>
                                        <p:tgtEl>
                                          <p:spTgt spid="403"/>
                                        </p:tgtEl>
                                      </p:cBhvr>
                                    </p:animEffect>
                                  </p:childTnLst>
                                </p:cTn>
                              </p:par>
                              <p:par>
                                <p:cTn id="8" presetID="2" presetClass="entr" presetSubtype="8" fill="hold" nodeType="withEffect">
                                  <p:stCondLst>
                                    <p:cond delay="2000"/>
                                  </p:stCondLst>
                                  <p:childTnLst>
                                    <p:set>
                                      <p:cBhvr>
                                        <p:cTn id="9" dur="1" fill="hold">
                                          <p:stCondLst>
                                            <p:cond delay="0"/>
                                          </p:stCondLst>
                                        </p:cTn>
                                        <p:tgtEl>
                                          <p:spTgt spid="404"/>
                                        </p:tgtEl>
                                        <p:attrNameLst>
                                          <p:attrName>style.visibility</p:attrName>
                                        </p:attrNameLst>
                                      </p:cBhvr>
                                      <p:to>
                                        <p:strVal val="visible"/>
                                      </p:to>
                                    </p:set>
                                    <p:anim calcmode="lin" valueType="num">
                                      <p:cBhvr additive="base">
                                        <p:cTn id="10" dur="1300"/>
                                        <p:tgtEl>
                                          <p:spTgt spid="4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3"/>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13"/>
          <p:cNvSpPr txBox="1"/>
          <p:nvPr/>
        </p:nvSpPr>
        <p:spPr>
          <a:xfrm>
            <a:off x="1149244" y="336142"/>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FF6600"/>
                </a:solidFill>
                <a:latin typeface="Pattaya"/>
                <a:ea typeface="Pattaya"/>
                <a:cs typeface="Pattaya"/>
                <a:sym typeface="Pattaya"/>
              </a:rPr>
              <a:t>Câu 2. Út Vịnh đã làm gì để thực hiện nhiệm vụ giữ gìn an toàn đường sắt?</a:t>
            </a:r>
            <a:endParaRPr sz="3600">
              <a:solidFill>
                <a:srgbClr val="FF6600"/>
              </a:solidFill>
              <a:latin typeface="Pattaya"/>
              <a:ea typeface="Pattaya"/>
              <a:cs typeface="Pattaya"/>
              <a:sym typeface="Pattaya"/>
            </a:endParaRPr>
          </a:p>
        </p:txBody>
      </p:sp>
      <p:grpSp>
        <p:nvGrpSpPr>
          <p:cNvPr id="423" name="Google Shape;423;p13"/>
          <p:cNvGrpSpPr/>
          <p:nvPr/>
        </p:nvGrpSpPr>
        <p:grpSpPr>
          <a:xfrm>
            <a:off x="859434" y="1237603"/>
            <a:ext cx="10787922" cy="5418667"/>
            <a:chOff x="0" y="0"/>
            <a:chExt cx="10787922" cy="5418667"/>
          </a:xfrm>
        </p:grpSpPr>
        <p:sp>
          <p:nvSpPr>
            <p:cNvPr id="424" name="Google Shape;424;p13"/>
            <p:cNvSpPr/>
            <p:nvPr/>
          </p:nvSpPr>
          <p:spPr>
            <a:xfrm>
              <a:off x="0" y="0"/>
              <a:ext cx="8669867" cy="5418667"/>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815383" y="3769944"/>
              <a:ext cx="225416" cy="225416"/>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52746" y="3844544"/>
              <a:ext cx="5187704" cy="1565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txBox="1"/>
            <p:nvPr/>
          </p:nvSpPr>
          <p:spPr>
            <a:xfrm>
              <a:off x="152746" y="3844544"/>
              <a:ext cx="5187704" cy="1565994"/>
            </a:xfrm>
            <a:prstGeom prst="rect">
              <a:avLst/>
            </a:prstGeom>
            <a:noFill/>
            <a:ln>
              <a:noFill/>
            </a:ln>
          </p:spPr>
          <p:txBody>
            <a:bodyPr spcFirstLastPara="1" wrap="square" lIns="119425" tIns="0" rIns="0" bIns="0" anchor="t" anchorCtr="0">
              <a:noAutofit/>
            </a:bodyPr>
            <a:lstStyle/>
            <a:p>
              <a:pPr marL="0" marR="0" lvl="0" indent="0" algn="ctr" rtl="0">
                <a:lnSpc>
                  <a:spcPct val="90000"/>
                </a:lnSpc>
                <a:spcBef>
                  <a:spcPts val="0"/>
                </a:spcBef>
                <a:spcAft>
                  <a:spcPts val="0"/>
                </a:spcAft>
                <a:buClr>
                  <a:srgbClr val="FFC000"/>
                </a:buClr>
                <a:buSzPts val="2800"/>
                <a:buFont typeface="Calibri"/>
                <a:buNone/>
              </a:pPr>
              <a:r>
                <a:rPr lang="en-SG" sz="2800">
                  <a:solidFill>
                    <a:srgbClr val="FFC000"/>
                  </a:solidFill>
                  <a:latin typeface="Calibri"/>
                  <a:ea typeface="Calibri"/>
                  <a:cs typeface="Calibri"/>
                  <a:sym typeface="Calibri"/>
                </a:rPr>
                <a:t>Tham gia phong trào </a:t>
              </a:r>
              <a:endParaRPr/>
            </a:p>
            <a:p>
              <a:pPr marL="0" marR="0" lvl="0" indent="0" algn="ctr" rtl="0">
                <a:lnSpc>
                  <a:spcPct val="90000"/>
                </a:lnSpc>
                <a:spcBef>
                  <a:spcPts val="980"/>
                </a:spcBef>
                <a:spcAft>
                  <a:spcPts val="0"/>
                </a:spcAft>
                <a:buClr>
                  <a:srgbClr val="FFC000"/>
                </a:buClr>
                <a:buSzPts val="2800"/>
                <a:buFont typeface="Calibri"/>
                <a:buNone/>
              </a:pPr>
              <a:r>
                <a:rPr lang="en-SG" sz="2800" b="1" i="1">
                  <a:solidFill>
                    <a:srgbClr val="FFC000"/>
                  </a:solidFill>
                  <a:latin typeface="Calibri"/>
                  <a:ea typeface="Calibri"/>
                  <a:cs typeface="Calibri"/>
                  <a:sym typeface="Calibri"/>
                </a:rPr>
                <a:t>Em yêu đường sắt quê em</a:t>
              </a:r>
              <a:endParaRPr sz="2800" b="1" i="1">
                <a:solidFill>
                  <a:srgbClr val="FFC000"/>
                </a:solidFill>
                <a:latin typeface="Calibri"/>
                <a:ea typeface="Calibri"/>
                <a:cs typeface="Calibri"/>
                <a:sym typeface="Calibri"/>
              </a:endParaRPr>
            </a:p>
          </p:txBody>
        </p:sp>
        <p:sp>
          <p:nvSpPr>
            <p:cNvPr id="428" name="Google Shape;428;p13"/>
            <p:cNvSpPr/>
            <p:nvPr/>
          </p:nvSpPr>
          <p:spPr>
            <a:xfrm>
              <a:off x="2670207" y="2398013"/>
              <a:ext cx="407483" cy="407483"/>
            </a:xfrm>
            <a:prstGeom prst="ellipse">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750800" y="2837524"/>
              <a:ext cx="6495346" cy="12551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txBox="1"/>
            <p:nvPr/>
          </p:nvSpPr>
          <p:spPr>
            <a:xfrm>
              <a:off x="2750800" y="2837524"/>
              <a:ext cx="6495346" cy="1255154"/>
            </a:xfrm>
            <a:prstGeom prst="rect">
              <a:avLst/>
            </a:prstGeom>
            <a:noFill/>
            <a:ln>
              <a:noFill/>
            </a:ln>
          </p:spPr>
          <p:txBody>
            <a:bodyPr spcFirstLastPara="1" wrap="square" lIns="215900" tIns="0" rIns="0" bIns="0" anchor="t" anchorCtr="0">
              <a:noAutofit/>
            </a:bodyPr>
            <a:lstStyle/>
            <a:p>
              <a:pPr marL="0" marR="0" lvl="0" indent="0" algn="just" rtl="0">
                <a:lnSpc>
                  <a:spcPct val="90000"/>
                </a:lnSpc>
                <a:spcBef>
                  <a:spcPts val="0"/>
                </a:spcBef>
                <a:spcAft>
                  <a:spcPts val="0"/>
                </a:spcAft>
                <a:buClr>
                  <a:srgbClr val="00B050"/>
                </a:buClr>
                <a:buSzPts val="2800"/>
                <a:buFont typeface="Calibri"/>
                <a:buNone/>
              </a:pPr>
              <a:r>
                <a:rPr lang="en-SG" sz="2800">
                  <a:solidFill>
                    <a:srgbClr val="00B050"/>
                  </a:solidFill>
                  <a:latin typeface="Calibri"/>
                  <a:ea typeface="Calibri"/>
                  <a:cs typeface="Calibri"/>
                  <a:sym typeface="Calibri"/>
                </a:rPr>
                <a:t>Nhận việc thuyết phục Sơn – một bạn thường chạy trên đường tàu thả diều</a:t>
              </a:r>
              <a:endParaRPr sz="2800">
                <a:solidFill>
                  <a:srgbClr val="00B050"/>
                </a:solidFill>
                <a:latin typeface="Calibri"/>
                <a:ea typeface="Calibri"/>
                <a:cs typeface="Calibri"/>
                <a:sym typeface="Calibri"/>
              </a:endParaRPr>
            </a:p>
          </p:txBody>
        </p:sp>
        <p:sp>
          <p:nvSpPr>
            <p:cNvPr id="431" name="Google Shape;431;p13"/>
            <p:cNvSpPr/>
            <p:nvPr/>
          </p:nvSpPr>
          <p:spPr>
            <a:xfrm>
              <a:off x="5332916" y="1325952"/>
              <a:ext cx="563541" cy="563541"/>
            </a:xfrm>
            <a:prstGeom prst="ellipse">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5617880" y="1196125"/>
              <a:ext cx="5170042" cy="1216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txBox="1"/>
            <p:nvPr/>
          </p:nvSpPr>
          <p:spPr>
            <a:xfrm>
              <a:off x="5617880" y="1196125"/>
              <a:ext cx="5170042" cy="1216371"/>
            </a:xfrm>
            <a:prstGeom prst="rect">
              <a:avLst/>
            </a:prstGeom>
            <a:noFill/>
            <a:ln>
              <a:noFill/>
            </a:ln>
          </p:spPr>
          <p:txBody>
            <a:bodyPr spcFirstLastPara="1" wrap="square" lIns="298600" tIns="0" rIns="0" bIns="0" anchor="t" anchorCtr="0">
              <a:noAutofit/>
            </a:bodyPr>
            <a:lstStyle/>
            <a:p>
              <a:pPr marL="0" marR="0" lvl="0" indent="0" algn="just" rtl="0">
                <a:lnSpc>
                  <a:spcPct val="90000"/>
                </a:lnSpc>
                <a:spcBef>
                  <a:spcPts val="0"/>
                </a:spcBef>
                <a:spcAft>
                  <a:spcPts val="0"/>
                </a:spcAft>
                <a:buClr>
                  <a:srgbClr val="0070C0"/>
                </a:buClr>
                <a:buSzPts val="2800"/>
                <a:buFont typeface="Calibri"/>
                <a:buNone/>
              </a:pPr>
              <a:r>
                <a:rPr lang="en-SG" sz="2800">
                  <a:solidFill>
                    <a:srgbClr val="0070C0"/>
                  </a:solidFill>
                  <a:latin typeface="Calibri"/>
                  <a:ea typeface="Calibri"/>
                  <a:cs typeface="Calibri"/>
                  <a:sym typeface="Calibri"/>
                </a:rPr>
                <a:t>Đã thuyết phục được Sơn không thả diều trên đường tàu</a:t>
              </a:r>
              <a:endParaRPr sz="2800">
                <a:solidFill>
                  <a:srgbClr val="0070C0"/>
                </a:solidFill>
                <a:latin typeface="Calibri"/>
                <a:ea typeface="Calibri"/>
                <a:cs typeface="Calibri"/>
                <a:sym typeface="Calibri"/>
              </a:endParaRPr>
            </a:p>
          </p:txBody>
        </p:sp>
      </p:grpSp>
      <p:pic>
        <p:nvPicPr>
          <p:cNvPr id="434" name="Google Shape;434;p13" descr="Những kỹ năng cần biết khi băng qua đường ray tàu hỏa - Báo Khánh Hòa điện  tử"/>
          <p:cNvPicPr preferRelativeResize="0"/>
          <p:nvPr/>
        </p:nvPicPr>
        <p:blipFill rotWithShape="1">
          <a:blip r:embed="rId4">
            <a:alphaModFix/>
          </a:blip>
          <a:srcRect/>
          <a:stretch/>
        </p:blipFill>
        <p:spPr>
          <a:xfrm>
            <a:off x="269824" y="3946936"/>
            <a:ext cx="1659553" cy="1107996"/>
          </a:xfrm>
          <a:prstGeom prst="rect">
            <a:avLst/>
          </a:prstGeom>
          <a:noFill/>
          <a:ln>
            <a:noFill/>
          </a:ln>
        </p:spPr>
      </p:pic>
      <p:grpSp>
        <p:nvGrpSpPr>
          <p:cNvPr id="435" name="Google Shape;435;p13"/>
          <p:cNvGrpSpPr/>
          <p:nvPr/>
        </p:nvGrpSpPr>
        <p:grpSpPr>
          <a:xfrm>
            <a:off x="4434785" y="542677"/>
            <a:ext cx="2667179" cy="2420911"/>
            <a:chOff x="4434785" y="542677"/>
            <a:chExt cx="2667179" cy="2420911"/>
          </a:xfrm>
        </p:grpSpPr>
        <p:pic>
          <p:nvPicPr>
            <p:cNvPr id="436" name="Google Shape;436;p13" descr="Thả Diều Bé Hình ảnh | Định dạng hình ảnh PNG 400238708| vn.lovepik.com"/>
            <p:cNvPicPr preferRelativeResize="0"/>
            <p:nvPr/>
          </p:nvPicPr>
          <p:blipFill rotWithShape="1">
            <a:blip r:embed="rId5">
              <a:alphaModFix/>
            </a:blip>
            <a:srcRect/>
            <a:stretch/>
          </p:blipFill>
          <p:spPr>
            <a:xfrm>
              <a:off x="5316542" y="542677"/>
              <a:ext cx="1785422" cy="2420911"/>
            </a:xfrm>
            <a:prstGeom prst="rect">
              <a:avLst/>
            </a:prstGeom>
            <a:noFill/>
            <a:ln>
              <a:noFill/>
            </a:ln>
          </p:spPr>
        </p:pic>
        <p:pic>
          <p:nvPicPr>
            <p:cNvPr id="437" name="Google Shape;437;p13" descr="Happy kid cartoon Royalty Free Vector Image - VectorStock"/>
            <p:cNvPicPr preferRelativeResize="0"/>
            <p:nvPr/>
          </p:nvPicPr>
          <p:blipFill rotWithShape="1">
            <a:blip r:embed="rId6">
              <a:alphaModFix/>
            </a:blip>
            <a:srcRect l="40142" b="7541"/>
            <a:stretch/>
          </p:blipFill>
          <p:spPr>
            <a:xfrm flipH="1">
              <a:off x="4434785" y="1372224"/>
              <a:ext cx="1041193" cy="1575458"/>
            </a:xfrm>
            <a:prstGeom prst="rect">
              <a:avLst/>
            </a:prstGeom>
            <a:noFill/>
            <a:ln>
              <a:noFill/>
            </a:ln>
          </p:spPr>
        </p:pic>
      </p:grpSp>
      <p:grpSp>
        <p:nvGrpSpPr>
          <p:cNvPr id="438" name="Google Shape;438;p13"/>
          <p:cNvGrpSpPr/>
          <p:nvPr/>
        </p:nvGrpSpPr>
        <p:grpSpPr>
          <a:xfrm>
            <a:off x="1744121" y="1171340"/>
            <a:ext cx="2236578" cy="2465964"/>
            <a:chOff x="1744121" y="1171340"/>
            <a:chExt cx="2236578" cy="2465964"/>
          </a:xfrm>
        </p:grpSpPr>
        <p:pic>
          <p:nvPicPr>
            <p:cNvPr id="439" name="Google Shape;439;p13" descr="Railroad rail track, railway, rail png | PNGEgg"/>
            <p:cNvPicPr preferRelativeResize="0"/>
            <p:nvPr/>
          </p:nvPicPr>
          <p:blipFill rotWithShape="1">
            <a:blip r:embed="rId7">
              <a:alphaModFix/>
            </a:blip>
            <a:srcRect/>
            <a:stretch/>
          </p:blipFill>
          <p:spPr>
            <a:xfrm>
              <a:off x="1744121" y="2269036"/>
              <a:ext cx="1954668" cy="1368268"/>
            </a:xfrm>
            <a:prstGeom prst="rect">
              <a:avLst/>
            </a:prstGeom>
            <a:noFill/>
            <a:ln>
              <a:noFill/>
            </a:ln>
          </p:spPr>
        </p:pic>
        <p:pic>
          <p:nvPicPr>
            <p:cNvPr id="440" name="Google Shape;440;p13" descr="Thả Diều Bé Hình ảnh | Định dạng hình ảnh PNG 400238708| vn.lovepik.com"/>
            <p:cNvPicPr preferRelativeResize="0"/>
            <p:nvPr/>
          </p:nvPicPr>
          <p:blipFill rotWithShape="1">
            <a:blip r:embed="rId8">
              <a:alphaModFix/>
            </a:blip>
            <a:srcRect/>
            <a:stretch/>
          </p:blipFill>
          <p:spPr>
            <a:xfrm>
              <a:off x="2195277" y="1171340"/>
              <a:ext cx="1785422" cy="2420911"/>
            </a:xfrm>
            <a:prstGeom prst="rect">
              <a:avLst/>
            </a:prstGeom>
            <a:noFill/>
            <a:ln>
              <a:noFill/>
            </a:ln>
          </p:spPr>
        </p:pic>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300"/>
                                        <p:tgtEl>
                                          <p:spTgt spid="4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4"/>
                                        </p:tgtEl>
                                        <p:attrNameLst>
                                          <p:attrName>style.visibility</p:attrName>
                                        </p:attrNameLst>
                                      </p:cBhvr>
                                      <p:to>
                                        <p:strVal val="visible"/>
                                      </p:to>
                                    </p:set>
                                    <p:animEffect transition="in" filter="fade">
                                      <p:cBhvr>
                                        <p:cTn id="12" dur="500"/>
                                        <p:tgtEl>
                                          <p:spTgt spid="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fade">
                                      <p:cBhvr>
                                        <p:cTn id="22"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4"/>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14"/>
          <p:cNvSpPr txBox="1"/>
          <p:nvPr/>
        </p:nvSpPr>
        <p:spPr>
          <a:xfrm>
            <a:off x="1001436" y="390979"/>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Khi nghe thấy tiếng còi tàu vang lên từng hồi giục giã, </a:t>
            </a:r>
            <a:endParaRPr/>
          </a:p>
          <a:p>
            <a:pPr marL="0" marR="0" lvl="0" indent="0" algn="ctr" rtl="0">
              <a:spcBef>
                <a:spcPts val="0"/>
              </a:spcBef>
              <a:spcAft>
                <a:spcPts val="0"/>
              </a:spcAft>
              <a:buNone/>
            </a:pPr>
            <a:r>
              <a:rPr lang="en-SG" sz="3600">
                <a:solidFill>
                  <a:srgbClr val="00CC00"/>
                </a:solidFill>
                <a:latin typeface="Pattaya"/>
                <a:ea typeface="Pattaya"/>
                <a:cs typeface="Pattaya"/>
                <a:sym typeface="Pattaya"/>
              </a:rPr>
              <a:t>Út Vịnh nhìn ra đường sắt và đã thấy điều gì?</a:t>
            </a:r>
            <a:endParaRPr sz="3600">
              <a:solidFill>
                <a:srgbClr val="00CC00"/>
              </a:solidFill>
              <a:latin typeface="Pattaya"/>
              <a:ea typeface="Pattaya"/>
              <a:cs typeface="Pattaya"/>
              <a:sym typeface="Pattaya"/>
            </a:endParaRPr>
          </a:p>
        </p:txBody>
      </p:sp>
      <p:pic>
        <p:nvPicPr>
          <p:cNvPr id="448" name="Google Shape;448;p14"/>
          <p:cNvPicPr preferRelativeResize="0"/>
          <p:nvPr/>
        </p:nvPicPr>
        <p:blipFill rotWithShape="1">
          <a:blip r:embed="rId4">
            <a:alphaModFix/>
          </a:blip>
          <a:srcRect t="20916" r="2524" b="20492"/>
          <a:stretch/>
        </p:blipFill>
        <p:spPr>
          <a:xfrm>
            <a:off x="850269" y="2121706"/>
            <a:ext cx="5583836" cy="363264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49" name="Google Shape;449;p14"/>
          <p:cNvSpPr txBox="1"/>
          <p:nvPr/>
        </p:nvSpPr>
        <p:spPr>
          <a:xfrm>
            <a:off x="6703930" y="2444115"/>
            <a:ext cx="4919177" cy="1477328"/>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thấy Hoa và Lan đang ngồi chơi chuyền thẻ trên đường tàu.</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47"/>
                                        </p:tgtEl>
                                        <p:attrNameLst>
                                          <p:attrName>style.visibility</p:attrName>
                                        </p:attrNameLst>
                                      </p:cBhvr>
                                      <p:to>
                                        <p:strVal val="visible"/>
                                      </p:to>
                                    </p:set>
                                    <p:anim calcmode="lin" valueType="num">
                                      <p:cBhvr additive="base">
                                        <p:cTn id="7" dur="1300"/>
                                        <p:tgtEl>
                                          <p:spTgt spid="4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par>
                                <p:cTn id="13" presetID="2" presetClass="entr" presetSubtype="8" fill="hold" nodeType="withEffect">
                                  <p:stCondLst>
                                    <p:cond delay="0"/>
                                  </p:stCondLst>
                                  <p:childTnLst>
                                    <p:set>
                                      <p:cBhvr>
                                        <p:cTn id="14" dur="1" fill="hold">
                                          <p:stCondLst>
                                            <p:cond delay="0"/>
                                          </p:stCondLst>
                                        </p:cTn>
                                        <p:tgtEl>
                                          <p:spTgt spid="449"/>
                                        </p:tgtEl>
                                        <p:attrNameLst>
                                          <p:attrName>style.visibility</p:attrName>
                                        </p:attrNameLst>
                                      </p:cBhvr>
                                      <p:to>
                                        <p:strVal val="visible"/>
                                      </p:to>
                                    </p:set>
                                    <p:anim calcmode="lin" valueType="num">
                                      <p:cBhvr additive="base">
                                        <p:cTn id="15" dur="1300"/>
                                        <p:tgtEl>
                                          <p:spTgt spid="4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5"/>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5"/>
          <p:cNvSpPr txBox="1"/>
          <p:nvPr/>
        </p:nvSpPr>
        <p:spPr>
          <a:xfrm>
            <a:off x="1331220" y="450582"/>
            <a:ext cx="9281816"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Câu 3. Út Vịnh đã hành động như thế nào để cứu hai em nhỏ đang chơi trên đường tàu?</a:t>
            </a:r>
            <a:endParaRPr sz="3600">
              <a:solidFill>
                <a:srgbClr val="00CC00"/>
              </a:solidFill>
              <a:latin typeface="Pattaya"/>
              <a:ea typeface="Pattaya"/>
              <a:cs typeface="Pattaya"/>
              <a:sym typeface="Pattaya"/>
            </a:endParaRPr>
          </a:p>
        </p:txBody>
      </p:sp>
      <p:pic>
        <p:nvPicPr>
          <p:cNvPr id="457" name="Google Shape;457;p15"/>
          <p:cNvPicPr preferRelativeResize="0"/>
          <p:nvPr/>
        </p:nvPicPr>
        <p:blipFill rotWithShape="1">
          <a:blip r:embed="rId4">
            <a:alphaModFix/>
          </a:blip>
          <a:srcRect t="20916" r="2524" b="20492"/>
          <a:stretch/>
        </p:blipFill>
        <p:spPr>
          <a:xfrm>
            <a:off x="740758" y="2246102"/>
            <a:ext cx="4280947" cy="3369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lao ra khỏi nhà như tên bắn, la lớn báo tàu hỏa đến, Hoa giật mình, ngã lăn khỏi đường tàu. Còn Lan đứng ngây người, khóc thét. Đoàn tàu ầm ầm lao tới. Vịnh nhào tới ôm Lan lăn xuống mép ruộng.</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1300"/>
                                        <p:tgtEl>
                                          <p:spTgt spid="45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200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58"/>
                                        </p:tgtEl>
                                        <p:attrNameLst>
                                          <p:attrName>style.visibility</p:attrName>
                                        </p:attrNameLst>
                                      </p:cBhvr>
                                      <p:to>
                                        <p:strVal val="visible"/>
                                      </p:to>
                                    </p:set>
                                    <p:anim calcmode="lin" valueType="num">
                                      <p:cBhvr additive="base">
                                        <p:cTn id="15" dur="1300"/>
                                        <p:tgtEl>
                                          <p:spTgt spid="4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16"/>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64" name="Google Shape;464;p16"/>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6"/>
          <p:cNvSpPr txBox="1"/>
          <p:nvPr/>
        </p:nvSpPr>
        <p:spPr>
          <a:xfrm>
            <a:off x="2620374" y="1505326"/>
            <a:ext cx="9281816"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a:solidFill>
                  <a:srgbClr val="00B0F0"/>
                </a:solidFill>
                <a:latin typeface="Pattaya"/>
                <a:ea typeface="Pattaya"/>
                <a:cs typeface="Pattaya"/>
                <a:sym typeface="Pattaya"/>
              </a:rPr>
              <a:t>Câu 4. Em học tập được ở Út Vịnh điều gì?</a:t>
            </a:r>
            <a:endParaRPr sz="4400">
              <a:solidFill>
                <a:srgbClr val="00B0F0"/>
              </a:solidFill>
              <a:latin typeface="Pattaya"/>
              <a:ea typeface="Pattaya"/>
              <a:cs typeface="Pattaya"/>
              <a:sym typeface="Pattaya"/>
            </a:endParaRPr>
          </a:p>
        </p:txBody>
      </p:sp>
      <p:sp>
        <p:nvSpPr>
          <p:cNvPr id="466" name="Google Shape;466;p16"/>
          <p:cNvSpPr txBox="1"/>
          <p:nvPr/>
        </p:nvSpPr>
        <p:spPr>
          <a:xfrm>
            <a:off x="3450231" y="2692094"/>
            <a:ext cx="7428882"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còn nhỏ nhưng đã có ý thức của một chủ nhân tương lai, thực hiện tốt nhiệm vụ giữ gìn an toàn đường sắt ở địa phương, dũng cảm, nhanh trí cứu sống em nhỏ.</a:t>
            </a:r>
            <a:endParaRPr sz="3200" b="1" i="1">
              <a:solidFill>
                <a:srgbClr val="002060"/>
              </a:solidFill>
              <a:latin typeface="Calibri"/>
              <a:ea typeface="Calibri"/>
              <a:cs typeface="Calibri"/>
              <a:sym typeface="Calibri"/>
            </a:endParaRPr>
          </a:p>
        </p:txBody>
      </p:sp>
      <p:pic>
        <p:nvPicPr>
          <p:cNvPr id="467" name="Google Shape;467;p16" descr="Happy kid cartoon Royalty Free Vector Image - VectorStock"/>
          <p:cNvPicPr preferRelativeResize="0"/>
          <p:nvPr/>
        </p:nvPicPr>
        <p:blipFill rotWithShape="1">
          <a:blip r:embed="rId4">
            <a:alphaModFix/>
          </a:blip>
          <a:srcRect l="40142" b="7541"/>
          <a:stretch/>
        </p:blipFill>
        <p:spPr>
          <a:xfrm flipH="1">
            <a:off x="289808" y="1319134"/>
            <a:ext cx="3140437" cy="52315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65"/>
                                        </p:tgtEl>
                                        <p:attrNameLst>
                                          <p:attrName>style.visibility</p:attrName>
                                        </p:attrNameLst>
                                      </p:cBhvr>
                                      <p:to>
                                        <p:strVal val="visible"/>
                                      </p:to>
                                    </p:set>
                                    <p:anim calcmode="lin" valueType="num">
                                      <p:cBhvr additive="base">
                                        <p:cTn id="7" dur="1300"/>
                                        <p:tgtEl>
                                          <p:spTgt spid="4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6"/>
                                        </p:tgtEl>
                                        <p:attrNameLst>
                                          <p:attrName>style.visibility</p:attrName>
                                        </p:attrNameLst>
                                      </p:cBhvr>
                                      <p:to>
                                        <p:strVal val="visible"/>
                                      </p:to>
                                    </p:set>
                                    <p:anim calcmode="lin" valueType="num">
                                      <p:cBhvr additive="base">
                                        <p:cTn id="12" dur="1300"/>
                                        <p:tgtEl>
                                          <p:spTgt spid="4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7"/>
          <p:cNvPicPr preferRelativeResize="0"/>
          <p:nvPr/>
        </p:nvPicPr>
        <p:blipFill rotWithShape="1">
          <a:blip r:embed="rId3">
            <a:alphaModFix/>
          </a:blip>
          <a:srcRect l="4794" t="13753" r="4468" b="6208"/>
          <a:stretch/>
        </p:blipFill>
        <p:spPr>
          <a:xfrm flipH="1">
            <a:off x="0" y="0"/>
            <a:ext cx="12211331" cy="6858000"/>
          </a:xfrm>
          <a:prstGeom prst="rect">
            <a:avLst/>
          </a:prstGeom>
          <a:noFill/>
          <a:ln>
            <a:noFill/>
          </a:ln>
        </p:spPr>
      </p:pic>
      <p:sp>
        <p:nvSpPr>
          <p:cNvPr id="473" name="Google Shape;473;p17"/>
          <p:cNvSpPr txBox="1"/>
          <p:nvPr/>
        </p:nvSpPr>
        <p:spPr>
          <a:xfrm>
            <a:off x="6879437" y="676058"/>
            <a:ext cx="3359894"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Arial"/>
                <a:ea typeface="Arial"/>
                <a:cs typeface="Arial"/>
                <a:sym typeface="Arial"/>
              </a:rPr>
              <a:t>Nội dung</a:t>
            </a:r>
            <a:endParaRPr sz="6000">
              <a:solidFill>
                <a:srgbClr val="002060"/>
              </a:solidFill>
              <a:latin typeface="Arial"/>
              <a:ea typeface="Arial"/>
              <a:cs typeface="Arial"/>
              <a:sym typeface="Arial"/>
            </a:endParaRPr>
          </a:p>
        </p:txBody>
      </p:sp>
      <p:sp>
        <p:nvSpPr>
          <p:cNvPr id="474" name="Google Shape;474;p17"/>
          <p:cNvSpPr txBox="1"/>
          <p:nvPr/>
        </p:nvSpPr>
        <p:spPr>
          <a:xfrm>
            <a:off x="5216578" y="1910898"/>
            <a:ext cx="6685612" cy="24622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000">
                <a:solidFill>
                  <a:srgbClr val="FF0000"/>
                </a:solidFill>
                <a:latin typeface="Pattaya"/>
                <a:ea typeface="Pattaya"/>
                <a:cs typeface="Pattaya"/>
                <a:sym typeface="Pattaya"/>
              </a:rPr>
              <a:t>     Ca ngợi Út Vịnh có ý thức của một chủ nhân tương lai, thực hiện tốt nhiệm vụ giữ gìn an toàn đường sắt, dũng cảm cứu em nhỏ.</a:t>
            </a:r>
            <a:endParaRPr sz="4000">
              <a:solidFill>
                <a:srgbClr val="FF0000"/>
              </a:solidFill>
              <a:latin typeface="Pattaya"/>
              <a:ea typeface="Pattaya"/>
              <a:cs typeface="Pattaya"/>
              <a:sym typeface="Pattay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1300"/>
                                        <p:tgtEl>
                                          <p:spTgt spid="47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2000"/>
                                  </p:stCondLst>
                                  <p:childTnLst>
                                    <p:set>
                                      <p:cBhvr>
                                        <p:cTn id="9" dur="1" fill="hold">
                                          <p:stCondLst>
                                            <p:cond delay="0"/>
                                          </p:stCondLst>
                                        </p:cTn>
                                        <p:tgtEl>
                                          <p:spTgt spid="474"/>
                                        </p:tgtEl>
                                        <p:attrNameLst>
                                          <p:attrName>style.visibility</p:attrName>
                                        </p:attrNameLst>
                                      </p:cBhvr>
                                      <p:to>
                                        <p:strVal val="visible"/>
                                      </p:to>
                                    </p:set>
                                    <p:anim calcmode="lin" valueType="num">
                                      <p:cBhvr additive="base">
                                        <p:cTn id="10" dur="1300"/>
                                        <p:tgtEl>
                                          <p:spTgt spid="4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8"/>
          <p:cNvPicPr preferRelativeResize="0"/>
          <p:nvPr/>
        </p:nvPicPr>
        <p:blipFill rotWithShape="1">
          <a:blip r:embed="rId3">
            <a:alphaModFix/>
          </a:blip>
          <a:srcRect/>
          <a:stretch/>
        </p:blipFill>
        <p:spPr>
          <a:xfrm>
            <a:off x="0" y="-704538"/>
            <a:ext cx="12192000" cy="8379502"/>
          </a:xfrm>
          <a:prstGeom prst="rect">
            <a:avLst/>
          </a:prstGeom>
          <a:noFill/>
          <a:ln>
            <a:noFill/>
          </a:ln>
        </p:spPr>
      </p:pic>
      <p:sp>
        <p:nvSpPr>
          <p:cNvPr id="481" name="Google Shape;481;p18"/>
          <p:cNvSpPr txBox="1"/>
          <p:nvPr/>
        </p:nvSpPr>
        <p:spPr>
          <a:xfrm>
            <a:off x="2957442" y="488574"/>
            <a:ext cx="5355633"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dirty="0" err="1">
                <a:solidFill>
                  <a:srgbClr val="FFFF00"/>
                </a:solidFill>
                <a:latin typeface="Arial"/>
                <a:ea typeface="Arial"/>
                <a:cs typeface="Arial"/>
                <a:sym typeface="Arial"/>
              </a:rPr>
              <a:t>Đọc</a:t>
            </a:r>
            <a:r>
              <a:rPr lang="en-SG" sz="6600" dirty="0">
                <a:solidFill>
                  <a:srgbClr val="FFFF00"/>
                </a:solidFill>
                <a:latin typeface="Arial"/>
                <a:ea typeface="Arial"/>
                <a:cs typeface="Arial"/>
                <a:sym typeface="Arial"/>
              </a:rPr>
              <a:t> </a:t>
            </a:r>
            <a:r>
              <a:rPr lang="en-SG" sz="6600" dirty="0" err="1">
                <a:solidFill>
                  <a:srgbClr val="FFFF00"/>
                </a:solidFill>
                <a:latin typeface="Arial"/>
                <a:ea typeface="Arial"/>
                <a:cs typeface="Arial"/>
                <a:sym typeface="Arial"/>
              </a:rPr>
              <a:t>diễn</a:t>
            </a:r>
            <a:r>
              <a:rPr lang="en-SG" sz="6600" dirty="0">
                <a:solidFill>
                  <a:srgbClr val="FFFF00"/>
                </a:solidFill>
                <a:latin typeface="Arial"/>
                <a:ea typeface="Arial"/>
                <a:cs typeface="Arial"/>
                <a:sym typeface="Arial"/>
              </a:rPr>
              <a:t> </a:t>
            </a:r>
            <a:r>
              <a:rPr lang="en-SG" sz="6600" dirty="0" err="1">
                <a:solidFill>
                  <a:srgbClr val="FFFF00"/>
                </a:solidFill>
                <a:latin typeface="Arial"/>
                <a:ea typeface="Arial"/>
                <a:cs typeface="Arial"/>
                <a:sym typeface="Arial"/>
              </a:rPr>
              <a:t>cảm</a:t>
            </a:r>
            <a:endParaRPr sz="6600" dirty="0">
              <a:solidFill>
                <a:srgbClr val="FFFF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4835"/>
                                        <p:tgtEl>
                                          <p:spTgt spid="479"/>
                                        </p:tgtEl>
                                      </p:cBhvr>
                                    </p:animEffect>
                                  </p:childTnLst>
                                </p:cTn>
                              </p:par>
                              <p:par>
                                <p:cTn id="8" presetID="2" presetClass="entr" presetSubtype="8" fill="hold" nodeType="withEffect">
                                  <p:stCondLst>
                                    <p:cond delay="0"/>
                                  </p:stCondLst>
                                  <p:childTnLst>
                                    <p:set>
                                      <p:cBhvr>
                                        <p:cTn id="9" dur="1" fill="hold">
                                          <p:stCondLst>
                                            <p:cond delay="0"/>
                                          </p:stCondLst>
                                        </p:cTn>
                                        <p:tgtEl>
                                          <p:spTgt spid="481"/>
                                        </p:tgtEl>
                                        <p:attrNameLst>
                                          <p:attrName>style.visibility</p:attrName>
                                        </p:attrNameLst>
                                      </p:cBhvr>
                                      <p:to>
                                        <p:strVal val="visible"/>
                                      </p:to>
                                    </p:set>
                                    <p:anim calcmode="lin" valueType="num">
                                      <p:cBhvr additive="base">
                                        <p:cTn id="10" dur="1300"/>
                                        <p:tgtEl>
                                          <p:spTgt spid="4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8957"/>
        </a:solidFill>
        <a:effectLst/>
      </p:bgPr>
    </p:bg>
    <p:spTree>
      <p:nvGrpSpPr>
        <p:cNvPr id="1" name="Shape 485"/>
        <p:cNvGrpSpPr/>
        <p:nvPr/>
      </p:nvGrpSpPr>
      <p:grpSpPr>
        <a:xfrm>
          <a:off x="0" y="0"/>
          <a:ext cx="0" cy="0"/>
          <a:chOff x="0" y="0"/>
          <a:chExt cx="0" cy="0"/>
        </a:xfrm>
      </p:grpSpPr>
      <p:pic>
        <p:nvPicPr>
          <p:cNvPr id="486" name="Google Shape;486;p19"/>
          <p:cNvPicPr preferRelativeResize="0"/>
          <p:nvPr/>
        </p:nvPicPr>
        <p:blipFill rotWithShape="1">
          <a:blip r:embed="rId3">
            <a:alphaModFix/>
          </a:blip>
          <a:srcRect l="53483" t="9599" b="10362"/>
          <a:stretch/>
        </p:blipFill>
        <p:spPr>
          <a:xfrm>
            <a:off x="7907309" y="0"/>
            <a:ext cx="4284689" cy="6858000"/>
          </a:xfrm>
          <a:prstGeom prst="rect">
            <a:avLst/>
          </a:prstGeom>
          <a:noFill/>
          <a:ln>
            <a:noFill/>
          </a:ln>
        </p:spPr>
      </p:pic>
      <p:sp>
        <p:nvSpPr>
          <p:cNvPr id="487" name="Google Shape;487;p19"/>
          <p:cNvSpPr txBox="1"/>
          <p:nvPr/>
        </p:nvSpPr>
        <p:spPr>
          <a:xfrm>
            <a:off x="4122427" y="276207"/>
            <a:ext cx="3486532"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dirty="0" err="1">
                <a:solidFill>
                  <a:srgbClr val="FFFFFF"/>
                </a:solidFill>
                <a:latin typeface="Arial"/>
                <a:ea typeface="Arial"/>
                <a:cs typeface="Arial"/>
                <a:sym typeface="Arial"/>
              </a:rPr>
              <a:t>Giọng</a:t>
            </a:r>
            <a:r>
              <a:rPr lang="en-SG" sz="6000" dirty="0">
                <a:solidFill>
                  <a:srgbClr val="FFFFFF"/>
                </a:solidFill>
                <a:latin typeface="Arial"/>
                <a:ea typeface="Arial"/>
                <a:cs typeface="Arial"/>
                <a:sym typeface="Arial"/>
              </a:rPr>
              <a:t> </a:t>
            </a:r>
            <a:r>
              <a:rPr lang="en-SG" sz="6000" dirty="0" err="1">
                <a:solidFill>
                  <a:srgbClr val="FFFFFF"/>
                </a:solidFill>
                <a:latin typeface="Arial"/>
                <a:ea typeface="Arial"/>
                <a:cs typeface="Arial"/>
                <a:sym typeface="Arial"/>
              </a:rPr>
              <a:t>đọc</a:t>
            </a:r>
            <a:endParaRPr sz="6000" dirty="0">
              <a:solidFill>
                <a:srgbClr val="FFFFFF"/>
              </a:solidFill>
              <a:latin typeface="Arial"/>
              <a:ea typeface="Arial"/>
              <a:cs typeface="Arial"/>
              <a:sym typeface="Arial"/>
            </a:endParaRPr>
          </a:p>
        </p:txBody>
      </p:sp>
      <p:sp>
        <p:nvSpPr>
          <p:cNvPr id="488" name="Google Shape;488;p19"/>
          <p:cNvSpPr/>
          <p:nvPr/>
        </p:nvSpPr>
        <p:spPr>
          <a:xfrm>
            <a:off x="1505791" y="1720860"/>
            <a:ext cx="10073184" cy="3416279"/>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rgbClr val="FFFF00"/>
              </a:buClr>
              <a:buSzPts val="3600"/>
              <a:buFont typeface="Calibri"/>
              <a:buChar char="-"/>
            </a:pPr>
            <a:r>
              <a:rPr lang="en-SG" sz="3600" b="1" dirty="0" err="1">
                <a:solidFill>
                  <a:srgbClr val="FFFF00"/>
                </a:solidFill>
                <a:latin typeface="Calibri"/>
                <a:ea typeface="Calibri"/>
                <a:cs typeface="Calibri"/>
                <a:sym typeface="Calibri"/>
              </a:rPr>
              <a:t>Đọc</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toàn</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bài</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với</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giọng</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kể</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chuyện</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chậm</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rãi</a:t>
            </a:r>
            <a:r>
              <a:rPr lang="en-SG" sz="3600" b="1" dirty="0">
                <a:solidFill>
                  <a:srgbClr val="FFFF00"/>
                </a:solidFill>
                <a:latin typeface="Calibri"/>
                <a:ea typeface="Calibri"/>
                <a:cs typeface="Calibri"/>
                <a:sym typeface="Calibri"/>
              </a:rPr>
              <a:t>, </a:t>
            </a:r>
          </a:p>
          <a:p>
            <a:pPr marR="0" lvl="0" algn="just" rtl="0">
              <a:lnSpc>
                <a:spcPct val="150000"/>
              </a:lnSpc>
              <a:spcBef>
                <a:spcPts val="0"/>
              </a:spcBef>
              <a:spcAft>
                <a:spcPts val="0"/>
              </a:spcAft>
              <a:buClr>
                <a:srgbClr val="FFFF00"/>
              </a:buClr>
              <a:buSzPts val="3600"/>
            </a:pPr>
            <a:r>
              <a:rPr lang="en-SG" sz="3600" b="1" dirty="0">
                <a:solidFill>
                  <a:srgbClr val="FFFF00"/>
                </a:solidFill>
                <a:latin typeface="Calibri"/>
                <a:ea typeface="Calibri"/>
                <a:cs typeface="Calibri"/>
                <a:sym typeface="Calibri"/>
              </a:rPr>
              <a:t>thong </a:t>
            </a:r>
            <a:r>
              <a:rPr lang="en-SG" sz="3600" b="1" dirty="0" err="1">
                <a:solidFill>
                  <a:srgbClr val="FFFF00"/>
                </a:solidFill>
                <a:latin typeface="Calibri"/>
                <a:ea typeface="Calibri"/>
                <a:cs typeface="Calibri"/>
                <a:sym typeface="Calibri"/>
              </a:rPr>
              <a:t>thả</a:t>
            </a:r>
            <a:r>
              <a:rPr lang="en-SG" sz="3600" b="1" dirty="0">
                <a:solidFill>
                  <a:srgbClr val="FFFF00"/>
                </a:solidFill>
                <a:latin typeface="Calibri"/>
                <a:ea typeface="Calibri"/>
                <a:cs typeface="Calibri"/>
                <a:sym typeface="Calibri"/>
              </a:rPr>
              <a:t>.</a:t>
            </a:r>
            <a:endParaRPr dirty="0"/>
          </a:p>
          <a:p>
            <a:pPr marL="457200" marR="0" lvl="0" indent="-457200" algn="just" rtl="0">
              <a:lnSpc>
                <a:spcPct val="150000"/>
              </a:lnSpc>
              <a:spcBef>
                <a:spcPts val="0"/>
              </a:spcBef>
              <a:spcAft>
                <a:spcPts val="0"/>
              </a:spcAft>
              <a:buClr>
                <a:srgbClr val="FFFF00"/>
              </a:buClr>
              <a:buSzPts val="3600"/>
              <a:buFont typeface="Calibri"/>
              <a:buChar char="-"/>
            </a:pPr>
            <a:r>
              <a:rPr lang="en-SG" sz="3600" b="1" dirty="0" err="1">
                <a:solidFill>
                  <a:srgbClr val="FFFF00"/>
                </a:solidFill>
                <a:latin typeface="Calibri"/>
                <a:ea typeface="Calibri"/>
                <a:cs typeface="Calibri"/>
                <a:sym typeface="Calibri"/>
              </a:rPr>
              <a:t>Đoạn</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cuối</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đọc</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với</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giọng</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hồi</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hộp</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nhanh</a:t>
            </a:r>
            <a:r>
              <a:rPr lang="en-SG" sz="3600" b="1" dirty="0">
                <a:solidFill>
                  <a:srgbClr val="FFFF00"/>
                </a:solidFill>
                <a:latin typeface="Calibri"/>
                <a:ea typeface="Calibri"/>
                <a:cs typeface="Calibri"/>
                <a:sym typeface="Calibri"/>
              </a:rPr>
              <a:t>, </a:t>
            </a:r>
          </a:p>
          <a:p>
            <a:pPr marL="457200" marR="0" lvl="0" indent="-457200" algn="just" rtl="0">
              <a:lnSpc>
                <a:spcPct val="150000"/>
              </a:lnSpc>
              <a:spcBef>
                <a:spcPts val="0"/>
              </a:spcBef>
              <a:spcAft>
                <a:spcPts val="0"/>
              </a:spcAft>
              <a:buClr>
                <a:srgbClr val="FFFF00"/>
              </a:buClr>
              <a:buSzPts val="3600"/>
              <a:buFont typeface="Calibri"/>
              <a:buChar char="-"/>
            </a:pPr>
            <a:r>
              <a:rPr lang="en-SG" sz="3600" b="1" dirty="0" err="1">
                <a:solidFill>
                  <a:srgbClr val="FFFF00"/>
                </a:solidFill>
                <a:latin typeface="Calibri"/>
                <a:ea typeface="Calibri"/>
                <a:cs typeface="Calibri"/>
                <a:sym typeface="Calibri"/>
              </a:rPr>
              <a:t>dồn</a:t>
            </a:r>
            <a:r>
              <a:rPr lang="en-SG" sz="3600" b="1" dirty="0">
                <a:solidFill>
                  <a:srgbClr val="FFFF00"/>
                </a:solidFill>
                <a:latin typeface="Calibri"/>
                <a:ea typeface="Calibri"/>
                <a:cs typeface="Calibri"/>
                <a:sym typeface="Calibri"/>
              </a:rPr>
              <a:t> </a:t>
            </a:r>
            <a:r>
              <a:rPr lang="en-SG" sz="3600" b="1" dirty="0" err="1">
                <a:solidFill>
                  <a:srgbClr val="FFFF00"/>
                </a:solidFill>
                <a:latin typeface="Calibri"/>
                <a:ea typeface="Calibri"/>
                <a:cs typeface="Calibri"/>
                <a:sym typeface="Calibri"/>
              </a:rPr>
              <a:t>dập</a:t>
            </a:r>
            <a:r>
              <a:rPr lang="en-SG" sz="3600" b="1" dirty="0">
                <a:solidFill>
                  <a:srgbClr val="FFFF00"/>
                </a:solidFill>
                <a:latin typeface="Calibri"/>
                <a:ea typeface="Calibri"/>
                <a:cs typeface="Calibri"/>
                <a:sym typeface="Calibri"/>
              </a:rPr>
              <a:t>.</a:t>
            </a:r>
            <a:endParaRPr sz="3600" b="1" dirty="0">
              <a:solidFill>
                <a:srgbClr val="FFFF00"/>
              </a:solidFill>
              <a:latin typeface="Calibri"/>
              <a:ea typeface="Calibri"/>
              <a:cs typeface="Calibri"/>
              <a:sym typeface="Calibri"/>
            </a:endParaRPr>
          </a:p>
        </p:txBody>
      </p:sp>
      <p:pic>
        <p:nvPicPr>
          <p:cNvPr id="489" name="Google Shape;489;p19"/>
          <p:cNvPicPr preferRelativeResize="0"/>
          <p:nvPr/>
        </p:nvPicPr>
        <p:blipFill rotWithShape="1">
          <a:blip r:embed="rId4">
            <a:alphaModFix/>
          </a:blip>
          <a:srcRect t="9599" r="64857" b="10362"/>
          <a:stretch/>
        </p:blipFill>
        <p:spPr>
          <a:xfrm>
            <a:off x="1" y="0"/>
            <a:ext cx="348653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300"/>
                                        <p:tgtEl>
                                          <p:spTgt spid="48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265" name="Google Shape;265;p2"/>
          <p:cNvSpPr/>
          <p:nvPr/>
        </p:nvSpPr>
        <p:spPr>
          <a:xfrm>
            <a:off x="5159758" y="554560"/>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6" name="Google Shape;266;p2"/>
          <p:cNvSpPr txBox="1"/>
          <p:nvPr/>
        </p:nvSpPr>
        <p:spPr>
          <a:xfrm>
            <a:off x="5716018" y="1959612"/>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i="0" u="none" strike="noStrike" cap="none">
                <a:solidFill>
                  <a:srgbClr val="0C0C0C"/>
                </a:solidFill>
                <a:latin typeface="Questrial"/>
                <a:ea typeface="Questrial"/>
                <a:cs typeface="Questrial"/>
                <a:sym typeface="Questrial"/>
              </a:rPr>
              <a:t>Đọc đúng, trôi chảy; đọc diễn cảm bài đọc.</a:t>
            </a:r>
            <a:endParaRPr sz="3200" b="1" i="0" u="none" strike="noStrike" cap="none">
              <a:solidFill>
                <a:srgbClr val="0C0C0C"/>
              </a:solidFill>
              <a:latin typeface="Questrial"/>
              <a:ea typeface="Questrial"/>
              <a:cs typeface="Questrial"/>
              <a:sym typeface="Questrial"/>
            </a:endParaRPr>
          </a:p>
        </p:txBody>
      </p:sp>
      <p:sp>
        <p:nvSpPr>
          <p:cNvPr id="267" name="Google Shape;267;p2"/>
          <p:cNvSpPr txBox="1"/>
          <p:nvPr/>
        </p:nvSpPr>
        <p:spPr>
          <a:xfrm>
            <a:off x="5716018" y="3121605"/>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0" u="none" strike="noStrike" cap="none">
                <a:solidFill>
                  <a:srgbClr val="0C0C0C"/>
                </a:solidFill>
                <a:latin typeface="Questrial"/>
                <a:ea typeface="Questrial"/>
                <a:cs typeface="Questrial"/>
                <a:sym typeface="Questrial"/>
              </a:rPr>
              <a:t>2) Trình bày được nội dung, ý nghĩa của câu chuyện.</a:t>
            </a:r>
            <a:endParaRPr sz="3200" b="1" i="0" u="none" strike="noStrike" cap="none">
              <a:solidFill>
                <a:srgbClr val="0C0C0C"/>
              </a:solidFill>
              <a:latin typeface="Questrial"/>
              <a:ea typeface="Questrial"/>
              <a:cs typeface="Questrial"/>
              <a:sym typeface="Questrial"/>
            </a:endParaRPr>
          </a:p>
        </p:txBody>
      </p:sp>
      <p:pic>
        <p:nvPicPr>
          <p:cNvPr id="268" name="Google Shape;268;p2"/>
          <p:cNvPicPr preferRelativeResize="0"/>
          <p:nvPr/>
        </p:nvPicPr>
        <p:blipFill rotWithShape="1">
          <a:blip r:embed="rId4">
            <a:alphaModFix/>
          </a:blip>
          <a:srcRect/>
          <a:stretch/>
        </p:blipFill>
        <p:spPr>
          <a:xfrm>
            <a:off x="6805088" y="656578"/>
            <a:ext cx="3712786" cy="120101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500"/>
                                        <p:tgtEl>
                                          <p:spTgt spid="268"/>
                                        </p:tgtEl>
                                        <p:attrNameLst>
                                          <p:attrName>ppt_w</p:attrName>
                                        </p:attrNameLst>
                                      </p:cBhvr>
                                      <p:tavLst>
                                        <p:tav tm="0">
                                          <p:val>
                                            <p:strVal val="0"/>
                                          </p:val>
                                        </p:tav>
                                        <p:tav tm="100000">
                                          <p:val>
                                            <p:strVal val="#ppt_w"/>
                                          </p:val>
                                        </p:tav>
                                      </p:tavLst>
                                    </p:anim>
                                    <p:anim calcmode="lin" valueType="num">
                                      <p:cBhvr additive="base">
                                        <p:cTn id="8" dur="500"/>
                                        <p:tgtEl>
                                          <p:spTgt spid="26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
                                        </p:tgtEl>
                                        <p:attrNameLst>
                                          <p:attrName>style.visibility</p:attrName>
                                        </p:attrNameLst>
                                      </p:cBhvr>
                                      <p:to>
                                        <p:strVal val="visible"/>
                                      </p:to>
                                    </p:set>
                                    <p:anim calcmode="lin" valueType="num">
                                      <p:cBhvr additive="base">
                                        <p:cTn id="13" dur="1300"/>
                                        <p:tgtEl>
                                          <p:spTgt spid="26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7"/>
                                        </p:tgtEl>
                                        <p:attrNameLst>
                                          <p:attrName>style.visibility</p:attrName>
                                        </p:attrNameLst>
                                      </p:cBhvr>
                                      <p:to>
                                        <p:strVal val="visible"/>
                                      </p:to>
                                    </p:set>
                                    <p:anim calcmode="lin" valueType="num">
                                      <p:cBhvr additive="base">
                                        <p:cTn id="18" dur="1400"/>
                                        <p:tgtEl>
                                          <p:spTgt spid="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20"/>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495" name="Google Shape;495;p20"/>
          <p:cNvSpPr/>
          <p:nvPr/>
        </p:nvSpPr>
        <p:spPr>
          <a:xfrm>
            <a:off x="497570" y="108212"/>
            <a:ext cx="11184835" cy="6641576"/>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20"/>
          <p:cNvSpPr/>
          <p:nvPr/>
        </p:nvSpPr>
        <p:spPr>
          <a:xfrm>
            <a:off x="1696027" y="315166"/>
            <a:ext cx="8981120"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000" b="1" cap="none" dirty="0">
                <a:solidFill>
                  <a:srgbClr val="385623"/>
                </a:solidFill>
                <a:latin typeface="Arial"/>
                <a:ea typeface="Arial"/>
                <a:cs typeface="Arial"/>
                <a:sym typeface="Arial"/>
              </a:rPr>
              <a:t>TIÊU CHÍ ĐỌC VÀ NHẬN XÉT</a:t>
            </a:r>
            <a:endParaRPr sz="3000" b="1" cap="none" dirty="0">
              <a:solidFill>
                <a:srgbClr val="385623"/>
              </a:solidFill>
              <a:latin typeface="Arial"/>
              <a:ea typeface="Arial"/>
              <a:cs typeface="Arial"/>
              <a:sym typeface="Arial"/>
            </a:endParaRPr>
          </a:p>
        </p:txBody>
      </p:sp>
      <p:sp>
        <p:nvSpPr>
          <p:cNvPr id="497" name="Google Shape;497;p20"/>
          <p:cNvSpPr/>
          <p:nvPr/>
        </p:nvSpPr>
        <p:spPr>
          <a:xfrm>
            <a:off x="568394" y="192284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Đọc đúng tiếng, đúng từ, </a:t>
            </a:r>
            <a:endParaRPr/>
          </a:p>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lưu loát, mạch lạc</a:t>
            </a:r>
            <a:endParaRPr sz="2800" b="1">
              <a:solidFill>
                <a:srgbClr val="C55A11"/>
              </a:solidFill>
              <a:latin typeface="Questrial"/>
              <a:ea typeface="Questrial"/>
              <a:cs typeface="Questrial"/>
              <a:sym typeface="Questrial"/>
            </a:endParaRPr>
          </a:p>
        </p:txBody>
      </p:sp>
      <p:sp>
        <p:nvSpPr>
          <p:cNvPr id="498" name="Google Shape;498;p20"/>
          <p:cNvSpPr/>
          <p:nvPr/>
        </p:nvSpPr>
        <p:spPr>
          <a:xfrm>
            <a:off x="676286" y="331300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Ngắt, nghỉ hơi đúng ở các dấu câu, cụm từ rõ nghĩa</a:t>
            </a:r>
            <a:endParaRPr sz="2800" b="1">
              <a:solidFill>
                <a:srgbClr val="C55A11"/>
              </a:solidFill>
              <a:latin typeface="Questrial"/>
              <a:ea typeface="Questrial"/>
              <a:cs typeface="Questrial"/>
              <a:sym typeface="Questrial"/>
            </a:endParaRPr>
          </a:p>
        </p:txBody>
      </p:sp>
      <p:sp>
        <p:nvSpPr>
          <p:cNvPr id="499" name="Google Shape;499;p20"/>
          <p:cNvSpPr/>
          <p:nvPr/>
        </p:nvSpPr>
        <p:spPr>
          <a:xfrm>
            <a:off x="568394" y="469761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Cường độ đọc, tốc độ đọc đạt yêu cầu</a:t>
            </a:r>
            <a:endParaRPr/>
          </a:p>
        </p:txBody>
      </p:sp>
      <p:sp>
        <p:nvSpPr>
          <p:cNvPr id="500" name="Google Shape;500;p20"/>
          <p:cNvSpPr txBox="1"/>
          <p:nvPr/>
        </p:nvSpPr>
        <p:spPr>
          <a:xfrm>
            <a:off x="1675024" y="135176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257997"/>
                </a:solidFill>
                <a:latin typeface="Quicksand"/>
                <a:ea typeface="Quicksand"/>
                <a:cs typeface="Quicksand"/>
                <a:sym typeface="Quicksand"/>
              </a:rPr>
              <a:t>TIÊU CHÍ</a:t>
            </a:r>
            <a:endParaRPr sz="3600" b="1">
              <a:solidFill>
                <a:srgbClr val="257997"/>
              </a:solidFill>
              <a:latin typeface="Quicksand"/>
              <a:ea typeface="Quicksand"/>
              <a:cs typeface="Quicksand"/>
              <a:sym typeface="Quicksand"/>
            </a:endParaRPr>
          </a:p>
        </p:txBody>
      </p:sp>
      <p:sp>
        <p:nvSpPr>
          <p:cNvPr id="501" name="Google Shape;501;p20"/>
          <p:cNvSpPr txBox="1"/>
          <p:nvPr/>
        </p:nvSpPr>
        <p:spPr>
          <a:xfrm>
            <a:off x="5530911" y="142167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Bình thường</a:t>
            </a:r>
            <a:endParaRPr sz="2800" b="1">
              <a:solidFill>
                <a:srgbClr val="116B8B"/>
              </a:solidFill>
              <a:latin typeface="Quicksand"/>
              <a:ea typeface="Quicksand"/>
              <a:cs typeface="Quicksand"/>
              <a:sym typeface="Quicksand"/>
            </a:endParaRPr>
          </a:p>
        </p:txBody>
      </p:sp>
      <p:sp>
        <p:nvSpPr>
          <p:cNvPr id="502" name="Google Shape;502;p20"/>
          <p:cNvSpPr txBox="1"/>
          <p:nvPr/>
        </p:nvSpPr>
        <p:spPr>
          <a:xfrm>
            <a:off x="8197910" y="145440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Tốt</a:t>
            </a:r>
            <a:endParaRPr sz="2800" b="1">
              <a:solidFill>
                <a:srgbClr val="116B8B"/>
              </a:solidFill>
              <a:latin typeface="Quicksand"/>
              <a:ea typeface="Quicksand"/>
              <a:cs typeface="Quicksand"/>
              <a:sym typeface="Quicksand"/>
            </a:endParaRPr>
          </a:p>
        </p:txBody>
      </p:sp>
      <p:sp>
        <p:nvSpPr>
          <p:cNvPr id="503" name="Google Shape;503;p20"/>
          <p:cNvSpPr txBox="1"/>
          <p:nvPr/>
        </p:nvSpPr>
        <p:spPr>
          <a:xfrm>
            <a:off x="9728676" y="142167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Rất tốt</a:t>
            </a:r>
            <a:endParaRPr sz="2800" b="1">
              <a:solidFill>
                <a:srgbClr val="116B8B"/>
              </a:solidFill>
              <a:latin typeface="Quicksand"/>
              <a:ea typeface="Quicksand"/>
              <a:cs typeface="Quicksand"/>
              <a:sym typeface="Quicksand"/>
            </a:endParaRPr>
          </a:p>
        </p:txBody>
      </p:sp>
      <p:sp>
        <p:nvSpPr>
          <p:cNvPr id="504" name="Google Shape;504;p20"/>
          <p:cNvSpPr/>
          <p:nvPr/>
        </p:nvSpPr>
        <p:spPr>
          <a:xfrm>
            <a:off x="485545" y="5585388"/>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Giọng đọc phù hợp</a:t>
            </a:r>
            <a:endParaRPr sz="2800" b="1">
              <a:solidFill>
                <a:srgbClr val="C55A11"/>
              </a:solidFill>
              <a:latin typeface="Questrial"/>
              <a:ea typeface="Questrial"/>
              <a:cs typeface="Questrial"/>
              <a:sym typeface="Questrial"/>
            </a:endParaRPr>
          </a:p>
        </p:txBody>
      </p:sp>
      <p:grpSp>
        <p:nvGrpSpPr>
          <p:cNvPr id="505" name="Google Shape;505;p20"/>
          <p:cNvGrpSpPr/>
          <p:nvPr/>
        </p:nvGrpSpPr>
        <p:grpSpPr>
          <a:xfrm>
            <a:off x="6500985" y="1809977"/>
            <a:ext cx="4766813" cy="1278536"/>
            <a:chOff x="6500985" y="1809977"/>
            <a:chExt cx="4766813" cy="1278536"/>
          </a:xfrm>
        </p:grpSpPr>
        <p:grpSp>
          <p:nvGrpSpPr>
            <p:cNvPr id="506" name="Google Shape;506;p20"/>
            <p:cNvGrpSpPr/>
            <p:nvPr/>
          </p:nvGrpSpPr>
          <p:grpSpPr>
            <a:xfrm>
              <a:off x="6500985" y="1835361"/>
              <a:ext cx="1037588" cy="1241895"/>
              <a:chOff x="6500985" y="1835361"/>
              <a:chExt cx="1037588" cy="1241895"/>
            </a:xfrm>
          </p:grpSpPr>
          <p:pic>
            <p:nvPicPr>
              <p:cNvPr id="507" name="Google Shape;50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08" name="Google Shape;50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09" name="Google Shape;509;p20"/>
            <p:cNvGrpSpPr/>
            <p:nvPr/>
          </p:nvGrpSpPr>
          <p:grpSpPr>
            <a:xfrm>
              <a:off x="8442303" y="1809977"/>
              <a:ext cx="1037588" cy="1241895"/>
              <a:chOff x="6500985" y="1835361"/>
              <a:chExt cx="1037588" cy="1241895"/>
            </a:xfrm>
          </p:grpSpPr>
          <p:pic>
            <p:nvPicPr>
              <p:cNvPr id="510" name="Google Shape;51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1" name="Google Shape;51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12" name="Google Shape;512;p20"/>
            <p:cNvGrpSpPr/>
            <p:nvPr/>
          </p:nvGrpSpPr>
          <p:grpSpPr>
            <a:xfrm>
              <a:off x="10230210" y="1846618"/>
              <a:ext cx="1037588" cy="1241895"/>
              <a:chOff x="6500985" y="1835361"/>
              <a:chExt cx="1037588" cy="1241895"/>
            </a:xfrm>
          </p:grpSpPr>
          <p:pic>
            <p:nvPicPr>
              <p:cNvPr id="513" name="Google Shape;51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4" name="Google Shape;51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15" name="Google Shape;515;p20"/>
          <p:cNvGrpSpPr/>
          <p:nvPr/>
        </p:nvGrpSpPr>
        <p:grpSpPr>
          <a:xfrm>
            <a:off x="6452993" y="3068734"/>
            <a:ext cx="4766813" cy="1278536"/>
            <a:chOff x="6500985" y="1809977"/>
            <a:chExt cx="4766813" cy="1278536"/>
          </a:xfrm>
        </p:grpSpPr>
        <p:grpSp>
          <p:nvGrpSpPr>
            <p:cNvPr id="516" name="Google Shape;516;p20"/>
            <p:cNvGrpSpPr/>
            <p:nvPr/>
          </p:nvGrpSpPr>
          <p:grpSpPr>
            <a:xfrm>
              <a:off x="6500985" y="1835361"/>
              <a:ext cx="1037588" cy="1241895"/>
              <a:chOff x="6500985" y="1835361"/>
              <a:chExt cx="1037588" cy="1241895"/>
            </a:xfrm>
          </p:grpSpPr>
          <p:pic>
            <p:nvPicPr>
              <p:cNvPr id="517" name="Google Shape;51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8" name="Google Shape;51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19" name="Google Shape;519;p20"/>
            <p:cNvGrpSpPr/>
            <p:nvPr/>
          </p:nvGrpSpPr>
          <p:grpSpPr>
            <a:xfrm>
              <a:off x="8442303" y="1809977"/>
              <a:ext cx="1037588" cy="1241895"/>
              <a:chOff x="6500985" y="1835361"/>
              <a:chExt cx="1037588" cy="1241895"/>
            </a:xfrm>
          </p:grpSpPr>
          <p:pic>
            <p:nvPicPr>
              <p:cNvPr id="520" name="Google Shape;52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1" name="Google Shape;52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22" name="Google Shape;522;p20"/>
            <p:cNvGrpSpPr/>
            <p:nvPr/>
          </p:nvGrpSpPr>
          <p:grpSpPr>
            <a:xfrm>
              <a:off x="10230210" y="1846618"/>
              <a:ext cx="1037588" cy="1241895"/>
              <a:chOff x="6500985" y="1835361"/>
              <a:chExt cx="1037588" cy="1241895"/>
            </a:xfrm>
          </p:grpSpPr>
          <p:pic>
            <p:nvPicPr>
              <p:cNvPr id="523" name="Google Shape;52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4" name="Google Shape;52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25" name="Google Shape;525;p20"/>
          <p:cNvGrpSpPr/>
          <p:nvPr/>
        </p:nvGrpSpPr>
        <p:grpSpPr>
          <a:xfrm>
            <a:off x="6452993" y="4402447"/>
            <a:ext cx="4766813" cy="1278536"/>
            <a:chOff x="6500985" y="1809977"/>
            <a:chExt cx="4766813" cy="1278536"/>
          </a:xfrm>
        </p:grpSpPr>
        <p:grpSp>
          <p:nvGrpSpPr>
            <p:cNvPr id="526" name="Google Shape;526;p20"/>
            <p:cNvGrpSpPr/>
            <p:nvPr/>
          </p:nvGrpSpPr>
          <p:grpSpPr>
            <a:xfrm>
              <a:off x="6500985" y="1835361"/>
              <a:ext cx="1037588" cy="1241895"/>
              <a:chOff x="6500985" y="1835361"/>
              <a:chExt cx="1037588" cy="1241895"/>
            </a:xfrm>
          </p:grpSpPr>
          <p:pic>
            <p:nvPicPr>
              <p:cNvPr id="527" name="Google Shape;52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8" name="Google Shape;52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29" name="Google Shape;529;p20"/>
            <p:cNvGrpSpPr/>
            <p:nvPr/>
          </p:nvGrpSpPr>
          <p:grpSpPr>
            <a:xfrm>
              <a:off x="8442303" y="1809977"/>
              <a:ext cx="1037588" cy="1241895"/>
              <a:chOff x="6500985" y="1835361"/>
              <a:chExt cx="1037588" cy="1241895"/>
            </a:xfrm>
          </p:grpSpPr>
          <p:pic>
            <p:nvPicPr>
              <p:cNvPr id="530" name="Google Shape;53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1" name="Google Shape;53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32" name="Google Shape;532;p20"/>
            <p:cNvGrpSpPr/>
            <p:nvPr/>
          </p:nvGrpSpPr>
          <p:grpSpPr>
            <a:xfrm>
              <a:off x="10230210" y="1846618"/>
              <a:ext cx="1037588" cy="1241895"/>
              <a:chOff x="6500985" y="1835361"/>
              <a:chExt cx="1037588" cy="1241895"/>
            </a:xfrm>
          </p:grpSpPr>
          <p:pic>
            <p:nvPicPr>
              <p:cNvPr id="533" name="Google Shape;53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4" name="Google Shape;53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35" name="Google Shape;535;p20"/>
          <p:cNvGrpSpPr/>
          <p:nvPr/>
        </p:nvGrpSpPr>
        <p:grpSpPr>
          <a:xfrm>
            <a:off x="6461526" y="5559452"/>
            <a:ext cx="4766813" cy="1278536"/>
            <a:chOff x="6500985" y="1809977"/>
            <a:chExt cx="4766813" cy="1278536"/>
          </a:xfrm>
        </p:grpSpPr>
        <p:grpSp>
          <p:nvGrpSpPr>
            <p:cNvPr id="536" name="Google Shape;536;p20"/>
            <p:cNvGrpSpPr/>
            <p:nvPr/>
          </p:nvGrpSpPr>
          <p:grpSpPr>
            <a:xfrm>
              <a:off x="6500985" y="1835361"/>
              <a:ext cx="1037588" cy="1241895"/>
              <a:chOff x="6500985" y="1835361"/>
              <a:chExt cx="1037588" cy="1241895"/>
            </a:xfrm>
          </p:grpSpPr>
          <p:pic>
            <p:nvPicPr>
              <p:cNvPr id="537" name="Google Shape;53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8" name="Google Shape;53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39" name="Google Shape;539;p20"/>
            <p:cNvGrpSpPr/>
            <p:nvPr/>
          </p:nvGrpSpPr>
          <p:grpSpPr>
            <a:xfrm>
              <a:off x="8442303" y="1809977"/>
              <a:ext cx="1037588" cy="1241895"/>
              <a:chOff x="6500985" y="1835361"/>
              <a:chExt cx="1037588" cy="1241895"/>
            </a:xfrm>
          </p:grpSpPr>
          <p:pic>
            <p:nvPicPr>
              <p:cNvPr id="540" name="Google Shape;54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1" name="Google Shape;54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42" name="Google Shape;542;p20"/>
            <p:cNvGrpSpPr/>
            <p:nvPr/>
          </p:nvGrpSpPr>
          <p:grpSpPr>
            <a:xfrm>
              <a:off x="10230210" y="1846618"/>
              <a:ext cx="1037588" cy="1241895"/>
              <a:chOff x="6500985" y="1835361"/>
              <a:chExt cx="1037588" cy="1241895"/>
            </a:xfrm>
          </p:grpSpPr>
          <p:pic>
            <p:nvPicPr>
              <p:cNvPr id="543" name="Google Shape;54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4" name="Google Shape;54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2000"/>
                                        <p:tgtEl>
                                          <p:spTgt spid="4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Effect transition="in" filter="fade">
                                      <p:cBhvr>
                                        <p:cTn id="11" dur="500"/>
                                        <p:tgtEl>
                                          <p:spTgt spid="50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7"/>
                                        </p:tgtEl>
                                        <p:attrNameLst>
                                          <p:attrName>style.visibility</p:attrName>
                                        </p:attrNameLst>
                                      </p:cBhvr>
                                      <p:to>
                                        <p:strVal val="visible"/>
                                      </p:to>
                                    </p:set>
                                    <p:animEffect transition="in" filter="fade">
                                      <p:cBhvr>
                                        <p:cTn id="16" dur="1822"/>
                                        <p:tgtEl>
                                          <p:spTgt spid="497"/>
                                        </p:tgtEl>
                                      </p:cBhvr>
                                    </p:animEffect>
                                  </p:childTnLst>
                                </p:cTn>
                              </p:par>
                              <p:par>
                                <p:cTn id="17" presetID="10"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fade">
                                      <p:cBhvr>
                                        <p:cTn id="19" dur="1822"/>
                                        <p:tgtEl>
                                          <p:spTgt spid="498"/>
                                        </p:tgtEl>
                                      </p:cBhvr>
                                    </p:animEffect>
                                  </p:childTnLst>
                                </p:cTn>
                              </p:par>
                              <p:par>
                                <p:cTn id="20" presetID="10" presetClass="entr" presetSubtype="0" fill="hold"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fade">
                                      <p:cBhvr>
                                        <p:cTn id="22" dur="1822"/>
                                        <p:tgtEl>
                                          <p:spTgt spid="499"/>
                                        </p:tgtEl>
                                      </p:cBhvr>
                                    </p:animEffect>
                                  </p:childTnLst>
                                </p:cTn>
                              </p:par>
                              <p:par>
                                <p:cTn id="23" presetID="10" presetClass="entr" presetSubtype="0" fill="hold" nodeType="with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fade">
                                      <p:cBhvr>
                                        <p:cTn id="25" dur="1822"/>
                                        <p:tgtEl>
                                          <p:spTgt spid="5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1"/>
                                        </p:tgtEl>
                                        <p:attrNameLst>
                                          <p:attrName>style.visibility</p:attrName>
                                        </p:attrNameLst>
                                      </p:cBhvr>
                                      <p:to>
                                        <p:strVal val="visible"/>
                                      </p:to>
                                    </p:set>
                                    <p:animEffect transition="in" filter="fade">
                                      <p:cBhvr>
                                        <p:cTn id="30" dur="1000"/>
                                        <p:tgtEl>
                                          <p:spTgt spid="501"/>
                                        </p:tgtEl>
                                      </p:cBhvr>
                                    </p:animEffect>
                                  </p:childTnLst>
                                </p:cTn>
                              </p:par>
                              <p:par>
                                <p:cTn id="31" presetID="10" presetClass="entr" presetSubtype="0" fill="hold" nodeType="withEffect">
                                  <p:stCondLst>
                                    <p:cond delay="0"/>
                                  </p:stCondLst>
                                  <p:childTnLst>
                                    <p:set>
                                      <p:cBhvr>
                                        <p:cTn id="32" dur="1" fill="hold">
                                          <p:stCondLst>
                                            <p:cond delay="0"/>
                                          </p:stCondLst>
                                        </p:cTn>
                                        <p:tgtEl>
                                          <p:spTgt spid="502"/>
                                        </p:tgtEl>
                                        <p:attrNameLst>
                                          <p:attrName>style.visibility</p:attrName>
                                        </p:attrNameLst>
                                      </p:cBhvr>
                                      <p:to>
                                        <p:strVal val="visible"/>
                                      </p:to>
                                    </p:set>
                                    <p:animEffect transition="in" filter="fade">
                                      <p:cBhvr>
                                        <p:cTn id="33" dur="1000"/>
                                        <p:tgtEl>
                                          <p:spTgt spid="502"/>
                                        </p:tgtEl>
                                      </p:cBhvr>
                                    </p:animEffect>
                                  </p:childTnLst>
                                </p:cTn>
                              </p:par>
                              <p:par>
                                <p:cTn id="34" presetID="10" presetClass="entr" presetSubtype="0" fill="hold" nodeType="withEffect">
                                  <p:stCondLst>
                                    <p:cond delay="0"/>
                                  </p:stCondLst>
                                  <p:childTnLst>
                                    <p:set>
                                      <p:cBhvr>
                                        <p:cTn id="35" dur="1" fill="hold">
                                          <p:stCondLst>
                                            <p:cond delay="0"/>
                                          </p:stCondLst>
                                        </p:cTn>
                                        <p:tgtEl>
                                          <p:spTgt spid="503"/>
                                        </p:tgtEl>
                                        <p:attrNameLst>
                                          <p:attrName>style.visibility</p:attrName>
                                        </p:attrNameLst>
                                      </p:cBhvr>
                                      <p:to>
                                        <p:strVal val="visible"/>
                                      </p:to>
                                    </p:set>
                                    <p:animEffect transition="in" filter="fade">
                                      <p:cBhvr>
                                        <p:cTn id="36" dur="1000"/>
                                        <p:tgtEl>
                                          <p:spTgt spid="50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5"/>
                                        </p:tgtEl>
                                        <p:attrNameLst>
                                          <p:attrName>style.visibility</p:attrName>
                                        </p:attrNameLst>
                                      </p:cBhvr>
                                      <p:to>
                                        <p:strVal val="visible"/>
                                      </p:to>
                                    </p:set>
                                    <p:animEffect transition="in" filter="fade">
                                      <p:cBhvr>
                                        <p:cTn id="41" dur="1000"/>
                                        <p:tgtEl>
                                          <p:spTgt spid="535"/>
                                        </p:tgtEl>
                                      </p:cBhvr>
                                    </p:animEffect>
                                  </p:childTnLst>
                                </p:cTn>
                              </p:par>
                              <p:par>
                                <p:cTn id="42" presetID="10" presetClass="entr" presetSubtype="0" fill="hold" nodeType="withEffect">
                                  <p:stCondLst>
                                    <p:cond delay="0"/>
                                  </p:stCondLst>
                                  <p:childTnLst>
                                    <p:set>
                                      <p:cBhvr>
                                        <p:cTn id="43" dur="1" fill="hold">
                                          <p:stCondLst>
                                            <p:cond delay="0"/>
                                          </p:stCondLst>
                                        </p:cTn>
                                        <p:tgtEl>
                                          <p:spTgt spid="525"/>
                                        </p:tgtEl>
                                        <p:attrNameLst>
                                          <p:attrName>style.visibility</p:attrName>
                                        </p:attrNameLst>
                                      </p:cBhvr>
                                      <p:to>
                                        <p:strVal val="visible"/>
                                      </p:to>
                                    </p:set>
                                    <p:animEffect transition="in" filter="fade">
                                      <p:cBhvr>
                                        <p:cTn id="44" dur="1000"/>
                                        <p:tgtEl>
                                          <p:spTgt spid="525"/>
                                        </p:tgtEl>
                                      </p:cBhvr>
                                    </p:animEffect>
                                  </p:childTnLst>
                                </p:cTn>
                              </p:par>
                              <p:par>
                                <p:cTn id="45" presetID="10" presetClass="entr" presetSubtype="0" fill="hold" nodeType="withEffect">
                                  <p:stCondLst>
                                    <p:cond delay="0"/>
                                  </p:stCondLst>
                                  <p:childTnLst>
                                    <p:set>
                                      <p:cBhvr>
                                        <p:cTn id="46" dur="1" fill="hold">
                                          <p:stCondLst>
                                            <p:cond delay="0"/>
                                          </p:stCondLst>
                                        </p:cTn>
                                        <p:tgtEl>
                                          <p:spTgt spid="505"/>
                                        </p:tgtEl>
                                        <p:attrNameLst>
                                          <p:attrName>style.visibility</p:attrName>
                                        </p:attrNameLst>
                                      </p:cBhvr>
                                      <p:to>
                                        <p:strVal val="visible"/>
                                      </p:to>
                                    </p:set>
                                    <p:animEffect transition="in" filter="fade">
                                      <p:cBhvr>
                                        <p:cTn id="47" dur="1000"/>
                                        <p:tgtEl>
                                          <p:spTgt spid="505"/>
                                        </p:tgtEl>
                                      </p:cBhvr>
                                    </p:animEffect>
                                  </p:childTnLst>
                                </p:cTn>
                              </p:par>
                              <p:par>
                                <p:cTn id="48" presetID="10" presetClass="entr" presetSubtype="0" fill="hold" nodeType="withEffect">
                                  <p:stCondLst>
                                    <p:cond delay="0"/>
                                  </p:stCondLst>
                                  <p:childTnLst>
                                    <p:set>
                                      <p:cBhvr>
                                        <p:cTn id="49" dur="1" fill="hold">
                                          <p:stCondLst>
                                            <p:cond delay="0"/>
                                          </p:stCondLst>
                                        </p:cTn>
                                        <p:tgtEl>
                                          <p:spTgt spid="515"/>
                                        </p:tgtEl>
                                        <p:attrNameLst>
                                          <p:attrName>style.visibility</p:attrName>
                                        </p:attrNameLst>
                                      </p:cBhvr>
                                      <p:to>
                                        <p:strVal val="visible"/>
                                      </p:to>
                                    </p:set>
                                    <p:animEffect transition="in" filter="fade">
                                      <p:cBhvr>
                                        <p:cTn id="50" dur="1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21"/>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550" name="Google Shape;550;p21"/>
          <p:cNvSpPr/>
          <p:nvPr/>
        </p:nvSpPr>
        <p:spPr>
          <a:xfrm>
            <a:off x="497570" y="340390"/>
            <a:ext cx="11184835" cy="6177220"/>
          </a:xfrm>
          <a:prstGeom prst="roundRect">
            <a:avLst>
              <a:gd name="adj" fmla="val 9596"/>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1"/>
          <p:cNvSpPr/>
          <p:nvPr/>
        </p:nvSpPr>
        <p:spPr>
          <a:xfrm>
            <a:off x="580050" y="340390"/>
            <a:ext cx="11019873" cy="66787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600">
                <a:solidFill>
                  <a:srgbClr val="000000"/>
                </a:solidFill>
                <a:latin typeface="Calibri"/>
                <a:ea typeface="Calibri"/>
                <a:cs typeface="Calibri"/>
                <a:sym typeface="Calibri"/>
              </a:rPr>
              <a:t> </a:t>
            </a:r>
            <a:r>
              <a:rPr lang="en-SG" sz="4800">
                <a:solidFill>
                  <a:srgbClr val="00B050"/>
                </a:solidFill>
                <a:latin typeface="Arial"/>
                <a:ea typeface="Arial"/>
                <a:cs typeface="Arial"/>
                <a:sym typeface="Arial"/>
              </a:rPr>
              <a:t>Út Vịnh</a:t>
            </a:r>
            <a:endParaRPr sz="36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endParaRPr sz="3200">
              <a:solidFill>
                <a:schemeClr val="dk1"/>
              </a:solidFill>
              <a:latin typeface="Calibri"/>
              <a:ea typeface="Calibri"/>
              <a:cs typeface="Calibri"/>
              <a:sym typeface="Calibri"/>
            </a:endParaRPr>
          </a:p>
        </p:txBody>
      </p:sp>
      <p:cxnSp>
        <p:nvCxnSpPr>
          <p:cNvPr id="552" name="Google Shape;552;p21"/>
          <p:cNvCxnSpPr/>
          <p:nvPr/>
        </p:nvCxnSpPr>
        <p:spPr>
          <a:xfrm>
            <a:off x="3357797" y="2098623"/>
            <a:ext cx="1858780" cy="0"/>
          </a:xfrm>
          <a:prstGeom prst="straightConnector1">
            <a:avLst/>
          </a:prstGeom>
          <a:noFill/>
          <a:ln w="57150" cap="flat" cmpd="sng">
            <a:solidFill>
              <a:srgbClr val="FF0000"/>
            </a:solidFill>
            <a:prstDash val="solid"/>
            <a:miter lim="800000"/>
            <a:headEnd type="none" w="sm" len="sm"/>
            <a:tailEnd type="none" w="sm" len="sm"/>
          </a:ln>
        </p:spPr>
      </p:cxnSp>
      <p:cxnSp>
        <p:nvCxnSpPr>
          <p:cNvPr id="553" name="Google Shape;553;p21"/>
          <p:cNvCxnSpPr/>
          <p:nvPr/>
        </p:nvCxnSpPr>
        <p:spPr>
          <a:xfrm>
            <a:off x="7722432" y="2098623"/>
            <a:ext cx="3235378" cy="0"/>
          </a:xfrm>
          <a:prstGeom prst="straightConnector1">
            <a:avLst/>
          </a:prstGeom>
          <a:noFill/>
          <a:ln w="57150" cap="flat" cmpd="sng">
            <a:solidFill>
              <a:srgbClr val="FF0000"/>
            </a:solidFill>
            <a:prstDash val="solid"/>
            <a:miter lim="800000"/>
            <a:headEnd type="none" w="sm" len="sm"/>
            <a:tailEnd type="none" w="sm" len="sm"/>
          </a:ln>
        </p:spPr>
      </p:cxnSp>
      <p:cxnSp>
        <p:nvCxnSpPr>
          <p:cNvPr id="554" name="Google Shape;554;p21"/>
          <p:cNvCxnSpPr/>
          <p:nvPr/>
        </p:nvCxnSpPr>
        <p:spPr>
          <a:xfrm>
            <a:off x="1519002" y="3075482"/>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5" name="Google Shape;555;p21"/>
          <p:cNvCxnSpPr/>
          <p:nvPr/>
        </p:nvCxnSpPr>
        <p:spPr>
          <a:xfrm>
            <a:off x="2360949" y="3065489"/>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6" name="Google Shape;556;p21"/>
          <p:cNvCxnSpPr/>
          <p:nvPr/>
        </p:nvCxnSpPr>
        <p:spPr>
          <a:xfrm rot="10800000" flipH="1">
            <a:off x="3187907" y="3065489"/>
            <a:ext cx="1189221" cy="19988"/>
          </a:xfrm>
          <a:prstGeom prst="straightConnector1">
            <a:avLst/>
          </a:prstGeom>
          <a:noFill/>
          <a:ln w="57150" cap="flat" cmpd="sng">
            <a:solidFill>
              <a:srgbClr val="FF0000"/>
            </a:solidFill>
            <a:prstDash val="solid"/>
            <a:miter lim="800000"/>
            <a:headEnd type="none" w="sm" len="sm"/>
            <a:tailEnd type="none" w="sm" len="sm"/>
          </a:ln>
        </p:spPr>
      </p:cxnSp>
      <p:cxnSp>
        <p:nvCxnSpPr>
          <p:cNvPr id="557" name="Google Shape;557;p21"/>
          <p:cNvCxnSpPr/>
          <p:nvPr/>
        </p:nvCxnSpPr>
        <p:spPr>
          <a:xfrm>
            <a:off x="4900765" y="3574835"/>
            <a:ext cx="1709897" cy="0"/>
          </a:xfrm>
          <a:prstGeom prst="straightConnector1">
            <a:avLst/>
          </a:prstGeom>
          <a:noFill/>
          <a:ln w="57150" cap="flat" cmpd="sng">
            <a:solidFill>
              <a:srgbClr val="FF0000"/>
            </a:solidFill>
            <a:prstDash val="solid"/>
            <a:miter lim="800000"/>
            <a:headEnd type="none" w="sm" len="sm"/>
            <a:tailEnd type="none" w="sm" len="sm"/>
          </a:ln>
        </p:spPr>
      </p:cxnSp>
      <p:cxnSp>
        <p:nvCxnSpPr>
          <p:cNvPr id="558" name="Google Shape;558;p21"/>
          <p:cNvCxnSpPr/>
          <p:nvPr/>
        </p:nvCxnSpPr>
        <p:spPr>
          <a:xfrm>
            <a:off x="6867483" y="3574835"/>
            <a:ext cx="1122274" cy="0"/>
          </a:xfrm>
          <a:prstGeom prst="straightConnector1">
            <a:avLst/>
          </a:prstGeom>
          <a:noFill/>
          <a:ln w="57150" cap="flat" cmpd="sng">
            <a:solidFill>
              <a:srgbClr val="FF0000"/>
            </a:solidFill>
            <a:prstDash val="solid"/>
            <a:miter lim="800000"/>
            <a:headEnd type="none" w="sm" len="sm"/>
            <a:tailEnd type="none" w="sm" len="sm"/>
          </a:ln>
        </p:spPr>
      </p:cxnSp>
      <p:cxnSp>
        <p:nvCxnSpPr>
          <p:cNvPr id="559" name="Google Shape;559;p21"/>
          <p:cNvCxnSpPr/>
          <p:nvPr/>
        </p:nvCxnSpPr>
        <p:spPr>
          <a:xfrm>
            <a:off x="2811650" y="4042029"/>
            <a:ext cx="1820311" cy="0"/>
          </a:xfrm>
          <a:prstGeom prst="straightConnector1">
            <a:avLst/>
          </a:prstGeom>
          <a:noFill/>
          <a:ln w="57150" cap="flat" cmpd="sng">
            <a:solidFill>
              <a:srgbClr val="FF0000"/>
            </a:solidFill>
            <a:prstDash val="solid"/>
            <a:miter lim="800000"/>
            <a:headEnd type="none" w="sm" len="sm"/>
            <a:tailEnd type="none" w="sm" len="sm"/>
          </a:ln>
        </p:spPr>
      </p:cxnSp>
      <p:cxnSp>
        <p:nvCxnSpPr>
          <p:cNvPr id="560" name="Google Shape;560;p21"/>
          <p:cNvCxnSpPr/>
          <p:nvPr/>
        </p:nvCxnSpPr>
        <p:spPr>
          <a:xfrm>
            <a:off x="4885775" y="4039212"/>
            <a:ext cx="1530015" cy="2817"/>
          </a:xfrm>
          <a:prstGeom prst="straightConnector1">
            <a:avLst/>
          </a:prstGeom>
          <a:noFill/>
          <a:ln w="57150" cap="flat" cmpd="sng">
            <a:solidFill>
              <a:srgbClr val="FF0000"/>
            </a:solidFill>
            <a:prstDash val="solid"/>
            <a:miter lim="800000"/>
            <a:headEnd type="none" w="sm" len="sm"/>
            <a:tailEnd type="none" w="sm" len="sm"/>
          </a:ln>
        </p:spPr>
      </p:cxnSp>
      <p:cxnSp>
        <p:nvCxnSpPr>
          <p:cNvPr id="561" name="Google Shape;561;p21"/>
          <p:cNvCxnSpPr/>
          <p:nvPr/>
        </p:nvCxnSpPr>
        <p:spPr>
          <a:xfrm>
            <a:off x="3721805" y="4503588"/>
            <a:ext cx="1163970" cy="0"/>
          </a:xfrm>
          <a:prstGeom prst="straightConnector1">
            <a:avLst/>
          </a:prstGeom>
          <a:noFill/>
          <a:ln w="57150" cap="flat" cmpd="sng">
            <a:solidFill>
              <a:srgbClr val="FF0000"/>
            </a:solidFill>
            <a:prstDash val="solid"/>
            <a:miter lim="800000"/>
            <a:headEnd type="none" w="sm" len="sm"/>
            <a:tailEnd type="none" w="sm" len="sm"/>
          </a:ln>
        </p:spPr>
      </p:cxnSp>
      <p:cxnSp>
        <p:nvCxnSpPr>
          <p:cNvPr id="562" name="Google Shape;562;p21"/>
          <p:cNvCxnSpPr/>
          <p:nvPr/>
        </p:nvCxnSpPr>
        <p:spPr>
          <a:xfrm>
            <a:off x="5755713" y="4503588"/>
            <a:ext cx="2398936" cy="0"/>
          </a:xfrm>
          <a:prstGeom prst="straightConnector1">
            <a:avLst/>
          </a:prstGeom>
          <a:noFill/>
          <a:ln w="57150" cap="flat" cmpd="sng">
            <a:solidFill>
              <a:srgbClr val="FF0000"/>
            </a:solidFill>
            <a:prstDash val="solid"/>
            <a:miter lim="800000"/>
            <a:headEnd type="none" w="sm" len="sm"/>
            <a:tailEnd type="none" w="sm" len="sm"/>
          </a:ln>
        </p:spPr>
      </p:cxnSp>
      <p:cxnSp>
        <p:nvCxnSpPr>
          <p:cNvPr id="563" name="Google Shape;563;p21"/>
          <p:cNvCxnSpPr/>
          <p:nvPr/>
        </p:nvCxnSpPr>
        <p:spPr>
          <a:xfrm>
            <a:off x="1590947"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4" name="Google Shape;564;p21"/>
          <p:cNvCxnSpPr/>
          <p:nvPr/>
        </p:nvCxnSpPr>
        <p:spPr>
          <a:xfrm>
            <a:off x="8803714"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5" name="Google Shape;565;p21"/>
          <p:cNvCxnSpPr/>
          <p:nvPr/>
        </p:nvCxnSpPr>
        <p:spPr>
          <a:xfrm>
            <a:off x="4039341" y="5497937"/>
            <a:ext cx="1424574" cy="0"/>
          </a:xfrm>
          <a:prstGeom prst="straightConnector1">
            <a:avLst/>
          </a:prstGeom>
          <a:noFill/>
          <a:ln w="57150" cap="flat" cmpd="sng">
            <a:solidFill>
              <a:srgbClr val="FF0000"/>
            </a:solidFill>
            <a:prstDash val="solid"/>
            <a:miter lim="800000"/>
            <a:headEnd type="none" w="sm" len="sm"/>
            <a:tailEnd type="none" w="sm" len="sm"/>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gtEl>
                                        <p:attrNameLst>
                                          <p:attrName>style.visibility</p:attrName>
                                        </p:attrNameLst>
                                      </p:cBhvr>
                                      <p:to>
                                        <p:strVal val="visible"/>
                                      </p:to>
                                    </p:set>
                                    <p:animEffect transition="in" filter="fade">
                                      <p:cBhvr>
                                        <p:cTn id="12" dur="5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4"/>
                                        </p:tgtEl>
                                        <p:attrNameLst>
                                          <p:attrName>style.visibility</p:attrName>
                                        </p:attrNameLst>
                                      </p:cBhvr>
                                      <p:to>
                                        <p:strVal val="visible"/>
                                      </p:to>
                                    </p:set>
                                    <p:animEffect transition="in" filter="fade">
                                      <p:cBhvr>
                                        <p:cTn id="17" dur="500"/>
                                        <p:tgtEl>
                                          <p:spTgt spid="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gtEl>
                                        <p:attrNameLst>
                                          <p:attrName>style.visibility</p:attrName>
                                        </p:attrNameLst>
                                      </p:cBhvr>
                                      <p:to>
                                        <p:strVal val="visible"/>
                                      </p:to>
                                    </p:set>
                                    <p:animEffect transition="in" filter="fade">
                                      <p:cBhvr>
                                        <p:cTn id="22" dur="500"/>
                                        <p:tgtEl>
                                          <p:spTgt spid="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animEffect transition="in" filter="fade">
                                      <p:cBhvr>
                                        <p:cTn id="27" dur="500"/>
                                        <p:tgtEl>
                                          <p:spTgt spid="5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7"/>
                                        </p:tgtEl>
                                        <p:attrNameLst>
                                          <p:attrName>style.visibility</p:attrName>
                                        </p:attrNameLst>
                                      </p:cBhvr>
                                      <p:to>
                                        <p:strVal val="visible"/>
                                      </p:to>
                                    </p:set>
                                    <p:animEffect transition="in" filter="fade">
                                      <p:cBhvr>
                                        <p:cTn id="32" dur="500"/>
                                        <p:tgtEl>
                                          <p:spTgt spid="5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8"/>
                                        </p:tgtEl>
                                        <p:attrNameLst>
                                          <p:attrName>style.visibility</p:attrName>
                                        </p:attrNameLst>
                                      </p:cBhvr>
                                      <p:to>
                                        <p:strVal val="visible"/>
                                      </p:to>
                                    </p:set>
                                    <p:animEffect transition="in" filter="fade">
                                      <p:cBhvr>
                                        <p:cTn id="37" dur="500"/>
                                        <p:tgtEl>
                                          <p:spTgt spid="5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9"/>
                                        </p:tgtEl>
                                        <p:attrNameLst>
                                          <p:attrName>style.visibility</p:attrName>
                                        </p:attrNameLst>
                                      </p:cBhvr>
                                      <p:to>
                                        <p:strVal val="visible"/>
                                      </p:to>
                                    </p:set>
                                    <p:animEffect transition="in" filter="fade">
                                      <p:cBhvr>
                                        <p:cTn id="42" dur="500"/>
                                        <p:tgtEl>
                                          <p:spTgt spid="5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0"/>
                                        </p:tgtEl>
                                        <p:attrNameLst>
                                          <p:attrName>style.visibility</p:attrName>
                                        </p:attrNameLst>
                                      </p:cBhvr>
                                      <p:to>
                                        <p:strVal val="visible"/>
                                      </p:to>
                                    </p:set>
                                    <p:animEffect transition="in" filter="fade">
                                      <p:cBhvr>
                                        <p:cTn id="47" dur="500"/>
                                        <p:tgtEl>
                                          <p:spTgt spid="5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1"/>
                                        </p:tgtEl>
                                        <p:attrNameLst>
                                          <p:attrName>style.visibility</p:attrName>
                                        </p:attrNameLst>
                                      </p:cBhvr>
                                      <p:to>
                                        <p:strVal val="visible"/>
                                      </p:to>
                                    </p:set>
                                    <p:animEffect transition="in" filter="fade">
                                      <p:cBhvr>
                                        <p:cTn id="52" dur="500"/>
                                        <p:tgtEl>
                                          <p:spTgt spid="5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2"/>
                                        </p:tgtEl>
                                        <p:attrNameLst>
                                          <p:attrName>style.visibility</p:attrName>
                                        </p:attrNameLst>
                                      </p:cBhvr>
                                      <p:to>
                                        <p:strVal val="visible"/>
                                      </p:to>
                                    </p:set>
                                    <p:animEffect transition="in" filter="fade">
                                      <p:cBhvr>
                                        <p:cTn id="57" dur="500"/>
                                        <p:tgtEl>
                                          <p:spTgt spid="5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3"/>
                                        </p:tgtEl>
                                        <p:attrNameLst>
                                          <p:attrName>style.visibility</p:attrName>
                                        </p:attrNameLst>
                                      </p:cBhvr>
                                      <p:to>
                                        <p:strVal val="visible"/>
                                      </p:to>
                                    </p:set>
                                    <p:animEffect transition="in" filter="fade">
                                      <p:cBhvr>
                                        <p:cTn id="62" dur="500"/>
                                        <p:tgtEl>
                                          <p:spTgt spid="5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64"/>
                                        </p:tgtEl>
                                        <p:attrNameLst>
                                          <p:attrName>style.visibility</p:attrName>
                                        </p:attrNameLst>
                                      </p:cBhvr>
                                      <p:to>
                                        <p:strVal val="visible"/>
                                      </p:to>
                                    </p:set>
                                    <p:animEffect transition="in" filter="fade">
                                      <p:cBhvr>
                                        <p:cTn id="67" dur="500"/>
                                        <p:tgtEl>
                                          <p:spTgt spid="5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65"/>
                                        </p:tgtEl>
                                        <p:attrNameLst>
                                          <p:attrName>style.visibility</p:attrName>
                                        </p:attrNameLst>
                                      </p:cBhvr>
                                      <p:to>
                                        <p:strVal val="visible"/>
                                      </p:to>
                                    </p:set>
                                    <p:animEffect transition="in" filter="fade">
                                      <p:cBhvr>
                                        <p:cTn id="7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22"/>
          <p:cNvSpPr/>
          <p:nvPr/>
        </p:nvSpPr>
        <p:spPr>
          <a:xfrm>
            <a:off x="5141409" y="751423"/>
            <a:ext cx="646063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cap="none" dirty="0" err="1">
                <a:solidFill>
                  <a:srgbClr val="003300"/>
                </a:solidFill>
                <a:latin typeface="Arial"/>
                <a:ea typeface="Arial"/>
                <a:cs typeface="Arial"/>
                <a:sym typeface="Arial"/>
              </a:rPr>
              <a:t>Đánh</a:t>
            </a:r>
            <a:r>
              <a:rPr lang="en-SG" sz="5400" b="1" cap="none" dirty="0">
                <a:solidFill>
                  <a:srgbClr val="003300"/>
                </a:solidFill>
                <a:latin typeface="Arial"/>
                <a:ea typeface="Arial"/>
                <a:cs typeface="Arial"/>
                <a:sym typeface="Arial"/>
              </a:rPr>
              <a:t> </a:t>
            </a:r>
            <a:r>
              <a:rPr lang="en-SG" sz="5400" b="1" cap="none" dirty="0" err="1">
                <a:solidFill>
                  <a:srgbClr val="003300"/>
                </a:solidFill>
                <a:latin typeface="Arial"/>
                <a:ea typeface="Arial"/>
                <a:cs typeface="Arial"/>
                <a:sym typeface="Arial"/>
              </a:rPr>
              <a:t>giá</a:t>
            </a:r>
            <a:r>
              <a:rPr lang="en-SG" sz="5400" b="1" cap="none" dirty="0">
                <a:solidFill>
                  <a:srgbClr val="003300"/>
                </a:solidFill>
                <a:latin typeface="Arial"/>
                <a:ea typeface="Arial"/>
                <a:cs typeface="Arial"/>
                <a:sym typeface="Arial"/>
              </a:rPr>
              <a:t> </a:t>
            </a:r>
            <a:r>
              <a:rPr lang="en-SG" sz="5400" b="1" cap="none" dirty="0" err="1">
                <a:solidFill>
                  <a:srgbClr val="003300"/>
                </a:solidFill>
                <a:latin typeface="Arial"/>
                <a:ea typeface="Arial"/>
                <a:cs typeface="Arial"/>
                <a:sym typeface="Arial"/>
              </a:rPr>
              <a:t>mục</a:t>
            </a:r>
            <a:r>
              <a:rPr lang="en-SG" sz="5400" b="1" cap="none" dirty="0">
                <a:solidFill>
                  <a:srgbClr val="003300"/>
                </a:solidFill>
                <a:latin typeface="Arial"/>
                <a:ea typeface="Arial"/>
                <a:cs typeface="Arial"/>
                <a:sym typeface="Arial"/>
              </a:rPr>
              <a:t> </a:t>
            </a:r>
            <a:r>
              <a:rPr lang="en-SG" sz="5400" b="1" cap="none" dirty="0" err="1">
                <a:solidFill>
                  <a:srgbClr val="003300"/>
                </a:solidFill>
                <a:latin typeface="Arial"/>
                <a:ea typeface="Arial"/>
                <a:cs typeface="Arial"/>
                <a:sym typeface="Arial"/>
              </a:rPr>
              <a:t>tiêu</a:t>
            </a:r>
            <a:endParaRPr sz="5400" b="1" cap="none" dirty="0">
              <a:solidFill>
                <a:srgbClr val="003300"/>
              </a:solidFill>
              <a:latin typeface="Arial"/>
              <a:ea typeface="Arial"/>
              <a:cs typeface="Arial"/>
              <a:sym typeface="Arial"/>
            </a:endParaRPr>
          </a:p>
        </p:txBody>
      </p:sp>
      <p:sp>
        <p:nvSpPr>
          <p:cNvPr id="573" name="Google Shape;573;p22"/>
          <p:cNvSpPr txBox="1"/>
          <p:nvPr/>
        </p:nvSpPr>
        <p:spPr>
          <a:xfrm>
            <a:off x="5521844" y="1962464"/>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dirty="0" err="1">
                <a:solidFill>
                  <a:srgbClr val="0C0C0C"/>
                </a:solidFill>
                <a:latin typeface="Questrial"/>
                <a:ea typeface="Questrial"/>
                <a:cs typeface="Questrial"/>
                <a:sym typeface="Questrial"/>
              </a:rPr>
              <a:t>Đọc</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đúng</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trôi</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chảy</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đọc</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diễn</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cảm</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bài</a:t>
            </a:r>
            <a:r>
              <a:rPr lang="en-SG" sz="3200" b="1" dirty="0">
                <a:solidFill>
                  <a:srgbClr val="0C0C0C"/>
                </a:solidFill>
                <a:latin typeface="Questrial"/>
                <a:ea typeface="Questrial"/>
                <a:cs typeface="Questrial"/>
                <a:sym typeface="Questrial"/>
              </a:rPr>
              <a:t> </a:t>
            </a:r>
            <a:r>
              <a:rPr lang="en-SG" sz="3200" b="1" dirty="0" err="1">
                <a:solidFill>
                  <a:srgbClr val="0C0C0C"/>
                </a:solidFill>
                <a:latin typeface="Questrial"/>
                <a:ea typeface="Questrial"/>
                <a:cs typeface="Questrial"/>
                <a:sym typeface="Questrial"/>
              </a:rPr>
              <a:t>đọc</a:t>
            </a:r>
            <a:r>
              <a:rPr lang="en-SG" sz="3200" b="1" dirty="0">
                <a:solidFill>
                  <a:srgbClr val="0C0C0C"/>
                </a:solidFill>
                <a:latin typeface="Questrial"/>
                <a:ea typeface="Questrial"/>
                <a:cs typeface="Questrial"/>
                <a:sym typeface="Questrial"/>
              </a:rPr>
              <a:t>.</a:t>
            </a:r>
            <a:endParaRPr sz="3200" b="1" dirty="0">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C0C0C"/>
                </a:solidFill>
                <a:latin typeface="Questrial"/>
                <a:ea typeface="Questrial"/>
                <a:cs typeface="Questrial"/>
                <a:sym typeface="Questrial"/>
              </a:rPr>
              <a:t>2) Trình bày được nội dung, ý nghĩa của câu chuyện.</a:t>
            </a:r>
            <a:endParaRPr sz="3200" b="1">
              <a:solidFill>
                <a:srgbClr val="0C0C0C"/>
              </a:solidFill>
              <a:latin typeface="Questrial"/>
              <a:ea typeface="Questrial"/>
              <a:cs typeface="Questrial"/>
              <a:sym typeface="Questrial"/>
            </a:endParaRPr>
          </a:p>
        </p:txBody>
      </p:sp>
      <p:pic>
        <p:nvPicPr>
          <p:cNvPr id="575" name="Google Shape;575;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30411" y="1785356"/>
            <a:ext cx="1081391" cy="768989"/>
          </a:xfrm>
          <a:prstGeom prst="rect">
            <a:avLst/>
          </a:prstGeom>
          <a:noFill/>
          <a:ln>
            <a:noFill/>
          </a:ln>
        </p:spPr>
      </p:pic>
      <p:pic>
        <p:nvPicPr>
          <p:cNvPr id="576" name="Google Shape;576;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55923" y="2893407"/>
            <a:ext cx="1081391" cy="768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23"/>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582" name="Google Shape;582;p23"/>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23"/>
          <p:cNvSpPr txBox="1"/>
          <p:nvPr/>
        </p:nvSpPr>
        <p:spPr>
          <a:xfrm>
            <a:off x="6255897" y="297253"/>
            <a:ext cx="2624116"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Arial"/>
                <a:ea typeface="Arial"/>
                <a:cs typeface="Arial"/>
                <a:sym typeface="Arial"/>
              </a:rPr>
              <a:t>Dặn dò</a:t>
            </a:r>
            <a:endParaRPr sz="6000">
              <a:solidFill>
                <a:srgbClr val="002060"/>
              </a:solidFill>
              <a:latin typeface="Arial"/>
              <a:ea typeface="Arial"/>
              <a:cs typeface="Arial"/>
              <a:sym typeface="Arial"/>
            </a:endParaRPr>
          </a:p>
        </p:txBody>
      </p:sp>
      <p:sp>
        <p:nvSpPr>
          <p:cNvPr id="584" name="Google Shape;584;p23"/>
          <p:cNvSpPr/>
          <p:nvPr/>
        </p:nvSpPr>
        <p:spPr>
          <a:xfrm>
            <a:off x="6670623" y="1948722"/>
            <a:ext cx="5351488" cy="2623278"/>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23"/>
          <p:cNvSpPr txBox="1"/>
          <p:nvPr/>
        </p:nvSpPr>
        <p:spPr>
          <a:xfrm>
            <a:off x="7103368" y="1987355"/>
            <a:ext cx="4918743" cy="2492990"/>
          </a:xfrm>
          <a:prstGeom prst="rect">
            <a:avLst/>
          </a:prstGeom>
          <a:noFill/>
          <a:ln>
            <a:noFill/>
          </a:ln>
        </p:spPr>
        <p:txBody>
          <a:bodyPr spcFirstLastPara="1" wrap="square" lIns="0" tIns="0" rIns="0" bIns="0" anchor="t" anchorCtr="0">
            <a:spAutoFit/>
          </a:bodyPr>
          <a:lstStyle/>
          <a:p>
            <a:pPr marL="457200" marR="0" lvl="0" indent="-457200" algn="just" rtl="0">
              <a:lnSpc>
                <a:spcPct val="150000"/>
              </a:lnSpc>
              <a:spcBef>
                <a:spcPts val="0"/>
              </a:spcBef>
              <a:spcAft>
                <a:spcPts val="0"/>
              </a:spcAft>
              <a:buClr>
                <a:srgbClr val="0070C0"/>
              </a:buClr>
              <a:buSzPts val="3600"/>
              <a:buFont typeface="Calibri"/>
              <a:buChar char="-"/>
            </a:pPr>
            <a:r>
              <a:rPr lang="en-SG" sz="3600" b="1" i="1" dirty="0" err="1">
                <a:solidFill>
                  <a:srgbClr val="0070C0"/>
                </a:solidFill>
                <a:latin typeface="Calibri"/>
                <a:ea typeface="Calibri"/>
                <a:cs typeface="Calibri"/>
                <a:sym typeface="Calibri"/>
              </a:rPr>
              <a:t>Luyện</a:t>
            </a:r>
            <a:r>
              <a:rPr lang="en-SG" sz="3600" b="1" i="1" dirty="0">
                <a:solidFill>
                  <a:srgbClr val="0070C0"/>
                </a:solidFill>
                <a:latin typeface="Calibri"/>
                <a:ea typeface="Calibri"/>
                <a:cs typeface="Calibri"/>
                <a:sym typeface="Calibri"/>
              </a:rPr>
              <a:t> </a:t>
            </a:r>
            <a:r>
              <a:rPr lang="en-SG" sz="3600" b="1" i="1" dirty="0" err="1">
                <a:solidFill>
                  <a:srgbClr val="0070C0"/>
                </a:solidFill>
                <a:latin typeface="Calibri"/>
                <a:ea typeface="Calibri"/>
                <a:cs typeface="Calibri"/>
                <a:sym typeface="Calibri"/>
              </a:rPr>
              <a:t>đọc</a:t>
            </a:r>
            <a:r>
              <a:rPr lang="en-SG" sz="3600" b="1" i="1" dirty="0">
                <a:solidFill>
                  <a:srgbClr val="0070C0"/>
                </a:solidFill>
                <a:latin typeface="Calibri"/>
                <a:ea typeface="Calibri"/>
                <a:cs typeface="Calibri"/>
                <a:sym typeface="Calibri"/>
              </a:rPr>
              <a:t> </a:t>
            </a:r>
            <a:r>
              <a:rPr lang="en-SG" sz="3600" b="1" i="1" dirty="0" err="1">
                <a:solidFill>
                  <a:srgbClr val="0070C0"/>
                </a:solidFill>
                <a:latin typeface="Calibri"/>
                <a:ea typeface="Calibri"/>
                <a:cs typeface="Calibri"/>
                <a:sym typeface="Calibri"/>
              </a:rPr>
              <a:t>lại</a:t>
            </a:r>
            <a:r>
              <a:rPr lang="en-SG" sz="3600" b="1" i="1" dirty="0">
                <a:solidFill>
                  <a:srgbClr val="0070C0"/>
                </a:solidFill>
                <a:latin typeface="Calibri"/>
                <a:ea typeface="Calibri"/>
                <a:cs typeface="Calibri"/>
                <a:sym typeface="Calibri"/>
              </a:rPr>
              <a:t> </a:t>
            </a:r>
            <a:r>
              <a:rPr lang="en-SG" sz="3600" b="1" i="1" dirty="0" err="1">
                <a:solidFill>
                  <a:srgbClr val="0070C0"/>
                </a:solidFill>
                <a:latin typeface="Calibri"/>
                <a:ea typeface="Calibri"/>
                <a:cs typeface="Calibri"/>
                <a:sym typeface="Calibri"/>
              </a:rPr>
              <a:t>bài</a:t>
            </a:r>
            <a:r>
              <a:rPr lang="en-SG" sz="3600" b="1" i="1" dirty="0">
                <a:solidFill>
                  <a:srgbClr val="0070C0"/>
                </a:solidFill>
                <a:latin typeface="Calibri"/>
                <a:ea typeface="Calibri"/>
                <a:cs typeface="Calibri"/>
                <a:sym typeface="Calibri"/>
              </a:rPr>
              <a:t>.</a:t>
            </a:r>
            <a:endParaRPr dirty="0"/>
          </a:p>
          <a:p>
            <a:pPr marL="457200" marR="0" lvl="0" indent="-457200" algn="l" rtl="0">
              <a:lnSpc>
                <a:spcPct val="150000"/>
              </a:lnSpc>
              <a:spcBef>
                <a:spcPts val="0"/>
              </a:spcBef>
              <a:spcAft>
                <a:spcPts val="0"/>
              </a:spcAft>
              <a:buClr>
                <a:srgbClr val="0070C0"/>
              </a:buClr>
              <a:buSzPts val="3600"/>
              <a:buFont typeface="Calibri"/>
              <a:buChar char="-"/>
            </a:pPr>
            <a:r>
              <a:rPr lang="en-SG" sz="3600" b="1" i="1" dirty="0" err="1">
                <a:solidFill>
                  <a:srgbClr val="0070C0"/>
                </a:solidFill>
                <a:latin typeface="Calibri"/>
                <a:ea typeface="Calibri"/>
                <a:cs typeface="Calibri"/>
                <a:sym typeface="Calibri"/>
              </a:rPr>
              <a:t>Soạn</a:t>
            </a:r>
            <a:r>
              <a:rPr lang="en-SG" sz="3600" b="1" i="1" dirty="0">
                <a:solidFill>
                  <a:srgbClr val="0070C0"/>
                </a:solidFill>
                <a:latin typeface="Calibri"/>
                <a:ea typeface="Calibri"/>
                <a:cs typeface="Calibri"/>
                <a:sym typeface="Calibri"/>
              </a:rPr>
              <a:t> </a:t>
            </a:r>
            <a:r>
              <a:rPr lang="en-SG" sz="3600" b="1" i="1" dirty="0" err="1">
                <a:solidFill>
                  <a:srgbClr val="0070C0"/>
                </a:solidFill>
                <a:latin typeface="Calibri"/>
                <a:ea typeface="Calibri"/>
                <a:cs typeface="Calibri"/>
                <a:sym typeface="Calibri"/>
              </a:rPr>
              <a:t>bài</a:t>
            </a:r>
            <a:r>
              <a:rPr lang="en-SG" sz="3600" b="1" i="1" dirty="0">
                <a:solidFill>
                  <a:srgbClr val="0070C0"/>
                </a:solidFill>
                <a:latin typeface="Calibri"/>
                <a:ea typeface="Calibri"/>
                <a:cs typeface="Calibri"/>
                <a:sym typeface="Calibri"/>
              </a:rPr>
              <a:t>: </a:t>
            </a:r>
            <a:endParaRPr dirty="0"/>
          </a:p>
          <a:p>
            <a:pPr marL="0" marR="0" lvl="0" indent="0" algn="l" rtl="0">
              <a:lnSpc>
                <a:spcPct val="150000"/>
              </a:lnSpc>
              <a:spcBef>
                <a:spcPts val="0"/>
              </a:spcBef>
              <a:spcAft>
                <a:spcPts val="0"/>
              </a:spcAft>
              <a:buNone/>
            </a:pPr>
            <a:r>
              <a:rPr lang="en-SG" sz="3600" b="1" i="1" dirty="0">
                <a:solidFill>
                  <a:srgbClr val="0070C0"/>
                </a:solidFill>
                <a:latin typeface="Calibri"/>
                <a:ea typeface="Calibri"/>
                <a:cs typeface="Calibri"/>
                <a:sym typeface="Calibri"/>
              </a:rPr>
              <a:t>“</a:t>
            </a:r>
            <a:r>
              <a:rPr lang="en-SG" sz="3600" b="1" i="1" dirty="0" err="1">
                <a:solidFill>
                  <a:srgbClr val="0070C0"/>
                </a:solidFill>
                <a:latin typeface="Calibri"/>
                <a:ea typeface="Calibri"/>
                <a:cs typeface="Calibri"/>
                <a:sym typeface="Calibri"/>
              </a:rPr>
              <a:t>Những</a:t>
            </a:r>
            <a:r>
              <a:rPr lang="en-SG" sz="3600" b="1" i="1" dirty="0">
                <a:solidFill>
                  <a:srgbClr val="0070C0"/>
                </a:solidFill>
                <a:latin typeface="Calibri"/>
                <a:ea typeface="Calibri"/>
                <a:cs typeface="Calibri"/>
                <a:sym typeface="Calibri"/>
              </a:rPr>
              <a:t> </a:t>
            </a:r>
            <a:r>
              <a:rPr lang="en-SG" sz="3600" b="1" i="1" dirty="0" err="1">
                <a:solidFill>
                  <a:srgbClr val="0070C0"/>
                </a:solidFill>
                <a:latin typeface="Calibri"/>
                <a:ea typeface="Calibri"/>
                <a:cs typeface="Calibri"/>
                <a:sym typeface="Calibri"/>
              </a:rPr>
              <a:t>cánh</a:t>
            </a:r>
            <a:r>
              <a:rPr lang="en-SG" sz="3600" b="1" i="1" dirty="0">
                <a:solidFill>
                  <a:srgbClr val="0070C0"/>
                </a:solidFill>
                <a:latin typeface="Calibri"/>
                <a:ea typeface="Calibri"/>
                <a:cs typeface="Calibri"/>
                <a:sym typeface="Calibri"/>
              </a:rPr>
              <a:t> </a:t>
            </a:r>
            <a:r>
              <a:rPr lang="en-SG" sz="3600" b="1" i="1" dirty="0" err="1">
                <a:solidFill>
                  <a:srgbClr val="0070C0"/>
                </a:solidFill>
                <a:latin typeface="Calibri"/>
                <a:ea typeface="Calibri"/>
                <a:cs typeface="Calibri"/>
                <a:sym typeface="Calibri"/>
              </a:rPr>
              <a:t>buồm</a:t>
            </a:r>
            <a:r>
              <a:rPr lang="en-SG" sz="3600" b="1" i="1" dirty="0">
                <a:solidFill>
                  <a:srgbClr val="0070C0"/>
                </a:solidFill>
                <a:latin typeface="Calibri"/>
                <a:ea typeface="Calibri"/>
                <a:cs typeface="Calibri"/>
                <a:sym typeface="Calibri"/>
              </a:rPr>
              <a:t>”.</a:t>
            </a:r>
            <a:endParaRPr sz="3600" b="1" i="1" dirty="0">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3"/>
                                        </p:tgtEl>
                                        <p:attrNameLst>
                                          <p:attrName>style.visibility</p:attrName>
                                        </p:attrNameLst>
                                      </p:cBhvr>
                                      <p:to>
                                        <p:strVal val="visible"/>
                                      </p:to>
                                    </p:set>
                                    <p:anim calcmode="lin" valueType="num">
                                      <p:cBhvr additive="base">
                                        <p:cTn id="7" dur="1300"/>
                                        <p:tgtEl>
                                          <p:spTgt spid="58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Effect transition="in" filter="fade">
                                      <p:cBhvr>
                                        <p:cTn id="12" dur="1000"/>
                                        <p:tgtEl>
                                          <p:spTgt spid="584"/>
                                        </p:tgtEl>
                                      </p:cBhvr>
                                    </p:animEffect>
                                  </p:childTnLst>
                                </p:cTn>
                              </p:par>
                              <p:par>
                                <p:cTn id="13" presetID="2" presetClass="entr" presetSubtype="8"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1300"/>
                                        <p:tgtEl>
                                          <p:spTgt spid="5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
          <p:cNvPicPr preferRelativeResize="0"/>
          <p:nvPr/>
        </p:nvPicPr>
        <p:blipFill rotWithShape="1">
          <a:blip r:embed="rId3">
            <a:alphaModFix/>
          </a:blip>
          <a:srcRect l="4794" t="13753" r="4468" b="6208"/>
          <a:stretch/>
        </p:blipFill>
        <p:spPr>
          <a:xfrm>
            <a:off x="0" y="0"/>
            <a:ext cx="12211330" cy="6858000"/>
          </a:xfrm>
          <a:prstGeom prst="rect">
            <a:avLst/>
          </a:prstGeom>
          <a:noFill/>
          <a:ln>
            <a:noFill/>
          </a:ln>
        </p:spPr>
      </p:pic>
      <p:sp>
        <p:nvSpPr>
          <p:cNvPr id="274" name="Google Shape;274;p3"/>
          <p:cNvSpPr txBox="1"/>
          <p:nvPr/>
        </p:nvSpPr>
        <p:spPr>
          <a:xfrm>
            <a:off x="822859" y="541146"/>
            <a:ext cx="408605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1. Luyện đọc</a:t>
            </a:r>
            <a:endParaRPr sz="5400" b="0" i="0" u="none" strike="noStrike" cap="none">
              <a:solidFill>
                <a:srgbClr val="002060"/>
              </a:solidFill>
              <a:latin typeface="Arial"/>
              <a:ea typeface="Arial"/>
              <a:cs typeface="Arial"/>
              <a:sym typeface="Arial"/>
            </a:endParaRPr>
          </a:p>
        </p:txBody>
      </p:sp>
      <p:sp>
        <p:nvSpPr>
          <p:cNvPr id="275" name="Google Shape;275;p3"/>
          <p:cNvSpPr txBox="1"/>
          <p:nvPr/>
        </p:nvSpPr>
        <p:spPr>
          <a:xfrm>
            <a:off x="346830" y="1892406"/>
            <a:ext cx="477214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2. Tìm hiểu bài</a:t>
            </a:r>
            <a:endParaRPr sz="5400" b="0" i="0" u="none" strike="noStrike" cap="none">
              <a:solidFill>
                <a:srgbClr val="002060"/>
              </a:solidFill>
              <a:latin typeface="Arial"/>
              <a:ea typeface="Arial"/>
              <a:cs typeface="Arial"/>
              <a:sym typeface="Arial"/>
            </a:endParaRPr>
          </a:p>
        </p:txBody>
      </p:sp>
      <p:sp>
        <p:nvSpPr>
          <p:cNvPr id="276" name="Google Shape;276;p3"/>
          <p:cNvSpPr txBox="1"/>
          <p:nvPr/>
        </p:nvSpPr>
        <p:spPr>
          <a:xfrm>
            <a:off x="107181" y="3324481"/>
            <a:ext cx="5251438"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3. Đọc diễn cảm</a:t>
            </a:r>
            <a:endParaRPr sz="5400" b="0" i="0" u="none" strike="noStrike" cap="none">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300"/>
                                        <p:tgtEl>
                                          <p:spTgt spid="2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 calcmode="lin" valueType="num">
                                      <p:cBhvr additive="base">
                                        <p:cTn id="12" dur="1300"/>
                                        <p:tgtEl>
                                          <p:spTgt spid="27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 calcmode="lin" valueType="num">
                                      <p:cBhvr additive="base">
                                        <p:cTn id="17" dur="1300"/>
                                        <p:tgtEl>
                                          <p:spTgt spid="2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
          <p:cNvPicPr preferRelativeResize="0"/>
          <p:nvPr/>
        </p:nvPicPr>
        <p:blipFill rotWithShape="1">
          <a:blip r:embed="rId3">
            <a:alphaModFix/>
          </a:blip>
          <a:srcRect/>
          <a:stretch/>
        </p:blipFill>
        <p:spPr>
          <a:xfrm>
            <a:off x="0" y="-704538"/>
            <a:ext cx="12192000" cy="8379502"/>
          </a:xfrm>
          <a:prstGeom prst="rect">
            <a:avLst/>
          </a:prstGeom>
          <a:noFill/>
          <a:ln>
            <a:noFill/>
          </a:ln>
        </p:spPr>
      </p:pic>
      <p:sp>
        <p:nvSpPr>
          <p:cNvPr id="282" name="Google Shape;282;p4"/>
          <p:cNvSpPr txBox="1"/>
          <p:nvPr/>
        </p:nvSpPr>
        <p:spPr>
          <a:xfrm>
            <a:off x="6803934" y="870930"/>
            <a:ext cx="5015797"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8000" b="0" i="0" u="none" strike="noStrike" cap="none" dirty="0" err="1">
                <a:solidFill>
                  <a:srgbClr val="002060"/>
                </a:solidFill>
                <a:latin typeface="Arial"/>
                <a:ea typeface="Arial"/>
                <a:cs typeface="Arial"/>
                <a:sym typeface="Arial"/>
              </a:rPr>
              <a:t>Luyện</a:t>
            </a:r>
            <a:r>
              <a:rPr lang="en-SG" sz="8000" b="0" i="0" u="none" strike="noStrike" cap="none" dirty="0">
                <a:solidFill>
                  <a:srgbClr val="002060"/>
                </a:solidFill>
                <a:latin typeface="Arial"/>
                <a:ea typeface="Arial"/>
                <a:cs typeface="Arial"/>
                <a:sym typeface="Arial"/>
              </a:rPr>
              <a:t> </a:t>
            </a:r>
            <a:r>
              <a:rPr lang="en-SG" sz="8000" b="0" i="0" u="none" strike="noStrike" cap="none" dirty="0" err="1">
                <a:solidFill>
                  <a:srgbClr val="002060"/>
                </a:solidFill>
                <a:latin typeface="Arial"/>
                <a:ea typeface="Arial"/>
                <a:cs typeface="Arial"/>
                <a:sym typeface="Arial"/>
              </a:rPr>
              <a:t>đọc</a:t>
            </a:r>
            <a:endParaRPr sz="8000" b="0" i="0" u="none" strike="noStrike" cap="none" dirty="0">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additive="base">
                                        <p:cTn id="7" dur="1300"/>
                                        <p:tgtEl>
                                          <p:spTgt spid="28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5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5"/>
          <p:cNvPicPr preferRelativeResize="0"/>
          <p:nvPr/>
        </p:nvPicPr>
        <p:blipFill rotWithShape="1">
          <a:blip r:embed="rId3">
            <a:alphaModFix/>
          </a:blip>
          <a:srcRect t="9161" b="10362"/>
          <a:stretch/>
        </p:blipFill>
        <p:spPr>
          <a:xfrm>
            <a:off x="0" y="0"/>
            <a:ext cx="12192000" cy="6858000"/>
          </a:xfrm>
          <a:prstGeom prst="rect">
            <a:avLst/>
          </a:prstGeom>
          <a:noFill/>
          <a:ln>
            <a:noFill/>
          </a:ln>
        </p:spPr>
      </p:pic>
      <p:sp>
        <p:nvSpPr>
          <p:cNvPr id="289" name="Google Shape;289;p5"/>
          <p:cNvSpPr/>
          <p:nvPr/>
        </p:nvSpPr>
        <p:spPr>
          <a:xfrm>
            <a:off x="541253" y="414130"/>
            <a:ext cx="11184835" cy="60297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0" name="Google Shape;290;p5"/>
          <p:cNvSpPr/>
          <p:nvPr/>
        </p:nvSpPr>
        <p:spPr>
          <a:xfrm>
            <a:off x="2291550" y="567632"/>
            <a:ext cx="776513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i="0" u="none" strike="noStrike" cap="none">
                <a:solidFill>
                  <a:srgbClr val="C00000"/>
                </a:solidFill>
                <a:latin typeface="Arial"/>
                <a:ea typeface="Arial"/>
                <a:cs typeface="Arial"/>
                <a:sym typeface="Arial"/>
              </a:rPr>
              <a:t>Tiêu chí đọc và nhận xét</a:t>
            </a:r>
            <a:endParaRPr sz="5400" b="1" i="0" u="none" strike="noStrike" cap="none">
              <a:solidFill>
                <a:srgbClr val="C00000"/>
              </a:solidFill>
              <a:latin typeface="Arial"/>
              <a:ea typeface="Arial"/>
              <a:cs typeface="Arial"/>
              <a:sym typeface="Arial"/>
            </a:endParaRPr>
          </a:p>
        </p:txBody>
      </p:sp>
      <p:sp>
        <p:nvSpPr>
          <p:cNvPr id="291" name="Google Shape;291;p5"/>
          <p:cNvSpPr/>
          <p:nvPr/>
        </p:nvSpPr>
        <p:spPr>
          <a:xfrm>
            <a:off x="568394" y="215559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Đọc đúng tiếng, đúng từ, </a:t>
            </a:r>
            <a:endParaRPr/>
          </a:p>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lưu loát, mạch lạc</a:t>
            </a:r>
            <a:endParaRPr sz="2800" b="1" i="0" u="none" strike="noStrike" cap="none">
              <a:solidFill>
                <a:srgbClr val="C55A11"/>
              </a:solidFill>
              <a:latin typeface="Questrial"/>
              <a:ea typeface="Questrial"/>
              <a:cs typeface="Questrial"/>
              <a:sym typeface="Questrial"/>
            </a:endParaRPr>
          </a:p>
        </p:txBody>
      </p:sp>
      <p:sp>
        <p:nvSpPr>
          <p:cNvPr id="292" name="Google Shape;292;p5"/>
          <p:cNvSpPr/>
          <p:nvPr/>
        </p:nvSpPr>
        <p:spPr>
          <a:xfrm>
            <a:off x="676286" y="354575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Ngắt, nghỉ hơi đúng ở các dấu câu, cụm từ rõ nghĩa</a:t>
            </a:r>
            <a:endParaRPr sz="2800" b="1" i="0" u="none" strike="noStrike" cap="none">
              <a:solidFill>
                <a:srgbClr val="C55A11"/>
              </a:solidFill>
              <a:latin typeface="Questrial"/>
              <a:ea typeface="Questrial"/>
              <a:cs typeface="Questrial"/>
              <a:sym typeface="Questrial"/>
            </a:endParaRPr>
          </a:p>
        </p:txBody>
      </p:sp>
      <p:sp>
        <p:nvSpPr>
          <p:cNvPr id="293" name="Google Shape;293;p5"/>
          <p:cNvSpPr/>
          <p:nvPr/>
        </p:nvSpPr>
        <p:spPr>
          <a:xfrm>
            <a:off x="568394" y="493036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Cường độ đọc, tốc độ đọc đạt yêu cầu</a:t>
            </a:r>
            <a:endParaRPr/>
          </a:p>
        </p:txBody>
      </p:sp>
      <p:sp>
        <p:nvSpPr>
          <p:cNvPr id="294" name="Google Shape;294;p5"/>
          <p:cNvSpPr txBox="1"/>
          <p:nvPr/>
        </p:nvSpPr>
        <p:spPr>
          <a:xfrm>
            <a:off x="1675024" y="158451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i="0" u="none" strike="noStrike" cap="none">
                <a:solidFill>
                  <a:srgbClr val="257997"/>
                </a:solidFill>
                <a:latin typeface="Quicksand"/>
                <a:ea typeface="Quicksand"/>
                <a:cs typeface="Quicksand"/>
                <a:sym typeface="Quicksand"/>
              </a:rPr>
              <a:t>TIÊU CHÍ</a:t>
            </a:r>
            <a:endParaRPr sz="3600" b="1" i="0" u="none" strike="noStrike" cap="none">
              <a:solidFill>
                <a:srgbClr val="257997"/>
              </a:solidFill>
              <a:latin typeface="Quicksand"/>
              <a:ea typeface="Quicksand"/>
              <a:cs typeface="Quicksand"/>
              <a:sym typeface="Quicksand"/>
            </a:endParaRPr>
          </a:p>
        </p:txBody>
      </p:sp>
      <p:sp>
        <p:nvSpPr>
          <p:cNvPr id="295" name="Google Shape;295;p5"/>
          <p:cNvSpPr txBox="1"/>
          <p:nvPr/>
        </p:nvSpPr>
        <p:spPr>
          <a:xfrm>
            <a:off x="5530911" y="165442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Bình thường</a:t>
            </a:r>
            <a:endParaRPr sz="2800" b="1" i="0" u="none" strike="noStrike" cap="none">
              <a:solidFill>
                <a:srgbClr val="116B8B"/>
              </a:solidFill>
              <a:latin typeface="Quicksand"/>
              <a:ea typeface="Quicksand"/>
              <a:cs typeface="Quicksand"/>
              <a:sym typeface="Quicksand"/>
            </a:endParaRPr>
          </a:p>
        </p:txBody>
      </p:sp>
      <p:sp>
        <p:nvSpPr>
          <p:cNvPr id="296" name="Google Shape;296;p5"/>
          <p:cNvSpPr txBox="1"/>
          <p:nvPr/>
        </p:nvSpPr>
        <p:spPr>
          <a:xfrm>
            <a:off x="8197910" y="168715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Tốt</a:t>
            </a:r>
            <a:endParaRPr sz="2800" b="1" i="0" u="none" strike="noStrike" cap="none">
              <a:solidFill>
                <a:srgbClr val="116B8B"/>
              </a:solidFill>
              <a:latin typeface="Quicksand"/>
              <a:ea typeface="Quicksand"/>
              <a:cs typeface="Quicksand"/>
              <a:sym typeface="Quicksand"/>
            </a:endParaRPr>
          </a:p>
        </p:txBody>
      </p:sp>
      <p:sp>
        <p:nvSpPr>
          <p:cNvPr id="297" name="Google Shape;297;p5"/>
          <p:cNvSpPr txBox="1"/>
          <p:nvPr/>
        </p:nvSpPr>
        <p:spPr>
          <a:xfrm>
            <a:off x="9728676" y="165442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Rất tốt</a:t>
            </a:r>
            <a:endParaRPr sz="2800" b="1" i="0" u="none" strike="noStrike" cap="none">
              <a:solidFill>
                <a:srgbClr val="116B8B"/>
              </a:solidFill>
              <a:latin typeface="Quicksand"/>
              <a:ea typeface="Quicksand"/>
              <a:cs typeface="Quicksand"/>
              <a:sym typeface="Quicksand"/>
            </a:endParaRPr>
          </a:p>
        </p:txBody>
      </p:sp>
      <p:grpSp>
        <p:nvGrpSpPr>
          <p:cNvPr id="298" name="Google Shape;298;p5"/>
          <p:cNvGrpSpPr/>
          <p:nvPr/>
        </p:nvGrpSpPr>
        <p:grpSpPr>
          <a:xfrm>
            <a:off x="6157554" y="1954551"/>
            <a:ext cx="5466052" cy="1546785"/>
            <a:chOff x="6157554" y="1954551"/>
            <a:chExt cx="5466052" cy="1546785"/>
          </a:xfrm>
        </p:grpSpPr>
        <p:grpSp>
          <p:nvGrpSpPr>
            <p:cNvPr id="299" name="Google Shape;299;p5"/>
            <p:cNvGrpSpPr/>
            <p:nvPr/>
          </p:nvGrpSpPr>
          <p:grpSpPr>
            <a:xfrm>
              <a:off x="6157554" y="1961310"/>
              <a:ext cx="1540026" cy="1540026"/>
              <a:chOff x="6157554" y="1961310"/>
              <a:chExt cx="1540026" cy="1540026"/>
            </a:xfrm>
          </p:grpSpPr>
          <p:pic>
            <p:nvPicPr>
              <p:cNvPr id="300" name="Google Shape;30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1" name="Google Shape;30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i="0" u="none" strike="noStrike" cap="none">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02" name="Google Shape;302;p5"/>
            <p:cNvGrpSpPr/>
            <p:nvPr/>
          </p:nvGrpSpPr>
          <p:grpSpPr>
            <a:xfrm>
              <a:off x="8197910" y="1961310"/>
              <a:ext cx="1540026" cy="1540026"/>
              <a:chOff x="6157554" y="1961310"/>
              <a:chExt cx="1540026" cy="1540026"/>
            </a:xfrm>
          </p:grpSpPr>
          <p:pic>
            <p:nvPicPr>
              <p:cNvPr id="303" name="Google Shape;30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4" name="Google Shape;30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05" name="Google Shape;305;p5"/>
            <p:cNvGrpSpPr/>
            <p:nvPr/>
          </p:nvGrpSpPr>
          <p:grpSpPr>
            <a:xfrm>
              <a:off x="10083580" y="1954551"/>
              <a:ext cx="1540026" cy="1540026"/>
              <a:chOff x="6157554" y="1961310"/>
              <a:chExt cx="1540026" cy="1540026"/>
            </a:xfrm>
          </p:grpSpPr>
          <p:pic>
            <p:nvPicPr>
              <p:cNvPr id="306" name="Google Shape;30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7" name="Google Shape;30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08" name="Google Shape;308;p5"/>
          <p:cNvGrpSpPr/>
          <p:nvPr/>
        </p:nvGrpSpPr>
        <p:grpSpPr>
          <a:xfrm>
            <a:off x="6220435" y="3425817"/>
            <a:ext cx="5466052" cy="1546785"/>
            <a:chOff x="6157554" y="1954551"/>
            <a:chExt cx="5466052" cy="1546785"/>
          </a:xfrm>
        </p:grpSpPr>
        <p:grpSp>
          <p:nvGrpSpPr>
            <p:cNvPr id="309" name="Google Shape;309;p5"/>
            <p:cNvGrpSpPr/>
            <p:nvPr/>
          </p:nvGrpSpPr>
          <p:grpSpPr>
            <a:xfrm>
              <a:off x="6157554" y="1961310"/>
              <a:ext cx="1540026" cy="1540026"/>
              <a:chOff x="6157554" y="1961310"/>
              <a:chExt cx="1540026" cy="1540026"/>
            </a:xfrm>
          </p:grpSpPr>
          <p:pic>
            <p:nvPicPr>
              <p:cNvPr id="310" name="Google Shape;31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1" name="Google Shape;31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12" name="Google Shape;312;p5"/>
            <p:cNvGrpSpPr/>
            <p:nvPr/>
          </p:nvGrpSpPr>
          <p:grpSpPr>
            <a:xfrm>
              <a:off x="8197910" y="1961310"/>
              <a:ext cx="1540026" cy="1540026"/>
              <a:chOff x="6157554" y="1961310"/>
              <a:chExt cx="1540026" cy="1540026"/>
            </a:xfrm>
          </p:grpSpPr>
          <p:pic>
            <p:nvPicPr>
              <p:cNvPr id="313" name="Google Shape;31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4" name="Google Shape;31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15" name="Google Shape;315;p5"/>
            <p:cNvGrpSpPr/>
            <p:nvPr/>
          </p:nvGrpSpPr>
          <p:grpSpPr>
            <a:xfrm>
              <a:off x="10083580" y="1954551"/>
              <a:ext cx="1540026" cy="1540026"/>
              <a:chOff x="6157554" y="1961310"/>
              <a:chExt cx="1540026" cy="1540026"/>
            </a:xfrm>
          </p:grpSpPr>
          <p:pic>
            <p:nvPicPr>
              <p:cNvPr id="316" name="Google Shape;31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7" name="Google Shape;31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18" name="Google Shape;318;p5"/>
          <p:cNvGrpSpPr/>
          <p:nvPr/>
        </p:nvGrpSpPr>
        <p:grpSpPr>
          <a:xfrm>
            <a:off x="6133670" y="4943861"/>
            <a:ext cx="5466052" cy="1546785"/>
            <a:chOff x="6157554" y="1954551"/>
            <a:chExt cx="5466052" cy="1546785"/>
          </a:xfrm>
        </p:grpSpPr>
        <p:grpSp>
          <p:nvGrpSpPr>
            <p:cNvPr id="319" name="Google Shape;319;p5"/>
            <p:cNvGrpSpPr/>
            <p:nvPr/>
          </p:nvGrpSpPr>
          <p:grpSpPr>
            <a:xfrm>
              <a:off x="6157554" y="1961310"/>
              <a:ext cx="1540026" cy="1540026"/>
              <a:chOff x="6157554" y="1961310"/>
              <a:chExt cx="1540026" cy="1540026"/>
            </a:xfrm>
          </p:grpSpPr>
          <p:pic>
            <p:nvPicPr>
              <p:cNvPr id="320" name="Google Shape;32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1" name="Google Shape;32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22" name="Google Shape;322;p5"/>
            <p:cNvGrpSpPr/>
            <p:nvPr/>
          </p:nvGrpSpPr>
          <p:grpSpPr>
            <a:xfrm>
              <a:off x="8197910" y="1961310"/>
              <a:ext cx="1540026" cy="1540026"/>
              <a:chOff x="6157554" y="1961310"/>
              <a:chExt cx="1540026" cy="1540026"/>
            </a:xfrm>
          </p:grpSpPr>
          <p:pic>
            <p:nvPicPr>
              <p:cNvPr id="323" name="Google Shape;32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4" name="Google Shape;32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25" name="Google Shape;325;p5"/>
            <p:cNvGrpSpPr/>
            <p:nvPr/>
          </p:nvGrpSpPr>
          <p:grpSpPr>
            <a:xfrm>
              <a:off x="10083580" y="1954551"/>
              <a:ext cx="1540026" cy="1540026"/>
              <a:chOff x="6157554" y="1961310"/>
              <a:chExt cx="1540026" cy="1540026"/>
            </a:xfrm>
          </p:grpSpPr>
          <p:pic>
            <p:nvPicPr>
              <p:cNvPr id="326" name="Google Shape;32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7" name="Google Shape;32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2000"/>
                                        <p:tgtEl>
                                          <p:spTgt spid="28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Effect transition="in" filter="fade">
                                      <p:cBhvr>
                                        <p:cTn id="11" dur="500"/>
                                        <p:tgtEl>
                                          <p:spTgt spid="2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1822"/>
                                        <p:tgtEl>
                                          <p:spTgt spid="291"/>
                                        </p:tgtEl>
                                      </p:cBhvr>
                                    </p:animEffect>
                                  </p:childTnLst>
                                </p:cTn>
                              </p:par>
                              <p:par>
                                <p:cTn id="17" presetID="10"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animEffect transition="in" filter="fade">
                                      <p:cBhvr>
                                        <p:cTn id="19" dur="1822"/>
                                        <p:tgtEl>
                                          <p:spTgt spid="292"/>
                                        </p:tgtEl>
                                      </p:cBhvr>
                                    </p:animEffect>
                                  </p:childTnLst>
                                </p:cTn>
                              </p:par>
                              <p:par>
                                <p:cTn id="20" presetID="10" presetClass="entr" presetSubtype="0" fill="hold" nodeType="withEffect">
                                  <p:stCondLst>
                                    <p:cond delay="0"/>
                                  </p:stCondLst>
                                  <p:childTnLst>
                                    <p:set>
                                      <p:cBhvr>
                                        <p:cTn id="21" dur="1" fill="hold">
                                          <p:stCondLst>
                                            <p:cond delay="0"/>
                                          </p:stCondLst>
                                        </p:cTn>
                                        <p:tgtEl>
                                          <p:spTgt spid="293"/>
                                        </p:tgtEl>
                                        <p:attrNameLst>
                                          <p:attrName>style.visibility</p:attrName>
                                        </p:attrNameLst>
                                      </p:cBhvr>
                                      <p:to>
                                        <p:strVal val="visible"/>
                                      </p:to>
                                    </p:set>
                                    <p:animEffect transition="in" filter="fade">
                                      <p:cBhvr>
                                        <p:cTn id="22" dur="1822"/>
                                        <p:tgtEl>
                                          <p:spTgt spid="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5"/>
                                        </p:tgtEl>
                                        <p:attrNameLst>
                                          <p:attrName>style.visibility</p:attrName>
                                        </p:attrNameLst>
                                      </p:cBhvr>
                                      <p:to>
                                        <p:strVal val="visible"/>
                                      </p:to>
                                    </p:set>
                                    <p:animEffect transition="in" filter="fade">
                                      <p:cBhvr>
                                        <p:cTn id="27" dur="1000"/>
                                        <p:tgtEl>
                                          <p:spTgt spid="295"/>
                                        </p:tgtEl>
                                      </p:cBhvr>
                                    </p:animEffect>
                                  </p:childTnLst>
                                </p:cTn>
                              </p:par>
                              <p:par>
                                <p:cTn id="28" presetID="10" presetClass="entr" presetSubtype="0" fill="hold" nodeType="withEffect">
                                  <p:stCondLst>
                                    <p:cond delay="0"/>
                                  </p:stCondLst>
                                  <p:childTnLst>
                                    <p:set>
                                      <p:cBhvr>
                                        <p:cTn id="29" dur="1" fill="hold">
                                          <p:stCondLst>
                                            <p:cond delay="0"/>
                                          </p:stCondLst>
                                        </p:cTn>
                                        <p:tgtEl>
                                          <p:spTgt spid="296"/>
                                        </p:tgtEl>
                                        <p:attrNameLst>
                                          <p:attrName>style.visibility</p:attrName>
                                        </p:attrNameLst>
                                      </p:cBhvr>
                                      <p:to>
                                        <p:strVal val="visible"/>
                                      </p:to>
                                    </p:set>
                                    <p:animEffect transition="in" filter="fade">
                                      <p:cBhvr>
                                        <p:cTn id="30" dur="1000"/>
                                        <p:tgtEl>
                                          <p:spTgt spid="296"/>
                                        </p:tgtEl>
                                      </p:cBhvr>
                                    </p:animEffect>
                                  </p:childTnLst>
                                </p:cTn>
                              </p:par>
                              <p:par>
                                <p:cTn id="31" presetID="10"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Effect transition="in" filter="fade">
                                      <p:cBhvr>
                                        <p:cTn id="33" dur="1000"/>
                                        <p:tgtEl>
                                          <p:spTgt spid="2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8"/>
                                        </p:tgtEl>
                                        <p:attrNameLst>
                                          <p:attrName>style.visibility</p:attrName>
                                        </p:attrNameLst>
                                      </p:cBhvr>
                                      <p:to>
                                        <p:strVal val="visible"/>
                                      </p:to>
                                    </p:set>
                                    <p:animEffect transition="in" filter="fade">
                                      <p:cBhvr>
                                        <p:cTn id="38" dur="1000"/>
                                        <p:tgtEl>
                                          <p:spTgt spid="298"/>
                                        </p:tgtEl>
                                      </p:cBhvr>
                                    </p:animEffect>
                                  </p:childTnLst>
                                </p:cTn>
                              </p:par>
                              <p:par>
                                <p:cTn id="39" presetID="10" presetClass="entr" presetSubtype="0" fill="hold" nodeType="withEffect">
                                  <p:stCondLst>
                                    <p:cond delay="0"/>
                                  </p:stCondLst>
                                  <p:childTnLst>
                                    <p:set>
                                      <p:cBhvr>
                                        <p:cTn id="40" dur="1" fill="hold">
                                          <p:stCondLst>
                                            <p:cond delay="0"/>
                                          </p:stCondLst>
                                        </p:cTn>
                                        <p:tgtEl>
                                          <p:spTgt spid="308"/>
                                        </p:tgtEl>
                                        <p:attrNameLst>
                                          <p:attrName>style.visibility</p:attrName>
                                        </p:attrNameLst>
                                      </p:cBhvr>
                                      <p:to>
                                        <p:strVal val="visible"/>
                                      </p:to>
                                    </p:set>
                                    <p:animEffect transition="in" filter="fade">
                                      <p:cBhvr>
                                        <p:cTn id="41" dur="1000"/>
                                        <p:tgtEl>
                                          <p:spTgt spid="308"/>
                                        </p:tgtEl>
                                      </p:cBhvr>
                                    </p:animEffect>
                                  </p:childTnLst>
                                </p:cTn>
                              </p:par>
                              <p:par>
                                <p:cTn id="42" presetID="10" presetClass="entr" presetSubtype="0" fill="hold" nodeType="withEffect">
                                  <p:stCondLst>
                                    <p:cond delay="0"/>
                                  </p:stCondLst>
                                  <p:childTnLst>
                                    <p:set>
                                      <p:cBhvr>
                                        <p:cTn id="43" dur="1" fill="hold">
                                          <p:stCondLst>
                                            <p:cond delay="0"/>
                                          </p:stCondLst>
                                        </p:cTn>
                                        <p:tgtEl>
                                          <p:spTgt spid="318"/>
                                        </p:tgtEl>
                                        <p:attrNameLst>
                                          <p:attrName>style.visibility</p:attrName>
                                        </p:attrNameLst>
                                      </p:cBhvr>
                                      <p:to>
                                        <p:strVal val="visible"/>
                                      </p:to>
                                    </p:set>
                                    <p:animEffect transition="in" filter="fade">
                                      <p:cBhvr>
                                        <p:cTn id="44"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
          <p:cNvPicPr preferRelativeResize="0"/>
          <p:nvPr/>
        </p:nvPicPr>
        <p:blipFill rotWithShape="1">
          <a:blip r:embed="rId3">
            <a:alphaModFix/>
          </a:blip>
          <a:srcRect l="35287" t="12878" b="13394"/>
          <a:stretch/>
        </p:blipFill>
        <p:spPr>
          <a:xfrm>
            <a:off x="7307595" y="0"/>
            <a:ext cx="4884403" cy="6858000"/>
          </a:xfrm>
          <a:prstGeom prst="rect">
            <a:avLst/>
          </a:prstGeom>
          <a:noFill/>
          <a:ln>
            <a:noFill/>
          </a:ln>
        </p:spPr>
      </p:pic>
      <p:pic>
        <p:nvPicPr>
          <p:cNvPr id="333" name="Google Shape;333;p6"/>
          <p:cNvPicPr preferRelativeResize="0"/>
          <p:nvPr/>
        </p:nvPicPr>
        <p:blipFill rotWithShape="1">
          <a:blip r:embed="rId4">
            <a:alphaModFix/>
          </a:blip>
          <a:srcRect t="13534" r="72459" b="13425"/>
          <a:stretch/>
        </p:blipFill>
        <p:spPr>
          <a:xfrm>
            <a:off x="0" y="0"/>
            <a:ext cx="3357797" cy="6858000"/>
          </a:xfrm>
          <a:prstGeom prst="rect">
            <a:avLst/>
          </a:prstGeom>
          <a:noFill/>
          <a:ln>
            <a:noFill/>
          </a:ln>
        </p:spPr>
      </p:pic>
      <p:sp>
        <p:nvSpPr>
          <p:cNvPr id="334" name="Google Shape;334;p6"/>
          <p:cNvSpPr txBox="1"/>
          <p:nvPr/>
        </p:nvSpPr>
        <p:spPr>
          <a:xfrm>
            <a:off x="3357797" y="511167"/>
            <a:ext cx="394979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C00000"/>
                </a:solidFill>
                <a:latin typeface="Arial"/>
                <a:ea typeface="Arial"/>
                <a:cs typeface="Arial"/>
                <a:sym typeface="Arial"/>
              </a:rPr>
              <a:t>Chia đoạn</a:t>
            </a:r>
            <a:endParaRPr sz="6600">
              <a:solidFill>
                <a:srgbClr val="C00000"/>
              </a:solidFill>
              <a:latin typeface="Arial"/>
              <a:ea typeface="Arial"/>
              <a:cs typeface="Arial"/>
              <a:sym typeface="Arial"/>
            </a:endParaRPr>
          </a:p>
        </p:txBody>
      </p:sp>
      <p:sp>
        <p:nvSpPr>
          <p:cNvPr id="335" name="Google Shape;335;p6"/>
          <p:cNvSpPr/>
          <p:nvPr/>
        </p:nvSpPr>
        <p:spPr>
          <a:xfrm>
            <a:off x="1969502" y="1734349"/>
            <a:ext cx="647416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7030A0"/>
                </a:solidFill>
                <a:latin typeface="Questrial"/>
                <a:ea typeface="Questrial"/>
                <a:cs typeface="Questrial"/>
                <a:sym typeface="Questrial"/>
              </a:rPr>
              <a:t>Đoạn 1: Từ </a:t>
            </a:r>
            <a:r>
              <a:rPr lang="en-SG" sz="3200" b="1" i="1">
                <a:solidFill>
                  <a:srgbClr val="7030A0"/>
                </a:solidFill>
                <a:latin typeface="Questrial"/>
                <a:ea typeface="Questrial"/>
                <a:cs typeface="Questrial"/>
                <a:sym typeface="Questrial"/>
              </a:rPr>
              <a:t>Nhà Út Vịnh </a:t>
            </a:r>
            <a:r>
              <a:rPr lang="en-SG" sz="3200" b="1">
                <a:solidFill>
                  <a:srgbClr val="7030A0"/>
                </a:solidFill>
                <a:latin typeface="Questrial"/>
                <a:ea typeface="Questrial"/>
                <a:cs typeface="Questrial"/>
                <a:sym typeface="Questrial"/>
              </a:rPr>
              <a:t>đến</a:t>
            </a:r>
            <a:r>
              <a:rPr lang="en-SG" sz="3200" b="1" i="1">
                <a:solidFill>
                  <a:srgbClr val="7030A0"/>
                </a:solidFill>
                <a:latin typeface="Questrial"/>
                <a:ea typeface="Questrial"/>
                <a:cs typeface="Questrial"/>
                <a:sym typeface="Questrial"/>
              </a:rPr>
              <a:t> </a:t>
            </a:r>
            <a:r>
              <a:rPr lang="en-SG" sz="3200" b="1">
                <a:solidFill>
                  <a:srgbClr val="7030A0"/>
                </a:solidFill>
                <a:latin typeface="Questrial"/>
                <a:ea typeface="Questrial"/>
                <a:cs typeface="Questrial"/>
                <a:sym typeface="Questrial"/>
              </a:rPr>
              <a:t>...</a:t>
            </a:r>
            <a:r>
              <a:rPr lang="en-SG" sz="3200" b="1" i="1">
                <a:solidFill>
                  <a:srgbClr val="7030A0"/>
                </a:solidFill>
                <a:latin typeface="Questrial"/>
                <a:ea typeface="Questrial"/>
                <a:cs typeface="Questrial"/>
                <a:sym typeface="Questrial"/>
              </a:rPr>
              <a:t>ném đá lên tàu</a:t>
            </a:r>
            <a:r>
              <a:rPr lang="en-SG" sz="3200" b="1">
                <a:solidFill>
                  <a:srgbClr val="7030A0"/>
                </a:solidFill>
                <a:latin typeface="Questrial"/>
                <a:ea typeface="Questrial"/>
                <a:cs typeface="Questrial"/>
                <a:sym typeface="Questrial"/>
              </a:rPr>
              <a:t>. </a:t>
            </a:r>
            <a:endParaRPr sz="3200" b="1">
              <a:solidFill>
                <a:srgbClr val="7030A0"/>
              </a:solidFill>
              <a:latin typeface="Questrial"/>
              <a:ea typeface="Questrial"/>
              <a:cs typeface="Questrial"/>
              <a:sym typeface="Questrial"/>
            </a:endParaRPr>
          </a:p>
        </p:txBody>
      </p:sp>
      <p:sp>
        <p:nvSpPr>
          <p:cNvPr id="336" name="Google Shape;336;p6"/>
          <p:cNvSpPr/>
          <p:nvPr/>
        </p:nvSpPr>
        <p:spPr>
          <a:xfrm>
            <a:off x="1431110" y="4361197"/>
            <a:ext cx="633532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B0F0"/>
                </a:solidFill>
                <a:latin typeface="Questrial"/>
                <a:ea typeface="Questrial"/>
                <a:cs typeface="Questrial"/>
                <a:sym typeface="Questrial"/>
              </a:rPr>
              <a:t>Đoạn 3: Từ </a:t>
            </a:r>
            <a:r>
              <a:rPr lang="en-SG" sz="3200" b="1" i="1">
                <a:solidFill>
                  <a:srgbClr val="00B0F0"/>
                </a:solidFill>
                <a:latin typeface="Questrial"/>
                <a:ea typeface="Questrial"/>
                <a:cs typeface="Questrial"/>
                <a:sym typeface="Questrial"/>
              </a:rPr>
              <a:t>Một buổi chiều </a:t>
            </a:r>
            <a:r>
              <a:rPr lang="en-SG" sz="3200" b="1">
                <a:solidFill>
                  <a:srgbClr val="00B0F0"/>
                </a:solidFill>
                <a:latin typeface="Questrial"/>
                <a:ea typeface="Questrial"/>
                <a:cs typeface="Questrial"/>
                <a:sym typeface="Questrial"/>
              </a:rPr>
              <a:t>đến </a:t>
            </a:r>
            <a:endParaRPr/>
          </a:p>
          <a:p>
            <a:pPr marL="0" marR="0" lvl="0" indent="0" algn="ctr" rtl="0">
              <a:spcBef>
                <a:spcPts val="0"/>
              </a:spcBef>
              <a:spcAft>
                <a:spcPts val="0"/>
              </a:spcAft>
              <a:buNone/>
            </a:pPr>
            <a:r>
              <a:rPr lang="en-SG" sz="3200" b="1" i="1">
                <a:solidFill>
                  <a:srgbClr val="00B0F0"/>
                </a:solidFill>
                <a:latin typeface="Questrial"/>
                <a:ea typeface="Questrial"/>
                <a:cs typeface="Questrial"/>
                <a:sym typeface="Questrial"/>
              </a:rPr>
              <a:t>...tàu hỏa đến.</a:t>
            </a:r>
            <a:endParaRPr sz="3200" b="1" i="1">
              <a:solidFill>
                <a:srgbClr val="00B0F0"/>
              </a:solidFill>
              <a:latin typeface="Questrial"/>
              <a:ea typeface="Questrial"/>
              <a:cs typeface="Questrial"/>
              <a:sym typeface="Questrial"/>
            </a:endParaRPr>
          </a:p>
        </p:txBody>
      </p:sp>
      <p:sp>
        <p:nvSpPr>
          <p:cNvPr id="337" name="Google Shape;337;p6"/>
          <p:cNvSpPr/>
          <p:nvPr/>
        </p:nvSpPr>
        <p:spPr>
          <a:xfrm>
            <a:off x="2738569" y="5484363"/>
            <a:ext cx="4569027"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SG" sz="3200" b="1">
                <a:solidFill>
                  <a:srgbClr val="FF6699"/>
                </a:solidFill>
                <a:latin typeface="Questrial"/>
                <a:ea typeface="Questrial"/>
                <a:cs typeface="Questrial"/>
                <a:sym typeface="Questrial"/>
              </a:rPr>
              <a:t>Đoạn 4: Đoạn còn lại.</a:t>
            </a:r>
            <a:endParaRPr sz="3200" b="1">
              <a:solidFill>
                <a:srgbClr val="FF6699"/>
              </a:solidFill>
              <a:latin typeface="Questrial"/>
              <a:ea typeface="Questrial"/>
              <a:cs typeface="Questrial"/>
              <a:sym typeface="Questrial"/>
            </a:endParaRPr>
          </a:p>
        </p:txBody>
      </p:sp>
      <p:sp>
        <p:nvSpPr>
          <p:cNvPr id="338" name="Google Shape;338;p6"/>
          <p:cNvSpPr/>
          <p:nvPr/>
        </p:nvSpPr>
        <p:spPr>
          <a:xfrm>
            <a:off x="1431110" y="3018375"/>
            <a:ext cx="658068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CC00"/>
                </a:solidFill>
                <a:latin typeface="Questrial"/>
                <a:ea typeface="Questrial"/>
                <a:cs typeface="Questrial"/>
                <a:sym typeface="Questrial"/>
              </a:rPr>
              <a:t>Đoạn 2: Từ </a:t>
            </a:r>
            <a:r>
              <a:rPr lang="en-SG" sz="3200" b="1" i="1">
                <a:solidFill>
                  <a:srgbClr val="00CC00"/>
                </a:solidFill>
                <a:latin typeface="Questrial"/>
                <a:ea typeface="Questrial"/>
                <a:cs typeface="Questrial"/>
                <a:sym typeface="Questrial"/>
              </a:rPr>
              <a:t>Tháng trước </a:t>
            </a:r>
            <a:r>
              <a:rPr lang="en-SG" sz="3200" b="1">
                <a:solidFill>
                  <a:srgbClr val="00CC00"/>
                </a:solidFill>
                <a:latin typeface="Questrial"/>
                <a:ea typeface="Questrial"/>
                <a:cs typeface="Questrial"/>
                <a:sym typeface="Questrial"/>
              </a:rPr>
              <a:t>đến </a:t>
            </a:r>
            <a:r>
              <a:rPr lang="en-SG" sz="3200" b="1" i="1">
                <a:solidFill>
                  <a:srgbClr val="00CC00"/>
                </a:solidFill>
                <a:latin typeface="Questrial"/>
                <a:ea typeface="Questrial"/>
                <a:cs typeface="Questrial"/>
                <a:sym typeface="Questrial"/>
              </a:rPr>
              <a:t>...như vậy nữa.</a:t>
            </a:r>
            <a:endParaRPr sz="3200" b="1" i="1">
              <a:solidFill>
                <a:srgbClr val="00CC00"/>
              </a:solidFill>
              <a:latin typeface="Questrial"/>
              <a:ea typeface="Questrial"/>
              <a:cs typeface="Questrial"/>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300"/>
                                        <p:tgtEl>
                                          <p:spTgt spid="3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822"/>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822"/>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6"/>
                                        </p:tgtEl>
                                        <p:attrNameLst>
                                          <p:attrName>style.visibility</p:attrName>
                                        </p:attrNameLst>
                                      </p:cBhvr>
                                      <p:to>
                                        <p:strVal val="visible"/>
                                      </p:to>
                                    </p:set>
                                    <p:animEffect transition="in" filter="fade">
                                      <p:cBhvr>
                                        <p:cTn id="22" dur="1822"/>
                                        <p:tgtEl>
                                          <p:spTgt spid="3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7"/>
          <p:cNvSpPr/>
          <p:nvPr/>
        </p:nvSpPr>
        <p:spPr>
          <a:xfrm>
            <a:off x="269824" y="307297"/>
            <a:ext cx="11612380" cy="61247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a:solidFill>
                  <a:srgbClr val="00B050"/>
                </a:solidFill>
                <a:latin typeface="Arial"/>
                <a:ea typeface="Arial"/>
                <a:cs typeface="Arial"/>
                <a:sym typeface="Arial"/>
              </a:rPr>
              <a:t>Út Vịnh</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Nhà Út Vịnh ở ngay bên đường sắt. Mấy năm nay, đoạn đường này thường có sự cố. Lúc thì đá tảng nằm chềnh ềnh trên đường tàu chạy, lúc thì ai đó tháo cả ốc gắn các thanh ray. Lắm khi, trẻ chăn trâu còn ném đá lên tàu.</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thuyết phục Sơn – một bạn rất nghịch, thường chạy trên đường tàu thả diều. Thuyết phục mãi, Sơn mới hiểu ra và không chơi dại như vậy nữa.</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a:t>
            </a:r>
            <a:endParaRPr/>
          </a:p>
        </p:txBody>
      </p:sp>
      <p:pic>
        <p:nvPicPr>
          <p:cNvPr id="346" name="Google Shape;346;p7" descr="Colorful numbers with clouds Container sticker - TenStickers"/>
          <p:cNvPicPr preferRelativeResize="0"/>
          <p:nvPr/>
        </p:nvPicPr>
        <p:blipFill rotWithShape="1">
          <a:blip r:embed="rId4">
            <a:alphaModFix/>
          </a:blip>
          <a:srcRect r="67113" b="66150"/>
          <a:stretch/>
        </p:blipFill>
        <p:spPr>
          <a:xfrm>
            <a:off x="555602" y="970948"/>
            <a:ext cx="578433" cy="532858"/>
          </a:xfrm>
          <a:prstGeom prst="rect">
            <a:avLst/>
          </a:prstGeom>
          <a:noFill/>
          <a:ln>
            <a:noFill/>
          </a:ln>
        </p:spPr>
      </p:pic>
      <p:pic>
        <p:nvPicPr>
          <p:cNvPr id="347" name="Google Shape;347;p7" descr="Colorful numbers with clouds Container sticker - TenStickers"/>
          <p:cNvPicPr preferRelativeResize="0"/>
          <p:nvPr/>
        </p:nvPicPr>
        <p:blipFill rotWithShape="1">
          <a:blip r:embed="rId5">
            <a:alphaModFix/>
          </a:blip>
          <a:srcRect l="33981" r="31167" b="66115"/>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7"/>
          <p:cNvSpPr/>
          <p:nvPr/>
        </p:nvSpPr>
        <p:spPr>
          <a:xfrm>
            <a:off x="7350927" y="1503806"/>
            <a:ext cx="1766569"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0" name="Google Shape;350;p7"/>
          <p:cNvPicPr preferRelativeResize="0"/>
          <p:nvPr/>
        </p:nvPicPr>
        <p:blipFill rotWithShape="1">
          <a:blip r:embed="rId6">
            <a:alphaModFix/>
          </a:blip>
          <a:srcRect/>
          <a:stretch/>
        </p:blipFill>
        <p:spPr>
          <a:xfrm>
            <a:off x="5743283" y="6061081"/>
            <a:ext cx="1938696" cy="749873"/>
          </a:xfrm>
          <a:prstGeom prst="rect">
            <a:avLst/>
          </a:prstGeom>
          <a:noFill/>
          <a:ln>
            <a:noFill/>
          </a:ln>
        </p:spPr>
      </p:pic>
      <p:sp>
        <p:nvSpPr>
          <p:cNvPr id="351" name="Google Shape;351;p7"/>
          <p:cNvSpPr/>
          <p:nvPr/>
        </p:nvSpPr>
        <p:spPr>
          <a:xfrm>
            <a:off x="8732521" y="4414395"/>
            <a:ext cx="204540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fade">
                                      <p:cBhvr>
                                        <p:cTn id="16" dur="500"/>
                                        <p:tgtEl>
                                          <p:spTgt spid="347"/>
                                        </p:tgtEl>
                                      </p:cBhvr>
                                    </p:animEffect>
                                  </p:childTnLst>
                                </p:cTn>
                              </p:par>
                              <p:par>
                                <p:cTn id="17" presetID="10"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par>
                                <p:cTn id="20" presetID="10" presetClass="entr" presetSubtype="0" fill="hold" nodeType="with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500"/>
                                        <p:tgtEl>
                                          <p:spTgt spid="3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9"/>
                                        </p:tgtEl>
                                        <p:attrNameLst>
                                          <p:attrName>style.visibility</p:attrName>
                                        </p:attrNameLst>
                                      </p:cBhvr>
                                      <p:to>
                                        <p:strVal val="visible"/>
                                      </p:to>
                                    </p:set>
                                    <p:animEffect transition="in" filter="fade">
                                      <p:cBhvr>
                                        <p:cTn id="27" dur="500"/>
                                        <p:tgtEl>
                                          <p:spTgt spid="3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1"/>
                                        </p:tgtEl>
                                        <p:attrNameLst>
                                          <p:attrName>style.visibility</p:attrName>
                                        </p:attrNameLst>
                                      </p:cBhvr>
                                      <p:to>
                                        <p:strVal val="visible"/>
                                      </p:to>
                                    </p:set>
                                    <p:animEffect transition="in" filter="fade">
                                      <p:cBhvr>
                                        <p:cTn id="32"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8"/>
          <p:cNvSpPr/>
          <p:nvPr/>
        </p:nvSpPr>
        <p:spPr>
          <a:xfrm>
            <a:off x="265043" y="225573"/>
            <a:ext cx="11617161" cy="64270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a:ea typeface="Calibri"/>
                <a:cs typeface="Calibri"/>
                <a:sym typeface="Calibri"/>
              </a:rPr>
              <a:t>      </a:t>
            </a:r>
            <a:r>
              <a:rPr lang="en-SG" sz="4000">
                <a:solidFill>
                  <a:srgbClr val="00B050"/>
                </a:solidFill>
                <a:latin typeface="Arial"/>
                <a:ea typeface="Arial"/>
                <a:cs typeface="Arial"/>
                <a:sym typeface="Arial"/>
              </a:rPr>
              <a:t>Út Vịnh</a:t>
            </a:r>
            <a:endParaRPr sz="28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Một buổi chiều đẹp trời, gió từ sông Cái thổi vào mát rượi. Vịnh đang ngồi học bài, bỗng nghe thấy tiếng còi tàu vang lên từng hồi dài như giục giã. Chưa bao giờ tiếng còi lại kéo dài như vậy.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r>
              <a:rPr lang="en-SG" sz="2800" b="1">
                <a:solidFill>
                  <a:srgbClr val="000000"/>
                </a:solidFill>
                <a:latin typeface="Calibri"/>
                <a:ea typeface="Calibri"/>
                <a:cs typeface="Calibri"/>
                <a:sym typeface="Calibri"/>
              </a:rPr>
              <a:t>Theo TÔ PHƯƠNG</a:t>
            </a:r>
            <a:endParaRPr sz="2800">
              <a:solidFill>
                <a:srgbClr val="000000"/>
              </a:solidFill>
              <a:latin typeface="Calibri"/>
              <a:ea typeface="Calibri"/>
              <a:cs typeface="Calibri"/>
              <a:sym typeface="Calibri"/>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8"/>
          <p:cNvPicPr preferRelativeResize="0"/>
          <p:nvPr/>
        </p:nvPicPr>
        <p:blipFill rotWithShape="1">
          <a:blip r:embed="rId4">
            <a:alphaModFix/>
          </a:blip>
          <a:srcRect/>
          <a:stretch/>
        </p:blipFill>
        <p:spPr>
          <a:xfrm>
            <a:off x="5743283" y="6061081"/>
            <a:ext cx="1938696" cy="749873"/>
          </a:xfrm>
          <a:prstGeom prst="rect">
            <a:avLst/>
          </a:prstGeom>
          <a:noFill/>
          <a:ln>
            <a:noFill/>
          </a:ln>
        </p:spPr>
      </p:pic>
      <p:sp>
        <p:nvSpPr>
          <p:cNvPr id="361" name="Google Shape;361;p8"/>
          <p:cNvSpPr/>
          <p:nvPr/>
        </p:nvSpPr>
        <p:spPr>
          <a:xfrm>
            <a:off x="8072954" y="906697"/>
            <a:ext cx="135586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8"/>
          <p:cNvSpPr/>
          <p:nvPr/>
        </p:nvSpPr>
        <p:spPr>
          <a:xfrm>
            <a:off x="9693849" y="1315737"/>
            <a:ext cx="115903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8"/>
          <p:cNvSpPr/>
          <p:nvPr/>
        </p:nvSpPr>
        <p:spPr>
          <a:xfrm>
            <a:off x="2935782" y="4721003"/>
            <a:ext cx="166619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8"/>
          <p:cNvSpPr/>
          <p:nvPr/>
        </p:nvSpPr>
        <p:spPr>
          <a:xfrm>
            <a:off x="9867591" y="4721003"/>
            <a:ext cx="1315072"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5" name="Google Shape;365;p8" descr="Colorful numbers with clouds Container sticker - TenStickers"/>
          <p:cNvPicPr preferRelativeResize="0"/>
          <p:nvPr/>
        </p:nvPicPr>
        <p:blipFill rotWithShape="1">
          <a:blip r:embed="rId5">
            <a:alphaModFix/>
          </a:blip>
          <a:srcRect l="39" t="33251" r="74862" b="29835"/>
          <a:stretch/>
        </p:blipFill>
        <p:spPr>
          <a:xfrm>
            <a:off x="452209" y="3264858"/>
            <a:ext cx="535076" cy="704336"/>
          </a:xfrm>
          <a:prstGeom prst="rect">
            <a:avLst/>
          </a:prstGeom>
          <a:noFill/>
          <a:ln>
            <a:noFill/>
          </a:ln>
        </p:spPr>
      </p:pic>
      <p:pic>
        <p:nvPicPr>
          <p:cNvPr id="366" name="Google Shape;366;p8" descr="Colorful numbers with clouds Container sticker - TenStickers"/>
          <p:cNvPicPr preferRelativeResize="0"/>
          <p:nvPr/>
        </p:nvPicPr>
        <p:blipFill rotWithShape="1">
          <a:blip r:embed="rId6">
            <a:alphaModFix/>
          </a:blip>
          <a:srcRect l="64778" b="67154"/>
          <a:stretch/>
        </p:blipFill>
        <p:spPr>
          <a:xfrm>
            <a:off x="309796" y="812986"/>
            <a:ext cx="602366" cy="502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50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
                                        </p:tgtEl>
                                        <p:attrNameLst>
                                          <p:attrName>style.visibility</p:attrName>
                                        </p:attrNameLst>
                                      </p:cBhvr>
                                      <p:to>
                                        <p:strVal val="visible"/>
                                      </p:to>
                                    </p:set>
                                    <p:animEffect transition="in" filter="fade">
                                      <p:cBhvr>
                                        <p:cTn id="17" dur="500"/>
                                        <p:tgtEl>
                                          <p:spTgt spid="3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4"/>
                                        </p:tgtEl>
                                        <p:attrNameLst>
                                          <p:attrName>style.visibility</p:attrName>
                                        </p:attrNameLst>
                                      </p:cBhvr>
                                      <p:to>
                                        <p:strVal val="visible"/>
                                      </p:to>
                                    </p:set>
                                    <p:animEffect transition="in" filter="fade">
                                      <p:cBhvr>
                                        <p:cTn id="2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9"/>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72" name="Google Shape;372;p9"/>
          <p:cNvSpPr/>
          <p:nvPr/>
        </p:nvSpPr>
        <p:spPr>
          <a:xfrm>
            <a:off x="5516380" y="944380"/>
            <a:ext cx="6301734" cy="549948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9"/>
          <p:cNvSpPr txBox="1"/>
          <p:nvPr/>
        </p:nvSpPr>
        <p:spPr>
          <a:xfrm>
            <a:off x="7538453" y="205716"/>
            <a:ext cx="2667718"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800">
                <a:solidFill>
                  <a:srgbClr val="FF0000"/>
                </a:solidFill>
                <a:latin typeface="Arial"/>
                <a:ea typeface="Arial"/>
                <a:cs typeface="Arial"/>
                <a:sym typeface="Arial"/>
              </a:rPr>
              <a:t>Chú thích</a:t>
            </a:r>
            <a:endParaRPr sz="4800">
              <a:solidFill>
                <a:srgbClr val="FF0000"/>
              </a:solidFill>
              <a:latin typeface="Arial"/>
              <a:ea typeface="Arial"/>
              <a:cs typeface="Arial"/>
              <a:sym typeface="Arial"/>
            </a:endParaRPr>
          </a:p>
        </p:txBody>
      </p:sp>
      <p:sp>
        <p:nvSpPr>
          <p:cNvPr id="374" name="Google Shape;374;p9"/>
          <p:cNvSpPr txBox="1"/>
          <p:nvPr/>
        </p:nvSpPr>
        <p:spPr>
          <a:xfrm>
            <a:off x="5867658" y="1020913"/>
            <a:ext cx="2377254"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000">
                <a:solidFill>
                  <a:srgbClr val="FFC000"/>
                </a:solidFill>
                <a:latin typeface="Arial"/>
                <a:ea typeface="Arial"/>
                <a:cs typeface="Arial"/>
                <a:sym typeface="Arial"/>
              </a:rPr>
              <a:t>Thanh ray</a:t>
            </a:r>
            <a:endParaRPr sz="4000">
              <a:solidFill>
                <a:srgbClr val="FFC000"/>
              </a:solidFill>
              <a:latin typeface="Arial"/>
              <a:ea typeface="Arial"/>
              <a:cs typeface="Arial"/>
              <a:sym typeface="Arial"/>
            </a:endParaRPr>
          </a:p>
        </p:txBody>
      </p:sp>
      <p:sp>
        <p:nvSpPr>
          <p:cNvPr id="375" name="Google Shape;375;p9"/>
          <p:cNvSpPr txBox="1"/>
          <p:nvPr/>
        </p:nvSpPr>
        <p:spPr>
          <a:xfrm>
            <a:off x="5822368" y="1595961"/>
            <a:ext cx="5689758"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Thanh thép hoặc sắt ghép nối với nhau thành hai đường song song để tạo thành đường cho tàu hỏa, tàu điện hay xe goòng chạy.</a:t>
            </a:r>
            <a:endParaRPr sz="3200" b="1" i="1">
              <a:solidFill>
                <a:srgbClr val="002060"/>
              </a:solidFill>
              <a:latin typeface="Calibri"/>
              <a:ea typeface="Calibri"/>
              <a:cs typeface="Calibri"/>
              <a:sym typeface="Calibri"/>
            </a:endParaRPr>
          </a:p>
        </p:txBody>
      </p:sp>
      <p:pic>
        <p:nvPicPr>
          <p:cNvPr id="376" name="Google Shape;376;p9" descr="Tại sao tàu hỏa phải chạy trên đường ray? - VnExpress"/>
          <p:cNvPicPr preferRelativeResize="0"/>
          <p:nvPr/>
        </p:nvPicPr>
        <p:blipFill rotWithShape="1">
          <a:blip r:embed="rId4">
            <a:alphaModFix/>
          </a:blip>
          <a:srcRect/>
          <a:stretch/>
        </p:blipFill>
        <p:spPr>
          <a:xfrm>
            <a:off x="6285997" y="3596688"/>
            <a:ext cx="4762500" cy="285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2000"/>
                                        <p:tgtEl>
                                          <p:spTgt spid="372"/>
                                        </p:tgtEl>
                                      </p:cBhvr>
                                    </p:animEffect>
                                  </p:childTnLst>
                                </p:cTn>
                              </p:par>
                              <p:par>
                                <p:cTn id="8" presetID="2" presetClass="entr" presetSubtype="8" fill="hold" nodeType="withEffect">
                                  <p:stCondLst>
                                    <p:cond delay="2000"/>
                                  </p:stCondLst>
                                  <p:childTnLst>
                                    <p:set>
                                      <p:cBhvr>
                                        <p:cTn id="9" dur="1" fill="hold">
                                          <p:stCondLst>
                                            <p:cond delay="0"/>
                                          </p:stCondLst>
                                        </p:cTn>
                                        <p:tgtEl>
                                          <p:spTgt spid="373"/>
                                        </p:tgtEl>
                                        <p:attrNameLst>
                                          <p:attrName>style.visibility</p:attrName>
                                        </p:attrNameLst>
                                      </p:cBhvr>
                                      <p:to>
                                        <p:strVal val="visible"/>
                                      </p:to>
                                    </p:set>
                                    <p:anim calcmode="lin" valueType="num">
                                      <p:cBhvr additive="base">
                                        <p:cTn id="10" dur="1300"/>
                                        <p:tgtEl>
                                          <p:spTgt spid="3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74"/>
                                        </p:tgtEl>
                                        <p:attrNameLst>
                                          <p:attrName>style.visibility</p:attrName>
                                        </p:attrNameLst>
                                      </p:cBhvr>
                                      <p:to>
                                        <p:strVal val="visible"/>
                                      </p:to>
                                    </p:set>
                                    <p:anim calcmode="lin" valueType="num">
                                      <p:cBhvr additive="base">
                                        <p:cTn id="13" dur="1300"/>
                                        <p:tgtEl>
                                          <p:spTgt spid="37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75"/>
                                        </p:tgtEl>
                                        <p:attrNameLst>
                                          <p:attrName>style.visibility</p:attrName>
                                        </p:attrNameLst>
                                      </p:cBhvr>
                                      <p:to>
                                        <p:strVal val="visible"/>
                                      </p:to>
                                    </p:set>
                                    <p:anim calcmode="lin" valueType="num">
                                      <p:cBhvr additive="base">
                                        <p:cTn id="18" dur="1300"/>
                                        <p:tgtEl>
                                          <p:spTgt spid="37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6"/>
                                        </p:tgtEl>
                                        <p:attrNameLst>
                                          <p:attrName>style.visibility</p:attrName>
                                        </p:attrNameLst>
                                      </p:cBhvr>
                                      <p:to>
                                        <p:strVal val="visible"/>
                                      </p:to>
                                    </p:set>
                                    <p:animEffect transition="in" filter="fade">
                                      <p:cBhvr>
                                        <p:cTn id="23"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1245</Words>
  <Application>Microsoft Office PowerPoint</Application>
  <PresentationFormat>Widescreen</PresentationFormat>
  <Paragraphs>111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Questrial</vt:lpstr>
      <vt:lpstr>Quicksand</vt:lpstr>
      <vt:lpstr>Calibri</vt:lpstr>
      <vt:lpstr>Arial</vt:lpstr>
      <vt:lpstr>Pattaya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Swift3</cp:lastModifiedBy>
  <cp:revision>1</cp:revision>
  <dcterms:created xsi:type="dcterms:W3CDTF">2022-03-23T01:19:35Z</dcterms:created>
  <dcterms:modified xsi:type="dcterms:W3CDTF">2023-04-21T01:17:53Z</dcterms:modified>
</cp:coreProperties>
</file>