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5" r:id="rId2"/>
    <p:sldId id="325" r:id="rId3"/>
    <p:sldId id="330" r:id="rId4"/>
    <p:sldId id="326" r:id="rId5"/>
    <p:sldId id="296" r:id="rId6"/>
    <p:sldId id="298" r:id="rId7"/>
    <p:sldId id="299" r:id="rId8"/>
    <p:sldId id="300" r:id="rId9"/>
    <p:sldId id="301" r:id="rId10"/>
    <p:sldId id="302" r:id="rId11"/>
    <p:sldId id="324" r:id="rId12"/>
    <p:sldId id="32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5" r:id="rId24"/>
    <p:sldId id="316" r:id="rId25"/>
    <p:sldId id="317" r:id="rId26"/>
    <p:sldId id="318" r:id="rId27"/>
    <p:sldId id="320" r:id="rId28"/>
    <p:sldId id="327" r:id="rId29"/>
    <p:sldId id="328" r:id="rId30"/>
    <p:sldId id="329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73A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744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ABFB-E114-495B-BE30-6E23DB141BD2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7196C-E283-4C2D-BCAF-D1952B5D6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6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2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84">
            <a:off x="2807100" y="3450043"/>
            <a:ext cx="3529800" cy="355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4300" y="1123900"/>
            <a:ext cx="5315400" cy="1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033450" y="2717488"/>
            <a:ext cx="30771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3000"/>
              <a:buFont typeface="Merienda One"/>
              <a:buNone/>
              <a:defRPr sz="3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1224549">
            <a:off x="-750587" y="-324129"/>
            <a:ext cx="1904825" cy="331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96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4" y="171450"/>
            <a:ext cx="8339137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6661-C0B4-4BF9-963B-AB50B683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7587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91900" y="311367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1137925"/>
            <a:ext cx="889200" cy="1917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 rot="473">
            <a:off x="2409675" y="3912800"/>
            <a:ext cx="43602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53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3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DF41-5A94-447F-8133-48D51F155CFD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27A1-A78D-4868-91D8-5B3AC37EB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ctrTitle"/>
          </p:nvPr>
        </p:nvSpPr>
        <p:spPr>
          <a:xfrm>
            <a:off x="1571604" y="145143"/>
            <a:ext cx="6072230" cy="23256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000" dirty="0">
                <a:solidFill>
                  <a:srgbClr val="FF0000"/>
                </a:solidFill>
              </a:rPr>
              <a:t>LỊCH SỬ</a:t>
            </a:r>
            <a:br>
              <a:rPr lang="vi-VN" dirty="0"/>
            </a:br>
            <a:r>
              <a:rPr lang="vi-VN" sz="3200" dirty="0"/>
              <a:t>Hoàn thành thống nhất đất nước</a:t>
            </a:r>
            <a:endParaRPr sz="3200" dirty="0"/>
          </a:p>
        </p:txBody>
      </p:sp>
      <p:pic>
        <p:nvPicPr>
          <p:cNvPr id="1026" name="Picture 2" descr="Tìm hiểu về lịch sử, ý nghĩa ngày giải phóng miền Nam, thống nhất đất nước  30/4 và ngày Quốc tế Lao động 1/5 - Trường Đại học Lâm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46" y="2491621"/>
            <a:ext cx="4096894" cy="22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B17080E-1E24-4992-BA2C-60269AAF4F0C}"/>
              </a:ext>
            </a:extLst>
          </p:cNvPr>
          <p:cNvSpPr txBox="1"/>
          <p:nvPr/>
        </p:nvSpPr>
        <p:spPr>
          <a:xfrm>
            <a:off x="2275537" y="113832"/>
            <a:ext cx="4592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77596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181350"/>
            <a:ext cx="4313700" cy="905875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br>
              <a:rPr lang="en-US" sz="2000" b="1" i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9550"/>
            <a:ext cx="6248400" cy="407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1338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ội dung chính sách thành tự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6" descr="Nội dung chính sách thành tự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14350"/>
            <a:ext cx="5029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ỷ niệm 42 năm ngày Tổng tuyển cử bầu Quốc hội của nước Việt Nam thống nhất  (25-4-1976 - 25-4-2018) Ngày 30/4/1975, cuộc kháng chiến chống Mỹ, cứu nước  của nhân dân toàn thắng, miền Nam hoàn toàn giải phóng, đất nước thống nhất  nhưng ở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4350"/>
            <a:ext cx="5791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5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 rot="-584">
            <a:off x="1285852" y="2717000"/>
            <a:ext cx="6358006" cy="1569280"/>
          </a:xfrm>
        </p:spPr>
        <p:txBody>
          <a:bodyPr>
            <a:normAutofit fontScale="62500" lnSpcReduction="20000"/>
          </a:bodyPr>
          <a:lstStyle/>
          <a:p>
            <a:pPr algn="l">
              <a:buNone/>
            </a:pPr>
            <a:r>
              <a:rPr 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785800"/>
            <a:ext cx="5315400" cy="159360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25-4-1976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74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44178" y="4343400"/>
            <a:ext cx="6972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(1976-1981)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1562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 rot="473">
            <a:off x="914415" y="209970"/>
            <a:ext cx="6858009" cy="398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25-4-1976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524000" y="742950"/>
            <a:ext cx="6682921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dirty="0" err="1">
                <a:solidFill>
                  <a:srgbClr val="10481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>
                <a:solidFill>
                  <a:srgbClr val="1048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0481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rgbClr val="1048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0481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rgbClr val="1048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“cuối tháng 6...... Hồ Chí Minh”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7" name="Đồng hồ đếm ngược 3 phút có âm thanh ( 3 - minute countdown with sound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9800" y="2539796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04736" y="376104"/>
            <a:ext cx="67437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6-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1976,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VI)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0700" y="1253267"/>
            <a:ext cx="348615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7286" y="1885950"/>
            <a:ext cx="668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2495550"/>
            <a:ext cx="371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Quyết định quốc huy.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QUOC_HUY_VIET_NAM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31669"/>
            <a:ext cx="5314950" cy="447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43275" y="4508687"/>
            <a:ext cx="2171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9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318079" y="154189"/>
            <a:ext cx="67437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6-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1976,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VI)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7000" y="946240"/>
            <a:ext cx="348615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2486" y="1508982"/>
            <a:ext cx="668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097731"/>
            <a:ext cx="371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72415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9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o_To_Q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493"/>
            <a:ext cx="7029451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71850" y="4286250"/>
            <a:ext cx="24003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3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kì</a:t>
            </a:r>
            <a:endParaRPr lang="en-US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628771" y="137886"/>
            <a:ext cx="6876660" cy="419452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25" y="3109931"/>
            <a:ext cx="9445721" cy="2179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668" y="434340"/>
            <a:ext cx="1056904" cy="960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5120" y="22089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Dancing Script" panose="03080600040507000D00" pitchFamily="66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BE3C9-940E-4780-8D71-0590746267B9}"/>
              </a:ext>
            </a:extLst>
          </p:cNvPr>
          <p:cNvSpPr txBox="1"/>
          <p:nvPr/>
        </p:nvSpPr>
        <p:spPr>
          <a:xfrm>
            <a:off x="1979712" y="1995686"/>
            <a:ext cx="4866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842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143000" y="1"/>
            <a:ext cx="6743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1976,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742950"/>
            <a:ext cx="348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Quốc hội quyết định: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150" y="1161619"/>
            <a:ext cx="668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 nước là Cộng hoà xã hội chủ nghĩa Việt Nam.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150" y="1600200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Quyết định quốc huy.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0150" y="2057400"/>
            <a:ext cx="38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0150" y="2476069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 ca là bài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 quân ca.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150" y="2876119"/>
            <a:ext cx="45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Thủ đô là Hà Nội. 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uoc_do_phan_bo_rung_Viet_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1" y="16592"/>
            <a:ext cx="4800599" cy="5143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3400425" y="628650"/>
            <a:ext cx="257175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829050" y="529151"/>
            <a:ext cx="1371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0"/>
            <a:ext cx="5105400" cy="823530"/>
          </a:xfrm>
        </p:spPr>
        <p:txBody>
          <a:bodyPr/>
          <a:lstStyle/>
          <a:p>
            <a:r>
              <a:rPr lang="vi-VN" sz="2800" dirty="0"/>
              <a:t>Thủ đô Hà Nội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28676"/>
            <a:ext cx="6397010" cy="39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8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76400" y="180846"/>
            <a:ext cx="6743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1976,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926501"/>
            <a:ext cx="348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7264" y="1304694"/>
            <a:ext cx="668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8950" y="1780343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3550" y="2266549"/>
            <a:ext cx="38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550" y="2762220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248426"/>
            <a:ext cx="45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3867150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261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uoc_do_phan_bo_rung_Viet_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1" y="16592"/>
            <a:ext cx="4800599" cy="5143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3543300" y="3995891"/>
            <a:ext cx="285750" cy="2857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5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286250" y="3916672"/>
            <a:ext cx="2514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27922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57514" y="1017925"/>
            <a:ext cx="6858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57514" y="160675"/>
            <a:ext cx="6743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1976,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57514" y="3837551"/>
            <a:ext cx="64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207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52174" y="17412"/>
            <a:ext cx="2171700" cy="3286381"/>
            <a:chOff x="1968" y="1638"/>
            <a:chExt cx="1968" cy="2646"/>
          </a:xfrm>
        </p:grpSpPr>
        <p:pic>
          <p:nvPicPr>
            <p:cNvPr id="39948" name="Picture 20" descr="tôn đức thắ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8" y="1638"/>
              <a:ext cx="1910" cy="2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968" y="4080"/>
              <a:ext cx="196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>
                  <a:solidFill>
                    <a:srgbClr val="FFFF00"/>
                  </a:solidFill>
                </a:rPr>
                <a:t>Tôn Đức Thắng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91769" y="0"/>
            <a:ext cx="2457450" cy="3251200"/>
            <a:chOff x="3792" y="2016"/>
            <a:chExt cx="1968" cy="2304"/>
          </a:xfrm>
        </p:grpSpPr>
        <p:pic>
          <p:nvPicPr>
            <p:cNvPr id="39946" name="Picture 23" descr="truong chin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0" y="2016"/>
              <a:ext cx="1920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Text Box 24"/>
            <p:cNvSpPr txBox="1">
              <a:spLocks noChangeArrowheads="1"/>
            </p:cNvSpPr>
            <p:nvPr/>
          </p:nvSpPr>
          <p:spPr bwMode="auto">
            <a:xfrm>
              <a:off x="3792" y="4128"/>
              <a:ext cx="19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>
                  <a:solidFill>
                    <a:srgbClr val="FFFF00"/>
                  </a:solidFill>
                </a:rPr>
                <a:t>Trường Chinh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155429" y="62314"/>
            <a:ext cx="2228850" cy="3244295"/>
            <a:chOff x="0" y="1968"/>
            <a:chExt cx="1968" cy="2304"/>
          </a:xfrm>
        </p:grpSpPr>
        <p:pic>
          <p:nvPicPr>
            <p:cNvPr id="39944" name="Picture 26" descr="phạm văn đồ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968"/>
              <a:ext cx="1902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Text Box 27"/>
            <p:cNvSpPr txBox="1">
              <a:spLocks noChangeArrowheads="1"/>
            </p:cNvSpPr>
            <p:nvPr/>
          </p:nvSpPr>
          <p:spPr bwMode="auto">
            <a:xfrm>
              <a:off x="0" y="4090"/>
              <a:ext cx="19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050" b="1">
                  <a:solidFill>
                    <a:srgbClr val="FFFF00"/>
                  </a:solidFill>
                </a:rPr>
                <a:t>Phạm Văn Đồng</a:t>
              </a:r>
            </a:p>
          </p:txBody>
        </p:sp>
      </p:grp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179219" y="3638550"/>
            <a:ext cx="702945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CHXHCNVN.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0536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714494"/>
            <a:ext cx="7000924" cy="8418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25 – 4 – 1976,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cs typeface="Times New Roman" pitchFamily="18" charset="0"/>
              </a:rPr>
              <a:t>ướ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cs typeface="Times New Roman" pitchFamily="18" charset="0"/>
              </a:rPr>
              <a:t>đâ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nứ</a:t>
            </a:r>
            <a:r>
              <a:rPr lang="vi-VN" sz="2400" b="1" dirty="0">
                <a:cs typeface="Times New Roman" pitchFamily="18" charset="0"/>
              </a:rPr>
              <a:t>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cs typeface="Times New Roman" pitchFamily="18" charset="0"/>
              </a:rPr>
              <a:t>ướ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/>
          </a:p>
        </p:txBody>
      </p:sp>
      <p:sp>
        <p:nvSpPr>
          <p:cNvPr id="46084" name="WordArt 6"/>
          <p:cNvSpPr>
            <a:spLocks noChangeArrowheads="1" noChangeShapeType="1" noTextEdit="1"/>
          </p:cNvSpPr>
          <p:nvPr/>
        </p:nvSpPr>
        <p:spPr bwMode="auto">
          <a:xfrm>
            <a:off x="3215821" y="591458"/>
            <a:ext cx="2114550" cy="458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88867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170" y="4467742"/>
            <a:ext cx="9552340" cy="114656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20376" y="4087727"/>
            <a:ext cx="870460" cy="7409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71613" y="420272"/>
            <a:ext cx="620077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ĐÁNH GIÁ MỤC TIÊU</a:t>
            </a:r>
            <a:r>
              <a:rPr lang="en-US" sz="36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:</a:t>
            </a: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8CEDF7B7-8114-4783-9101-359B6760AAFA}"/>
              </a:ext>
            </a:extLst>
          </p:cNvPr>
          <p:cNvGrpSpPr/>
          <p:nvPr/>
        </p:nvGrpSpPr>
        <p:grpSpPr>
          <a:xfrm>
            <a:off x="3295156" y="2933259"/>
            <a:ext cx="5647439" cy="1064316"/>
            <a:chOff x="4393541" y="3911011"/>
            <a:chExt cx="7529918" cy="141908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5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466437" y="4000504"/>
              <a:ext cx="6410026" cy="1329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dirty="0" err="1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vi-VN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sự kiện này đánh dấu đất nước ta sau 30 năm lại được thống nhất về mặt nhà nước</a:t>
              </a:r>
              <a:r>
                <a:rPr lang="en-US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2400" b="1" dirty="0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4A98101-2E5F-4F38-BE4E-33149C0CBB20}"/>
              </a:ext>
            </a:extLst>
          </p:cNvPr>
          <p:cNvGrpSpPr/>
          <p:nvPr/>
        </p:nvGrpSpPr>
        <p:grpSpPr>
          <a:xfrm>
            <a:off x="3227441" y="1257703"/>
            <a:ext cx="5670744" cy="1117096"/>
            <a:chOff x="4303254" y="1676937"/>
            <a:chExt cx="7560992" cy="1489463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10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24495" y="1809738"/>
              <a:ext cx="5799647" cy="1329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 những nét chính về cuộc bầu cử và kì họp đầu tiên của Quốc hội khóa VI</a:t>
              </a:r>
              <a:r>
                <a:rPr lang="en-US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18710" y="4553687"/>
            <a:ext cx="610940" cy="4587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23494" y="4734729"/>
            <a:ext cx="914933" cy="1443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18710" y="235644"/>
            <a:ext cx="923885" cy="9512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6329"/>
          <a:stretch>
            <a:fillRect/>
          </a:stretch>
        </p:blipFill>
        <p:spPr>
          <a:xfrm>
            <a:off x="1" y="353817"/>
            <a:ext cx="889628" cy="81456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93376" y="658393"/>
            <a:ext cx="592505" cy="338468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:a16="http://schemas.microsoft.com/office/drawing/2014/main" id="{392FEE1B-C82A-473C-9414-26ABDF6827F2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2897" y="2421468"/>
            <a:ext cx="3024000" cy="2589678"/>
          </a:xfrm>
          <a:prstGeom prst="rect">
            <a:avLst/>
          </a:prstGeom>
        </p:spPr>
      </p:pic>
      <p:pic>
        <p:nvPicPr>
          <p:cNvPr id="30" name="图片 36">
            <a:extLst>
              <a:ext uri="{FF2B5EF4-FFF2-40B4-BE49-F238E27FC236}">
                <a16:creationId xmlns:a16="http://schemas.microsoft.com/office/drawing/2014/main" id="{EE69B2ED-6A0B-4210-8109-5E35EAEA0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5000" y="761097"/>
            <a:ext cx="1915834" cy="4599831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271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794" y="1349922"/>
            <a:ext cx="4346298" cy="4346298"/>
          </a:xfrm>
          <a:prstGeom prst="rect">
            <a:avLst/>
          </a:prstGeom>
        </p:spPr>
      </p:pic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62D6EBE2-CF58-47D5-9AFC-8F95B9D5339B}"/>
              </a:ext>
            </a:extLst>
          </p:cNvPr>
          <p:cNvCxnSpPr/>
          <p:nvPr/>
        </p:nvCxnSpPr>
        <p:spPr>
          <a:xfrm>
            <a:off x="0" y="726954"/>
            <a:ext cx="9144000" cy="0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ṡ1íḋè">
            <a:extLst>
              <a:ext uri="{FF2B5EF4-FFF2-40B4-BE49-F238E27FC236}">
                <a16:creationId xmlns:a16="http://schemas.microsoft.com/office/drawing/2014/main" id="{264252B8-10A5-654B-A019-E6A218EE6611}"/>
              </a:ext>
            </a:extLst>
          </p:cNvPr>
          <p:cNvSpPr/>
          <p:nvPr/>
        </p:nvSpPr>
        <p:spPr bwMode="auto">
          <a:xfrm>
            <a:off x="1265008" y="3241984"/>
            <a:ext cx="154171" cy="115628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3" name="Google Shape;13;p2">
            <a:extLst>
              <a:ext uri="{FF2B5EF4-FFF2-40B4-BE49-F238E27FC236}">
                <a16:creationId xmlns:a16="http://schemas.microsoft.com/office/drawing/2014/main" id="{F9F1EDA6-6671-F946-800F-38F93B653BC4}"/>
              </a:ext>
            </a:extLst>
          </p:cNvPr>
          <p:cNvSpPr/>
          <p:nvPr/>
        </p:nvSpPr>
        <p:spPr>
          <a:xfrm rot="12770">
            <a:off x="3312887" y="4117679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4" name="Google Shape;14;p2">
            <a:extLst>
              <a:ext uri="{FF2B5EF4-FFF2-40B4-BE49-F238E27FC236}">
                <a16:creationId xmlns:a16="http://schemas.microsoft.com/office/drawing/2014/main" id="{95C05731-AFD3-0145-84A9-26AD47887711}"/>
              </a:ext>
            </a:extLst>
          </p:cNvPr>
          <p:cNvSpPr/>
          <p:nvPr/>
        </p:nvSpPr>
        <p:spPr>
          <a:xfrm rot="12770">
            <a:off x="3653148" y="3905262"/>
            <a:ext cx="136420" cy="132003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6" name="文本框 44">
            <a:extLst>
              <a:ext uri="{FF2B5EF4-FFF2-40B4-BE49-F238E27FC236}">
                <a16:creationId xmlns:a16="http://schemas.microsoft.com/office/drawing/2014/main" id="{7D1356BB-D29F-DA4B-99F9-94C9A0E8116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67027" y="41796"/>
            <a:ext cx="4107355" cy="8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500" b="1" dirty="0">
                <a:solidFill>
                  <a:srgbClr val="FF0000"/>
                </a:solidFill>
                <a:latin typeface="Fira Sans" panose="020B08030500000200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DẶN DÒ</a:t>
            </a:r>
            <a:endParaRPr lang="zh-CN" altLang="en-US" sz="4500" b="1" dirty="0">
              <a:solidFill>
                <a:srgbClr val="FF0000"/>
              </a:solidFill>
              <a:latin typeface="Fira Sans" panose="020B08030500000200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Google Shape;13;p2">
            <a:extLst>
              <a:ext uri="{FF2B5EF4-FFF2-40B4-BE49-F238E27FC236}">
                <a16:creationId xmlns:a16="http://schemas.microsoft.com/office/drawing/2014/main" id="{2833BC7C-526A-DC46-B354-C5433FADC2DB}"/>
              </a:ext>
            </a:extLst>
          </p:cNvPr>
          <p:cNvSpPr/>
          <p:nvPr/>
        </p:nvSpPr>
        <p:spPr>
          <a:xfrm rot="12770">
            <a:off x="8139554" y="861749"/>
            <a:ext cx="308279" cy="298297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9" name="Google Shape;13;p2">
            <a:extLst>
              <a:ext uri="{FF2B5EF4-FFF2-40B4-BE49-F238E27FC236}">
                <a16:creationId xmlns:a16="http://schemas.microsoft.com/office/drawing/2014/main" id="{28C2A6A1-5EE3-8C48-944C-8C8C72CED9D9}"/>
              </a:ext>
            </a:extLst>
          </p:cNvPr>
          <p:cNvSpPr/>
          <p:nvPr/>
        </p:nvSpPr>
        <p:spPr>
          <a:xfrm rot="12770">
            <a:off x="8448651" y="690627"/>
            <a:ext cx="145472" cy="142782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2AA14-E278-4C3B-8765-7D69FA4A55BE}"/>
              </a:ext>
            </a:extLst>
          </p:cNvPr>
          <p:cNvSpPr/>
          <p:nvPr/>
        </p:nvSpPr>
        <p:spPr>
          <a:xfrm>
            <a:off x="1896334" y="849151"/>
            <a:ext cx="593068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em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xem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lại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ko-KR" altLang="en-US" sz="3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0D634-C1B1-49CA-995E-DAD4BAEE923B}"/>
              </a:ext>
            </a:extLst>
          </p:cNvPr>
          <p:cNvSpPr/>
          <p:nvPr/>
        </p:nvSpPr>
        <p:spPr>
          <a:xfrm>
            <a:off x="1896335" y="1389469"/>
            <a:ext cx="6681719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Chuẩn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bị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 </a:t>
            </a:r>
            <a:r>
              <a:rPr lang="vi-VN" altLang="zh-CN" sz="3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Xây dựng nhà máy thủy điện Hòa Bình</a:t>
            </a:r>
            <a:endParaRPr lang="ko-KR" altLang="en-US" sz="3000" b="1" dirty="0">
              <a:solidFill>
                <a:schemeClr val="accent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494CF028-7F0E-4FA5-BE3B-22EED8684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05"/>
            <a:ext cx="3149826" cy="3149826"/>
          </a:xfrm>
          <a:prstGeom prst="rect">
            <a:avLst/>
          </a:prstGeom>
        </p:spPr>
      </p:pic>
      <p:pic>
        <p:nvPicPr>
          <p:cNvPr id="25" name="图片 59">
            <a:extLst>
              <a:ext uri="{FF2B5EF4-FFF2-40B4-BE49-F238E27FC236}">
                <a16:creationId xmlns:a16="http://schemas.microsoft.com/office/drawing/2014/main" id="{DC51F992-4D9B-4036-A876-CE56C0F54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96" t="20120" r="23325" b="24314"/>
          <a:stretch/>
        </p:blipFill>
        <p:spPr>
          <a:xfrm>
            <a:off x="3869922" y="3393171"/>
            <a:ext cx="1257987" cy="14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699001" y="231497"/>
            <a:ext cx="6221267" cy="37947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25" y="3109931"/>
            <a:ext cx="9445721" cy="2179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668" y="434340"/>
            <a:ext cx="1056904" cy="960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1736" y="2143122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Dancing Script" panose="03080600040507000D00" pitchFamily="66" charset="0"/>
              </a:rPr>
              <a:t>KH</a:t>
            </a:r>
            <a:r>
              <a:rPr lang="vi-VN" sz="6000" b="1" dirty="0">
                <a:solidFill>
                  <a:srgbClr val="FFC000"/>
                </a:solidFill>
                <a:latin typeface="Dancing Script" panose="03080600040507000D00" pitchFamily="66" charset="0"/>
              </a:rPr>
              <a:t>ÁM PHÁ</a:t>
            </a:r>
            <a:endParaRPr lang="en-US" sz="6000" b="1" dirty="0">
              <a:solidFill>
                <a:srgbClr val="FFC000"/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2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591ED1-00F9-4692-9CE7-6D4EDB3AC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34" y="977919"/>
            <a:ext cx="5909733" cy="27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971B0-3BDD-46BB-B1DA-B1A76B1C3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28700"/>
            <a:ext cx="1543050" cy="3977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2974B-11C5-4BCC-86DD-2B32F9894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1512678"/>
            <a:ext cx="3739150" cy="3265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926" y="348623"/>
            <a:ext cx="448733" cy="44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4010905"/>
            <a:ext cx="833535" cy="81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502100"/>
            <a:ext cx="833535" cy="817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5759858" y="4272954"/>
            <a:ext cx="389001" cy="3816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3496732"/>
            <a:ext cx="389001" cy="3816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2221214" y="1478462"/>
            <a:ext cx="697626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Tạm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biệt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và</a:t>
            </a:r>
            <a:b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</a:b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hẹn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gặp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lại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các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45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bạn</a:t>
            </a:r>
            <a:r>
              <a:rPr lang="en-US" sz="45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6019">
            <a:off x="3299694" y="-411027"/>
            <a:ext cx="1221964" cy="11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893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170" y="4467742"/>
            <a:ext cx="9552340" cy="114656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20376" y="4087727"/>
            <a:ext cx="870460" cy="7409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71613" y="420272"/>
            <a:ext cx="620077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Mục</a:t>
            </a:r>
            <a:r>
              <a:rPr lang="en-US" sz="36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36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tiêu</a:t>
            </a:r>
            <a:r>
              <a:rPr lang="en-US" sz="36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36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bài</a:t>
            </a:r>
            <a:r>
              <a:rPr lang="en-US" sz="36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36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học</a:t>
            </a:r>
            <a:endParaRPr lang="en-US" sz="3600" b="1" dirty="0">
              <a:solidFill>
                <a:srgbClr val="D1581F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8CEDF7B7-8114-4783-9101-359B6760AAFA}"/>
              </a:ext>
            </a:extLst>
          </p:cNvPr>
          <p:cNvGrpSpPr/>
          <p:nvPr/>
        </p:nvGrpSpPr>
        <p:grpSpPr>
          <a:xfrm>
            <a:off x="3295156" y="2933257"/>
            <a:ext cx="5647439" cy="1064317"/>
            <a:chOff x="4393541" y="3911011"/>
            <a:chExt cx="7529918" cy="141909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5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429245" y="4000506"/>
              <a:ext cx="6410026" cy="1329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dirty="0" err="1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vi-VN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sự kiện này đánh dấu đất nước ta sau 30 năm lại được thống nhất về mặt nhà nước</a:t>
              </a:r>
              <a:r>
                <a:rPr lang="en-US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2400" b="1" dirty="0"/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4A98101-2E5F-4F38-BE4E-33149C0CBB20}"/>
              </a:ext>
            </a:extLst>
          </p:cNvPr>
          <p:cNvGrpSpPr/>
          <p:nvPr/>
        </p:nvGrpSpPr>
        <p:grpSpPr>
          <a:xfrm>
            <a:off x="3227441" y="1257703"/>
            <a:ext cx="5670744" cy="1117096"/>
            <a:chOff x="4303254" y="1676937"/>
            <a:chExt cx="7560992" cy="1489463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10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24495" y="1809738"/>
              <a:ext cx="5799647" cy="1329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 những nét chính về cuộc bầu cử và kì họp đầu tiên của Quốc hội khóa VI</a:t>
              </a:r>
              <a:r>
                <a:rPr lang="en-US" altLang="zh-CN" sz="2400" b="1" dirty="0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18710" y="4553687"/>
            <a:ext cx="610940" cy="4587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23494" y="4734729"/>
            <a:ext cx="914933" cy="1443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18710" y="235644"/>
            <a:ext cx="923885" cy="9512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6329"/>
          <a:stretch>
            <a:fillRect/>
          </a:stretch>
        </p:blipFill>
        <p:spPr>
          <a:xfrm>
            <a:off x="1" y="353817"/>
            <a:ext cx="889628" cy="81456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93376" y="658393"/>
            <a:ext cx="592505" cy="338468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:a16="http://schemas.microsoft.com/office/drawing/2014/main" id="{392FEE1B-C82A-473C-9414-26ABDF6827F2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2897" y="2421468"/>
            <a:ext cx="3024000" cy="2589678"/>
          </a:xfrm>
          <a:prstGeom prst="rect">
            <a:avLst/>
          </a:prstGeom>
        </p:spPr>
      </p:pic>
      <p:pic>
        <p:nvPicPr>
          <p:cNvPr id="30" name="图片 36">
            <a:extLst>
              <a:ext uri="{FF2B5EF4-FFF2-40B4-BE49-F238E27FC236}">
                <a16:creationId xmlns:a16="http://schemas.microsoft.com/office/drawing/2014/main" id="{EE69B2ED-6A0B-4210-8109-5E35EAEA0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5000" y="761097"/>
            <a:ext cx="1915834" cy="4599831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53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143500"/>
            <a:ext cx="6858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885950" y="1257300"/>
            <a:ext cx="62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885950" y="1257300"/>
            <a:ext cx="62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885950" y="1257300"/>
            <a:ext cx="62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9578" name="WordArt 10"/>
          <p:cNvSpPr>
            <a:spLocks noChangeArrowheads="1" noChangeShapeType="1" noTextEdit="1"/>
          </p:cNvSpPr>
          <p:nvPr/>
        </p:nvSpPr>
        <p:spPr bwMode="auto">
          <a:xfrm>
            <a:off x="1543050" y="571500"/>
            <a:ext cx="5950744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95400" y="1362711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 có Nhà nước chung để lãnh đạo nhân dân xây dựng và bảo vệ Tổ quốc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425780"/>
            <a:ext cx="6858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12598">
              <a:lnSpc>
                <a:spcPct val="90000"/>
              </a:lnSpc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1975,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nhiệm vụ lúc này đặt ra là gì?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41935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vậy ta phải làm gì?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18135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có Quốc hội chung do nhân dân hai miền Bắc – Nam bầu ra</a:t>
            </a:r>
          </a:p>
        </p:txBody>
      </p:sp>
    </p:spTree>
    <p:extLst>
      <p:ext uri="{BB962C8B-B14F-4D97-AF65-F5344CB8AC3E}">
        <p14:creationId xmlns:p14="http://schemas.microsoft.com/office/powerpoint/2010/main" val="40993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47800" y="36195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25- 4- 1976,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315029"/>
            <a:ext cx="651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  <a:p>
            <a:r>
              <a:rPr lang="en-US" altLang="en-US" sz="2400" b="1" dirty="0">
                <a:latin typeface="Times New Roman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333500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+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25- 4- 1976,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tuyển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4925" y="3409950"/>
            <a:ext cx="6343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9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25- 4- 1976 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74295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0718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25- 4- 1976,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98,8%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566307"/>
            <a:ext cx="4360200" cy="8418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42291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6129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8794" y="4152900"/>
            <a:ext cx="4934400" cy="9906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1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629400" cy="42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28264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1106</Words>
  <Application>Microsoft Office PowerPoint</Application>
  <PresentationFormat>On-screen Show (16:9)</PresentationFormat>
  <Paragraphs>86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Baloo</vt:lpstr>
      <vt:lpstr>Calibri</vt:lpstr>
      <vt:lpstr>Dancing Script</vt:lpstr>
      <vt:lpstr>Fira Sans</vt:lpstr>
      <vt:lpstr>iCiel Cadena</vt:lpstr>
      <vt:lpstr>Merienda One</vt:lpstr>
      <vt:lpstr>Times New Roman</vt:lpstr>
      <vt:lpstr>Wingdings</vt:lpstr>
      <vt:lpstr>Office Theme</vt:lpstr>
      <vt:lpstr>LỊCH SỬ Hoàn thành thống nhất đất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Nhân dân khu vực 3, quận 6, Thành phố Hồ Chí Minh bỏ phiếu bầu đại biểu Quốc hội khóa VI. </vt:lpstr>
      <vt:lpstr> Nhân dân Thành phố Huế bỏ phiếu bầu đại biểu Quốc hội khóa VI. </vt:lpstr>
      <vt:lpstr>        Nhân dân Tây Nguyên bỏ phiếu bầu đại biểu Quốc hội khóa VI </vt:lpstr>
      <vt:lpstr>PowerPoint Presentation</vt:lpstr>
      <vt:lpstr>PowerPoint Presentation</vt:lpstr>
      <vt:lpstr>Vì sao nói ngày 25-4-1976 là ngày vui nhất của nhân dân 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Thủ đô Hà Nội</vt:lpstr>
      <vt:lpstr>PowerPoint Presentation</vt:lpstr>
      <vt:lpstr>PowerPoint Presentation</vt:lpstr>
      <vt:lpstr>PowerPoint Presentation</vt:lpstr>
      <vt:lpstr>PowerPoint Presentation</vt:lpstr>
      <vt:lpstr> Ngày 25 – 4 – 1976, nhân dân ta vui mừng, phấn khởi đi bầu cử Quốc hội chung cho cả nước. Kể từ đây, nứơc ta có Nhà nước thống nhất.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Swift3</cp:lastModifiedBy>
  <cp:revision>90</cp:revision>
  <dcterms:created xsi:type="dcterms:W3CDTF">2021-12-28T03:48:00Z</dcterms:created>
  <dcterms:modified xsi:type="dcterms:W3CDTF">2023-04-01T03:47:34Z</dcterms:modified>
</cp:coreProperties>
</file>