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79" r:id="rId3"/>
    <p:sldId id="280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86"/>
    <a:srgbClr val="060E18"/>
    <a:srgbClr val="17375D"/>
    <a:srgbClr val="102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876" y="78"/>
      </p:cViewPr>
      <p:guideLst>
        <p:guide orient="horz" pos="182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2629E-CF4A-4630-BEBA-41D00829CC0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11A93-397A-499E-8846-8B483E3C77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870" indent="0" algn="ctr">
              <a:buNone/>
              <a:defRPr sz="1600"/>
            </a:lvl2pPr>
            <a:lvl3pPr marL="713105" indent="0" algn="ctr">
              <a:buNone/>
              <a:defRPr sz="1400"/>
            </a:lvl3pPr>
            <a:lvl4pPr marL="1069975" indent="0" algn="ctr">
              <a:buNone/>
              <a:defRPr sz="1200"/>
            </a:lvl4pPr>
            <a:lvl5pPr marL="1426210" indent="0" algn="ctr">
              <a:buNone/>
              <a:defRPr sz="1200"/>
            </a:lvl5pPr>
            <a:lvl6pPr marL="1783080" indent="0" algn="ctr">
              <a:buNone/>
              <a:defRPr sz="1200"/>
            </a:lvl6pPr>
            <a:lvl7pPr marL="2139950" indent="0" algn="ctr">
              <a:buNone/>
              <a:defRPr sz="1200"/>
            </a:lvl7pPr>
            <a:lvl8pPr marL="2496185" indent="0" algn="ctr">
              <a:buNone/>
              <a:defRPr sz="1200"/>
            </a:lvl8pPr>
            <a:lvl9pPr marL="285305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8A50C-0E05-432E-B36C-2FC43795AC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4780A-1C97-4F74-B8D4-0CBD83445F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5.GIF"/><Relationship Id="rId1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1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2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1"/>
          <a:srcRect l="11908" t="16713" b="14111"/>
          <a:stretch>
            <a:fillRect/>
          </a:stretch>
        </p:blipFill>
        <p:spPr>
          <a:xfrm>
            <a:off x="1847850" y="778669"/>
            <a:ext cx="7457599" cy="46991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96387" y="2808446"/>
            <a:ext cx="2646542" cy="2620874"/>
          </a:xfrm>
          <a:prstGeom prst="rect">
            <a:avLst/>
          </a:prstGeom>
        </p:spPr>
      </p:pic>
      <p:sp>
        <p:nvSpPr>
          <p:cNvPr id="15" name="文本框 4"/>
          <p:cNvSpPr txBox="1"/>
          <p:nvPr/>
        </p:nvSpPr>
        <p:spPr>
          <a:xfrm>
            <a:off x="2569845" y="2895600"/>
            <a:ext cx="589216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 NGUYÊN THIÊN NHIÊN</a:t>
            </a:r>
            <a:endParaRPr lang="en-US" altLang="zh-CN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25654" y="1012508"/>
            <a:ext cx="4045744" cy="1883093"/>
            <a:chOff x="3784996" y="-93136"/>
            <a:chExt cx="6529436" cy="3143759"/>
          </a:xfrm>
        </p:grpSpPr>
        <p:pic>
          <p:nvPicPr>
            <p:cNvPr id="17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>
              <a:fillRect/>
            </a:stretch>
          </p:blipFill>
          <p:spPr>
            <a:xfrm>
              <a:off x="3784996" y="-93136"/>
              <a:ext cx="6529436" cy="314375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7674" y="1088412"/>
              <a:ext cx="5066215" cy="1603387"/>
            </a:xfrm>
            <a:prstGeom prst="rect">
              <a:avLst/>
            </a:prstGeom>
          </p:spPr>
        </p:pic>
      </p:grpSp>
      <p:sp>
        <p:nvSpPr>
          <p:cNvPr id="5" name="Rectangle 14"/>
          <p:cNvSpPr/>
          <p:nvPr/>
        </p:nvSpPr>
        <p:spPr>
          <a:xfrm>
            <a:off x="1236980" y="414814"/>
            <a:ext cx="6670040" cy="696595"/>
          </a:xfrm>
          <a:prstGeom prst="rect">
            <a:avLst/>
          </a:prstGeom>
          <a:noFill/>
        </p:spPr>
        <p:txBody>
          <a:bodyPr wrap="none" lIns="51435" tIns="25717" rIns="51435" bIns="25717">
            <a:spAutoFit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1" i="0" u="none" strike="noStrike" kern="1200" cap="none" spc="0" normalizeH="0" baseline="0" noProof="1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  <a:endParaRPr kumimoji="0" lang="en-US" sz="2100" b="1" i="0" u="none" strike="noStrike" kern="1200" cap="none" spc="0" normalizeH="0" baseline="0" noProof="1">
              <a:ln w="0"/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1" i="0" u="none" strike="noStrike" kern="1200" cap="none" spc="0" normalizeH="0" baseline="0" noProof="1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Phúc Lợi</a:t>
            </a:r>
            <a:endParaRPr kumimoji="0" lang="en-US" sz="2100" b="1" i="0" u="none" strike="noStrike" kern="1200" cap="none" spc="0" normalizeH="0" baseline="0" noProof="1">
              <a:ln w="0"/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14"/>
          <p:cNvSpPr/>
          <p:nvPr/>
        </p:nvSpPr>
        <p:spPr>
          <a:xfrm>
            <a:off x="4260057" y="4554855"/>
            <a:ext cx="2413635" cy="373380"/>
          </a:xfrm>
          <a:prstGeom prst="rect">
            <a:avLst/>
          </a:prstGeom>
          <a:noFill/>
        </p:spPr>
        <p:txBody>
          <a:bodyPr wrap="none" lIns="51435" tIns="25717" rIns="51435" bIns="25717">
            <a:spAutoFit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i="1" u="none" strike="noStrike" kern="1200" cap="none" spc="0" normalizeH="0" baseline="0" noProof="1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 2022 - 2023</a:t>
            </a:r>
            <a:endParaRPr kumimoji="0" lang="en-US" sz="2100" i="1" u="none" strike="noStrike" kern="1200" cap="none" spc="0" normalizeH="0" baseline="0" noProof="1">
              <a:ln w="0"/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GIÓ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45770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Sử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dụng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năng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lượng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gió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để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chạy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máy</a:t>
            </a:r>
            <a:endParaRPr lang="en-US" sz="3600" b="1" dirty="0" smtClean="0">
              <a:solidFill>
                <a:srgbClr val="004D86"/>
              </a:solidFill>
              <a:latin typeface="+mj-lt"/>
            </a:endParaRPr>
          </a:p>
          <a:p>
            <a:pPr algn="ctr">
              <a:defRPr/>
            </a:pP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phát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điện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.</a:t>
            </a:r>
            <a:endParaRPr lang="en-US" sz="3600" b="1" dirty="0">
              <a:solidFill>
                <a:srgbClr val="004D86"/>
              </a:solidFill>
              <a:latin typeface="+mj-lt"/>
            </a:endParaRPr>
          </a:p>
        </p:txBody>
      </p:sp>
      <p:pic>
        <p:nvPicPr>
          <p:cNvPr id="8198" name="Picture 6" descr="Wind Turbine GIFs - Get the best GIF on GIPH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81101"/>
            <a:ext cx="4267200" cy="3027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AutoShape 8" descr="NYOW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AutoShape 10" descr="NYOW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204" name="Picture 12" descr="Our Vision: Offshore Energy Parks Combining Wind, Wave And Solar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81101"/>
            <a:ext cx="3810000" cy="3027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ĐỘNG VẬT, THỰC VẬT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0" y="4585037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Thực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vật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vật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: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tạo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ra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chuỗi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thức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ăn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tự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nhiên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duy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trì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sự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sống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trên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trái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đất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.</a:t>
            </a:r>
            <a:endParaRPr lang="en-US" sz="3200" b="1" dirty="0">
              <a:solidFill>
                <a:srgbClr val="004D86"/>
              </a:solidFill>
              <a:latin typeface="+mj-lt"/>
            </a:endParaRPr>
          </a:p>
        </p:txBody>
      </p:sp>
      <p:pic>
        <p:nvPicPr>
          <p:cNvPr id="10244" name="Picture 4" descr="7 High-protein fruits for weight loss - Health Tips | iCliniq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105" y="1866900"/>
            <a:ext cx="1732695" cy="1821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Bí mật ít ARMY nào biết về khẩu vị ăn uống &quot;kì quặc&quot; của Jin (BTS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6900"/>
            <a:ext cx="1732695" cy="1961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Người hút thuốc lá cần ăn nhiều rau quả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81101"/>
            <a:ext cx="4108450" cy="3094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DẦU MỎ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0" y="4939725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Dùng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để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chế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tạo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ra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xăng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,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dầu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mỏ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.</a:t>
            </a:r>
            <a:endParaRPr lang="en-US" sz="3200" b="1" dirty="0">
              <a:solidFill>
                <a:srgbClr val="004D86"/>
              </a:solidFill>
              <a:latin typeface="+mj-lt"/>
            </a:endParaRPr>
          </a:p>
        </p:txBody>
      </p:sp>
      <p:pic>
        <p:nvPicPr>
          <p:cNvPr id="2" name="Tin Tức 24h Mới Nhất - Khai thác dầu thô 9 tháng đầu năm 2017 vượt kế hoạch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47800" y="1181100"/>
            <a:ext cx="6096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VÀNG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28600" y="4585037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    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Là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nguồn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dự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trữ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cho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ngân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sách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nhà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nước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,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cá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nhân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và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làm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đồ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trang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sức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.</a:t>
            </a:r>
            <a:endParaRPr lang="en-US" sz="3200" b="1" dirty="0">
              <a:solidFill>
                <a:srgbClr val="004D86"/>
              </a:solidFill>
              <a:latin typeface="+mj-lt"/>
            </a:endParaRPr>
          </a:p>
        </p:txBody>
      </p:sp>
      <p:pic>
        <p:nvPicPr>
          <p:cNvPr id="2" name="Giá vàng giảm mạnh cả hai chiều mua - bán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27823" y="1129963"/>
            <a:ext cx="5915977" cy="3327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</a:t>
            </a:r>
            <a:r>
              <a:rPr lang="en-US" sz="38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ĐẤT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0" y="4599682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Đất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là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môi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trường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của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thực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vật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, </a:t>
            </a:r>
            <a:endParaRPr lang="en-US" sz="3200" b="1" dirty="0" smtClean="0">
              <a:solidFill>
                <a:srgbClr val="004D86"/>
              </a:solidFill>
              <a:latin typeface="+mj-lt"/>
            </a:endParaRPr>
          </a:p>
          <a:p>
            <a:pPr algn="ctr"/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đ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ộng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vật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và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con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người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.</a:t>
            </a:r>
            <a:endParaRPr lang="en-US" sz="3200" b="1" dirty="0">
              <a:solidFill>
                <a:srgbClr val="004D86"/>
              </a:solidFill>
              <a:latin typeface="+mj-lt"/>
            </a:endParaRPr>
          </a:p>
        </p:txBody>
      </p:sp>
      <p:pic>
        <p:nvPicPr>
          <p:cNvPr id="3" name="Mảnh đất dầu tài nguyên của bà con nông dân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36700" y="1228724"/>
            <a:ext cx="6096000" cy="3152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build="p"/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</a:t>
            </a:r>
            <a:r>
              <a:rPr lang="en-US" sz="38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THAN ĐÁ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585037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Than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đá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cung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cấp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nhiên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liệu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cho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cuộc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sống</a:t>
            </a:r>
            <a:endParaRPr lang="en-US" sz="3200" b="1" dirty="0" smtClean="0">
              <a:solidFill>
                <a:srgbClr val="004D86"/>
              </a:solidFill>
              <a:latin typeface="+mj-lt"/>
            </a:endParaRPr>
          </a:p>
          <a:p>
            <a:pPr algn="ctr"/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và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sản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xuất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điện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.</a:t>
            </a:r>
            <a:endParaRPr lang="en-US" sz="3200" b="1" dirty="0">
              <a:solidFill>
                <a:srgbClr val="004D86"/>
              </a:solidFill>
              <a:latin typeface="+mj-lt"/>
            </a:endParaRPr>
          </a:p>
        </p:txBody>
      </p:sp>
      <p:pic>
        <p:nvPicPr>
          <p:cNvPr id="3" name="Bạn Biết Vì Sao Lại Có Than Đá-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00200" y="1038225"/>
            <a:ext cx="5943600" cy="3343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build="p"/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2439769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   2/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Công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dụng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của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tài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nguyên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: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7375D"/>
              </a:solidFill>
              <a:effectLst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0" y="31623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87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0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95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8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05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3600" b="1" dirty="0" smtClean="0">
                <a:latin typeface="+mj-lt"/>
              </a:rPr>
              <a:t>- </a:t>
            </a:r>
            <a:r>
              <a:rPr lang="en-US" sz="3600" b="1" dirty="0" err="1" smtClean="0">
                <a:latin typeface="+mj-lt"/>
              </a:rPr>
              <a:t>Tài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nguyên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thiên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nhiên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được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khai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thác</a:t>
            </a:r>
            <a:r>
              <a:rPr lang="en-US" sz="3600" b="1" dirty="0">
                <a:latin typeface="+mj-lt"/>
              </a:rPr>
              <a:t>, </a:t>
            </a:r>
            <a:endParaRPr lang="en-US" sz="3600" b="1" dirty="0" smtClean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3600" b="1" dirty="0" err="1" smtClean="0">
                <a:latin typeface="+mj-lt"/>
              </a:rPr>
              <a:t>sử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dụng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cho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lợi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ích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của</a:t>
            </a:r>
            <a:r>
              <a:rPr lang="en-US" sz="3600" b="1" dirty="0">
                <a:latin typeface="+mj-lt"/>
              </a:rPr>
              <a:t> con </a:t>
            </a:r>
            <a:r>
              <a:rPr lang="en-US" sz="3600" b="1" dirty="0" err="1">
                <a:latin typeface="+mj-lt"/>
              </a:rPr>
              <a:t>người</a:t>
            </a:r>
            <a:r>
              <a:rPr lang="en-US" sz="3600" b="1" dirty="0">
                <a:latin typeface="+mj-lt"/>
              </a:rPr>
              <a:t> </a:t>
            </a:r>
            <a:endParaRPr lang="en-US" sz="3600" b="1" dirty="0" smtClean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3600" b="1" dirty="0" err="1" smtClean="0">
                <a:latin typeface="+mj-lt"/>
              </a:rPr>
              <a:t>và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cộng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đồng</a:t>
            </a:r>
            <a:r>
              <a:rPr lang="en-US" sz="3600" b="1" dirty="0">
                <a:latin typeface="+mj-lt"/>
              </a:rPr>
              <a:t>.</a:t>
            </a:r>
            <a:endParaRPr lang="en-US" sz="36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71643" y="1257062"/>
            <a:ext cx="617406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Chúc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có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thật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5400" b="1" cap="none" spc="50" dirty="0" smtClean="0">
              <a:ln w="11430">
                <a:solidFill>
                  <a:schemeClr val="accent2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nhiều</a:t>
            </a:r>
            <a:r>
              <a:rPr lang="en-US" sz="5400" b="1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sức</a:t>
            </a:r>
            <a:r>
              <a:rPr lang="en-US" sz="5400" b="1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khỏe</a:t>
            </a:r>
            <a:r>
              <a:rPr lang="en-US" sz="5400" b="1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5400" b="1" spc="50" dirty="0" smtClean="0">
              <a:ln w="11430">
                <a:solidFill>
                  <a:schemeClr val="accent2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5400" b="1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5400" b="1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tập</a:t>
            </a:r>
            <a:r>
              <a:rPr lang="en-US" sz="5400" b="1" spc="50" dirty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thật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tốt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en-US" sz="5400" b="1" cap="none" spc="50" dirty="0">
              <a:ln w="11430">
                <a:solidFill>
                  <a:schemeClr val="accent2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Rectangle 7"/>
          <p:cNvSpPr/>
          <p:nvPr/>
        </p:nvSpPr>
        <p:spPr>
          <a:xfrm>
            <a:off x="1372278" y="1256427"/>
            <a:ext cx="617406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p>
            <a:pPr algn="ctr"/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Chúc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có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thật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5400" b="1" cap="none" spc="50" dirty="0" smtClean="0">
              <a:ln w="11430">
                <a:solidFill>
                  <a:schemeClr val="accent2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nhiều</a:t>
            </a:r>
            <a:r>
              <a:rPr lang="en-US" sz="5400" b="1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sức</a:t>
            </a:r>
            <a:r>
              <a:rPr lang="en-US" sz="5400" b="1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khỏe</a:t>
            </a:r>
            <a:r>
              <a:rPr lang="en-US" sz="5400" b="1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5400" b="1" spc="50" dirty="0" smtClean="0">
              <a:ln w="11430">
                <a:solidFill>
                  <a:schemeClr val="accent2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5400" b="1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5400" b="1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tập</a:t>
            </a:r>
            <a:r>
              <a:rPr lang="en-US" sz="5400" b="1" spc="50" dirty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thật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tốt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en-US" sz="5400" b="1" cap="none" spc="50" dirty="0">
              <a:ln w="11430">
                <a:solidFill>
                  <a:schemeClr val="accent2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1"/>
          <a:srcRect l="11908" t="16713" b="14111"/>
          <a:stretch>
            <a:fillRect/>
          </a:stretch>
        </p:blipFill>
        <p:spPr>
          <a:xfrm>
            <a:off x="1847850" y="778669"/>
            <a:ext cx="7457599" cy="46991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4"/>
          <p:cNvSpPr txBox="1"/>
          <p:nvPr/>
        </p:nvSpPr>
        <p:spPr>
          <a:xfrm>
            <a:off x="2569845" y="2895600"/>
            <a:ext cx="589216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lang="en-US" altLang="zh-CN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74310" y="239405"/>
            <a:ext cx="5452134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KHOA HỌC</a:t>
            </a:r>
            <a:endParaRPr lang="en-US" sz="3400" b="1" cap="none" spc="0" dirty="0" smtClean="0">
              <a:ln w="10541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600" b="1" cap="none" spc="0" dirty="0" smtClean="0">
              <a:ln w="10541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NGUYÊN THIÊN NHIÊN</a:t>
            </a:r>
            <a:endParaRPr lang="en-US" sz="3200" b="1" cap="none" spc="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211169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   1/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Tài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nguyên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là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gì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?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7375D"/>
              </a:solidFill>
              <a:effectLst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0" y="28575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87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0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95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8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05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 smtClean="0">
                <a:latin typeface="+mj-lt"/>
              </a:rPr>
              <a:t>- </a:t>
            </a:r>
            <a:r>
              <a:rPr lang="en-US" sz="3600" b="1" i="1" dirty="0" err="1" smtClean="0">
                <a:latin typeface="+mj-lt"/>
              </a:rPr>
              <a:t>Quan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sát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các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hình</a:t>
            </a:r>
            <a:r>
              <a:rPr lang="en-US" sz="3600" b="1" i="1" dirty="0" smtClean="0">
                <a:latin typeface="+mj-lt"/>
              </a:rPr>
              <a:t> ở </a:t>
            </a:r>
            <a:r>
              <a:rPr lang="en-US" sz="3600" b="1" i="1" dirty="0" err="1" smtClean="0">
                <a:latin typeface="+mj-lt"/>
              </a:rPr>
              <a:t>sách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giáo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khoa</a:t>
            </a:r>
            <a:r>
              <a:rPr lang="en-US" sz="3600" b="1" i="1" dirty="0" smtClean="0">
                <a:latin typeface="+mj-lt"/>
              </a:rPr>
              <a:t> </a:t>
            </a:r>
            <a:endParaRPr lang="en-US" sz="3600" b="1" i="1" dirty="0" smtClean="0">
              <a:latin typeface="+mj-lt"/>
            </a:endParaRPr>
          </a:p>
          <a:p>
            <a:r>
              <a:rPr lang="en-US" sz="3600" b="1" i="1" dirty="0" err="1" smtClean="0">
                <a:latin typeface="+mj-lt"/>
              </a:rPr>
              <a:t>trang</a:t>
            </a:r>
            <a:r>
              <a:rPr lang="en-US" sz="3600" b="1" i="1" dirty="0" smtClean="0">
                <a:latin typeface="+mj-lt"/>
              </a:rPr>
              <a:t> 130, 131 </a:t>
            </a:r>
            <a:r>
              <a:rPr lang="en-US" sz="3600" b="1" i="1" dirty="0" err="1" smtClean="0">
                <a:latin typeface="+mj-lt"/>
              </a:rPr>
              <a:t>và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cho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biết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các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bức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tranh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vẽ</a:t>
            </a:r>
            <a:endParaRPr lang="en-US" sz="3600" b="1" i="1" dirty="0" smtClean="0">
              <a:latin typeface="+mj-lt"/>
            </a:endParaRPr>
          </a:p>
          <a:p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những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gì</a:t>
            </a:r>
            <a:r>
              <a:rPr lang="en-US" sz="3600" b="1" i="1" dirty="0" smtClean="0">
                <a:latin typeface="+mj-lt"/>
              </a:rPr>
              <a:t>?</a:t>
            </a:r>
            <a:endParaRPr lang="en-US" sz="3600" b="1" i="1" dirty="0" smtClean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4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uild="p"/>
      <p:bldP spid="1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0"/>
          <p:cNvPicPr>
            <a:picLocks noChangeAspect="1" noChangeArrowheads="1"/>
          </p:cNvPicPr>
          <p:nvPr/>
        </p:nvPicPr>
        <p:blipFill>
          <a:blip r:embed="rId1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38"/>
            <a:ext cx="4495800" cy="26670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32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57500"/>
            <a:ext cx="4495800" cy="27432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33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57500"/>
            <a:ext cx="4267200" cy="27432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31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8738"/>
            <a:ext cx="4267200" cy="26670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152400" y="876300"/>
            <a:ext cx="990600" cy="685800"/>
          </a:xfrm>
          <a:prstGeom prst="wedgeEllipseCallout">
            <a:avLst>
              <a:gd name="adj1" fmla="val 123397"/>
              <a:gd name="adj2" fmla="val -7361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 dirty="0" err="1" smtClean="0"/>
              <a:t>Gió</a:t>
            </a:r>
            <a:endParaRPr lang="en-US" sz="2800" b="1" dirty="0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895600" y="266700"/>
            <a:ext cx="1447800" cy="685800"/>
          </a:xfrm>
          <a:prstGeom prst="wedgeEllipseCallout">
            <a:avLst>
              <a:gd name="adj1" fmla="val 24612"/>
              <a:gd name="adj2" fmla="val 875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 dirty="0" err="1" smtClean="0"/>
              <a:t>Nước</a:t>
            </a:r>
            <a:endParaRPr lang="en-US" sz="28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5562600" y="1468438"/>
            <a:ext cx="1435100" cy="1181100"/>
            <a:chOff x="5574064" y="1468438"/>
            <a:chExt cx="1219200" cy="11811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5791200" y="1468438"/>
              <a:ext cx="838200" cy="1160462"/>
            </a:xfrm>
            <a:prstGeom prst="wedgeEllipseCallout">
              <a:avLst>
                <a:gd name="adj1" fmla="val -89518"/>
                <a:gd name="adj2" fmla="val 1054"/>
              </a:avLst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endParaRPr lang="en-US" sz="2400" b="1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5574064" y="1485900"/>
              <a:ext cx="1219200" cy="116363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solidFill>
                    <a:schemeClr val="tx1"/>
                  </a:solidFill>
                </a:rPr>
                <a:t>Thực</a:t>
              </a:r>
              <a:r>
                <a:rPr lang="en-US" sz="2600" b="1" dirty="0">
                  <a:solidFill>
                    <a:schemeClr val="tx1"/>
                  </a:solidFill>
                </a:rPr>
                <a:t> </a:t>
              </a:r>
              <a:r>
                <a:rPr lang="en-US" sz="2600" b="1" dirty="0" err="1" smtClean="0">
                  <a:solidFill>
                    <a:schemeClr val="tx1"/>
                  </a:solidFill>
                </a:rPr>
                <a:t>vật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21300" y="-58738"/>
            <a:ext cx="1841500" cy="1163638"/>
            <a:chOff x="5321300" y="-58738"/>
            <a:chExt cx="1841500" cy="116363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5486400" y="190500"/>
              <a:ext cx="1447800" cy="685800"/>
            </a:xfrm>
            <a:prstGeom prst="wedgeEllipseCallout">
              <a:avLst>
                <a:gd name="adj1" fmla="val 103244"/>
                <a:gd name="adj2" fmla="val -6944"/>
              </a:avLst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sz="2600" b="1" dirty="0" smtClean="0"/>
                <a:t> </a:t>
              </a:r>
              <a:endParaRPr lang="en-US" sz="2600" b="1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5321300" y="-58738"/>
              <a:ext cx="1841500" cy="116363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Mặt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trời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073900" y="810419"/>
            <a:ext cx="1993900" cy="1163638"/>
            <a:chOff x="5537200" y="-58738"/>
            <a:chExt cx="1993900" cy="116363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0" name="AutoShape 8"/>
            <p:cNvSpPr>
              <a:spLocks noChangeArrowheads="1"/>
            </p:cNvSpPr>
            <p:nvPr/>
          </p:nvSpPr>
          <p:spPr bwMode="auto">
            <a:xfrm>
              <a:off x="5778500" y="190500"/>
              <a:ext cx="1447800" cy="685800"/>
            </a:xfrm>
            <a:prstGeom prst="wedgeEllipseCallout">
              <a:avLst>
                <a:gd name="adj1" fmla="val 33946"/>
                <a:gd name="adj2" fmla="val 100463"/>
              </a:avLst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sz="2600" b="1" dirty="0" smtClean="0"/>
                <a:t> </a:t>
              </a:r>
              <a:endParaRPr lang="en-US" sz="2600" b="1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5537200" y="-58738"/>
              <a:ext cx="1993900" cy="116363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6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600" b="1" dirty="0" err="1" smtClean="0">
                  <a:solidFill>
                    <a:schemeClr val="tx1"/>
                  </a:solidFill>
                </a:rPr>
                <a:t>vật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7346950" y="4610100"/>
            <a:ext cx="1447800" cy="685800"/>
          </a:xfrm>
          <a:prstGeom prst="wedgeEllipseCallout">
            <a:avLst>
              <a:gd name="adj1" fmla="val -81529"/>
              <a:gd name="adj2" fmla="val -12361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 dirty="0" err="1" smtClean="0"/>
              <a:t>Vàng</a:t>
            </a:r>
            <a:endParaRPr lang="en-US" sz="28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2895600" y="3771900"/>
            <a:ext cx="1682750" cy="1181100"/>
            <a:chOff x="5574064" y="1468438"/>
            <a:chExt cx="1219200" cy="11811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5" name="AutoShape 8"/>
            <p:cNvSpPr>
              <a:spLocks noChangeArrowheads="1"/>
            </p:cNvSpPr>
            <p:nvPr/>
          </p:nvSpPr>
          <p:spPr bwMode="auto">
            <a:xfrm>
              <a:off x="5791200" y="1468438"/>
              <a:ext cx="838200" cy="1160462"/>
            </a:xfrm>
            <a:prstGeom prst="wedgeEllipseCallout">
              <a:avLst>
                <a:gd name="adj1" fmla="val -146602"/>
                <a:gd name="adj2" fmla="val 33886"/>
              </a:avLst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endParaRPr lang="en-US" sz="2400" b="1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5574064" y="1485900"/>
              <a:ext cx="1219200" cy="116363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 smtClean="0">
                  <a:solidFill>
                    <a:schemeClr val="tx1"/>
                  </a:solidFill>
                </a:rPr>
                <a:t>Dầu</a:t>
              </a:r>
              <a:r>
                <a:rPr lang="en-US" sz="26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600" b="1" dirty="0" err="1" smtClean="0">
                  <a:solidFill>
                    <a:schemeClr val="tx1"/>
                  </a:solidFill>
                </a:rPr>
                <a:t>mỏ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000">
        <p14:honeycomb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28"/>
          <p:cNvPicPr>
            <a:picLocks noChangeAspect="1" noChangeArrowheads="1"/>
          </p:cNvPicPr>
          <p:nvPr/>
        </p:nvPicPr>
        <p:blipFill>
          <a:blip r:embed="rId1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169" y="114300"/>
            <a:ext cx="3114431" cy="5444836"/>
          </a:xfrm>
          <a:prstGeom prst="rect">
            <a:avLst/>
          </a:prstGeom>
          <a:ln w="38100" cap="sq">
            <a:solidFill>
              <a:srgbClr val="060E18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27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05100"/>
            <a:ext cx="4497572" cy="2854036"/>
          </a:xfrm>
          <a:prstGeom prst="rect">
            <a:avLst/>
          </a:prstGeom>
          <a:ln w="38100" cap="sq">
            <a:solidFill>
              <a:srgbClr val="060E18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29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0012"/>
            <a:ext cx="4953000" cy="2452688"/>
          </a:xfrm>
          <a:prstGeom prst="rect">
            <a:avLst/>
          </a:prstGeom>
          <a:ln w="38100">
            <a:solidFill>
              <a:srgbClr val="060E18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685800" y="3009900"/>
            <a:ext cx="1143000" cy="685800"/>
          </a:xfrm>
          <a:prstGeom prst="wedgeEllipseCallout">
            <a:avLst>
              <a:gd name="adj1" fmla="val 95192"/>
              <a:gd name="adj2" fmla="val 2041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 dirty="0" err="1" smtClean="0"/>
              <a:t>Đất</a:t>
            </a:r>
            <a:endParaRPr lang="en-US" sz="2800" b="1" dirty="0"/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4114800" y="342900"/>
            <a:ext cx="2247900" cy="685800"/>
          </a:xfrm>
          <a:prstGeom prst="wedgeEllipseCallout">
            <a:avLst>
              <a:gd name="adj1" fmla="val 80350"/>
              <a:gd name="adj2" fmla="val 93056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 dirty="0" smtClean="0"/>
              <a:t>Than </a:t>
            </a:r>
            <a:r>
              <a:rPr lang="en-US" sz="2800" b="1" dirty="0" err="1" smtClean="0"/>
              <a:t>đá</a:t>
            </a:r>
            <a:endParaRPr lang="en-US" sz="2800" b="1" dirty="0"/>
          </a:p>
        </p:txBody>
      </p:sp>
      <p:sp>
        <p:nvSpPr>
          <p:cNvPr id="31" name="AutoShape 8"/>
          <p:cNvSpPr>
            <a:spLocks noChangeArrowheads="1"/>
          </p:cNvSpPr>
          <p:nvPr/>
        </p:nvSpPr>
        <p:spPr bwMode="auto">
          <a:xfrm>
            <a:off x="5238750" y="3362036"/>
            <a:ext cx="1676400" cy="685800"/>
          </a:xfrm>
          <a:prstGeom prst="wedgeEllipseCallout">
            <a:avLst>
              <a:gd name="adj1" fmla="val -11638"/>
              <a:gd name="adj2" fmla="val 150464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 dirty="0" err="1" smtClean="0"/>
              <a:t>Nước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2439769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   1/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Tài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nguyên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là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gì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?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7375D"/>
              </a:solidFill>
              <a:effectLst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0" y="32385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87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0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95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8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05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dirty="0" smtClean="0">
                <a:latin typeface="+mj-lt"/>
              </a:rPr>
              <a:t>- </a:t>
            </a:r>
            <a:r>
              <a:rPr lang="en-US" sz="3600" b="1" dirty="0" err="1" smtClean="0">
                <a:latin typeface="+mj-lt"/>
              </a:rPr>
              <a:t>Tài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nguyên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thiên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nhiên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là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những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của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cải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smtClean="0">
                <a:latin typeface="+mj-lt"/>
              </a:rPr>
              <a:t>        </a:t>
            </a:r>
            <a:r>
              <a:rPr lang="en-US" sz="3600" b="1" dirty="0" err="1" smtClean="0">
                <a:latin typeface="+mj-lt"/>
              </a:rPr>
              <a:t>có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sẵn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trong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môi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trường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tự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nhiên</a:t>
            </a:r>
            <a:r>
              <a:rPr lang="en-US" sz="3600" b="1" dirty="0">
                <a:latin typeface="+mj-lt"/>
              </a:rPr>
              <a:t>. </a:t>
            </a:r>
            <a:endParaRPr lang="en-US" sz="36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2211169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   2/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Công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dụng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của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tài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nguyên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: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7375D"/>
              </a:solidFill>
              <a:effectLst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0" y="30099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87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0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95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8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055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 smtClean="0">
                <a:latin typeface="+mj-lt"/>
              </a:rPr>
              <a:t>- </a:t>
            </a:r>
            <a:r>
              <a:rPr lang="en-US" sz="3600" b="1" i="1" dirty="0" err="1" smtClean="0">
                <a:latin typeface="+mj-lt"/>
              </a:rPr>
              <a:t>Quan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sát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các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hình</a:t>
            </a:r>
            <a:r>
              <a:rPr lang="en-US" sz="3600" b="1" i="1" dirty="0">
                <a:latin typeface="+mj-lt"/>
              </a:rPr>
              <a:t> ở </a:t>
            </a:r>
            <a:r>
              <a:rPr lang="en-US" sz="3600" b="1" i="1" dirty="0" err="1">
                <a:latin typeface="+mj-lt"/>
              </a:rPr>
              <a:t>sách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giáo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khoa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trang</a:t>
            </a:r>
            <a:endParaRPr lang="en-US" sz="3600" b="1" i="1" dirty="0" smtClean="0">
              <a:latin typeface="+mj-lt"/>
            </a:endParaRPr>
          </a:p>
          <a:p>
            <a:r>
              <a:rPr lang="en-US" sz="3600" b="1" i="1" dirty="0" smtClean="0">
                <a:latin typeface="+mj-lt"/>
              </a:rPr>
              <a:t> 130,131. </a:t>
            </a:r>
            <a:r>
              <a:rPr lang="en-US" sz="3600" b="1" i="1" dirty="0" err="1" smtClean="0">
                <a:latin typeface="+mj-lt"/>
              </a:rPr>
              <a:t>Nêu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tên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tài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nguyên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thiên</a:t>
            </a:r>
            <a:r>
              <a:rPr lang="en-US" sz="3600" b="1" i="1" dirty="0">
                <a:latin typeface="+mj-lt"/>
              </a:rPr>
              <a:t> </a:t>
            </a:r>
            <a:endParaRPr lang="en-US" sz="3600" b="1" i="1" dirty="0" smtClean="0">
              <a:latin typeface="+mj-lt"/>
            </a:endParaRPr>
          </a:p>
          <a:p>
            <a:r>
              <a:rPr lang="en-US" sz="3600" b="1" i="1" dirty="0" err="1" smtClean="0">
                <a:latin typeface="+mj-lt"/>
              </a:rPr>
              <a:t>nhiên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và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công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dụng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của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chúng</a:t>
            </a:r>
            <a:r>
              <a:rPr lang="en-US" sz="3600" b="1" i="1" dirty="0" smtClean="0">
                <a:latin typeface="+mj-lt"/>
              </a:rPr>
              <a:t>.</a:t>
            </a:r>
            <a:endParaRPr lang="en-US" sz="3600" b="1" i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NƯỚC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533900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Cung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cấp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cho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hoạt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động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sống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của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con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người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,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thực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vật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,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động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vật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,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sản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xuất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điện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trong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các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nhà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máy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thủy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điện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.</a:t>
            </a:r>
            <a:endParaRPr lang="en-US" sz="3000" b="1" dirty="0">
              <a:solidFill>
                <a:srgbClr val="004D86"/>
              </a:solidFill>
              <a:latin typeface="+mj-lt"/>
            </a:endParaRPr>
          </a:p>
        </p:txBody>
      </p:sp>
      <p:pic>
        <p:nvPicPr>
          <p:cNvPr id="2054" name="Picture 6" descr="Người Phương Nam: Nước Đến Đường Cùng Thành Thác Nước, Người Đến ...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04899"/>
            <a:ext cx="5953125" cy="3276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NĂNG LƯỢNG MẶT TRỜI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0" y="4533900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Cung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cấp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ánh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sáng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và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nhiệt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.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Cung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cấp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năng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lượng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sạch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cho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nhà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máy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sử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dụng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năng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lượng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mặt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trời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.</a:t>
            </a:r>
            <a:endParaRPr lang="en-US" sz="3200" b="1" dirty="0">
              <a:solidFill>
                <a:srgbClr val="004D86"/>
              </a:solidFill>
              <a:latin typeface="+mj-lt"/>
            </a:endParaRPr>
          </a:p>
        </p:txBody>
      </p:sp>
      <p:pic>
        <p:nvPicPr>
          <p:cNvPr id="9218" name="Picture 2" descr="Trái Đất và sự sống sẽ bị hủy diệt thế nào nếu Mặt Trời đột nhiên ...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73070"/>
            <a:ext cx="5867400" cy="3308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1544</Words>
  <Application>WPS Presentation</Application>
  <PresentationFormat>On-screen Show (16:10)</PresentationFormat>
  <Paragraphs>102</Paragraphs>
  <Slides>17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SimSun</vt:lpstr>
      <vt:lpstr>Wingdings</vt:lpstr>
      <vt:lpstr>Tahoma</vt:lpstr>
      <vt:lpstr>Times New Roman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Ốc Sên</dc:creator>
  <cp:lastModifiedBy>HUONG GIANG</cp:lastModifiedBy>
  <cp:revision>39</cp:revision>
  <dcterms:created xsi:type="dcterms:W3CDTF">2006-08-16T00:00:00Z</dcterms:created>
  <dcterms:modified xsi:type="dcterms:W3CDTF">2023-04-22T08:46:07Z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05BA1017331848D489050E97E833986B</vt:lpwstr>
  </property>
  <property fmtid="{D5CDD505-2E9C-101B-9397-08002B2CF9AE}" pid="3" name="KSOProductBuildVer">
    <vt:lpwstr>1033-11.2.0.11516</vt:lpwstr>
  </property>
</Properties>
</file>