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notesMasterIdLst>
    <p:notesMasterId r:id="rId26"/>
  </p:notesMasterIdLst>
  <p:sldIdLst>
    <p:sldId id="469" r:id="rId2"/>
    <p:sldId id="474" r:id="rId3"/>
    <p:sldId id="456" r:id="rId4"/>
    <p:sldId id="412" r:id="rId5"/>
    <p:sldId id="409" r:id="rId6"/>
    <p:sldId id="457" r:id="rId7"/>
    <p:sldId id="458" r:id="rId8"/>
    <p:sldId id="442" r:id="rId9"/>
    <p:sldId id="459" r:id="rId10"/>
    <p:sldId id="460" r:id="rId11"/>
    <p:sldId id="461" r:id="rId12"/>
    <p:sldId id="438" r:id="rId13"/>
    <p:sldId id="463" r:id="rId14"/>
    <p:sldId id="462" r:id="rId15"/>
    <p:sldId id="465" r:id="rId16"/>
    <p:sldId id="466" r:id="rId17"/>
    <p:sldId id="366" r:id="rId18"/>
    <p:sldId id="367" r:id="rId19"/>
    <p:sldId id="464" r:id="rId20"/>
    <p:sldId id="370" r:id="rId21"/>
    <p:sldId id="468" r:id="rId22"/>
    <p:sldId id="470" r:id="rId23"/>
    <p:sldId id="256" r:id="rId24"/>
    <p:sldId id="26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" units="cm"/>
          <inkml:channel name="Y" type="integer" max="600" units="cm"/>
        </inkml:traceFormat>
        <inkml:channelProperties>
          <inkml:channelProperty channel="X" name="resolution" value="25" units="1/cm"/>
          <inkml:channelProperty channel="Y" name="resolution" value="25" units="1/cm"/>
        </inkml:channelProperties>
      </inkml:inkSource>
      <inkml:timestamp xml:id="ts0" timeString="2009-12-13T14:40:41.01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fitToCurve" value="1"/>
    </inkml:brush>
  </inkml:definitions>
  <inkml:trace contextRef="#ctx0" brushRef="#br0">30 0</inkml:trace>
  <inkml:trace contextRef="#ctx0" brushRef="#br0" timeOffset="281">30 0</inkml:trace>
  <inkml:trace contextRef="#ctx0" brushRef="#br0" timeOffset="3156">0 30</inkml:trace>
  <inkml:trace contextRef="#ctx0" brushRef="#br0" timeOffset="4828">30 30</inkml:trace>
  <inkml:trace contextRef="#ctx0" brushRef="#br0" timeOffset="5141">30 30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B7A37-1194-42EF-85B4-53089387124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04533-8A72-4034-A0F8-80A398D4C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9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9A19FEA2-B5FF-1929-9E7B-FC05D2A52C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8342DB3-CF79-4DC7-CDE9-E7026E1474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30D43F8-0738-4618-B182-63573BE2BE2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441A-D9CE-4BCA-8087-3B39D75A769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76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43F8-0738-4618-B182-63573BE2BE2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441A-D9CE-4BCA-8087-3B39D75A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5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43F8-0738-4618-B182-63573BE2BE2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441A-D9CE-4BCA-8087-3B39D75A769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437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D14C69-D023-E54C-C615-919979CF4C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4B94A1-D2BF-1B38-99B3-53B6C356D0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59AA0D-AF37-5E5F-62EE-CAFC2E77FE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25381-5290-4821-8817-00ECD7AA0E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91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43F8-0738-4618-B182-63573BE2BE2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441A-D9CE-4BCA-8087-3B39D75A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43F8-0738-4618-B182-63573BE2BE2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441A-D9CE-4BCA-8087-3B39D75A769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75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43F8-0738-4618-B182-63573BE2BE2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441A-D9CE-4BCA-8087-3B39D75A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1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43F8-0738-4618-B182-63573BE2BE2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441A-D9CE-4BCA-8087-3B39D75A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43F8-0738-4618-B182-63573BE2BE2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441A-D9CE-4BCA-8087-3B39D75A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71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43F8-0738-4618-B182-63573BE2BE2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441A-D9CE-4BCA-8087-3B39D75A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43F8-0738-4618-B182-63573BE2BE2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441A-D9CE-4BCA-8087-3B39D75A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29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43F8-0738-4618-B182-63573BE2BE2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441A-D9CE-4BCA-8087-3B39D75A769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66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30D43F8-0738-4618-B182-63573BE2BE2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109441A-D9CE-4BCA-8087-3B39D75A769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15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Administrator\Desktop\chuyen%20de%20DL\TraiDatNayLaCuaChungMinh-XuanMai_3gu9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3" Type="http://schemas.openxmlformats.org/officeDocument/2006/relationships/image" Target="../media/image25.jpeg"/><Relationship Id="rId21" Type="http://schemas.openxmlformats.org/officeDocument/2006/relationships/image" Target="../media/image42.jpeg"/><Relationship Id="rId7" Type="http://schemas.openxmlformats.org/officeDocument/2006/relationships/image" Target="../media/image2.pn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1" Type="http://schemas.openxmlformats.org/officeDocument/2006/relationships/audio" Target="file:///C:\Users\Administrator\Desktop\chuyen%20de%20DL\hanoi.mp3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2.jpeg"/><Relationship Id="rId24" Type="http://schemas.openxmlformats.org/officeDocument/2006/relationships/image" Target="../media/image45.jpeg"/><Relationship Id="rId5" Type="http://schemas.openxmlformats.org/officeDocument/2006/relationships/image" Target="../media/image27.png"/><Relationship Id="rId15" Type="http://schemas.openxmlformats.org/officeDocument/2006/relationships/image" Target="../media/image36.jpeg"/><Relationship Id="rId23" Type="http://schemas.openxmlformats.org/officeDocument/2006/relationships/image" Target="../media/image44.jpe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4" Type="http://schemas.openxmlformats.org/officeDocument/2006/relationships/image" Target="../media/image26.pn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Relationship Id="rId22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om.vn/url?sa=i&amp;rct=j&amp;q=&amp;esrc=s&amp;frm=1&amp;source=images&amp;cd=&amp;cad=rja&amp;docid=kJIkxopOfS9CNM&amp;tbnid=4WDnJ9YWagC7UM:&amp;ved=0CAUQjRw&amp;url=http%3A%2F%2Fviolet.vn%2FMAIN%2Fentry%2Fshowglobal%2Fdoc_id%2F15349&amp;ei=aCb-UbOrKcOctAbW1YCYDQ&amp;bvm=bv.50165853,d.Yms&amp;psig=AFQjCNHXvDCKGRfEcHQ6cD-DPR0_PxpIgA&amp;ust=137569672618781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vi.wikipedia.org/wiki/%C4%90%C3%A0_N%E1%BA%B5ng" TargetMode="External"/><Relationship Id="rId2" Type="http://schemas.openxmlformats.org/officeDocument/2006/relationships/hyperlink" Target="http://vi.wikipedia.org/wiki/C%E1%BA%A7n_Th%C6%A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i.wikipedia.org/wiki/Th%C3%A0nh_ph%E1%BB%91_H%E1%BB%93_Ch%C3%AD_Minh" TargetMode="External"/><Relationship Id="rId5" Type="http://schemas.openxmlformats.org/officeDocument/2006/relationships/hyperlink" Target="http://vi.wikipedia.org/wiki/H%C3%A0_N%E1%BB%99i" TargetMode="External"/><Relationship Id="rId4" Type="http://schemas.openxmlformats.org/officeDocument/2006/relationships/hyperlink" Target="http://vi.wikipedia.org/wiki/H%E1%BA%A3i_Ph%C3%B2n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7" name="Rectangle 5">
            <a:extLst>
              <a:ext uri="{FF2B5EF4-FFF2-40B4-BE49-F238E27FC236}">
                <a16:creationId xmlns:a16="http://schemas.microsoft.com/office/drawing/2014/main" id="{DF3E8571-FED0-BF1C-041E-0308B0317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147" y="1838131"/>
            <a:ext cx="6465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 dirty="0" err="1">
                <a:solidFill>
                  <a:srgbClr val="DB0F31"/>
                </a:solidFill>
              </a:rPr>
              <a:t>ĐỊA</a:t>
            </a:r>
            <a:r>
              <a:rPr lang="en-US" altLang="en-US" sz="3600" b="1" dirty="0">
                <a:solidFill>
                  <a:srgbClr val="DB0F31"/>
                </a:solidFill>
              </a:rPr>
              <a:t> </a:t>
            </a:r>
            <a:r>
              <a:rPr lang="en-US" altLang="en-US" sz="3600" b="1" dirty="0" err="1">
                <a:solidFill>
                  <a:srgbClr val="DB0F31"/>
                </a:solidFill>
              </a:rPr>
              <a:t>LÍ</a:t>
            </a:r>
            <a:r>
              <a:rPr lang="en-US" altLang="en-US" sz="3600" b="1" dirty="0">
                <a:solidFill>
                  <a:srgbClr val="DB0F31"/>
                </a:solidFill>
              </a:rPr>
              <a:t> </a:t>
            </a:r>
            <a:r>
              <a:rPr lang="en-US" altLang="en-US" sz="3600" b="1" dirty="0" err="1">
                <a:solidFill>
                  <a:srgbClr val="DB0F31"/>
                </a:solidFill>
              </a:rPr>
              <a:t>ĐỊA</a:t>
            </a:r>
            <a:r>
              <a:rPr lang="en-US" altLang="en-US" sz="3600" b="1" dirty="0">
                <a:solidFill>
                  <a:srgbClr val="DB0F31"/>
                </a:solidFill>
              </a:rPr>
              <a:t> </a:t>
            </a:r>
            <a:r>
              <a:rPr lang="en-US" altLang="en-US" sz="3600" b="1" dirty="0" err="1">
                <a:solidFill>
                  <a:srgbClr val="DB0F31"/>
                </a:solidFill>
              </a:rPr>
              <a:t>PHƯƠNG</a:t>
            </a:r>
            <a:r>
              <a:rPr lang="en-US" altLang="en-US" sz="3600" b="1" dirty="0">
                <a:solidFill>
                  <a:srgbClr val="DB0F31"/>
                </a:solidFill>
              </a:rPr>
              <a:t> – </a:t>
            </a:r>
            <a:r>
              <a:rPr lang="en-US" altLang="en-US" sz="3600" b="1" dirty="0" err="1">
                <a:solidFill>
                  <a:srgbClr val="DB0F31"/>
                </a:solidFill>
              </a:rPr>
              <a:t>LỚP</a:t>
            </a:r>
            <a:r>
              <a:rPr lang="en-US" altLang="en-US" sz="3600" b="1" dirty="0">
                <a:solidFill>
                  <a:srgbClr val="DB0F31"/>
                </a:solidFill>
              </a:rPr>
              <a:t> 5</a:t>
            </a:r>
          </a:p>
        </p:txBody>
      </p:sp>
      <p:sp>
        <p:nvSpPr>
          <p:cNvPr id="100365" name="Rectangle 13">
            <a:extLst>
              <a:ext uri="{FF2B5EF4-FFF2-40B4-BE49-F238E27FC236}">
                <a16:creationId xmlns:a16="http://schemas.microsoft.com/office/drawing/2014/main" id="{91D382A1-B2E2-BEDF-2731-B10E25B5D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717" y="632926"/>
            <a:ext cx="97955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QUẬN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LONG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BIÊN</a:t>
            </a:r>
            <a:endParaRPr lang="en-US" altLang="en-US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0377" name="TraiDatNayLaCuaChungMinh-XuanMai_3gu9c.mp3">
            <a:hlinkClick r:id="" action="ppaction://media"/>
            <a:extLst>
              <a:ext uri="{FF2B5EF4-FFF2-40B4-BE49-F238E27FC236}">
                <a16:creationId xmlns:a16="http://schemas.microsoft.com/office/drawing/2014/main" id="{F6DF5200-5F72-C233-7E96-BDD22287222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826" fill="hold"/>
                                        <p:tgtEl>
                                          <p:spTgt spid="1003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37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5">
            <a:extLst>
              <a:ext uri="{FF2B5EF4-FFF2-40B4-BE49-F238E27FC236}">
                <a16:creationId xmlns:a16="http://schemas.microsoft.com/office/drawing/2014/main" id="{079D39EF-1666-4AC3-7D5F-238C8820C7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62200" y="533400"/>
            <a:ext cx="7924800" cy="5867400"/>
          </a:xfrm>
          <a:noFill/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b="1" i="1">
                <a:solidFill>
                  <a:srgbClr val="FF3300"/>
                </a:solidFill>
                <a:latin typeface="Times New Roman" panose="02020603050405020304" pitchFamily="18" charset="0"/>
              </a:rPr>
              <a:t>Hiện nay Hà Nội gồm 29 quận, huyện, thị xã:</a:t>
            </a:r>
          </a:p>
          <a:p>
            <a:pPr>
              <a:lnSpc>
                <a:spcPct val="80000"/>
              </a:lnSpc>
            </a:pPr>
            <a:endParaRPr lang="en-US" altLang="en-US" b="1" i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10</a:t>
            </a:r>
            <a:r>
              <a:rPr lang="en-US" altLang="en-US" b="1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quận: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   Hoàn Kiếm, Ba Ðình, Ðống Ða, Hai Bà Trưng,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   Tây Hồ, Thanh Xuân,  Cầu Giấy, Long Biên, Hoàng Mai, Hà Đông.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rgbClr val="AC0000"/>
                </a:solidFill>
                <a:latin typeface="Times New Roman" panose="02020603050405020304" pitchFamily="18" charset="0"/>
              </a:rPr>
              <a:t>+ 1 thị xã·: Sơn Tây.</a:t>
            </a:r>
            <a:endParaRPr lang="en-US" altLang="en-US" b="1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b="1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+ 18 huyện: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    Ðông Anh, Sóc Sơn, Thanh Trì, Từ Liêm,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   Gia Lâm, Ba Vì, Chương Mỹ, Đan Phượng, Hoài Đức, Mỹ Đức, Phú Xuyên, Phúc Thọ, Quốc Oai, Thạch Thất, Thanh Oai, Thường Tín, Ứng Hòa, Mê Linh.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b="1" i="1">
                <a:solidFill>
                  <a:schemeClr val="hlink"/>
                </a:solidFill>
                <a:latin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137C62-240A-EE24-B65F-48E3C382D8A4}"/>
              </a:ext>
            </a:extLst>
          </p:cNvPr>
          <p:cNvCxnSpPr/>
          <p:nvPr/>
        </p:nvCxnSpPr>
        <p:spPr>
          <a:xfrm rot="16200000" flipH="1">
            <a:off x="4610100" y="4076700"/>
            <a:ext cx="5486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Documents and Settings\thong\My Documents\Pictures\bando-hanhchinh-HaNoi(1).jpg">
            <a:extLst>
              <a:ext uri="{FF2B5EF4-FFF2-40B4-BE49-F238E27FC236}">
                <a16:creationId xmlns:a16="http://schemas.microsoft.com/office/drawing/2014/main" id="{52E8FBA4-6495-1919-558C-3CA91AF81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5">
            <a:extLst>
              <a:ext uri="{FF2B5EF4-FFF2-40B4-BE49-F238E27FC236}">
                <a16:creationId xmlns:a16="http://schemas.microsoft.com/office/drawing/2014/main" id="{6ECB12C6-C52B-DF60-8FB1-524DBB704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1" y="6473826"/>
            <a:ext cx="3725863" cy="3667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b="1"/>
              <a:t>LƯỢC ĐỒ HÀNH CHÍNH HÀ NỘI</a:t>
            </a:r>
            <a:endParaRPr lang="vi-VN" alt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>
            <a:extLst>
              <a:ext uri="{FF2B5EF4-FFF2-40B4-BE49-F238E27FC236}">
                <a16:creationId xmlns:a16="http://schemas.microsoft.com/office/drawing/2014/main" id="{0D2D442B-6831-86A8-1C70-208BA7F8A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457200"/>
            <a:ext cx="2957513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2. Đặc điểm tự nhiên.</a:t>
            </a:r>
            <a:endParaRPr lang="vi-VN" altLang="en-US" b="1">
              <a:solidFill>
                <a:srgbClr val="0000FF"/>
              </a:solidFill>
            </a:endParaRPr>
          </a:p>
        </p:txBody>
      </p:sp>
      <p:pic>
        <p:nvPicPr>
          <p:cNvPr id="16386" name="Picture 2" descr="C:\Documents and Settings\thong\My Documents\Pictures\Tnhn.jpg">
            <a:extLst>
              <a:ext uri="{FF2B5EF4-FFF2-40B4-BE49-F238E27FC236}">
                <a16:creationId xmlns:a16="http://schemas.microsoft.com/office/drawing/2014/main" id="{167DB772-A100-C61D-B48E-04D2C4F3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579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Text Box 12">
            <a:extLst>
              <a:ext uri="{FF2B5EF4-FFF2-40B4-BE49-F238E27FC236}">
                <a16:creationId xmlns:a16="http://schemas.microsoft.com/office/drawing/2014/main" id="{CF8A9DE1-F8C0-6CF8-9DA6-360B8A704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447801"/>
            <a:ext cx="3048000" cy="39354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3300"/>
                </a:solidFill>
              </a:rPr>
              <a:t>Thảo luận nhóm 2</a:t>
            </a:r>
          </a:p>
          <a:p>
            <a:pPr eaLnBrk="1" hangingPunct="1"/>
            <a:endParaRPr lang="en-US" altLang="en-US" sz="2800" b="1"/>
          </a:p>
          <a:p>
            <a:pPr eaLnBrk="1" hangingPunct="1"/>
            <a:r>
              <a:rPr lang="en-US" altLang="en-US" sz="2800"/>
              <a:t>1/ Địa hình Hà Nội có đặc điểm gì? </a:t>
            </a:r>
          </a:p>
          <a:p>
            <a:pPr eaLnBrk="1" hangingPunct="1"/>
            <a:endParaRPr lang="en-US" altLang="en-US" sz="2800"/>
          </a:p>
          <a:p>
            <a:pPr eaLnBrk="1" hangingPunct="1"/>
            <a:endParaRPr lang="en-US" altLang="en-US" sz="2800"/>
          </a:p>
          <a:p>
            <a:pPr eaLnBrk="1" hangingPunct="1"/>
            <a:r>
              <a:rPr lang="en-US" altLang="en-US" sz="2800"/>
              <a:t>2/ Chỉ sông Hồng trên bản đồ?</a:t>
            </a:r>
            <a:r>
              <a:rPr lang="vi-VN" altLang="en-US" sz="2800"/>
              <a:t> </a:t>
            </a:r>
            <a:endParaRPr lang="en-US" altLang="en-US" sz="2800"/>
          </a:p>
          <a:p>
            <a:pPr eaLnBrk="1" hangingPunct="1"/>
            <a:endParaRPr lang="vi-VN" altLang="en-US" sz="2800"/>
          </a:p>
        </p:txBody>
      </p:sp>
      <p:sp>
        <p:nvSpPr>
          <p:cNvPr id="16397" name="Text Box 13">
            <a:extLst>
              <a:ext uri="{FF2B5EF4-FFF2-40B4-BE49-F238E27FC236}">
                <a16:creationId xmlns:a16="http://schemas.microsoft.com/office/drawing/2014/main" id="{FCC96150-672F-0AD3-0696-F8EB484A5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362200"/>
            <a:ext cx="3048000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3300"/>
                </a:solidFill>
              </a:rPr>
              <a:t>+ Địa hình khá bằng phẳng.</a:t>
            </a:r>
            <a:endParaRPr lang="vi-VN" altLang="en-US" sz="2800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6" grpId="0"/>
      <p:bldP spid="16396" grpId="1"/>
      <p:bldP spid="1639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00_big">
            <a:extLst>
              <a:ext uri="{FF2B5EF4-FFF2-40B4-BE49-F238E27FC236}">
                <a16:creationId xmlns:a16="http://schemas.microsoft.com/office/drawing/2014/main" id="{C9367435-EDAA-17DC-45E1-39AC315EC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6">
            <a:extLst>
              <a:ext uri="{FF2B5EF4-FFF2-40B4-BE49-F238E27FC236}">
                <a16:creationId xmlns:a16="http://schemas.microsoft.com/office/drawing/2014/main" id="{B2BC5703-0538-5D4D-1C67-493D9E3F2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324600"/>
            <a:ext cx="89154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Đỉnh Vua trên dãy núi Ba Vì (Cao 1287m) – Đỉnh núi cao nhất Hà Nội</a:t>
            </a:r>
            <a:endParaRPr lang="vi-V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69E96F75-5DA2-1C0C-B5C7-201D2DD7E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457200"/>
            <a:ext cx="2957513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2. Đặc điểm tự nhiên.</a:t>
            </a:r>
            <a:endParaRPr lang="vi-VN" altLang="en-US" b="1">
              <a:solidFill>
                <a:srgbClr val="0000FF"/>
              </a:solidFill>
            </a:endParaRPr>
          </a:p>
        </p:txBody>
      </p:sp>
      <p:pic>
        <p:nvPicPr>
          <p:cNvPr id="24579" name="Picture 2" descr="C:\Documents and Settings\thong\My Documents\Pictures\Tnhn.jpg">
            <a:extLst>
              <a:ext uri="{FF2B5EF4-FFF2-40B4-BE49-F238E27FC236}">
                <a16:creationId xmlns:a16="http://schemas.microsoft.com/office/drawing/2014/main" id="{7BF77E0C-40E8-3F08-59D0-9C9C79964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579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10">
            <a:extLst>
              <a:ext uri="{FF2B5EF4-FFF2-40B4-BE49-F238E27FC236}">
                <a16:creationId xmlns:a16="http://schemas.microsoft.com/office/drawing/2014/main" id="{06D57450-03C7-DBDB-2A98-719B7E16C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514600"/>
            <a:ext cx="2971800" cy="15875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2/ Chỉ sông Hồng trên bản đồ?</a:t>
            </a:r>
            <a:r>
              <a:rPr lang="vi-VN" altLang="en-US" sz="2800" b="1"/>
              <a:t> </a:t>
            </a:r>
            <a:endParaRPr lang="en-US" altLang="en-US" sz="2800" b="1"/>
          </a:p>
          <a:p>
            <a:pPr eaLnBrk="1" hangingPunct="1">
              <a:spcBef>
                <a:spcPct val="50000"/>
              </a:spcBef>
            </a:pPr>
            <a:endParaRPr lang="vi-VN" altLang="en-US" sz="28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256px-MatnuocSongHong-06112008333">
            <a:extLst>
              <a:ext uri="{FF2B5EF4-FFF2-40B4-BE49-F238E27FC236}">
                <a16:creationId xmlns:a16="http://schemas.microsoft.com/office/drawing/2014/main" id="{1CE003F0-C430-1DCE-5ADE-CD596D0C7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>
            <a:extLst>
              <a:ext uri="{FF2B5EF4-FFF2-40B4-BE49-F238E27FC236}">
                <a16:creationId xmlns:a16="http://schemas.microsoft.com/office/drawing/2014/main" id="{CD2B2377-08A4-771B-A4BA-C12F0A9C6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6140450"/>
            <a:ext cx="22542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FF00"/>
                </a:solidFill>
              </a:rPr>
              <a:t>sông Hồng</a:t>
            </a:r>
          </a:p>
        </p:txBody>
      </p:sp>
      <p:pic>
        <p:nvPicPr>
          <p:cNvPr id="96262" name="Picture 6" descr="song hong">
            <a:extLst>
              <a:ext uri="{FF2B5EF4-FFF2-40B4-BE49-F238E27FC236}">
                <a16:creationId xmlns:a16="http://schemas.microsoft.com/office/drawing/2014/main" id="{9AA71A9D-B371-5368-4D7D-1A9D78725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 Box 7">
            <a:extLst>
              <a:ext uri="{FF2B5EF4-FFF2-40B4-BE49-F238E27FC236}">
                <a16:creationId xmlns:a16="http://schemas.microsoft.com/office/drawing/2014/main" id="{8CA6F171-E335-F77B-05A8-435B69E9D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216650"/>
            <a:ext cx="22542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2525"/>
                </a:solidFill>
              </a:rPr>
              <a:t>sông Hồng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F790FE92-1FC3-05CF-134B-C0073696F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457200"/>
            <a:ext cx="2957513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2. Đặc điểm tự nhiên.</a:t>
            </a:r>
            <a:endParaRPr lang="vi-VN" altLang="en-US" b="1">
              <a:solidFill>
                <a:srgbClr val="0000FF"/>
              </a:solidFill>
            </a:endParaRPr>
          </a:p>
        </p:txBody>
      </p:sp>
      <p:pic>
        <p:nvPicPr>
          <p:cNvPr id="26627" name="Picture 2" descr="C:\Documents and Settings\thong\My Documents\Pictures\Tnhn.jpg">
            <a:extLst>
              <a:ext uri="{FF2B5EF4-FFF2-40B4-BE49-F238E27FC236}">
                <a16:creationId xmlns:a16="http://schemas.microsoft.com/office/drawing/2014/main" id="{C1B0DE89-7D7D-6C5D-DD4B-C0DCE475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579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6">
            <a:extLst>
              <a:ext uri="{FF2B5EF4-FFF2-40B4-BE49-F238E27FC236}">
                <a16:creationId xmlns:a16="http://schemas.microsoft.com/office/drawing/2014/main" id="{4CFB7637-D12A-375A-11B2-1390A6735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76400"/>
            <a:ext cx="3048000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3300"/>
                </a:solidFill>
              </a:rPr>
              <a:t>+ Địa hình khá bằng phẳng.</a:t>
            </a:r>
            <a:endParaRPr lang="vi-VN" altLang="en-US" sz="2800" b="1">
              <a:solidFill>
                <a:srgbClr val="FF3300"/>
              </a:solidFill>
            </a:endParaRPr>
          </a:p>
        </p:txBody>
      </p:sp>
      <p:sp>
        <p:nvSpPr>
          <p:cNvPr id="97287" name="Text Box 7">
            <a:extLst>
              <a:ext uri="{FF2B5EF4-FFF2-40B4-BE49-F238E27FC236}">
                <a16:creationId xmlns:a16="http://schemas.microsoft.com/office/drawing/2014/main" id="{A1D5DBB2-6C6F-4716-2EEF-BAB9B027E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168650"/>
            <a:ext cx="2895600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2800" b="1">
                <a:solidFill>
                  <a:srgbClr val="FF3300"/>
                </a:solidFill>
              </a:rPr>
              <a:t>+ Mạng lưới sông ngòi </a:t>
            </a:r>
            <a:r>
              <a:rPr lang="en-US" altLang="en-US" sz="2800" b="1">
                <a:solidFill>
                  <a:srgbClr val="FF3300"/>
                </a:solidFill>
              </a:rPr>
              <a:t>khá </a:t>
            </a:r>
            <a:r>
              <a:rPr lang="vi-VN" altLang="en-US" sz="2800" b="1">
                <a:solidFill>
                  <a:srgbClr val="FF3300"/>
                </a:solidFill>
              </a:rPr>
              <a:t>dày đặc.</a:t>
            </a: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BBA065F3-DE0F-7E18-9F1C-519428BD1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800600"/>
            <a:ext cx="2895600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2800" b="1">
                <a:solidFill>
                  <a:srgbClr val="FF3300"/>
                </a:solidFill>
              </a:rPr>
              <a:t>+ Khí hậu nhiệt đới gió mùa.</a:t>
            </a:r>
          </a:p>
        </p:txBody>
      </p:sp>
      <p:sp>
        <p:nvSpPr>
          <p:cNvPr id="97289" name="Text Box 9">
            <a:extLst>
              <a:ext uri="{FF2B5EF4-FFF2-40B4-BE49-F238E27FC236}">
                <a16:creationId xmlns:a16="http://schemas.microsoft.com/office/drawing/2014/main" id="{B7925F03-983E-AB0A-FFDA-3BC785EE6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63" y="2819400"/>
            <a:ext cx="3048000" cy="193899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  +  Một số con sông:</a:t>
            </a:r>
            <a:endParaRPr lang="vi-VN" altLang="en-US"/>
          </a:p>
          <a:p>
            <a:pPr eaLnBrk="1" hangingPunct="1"/>
            <a:r>
              <a:rPr lang="vi-VN" altLang="en-US"/>
              <a:t>Sông Hồng, sông Đáy, sông Nhuệ, sông Tô Lịch, sông Đuống</a:t>
            </a:r>
            <a:r>
              <a:rPr lang="en-US" altLang="en-US"/>
              <a:t>, sông Tích, sông Đà</a:t>
            </a:r>
            <a:r>
              <a:rPr lang="vi-VN" altLang="en-US"/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7" grpId="0"/>
      <p:bldP spid="97288" grpId="0"/>
      <p:bldP spid="97289" grpId="0"/>
      <p:bldP spid="9728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6" name="UpRibbonSharp">
            <a:extLst>
              <a:ext uri="{FF2B5EF4-FFF2-40B4-BE49-F238E27FC236}">
                <a16:creationId xmlns:a16="http://schemas.microsoft.com/office/drawing/2014/main" id="{04D26B3D-8FDE-D053-FC06-D8F701E1C85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24000" y="2743200"/>
            <a:ext cx="5257800" cy="922338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18900"/>
              <a:gd name="G6" fmla="*/ 18900 1 2"/>
              <a:gd name="G7" fmla="+- 21600 0 G6"/>
              <a:gd name="G8" fmla="+- 18900 0 0"/>
              <a:gd name="T0" fmla="*/ 10800 w 21600"/>
              <a:gd name="T1" fmla="*/ 0 h 21600"/>
              <a:gd name="T2" fmla="*/ 2700 w 21600"/>
              <a:gd name="T3" fmla="*/ 12150 h 21600"/>
              <a:gd name="T4" fmla="*/ 10800 w 21600"/>
              <a:gd name="T5" fmla="*/ 18900 h 21600"/>
              <a:gd name="T6" fmla="*/ 18900 w 21600"/>
              <a:gd name="T7" fmla="*/ 121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0 h 21600"/>
              <a:gd name="T14" fmla="*/ G4 w 21600"/>
              <a:gd name="T15" fmla="*/ G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21600"/>
                </a:moveTo>
                <a:lnTo>
                  <a:pt x="8100" y="21600"/>
                </a:lnTo>
                <a:lnTo>
                  <a:pt x="8100" y="18900"/>
                </a:lnTo>
                <a:lnTo>
                  <a:pt x="13500" y="18900"/>
                </a:lnTo>
                <a:lnTo>
                  <a:pt x="13500" y="21600"/>
                </a:lnTo>
                <a:lnTo>
                  <a:pt x="21600" y="21600"/>
                </a:lnTo>
                <a:lnTo>
                  <a:pt x="18900" y="12150"/>
                </a:lnTo>
                <a:lnTo>
                  <a:pt x="21600" y="2700"/>
                </a:lnTo>
                <a:lnTo>
                  <a:pt x="16200" y="2700"/>
                </a:lnTo>
                <a:lnTo>
                  <a:pt x="16200" y="0"/>
                </a:lnTo>
                <a:lnTo>
                  <a:pt x="5400" y="0"/>
                </a:lnTo>
                <a:lnTo>
                  <a:pt x="5400" y="2700"/>
                </a:lnTo>
                <a:lnTo>
                  <a:pt x="0" y="2700"/>
                </a:lnTo>
                <a:lnTo>
                  <a:pt x="2700" y="12150"/>
                </a:lnTo>
                <a:close/>
              </a:path>
              <a:path w="21600" h="21600" fill="none" extrusionOk="0">
                <a:moveTo>
                  <a:pt x="8100" y="18900"/>
                </a:moveTo>
                <a:lnTo>
                  <a:pt x="5400" y="18900"/>
                </a:lnTo>
                <a:lnTo>
                  <a:pt x="5400" y="2700"/>
                </a:lnTo>
              </a:path>
              <a:path w="21600" h="21600" fill="none" extrusionOk="0">
                <a:moveTo>
                  <a:pt x="5400" y="18900"/>
                </a:moveTo>
                <a:lnTo>
                  <a:pt x="8100" y="21600"/>
                </a:lnTo>
              </a:path>
              <a:path w="21600" h="21600" fill="none" extrusionOk="0">
                <a:moveTo>
                  <a:pt x="13500" y="18900"/>
                </a:moveTo>
                <a:lnTo>
                  <a:pt x="16200" y="18900"/>
                </a:lnTo>
                <a:lnTo>
                  <a:pt x="16200" y="2700"/>
                </a:lnTo>
              </a:path>
              <a:path w="21600" h="21600" fill="none" extrusionOk="0">
                <a:moveTo>
                  <a:pt x="16200" y="18900"/>
                </a:moveTo>
                <a:lnTo>
                  <a:pt x="13500" y="21600"/>
                </a:lnTo>
              </a:path>
            </a:pathLst>
          </a:custGeom>
          <a:solidFill>
            <a:srgbClr val="D8EBB3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 u="sng">
                <a:solidFill>
                  <a:srgbClr val="A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Nhãm 1:</a:t>
            </a:r>
            <a:r>
              <a:rPr lang="en-US" altLang="en-US" sz="1800" b="1" i="1">
                <a:solidFill>
                  <a:srgbClr val="AC0000"/>
                </a:solidFill>
              </a:rPr>
              <a:t>  LÊy vÝ dô thÓ hiÖn Hµ Néi lµ trung t©m chÝnh trÞ cña c¶ n­íc ?</a:t>
            </a:r>
          </a:p>
        </p:txBody>
      </p:sp>
      <p:sp>
        <p:nvSpPr>
          <p:cNvPr id="62477" name="UpRibbonSharp">
            <a:extLst>
              <a:ext uri="{FF2B5EF4-FFF2-40B4-BE49-F238E27FC236}">
                <a16:creationId xmlns:a16="http://schemas.microsoft.com/office/drawing/2014/main" id="{DD31F7C9-44C8-D6BA-4B46-3AEAFF2AF29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429000" y="3914775"/>
            <a:ext cx="6019800" cy="1219200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18900"/>
              <a:gd name="G6" fmla="*/ 18900 1 2"/>
              <a:gd name="G7" fmla="+- 21600 0 G6"/>
              <a:gd name="G8" fmla="+- 18900 0 0"/>
              <a:gd name="T0" fmla="*/ 10800 w 21600"/>
              <a:gd name="T1" fmla="*/ 0 h 21600"/>
              <a:gd name="T2" fmla="*/ 2700 w 21600"/>
              <a:gd name="T3" fmla="*/ 12150 h 21600"/>
              <a:gd name="T4" fmla="*/ 10800 w 21600"/>
              <a:gd name="T5" fmla="*/ 18900 h 21600"/>
              <a:gd name="T6" fmla="*/ 18900 w 21600"/>
              <a:gd name="T7" fmla="*/ 121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0 h 21600"/>
              <a:gd name="T14" fmla="*/ G4 w 21600"/>
              <a:gd name="T15" fmla="*/ G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21600"/>
                </a:moveTo>
                <a:lnTo>
                  <a:pt x="8100" y="21600"/>
                </a:lnTo>
                <a:lnTo>
                  <a:pt x="8100" y="18900"/>
                </a:lnTo>
                <a:lnTo>
                  <a:pt x="13500" y="18900"/>
                </a:lnTo>
                <a:lnTo>
                  <a:pt x="13500" y="21600"/>
                </a:lnTo>
                <a:lnTo>
                  <a:pt x="21600" y="21600"/>
                </a:lnTo>
                <a:lnTo>
                  <a:pt x="18900" y="12150"/>
                </a:lnTo>
                <a:lnTo>
                  <a:pt x="21600" y="2700"/>
                </a:lnTo>
                <a:lnTo>
                  <a:pt x="16200" y="2700"/>
                </a:lnTo>
                <a:lnTo>
                  <a:pt x="16200" y="0"/>
                </a:lnTo>
                <a:lnTo>
                  <a:pt x="5400" y="0"/>
                </a:lnTo>
                <a:lnTo>
                  <a:pt x="5400" y="2700"/>
                </a:lnTo>
                <a:lnTo>
                  <a:pt x="0" y="2700"/>
                </a:lnTo>
                <a:lnTo>
                  <a:pt x="2700" y="12150"/>
                </a:lnTo>
                <a:close/>
              </a:path>
              <a:path w="21600" h="21600" fill="none" extrusionOk="0">
                <a:moveTo>
                  <a:pt x="8100" y="18900"/>
                </a:moveTo>
                <a:lnTo>
                  <a:pt x="5400" y="18900"/>
                </a:lnTo>
                <a:lnTo>
                  <a:pt x="5400" y="2700"/>
                </a:lnTo>
              </a:path>
              <a:path w="21600" h="21600" fill="none" extrusionOk="0">
                <a:moveTo>
                  <a:pt x="5400" y="18900"/>
                </a:moveTo>
                <a:lnTo>
                  <a:pt x="8100" y="21600"/>
                </a:lnTo>
              </a:path>
              <a:path w="21600" h="21600" fill="none" extrusionOk="0">
                <a:moveTo>
                  <a:pt x="13500" y="18900"/>
                </a:moveTo>
                <a:lnTo>
                  <a:pt x="16200" y="18900"/>
                </a:lnTo>
                <a:lnTo>
                  <a:pt x="16200" y="2700"/>
                </a:lnTo>
              </a:path>
              <a:path w="21600" h="21600" fill="none" extrusionOk="0">
                <a:moveTo>
                  <a:pt x="16200" y="18900"/>
                </a:moveTo>
                <a:lnTo>
                  <a:pt x="13500" y="21600"/>
                </a:lnTo>
              </a:path>
            </a:pathLst>
          </a:custGeom>
          <a:solidFill>
            <a:srgbClr val="D8EBB3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 b="1" u="sng">
              <a:solidFill>
                <a:srgbClr val="3B3B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altLang="en-US" sz="1800" b="1" u="sng">
                <a:solidFill>
                  <a:srgbClr val="A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Nhãm 2</a:t>
            </a:r>
            <a:r>
              <a:rPr lang="en-US" altLang="en-US" sz="1800" b="1" i="1" u="sng">
                <a:solidFill>
                  <a:srgbClr val="A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altLang="en-US" sz="1800" b="1" i="1">
                <a:solidFill>
                  <a:srgbClr val="AC0000"/>
                </a:solidFill>
              </a:rPr>
              <a:t> Gi¶i thÝch v× sao Hµ Néi ®­îc gäi lµ trung t©m v¨n hãa, khoa häc cña c¶ n­íc ?</a:t>
            </a:r>
          </a:p>
        </p:txBody>
      </p:sp>
      <p:sp>
        <p:nvSpPr>
          <p:cNvPr id="62478" name="UpRibbonSharp">
            <a:extLst>
              <a:ext uri="{FF2B5EF4-FFF2-40B4-BE49-F238E27FC236}">
                <a16:creationId xmlns:a16="http://schemas.microsoft.com/office/drawing/2014/main" id="{B2EB91CF-B4A7-D6AD-752F-A03BB7B9CCE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029200" y="5410200"/>
            <a:ext cx="5638800" cy="1219200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18900"/>
              <a:gd name="G6" fmla="*/ 18900 1 2"/>
              <a:gd name="G7" fmla="+- 21600 0 G6"/>
              <a:gd name="G8" fmla="+- 18900 0 0"/>
              <a:gd name="T0" fmla="*/ 10800 w 21600"/>
              <a:gd name="T1" fmla="*/ 0 h 21600"/>
              <a:gd name="T2" fmla="*/ 2700 w 21600"/>
              <a:gd name="T3" fmla="*/ 12150 h 21600"/>
              <a:gd name="T4" fmla="*/ 10800 w 21600"/>
              <a:gd name="T5" fmla="*/ 18900 h 21600"/>
              <a:gd name="T6" fmla="*/ 18900 w 21600"/>
              <a:gd name="T7" fmla="*/ 121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0 h 21600"/>
              <a:gd name="T14" fmla="*/ G4 w 21600"/>
              <a:gd name="T15" fmla="*/ G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21600"/>
                </a:moveTo>
                <a:lnTo>
                  <a:pt x="8100" y="21600"/>
                </a:lnTo>
                <a:lnTo>
                  <a:pt x="8100" y="18900"/>
                </a:lnTo>
                <a:lnTo>
                  <a:pt x="13500" y="18900"/>
                </a:lnTo>
                <a:lnTo>
                  <a:pt x="13500" y="21600"/>
                </a:lnTo>
                <a:lnTo>
                  <a:pt x="21600" y="21600"/>
                </a:lnTo>
                <a:lnTo>
                  <a:pt x="18900" y="12150"/>
                </a:lnTo>
                <a:lnTo>
                  <a:pt x="21600" y="2700"/>
                </a:lnTo>
                <a:lnTo>
                  <a:pt x="16200" y="2700"/>
                </a:lnTo>
                <a:lnTo>
                  <a:pt x="16200" y="0"/>
                </a:lnTo>
                <a:lnTo>
                  <a:pt x="5400" y="0"/>
                </a:lnTo>
                <a:lnTo>
                  <a:pt x="5400" y="2700"/>
                </a:lnTo>
                <a:lnTo>
                  <a:pt x="0" y="2700"/>
                </a:lnTo>
                <a:lnTo>
                  <a:pt x="2700" y="12150"/>
                </a:lnTo>
                <a:close/>
              </a:path>
              <a:path w="21600" h="21600" fill="none" extrusionOk="0">
                <a:moveTo>
                  <a:pt x="8100" y="18900"/>
                </a:moveTo>
                <a:lnTo>
                  <a:pt x="5400" y="18900"/>
                </a:lnTo>
                <a:lnTo>
                  <a:pt x="5400" y="2700"/>
                </a:lnTo>
              </a:path>
              <a:path w="21600" h="21600" fill="none" extrusionOk="0">
                <a:moveTo>
                  <a:pt x="5400" y="18900"/>
                </a:moveTo>
                <a:lnTo>
                  <a:pt x="8100" y="21600"/>
                </a:lnTo>
              </a:path>
              <a:path w="21600" h="21600" fill="none" extrusionOk="0">
                <a:moveTo>
                  <a:pt x="13500" y="18900"/>
                </a:moveTo>
                <a:lnTo>
                  <a:pt x="16200" y="18900"/>
                </a:lnTo>
                <a:lnTo>
                  <a:pt x="16200" y="2700"/>
                </a:lnTo>
              </a:path>
              <a:path w="21600" h="21600" fill="none" extrusionOk="0">
                <a:moveTo>
                  <a:pt x="16200" y="18900"/>
                </a:moveTo>
                <a:lnTo>
                  <a:pt x="13500" y="21600"/>
                </a:lnTo>
              </a:path>
            </a:pathLst>
          </a:custGeom>
          <a:solidFill>
            <a:srgbClr val="D8EBB3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1800" b="1" u="sng">
                <a:solidFill>
                  <a:srgbClr val="A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Nhãm 3:</a:t>
            </a:r>
            <a:r>
              <a:rPr lang="en-US" altLang="en-US" sz="1800" b="1" i="1">
                <a:solidFill>
                  <a:srgbClr val="AC0000"/>
                </a:solidFill>
              </a:rPr>
              <a:t>  Dùa vµo yÕu tè nµo mµ em biÕt ®­îc Hµ Néi lµ trung t©m kinh tÕ cña c¶ n­íc ? </a:t>
            </a:r>
          </a:p>
        </p:txBody>
      </p:sp>
      <p:sp>
        <p:nvSpPr>
          <p:cNvPr id="15381" name="Text Box 21">
            <a:extLst>
              <a:ext uri="{FF2B5EF4-FFF2-40B4-BE49-F238E27FC236}">
                <a16:creationId xmlns:a16="http://schemas.microsoft.com/office/drawing/2014/main" id="{444C3D29-E912-743A-7BA4-34742A2A5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371600"/>
            <a:ext cx="7772400" cy="1138238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800">
                <a:solidFill>
                  <a:srgbClr val="0000FF"/>
                </a:solidFill>
                <a:latin typeface=".VnClarendonH" panose="020B7200000000000000" pitchFamily="34" charset="0"/>
              </a:rPr>
              <a:t> </a:t>
            </a:r>
            <a:r>
              <a:rPr lang="en-US" altLang="en-US" sz="18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ClarendonH" panose="020B7200000000000000" pitchFamily="34" charset="0"/>
              </a:rPr>
              <a:t>Th¶o luËn nhãm</a:t>
            </a:r>
            <a:endParaRPr lang="en-US" altLang="en-US" sz="180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800">
                <a:solidFill>
                  <a:srgbClr val="0000FF"/>
                </a:solidFill>
              </a:rPr>
              <a:t>       </a:t>
            </a:r>
            <a:r>
              <a:rPr lang="en-US" altLang="en-US" sz="2000" b="1">
                <a:solidFill>
                  <a:srgbClr val="0000FF"/>
                </a:solidFill>
              </a:rPr>
              <a:t>Quan s¸t c¸c h×nh ¶nh, ®äc th«ng tin ë </a:t>
            </a: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phiếu học tập</a:t>
            </a:r>
            <a:r>
              <a:rPr lang="en-US" altLang="en-US" sz="2000" b="1">
                <a:solidFill>
                  <a:srgbClr val="0000FF"/>
                </a:solidFill>
              </a:rPr>
              <a:t> vµ b»ng hiÓu biÕt cña m×nh, em h·y:</a:t>
            </a:r>
          </a:p>
        </p:txBody>
      </p:sp>
      <p:sp>
        <p:nvSpPr>
          <p:cNvPr id="27654" name="Rectangle 5">
            <a:extLst>
              <a:ext uri="{FF2B5EF4-FFF2-40B4-BE49-F238E27FC236}">
                <a16:creationId xmlns:a16="http://schemas.microsoft.com/office/drawing/2014/main" id="{F2BF8C5E-2BE0-8E90-E9CF-43B2447CC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28600"/>
            <a:ext cx="883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3. Hµ Néi - trung t©m chÝnh trÞ, v¨n ho¸, khoa häc vµ kinh tÕ lín cña c¶ n­íc.</a:t>
            </a:r>
          </a:p>
        </p:txBody>
      </p:sp>
      <p:sp>
        <p:nvSpPr>
          <p:cNvPr id="27655" name="Text Box 44">
            <a:extLst>
              <a:ext uri="{FF2B5EF4-FFF2-40B4-BE49-F238E27FC236}">
                <a16:creationId xmlns:a16="http://schemas.microsoft.com/office/drawing/2014/main" id="{E343BAA7-383A-5FDC-DDE6-9B476DAA0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133601"/>
            <a:ext cx="533400" cy="2143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6" grpId="0" animBg="1"/>
      <p:bldP spid="62477" grpId="0" animBg="1"/>
      <p:bldP spid="62478" grpId="0" animBg="1"/>
      <p:bldP spid="1538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06226C56-C073-C215-BA28-C460D5197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1" y="1"/>
            <a:ext cx="7218363" cy="455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200" b="1">
                <a:solidFill>
                  <a:srgbClr val="0000F6"/>
                </a:solidFill>
                <a:latin typeface=".VnTime" panose="020B7200000000000000" pitchFamily="34" charset="0"/>
              </a:rPr>
              <a:t> Hµ Néi trung t©m chÝnh trÞ cña c¶ n­íc </a:t>
            </a:r>
            <a:r>
              <a:rPr lang="en-US" altLang="en-US" sz="2200" b="1">
                <a:solidFill>
                  <a:srgbClr val="0000F6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200" b="1">
                <a:solidFill>
                  <a:srgbClr val="0000F6"/>
                </a:solidFill>
                <a:latin typeface=".VnTime" panose="020B7200000000000000" pitchFamily="34" charset="0"/>
              </a:rPr>
              <a:t>:</a:t>
            </a:r>
            <a:r>
              <a:rPr lang="en-US" altLang="en-US" sz="2400" b="1">
                <a:solidFill>
                  <a:srgbClr val="0000F6"/>
                </a:solidFill>
                <a:latin typeface=".VnTime" panose="020B7200000000000000" pitchFamily="34" charset="0"/>
              </a:rPr>
              <a:t> </a:t>
            </a:r>
            <a:endParaRPr lang="en-US" altLang="en-US" sz="2400">
              <a:latin typeface=".VnTime" panose="020B7200000000000000" pitchFamily="34" charset="0"/>
            </a:endParaRPr>
          </a:p>
        </p:txBody>
      </p:sp>
      <p:sp>
        <p:nvSpPr>
          <p:cNvPr id="28675" name="Rectangle 5">
            <a:extLst>
              <a:ext uri="{FF2B5EF4-FFF2-40B4-BE49-F238E27FC236}">
                <a16:creationId xmlns:a16="http://schemas.microsoft.com/office/drawing/2014/main" id="{F7F0C5CA-BE48-307B-C37D-580559E64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33400"/>
            <a:ext cx="8458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-Là</a:t>
            </a:r>
            <a:r>
              <a:rPr lang="en-US" altLang="en-US" sz="2400">
                <a:solidFill>
                  <a:srgbClr val="3B3B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>
                <a:latin typeface=".VnTime" panose="020B7200000000000000" pitchFamily="34" charset="0"/>
              </a:rPr>
              <a:t>n¬i </a:t>
            </a:r>
            <a:r>
              <a:rPr lang="en-US" altLang="en-US" sz="2400" b="1">
                <a:latin typeface="Times New Roman" panose="02020603050405020304" pitchFamily="18" charset="0"/>
              </a:rPr>
              <a:t>tập trung</a:t>
            </a:r>
            <a:r>
              <a:rPr lang="en-US" altLang="en-US" sz="2400" b="1">
                <a:latin typeface=".VnTime" panose="020B7200000000000000" pitchFamily="34" charset="0"/>
              </a:rPr>
              <a:t> cña c¸c c¬ quan l·nh ®¹o cao nhÊt ®Êt n­íc.</a:t>
            </a:r>
            <a:endParaRPr lang="en-US" altLang="en-US" sz="2400" b="1" i="1">
              <a:latin typeface=".VnTime" panose="020B7200000000000000" pitchFamily="34" charset="0"/>
            </a:endParaRPr>
          </a:p>
        </p:txBody>
      </p:sp>
      <p:pic>
        <p:nvPicPr>
          <p:cNvPr id="28676" name="Picture 13" descr="nha quoc hoi">
            <a:extLst>
              <a:ext uri="{FF2B5EF4-FFF2-40B4-BE49-F238E27FC236}">
                <a16:creationId xmlns:a16="http://schemas.microsoft.com/office/drawing/2014/main" id="{4D718179-2AD0-6351-C108-CB798DA1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4191000" cy="2819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0" name="Text Box 17">
            <a:extLst>
              <a:ext uri="{FF2B5EF4-FFF2-40B4-BE49-F238E27FC236}">
                <a16:creationId xmlns:a16="http://schemas.microsoft.com/office/drawing/2014/main" id="{ED0DFE93-5225-235D-23A1-A8ABEC0F8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90601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Nhà Quốc hội</a:t>
            </a:r>
          </a:p>
        </p:txBody>
      </p:sp>
      <p:pic>
        <p:nvPicPr>
          <p:cNvPr id="28678" name="Picture 11" descr="phuchutich">
            <a:extLst>
              <a:ext uri="{FF2B5EF4-FFF2-40B4-BE49-F238E27FC236}">
                <a16:creationId xmlns:a16="http://schemas.microsoft.com/office/drawing/2014/main" id="{1E38ABA1-7C4E-03BE-7259-E26A3B8FF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90600"/>
            <a:ext cx="4419600" cy="2819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6" name="Text Box 22">
            <a:extLst>
              <a:ext uri="{FF2B5EF4-FFF2-40B4-BE49-F238E27FC236}">
                <a16:creationId xmlns:a16="http://schemas.microsoft.com/office/drawing/2014/main" id="{470ECC71-A326-59CD-AC49-BBB942283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3352801"/>
            <a:ext cx="162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Phñ Chñ tÞch</a:t>
            </a:r>
          </a:p>
        </p:txBody>
      </p:sp>
      <p:pic>
        <p:nvPicPr>
          <p:cNvPr id="28680" name="Picture 19" descr="ddaij suw quan danmach">
            <a:extLst>
              <a:ext uri="{FF2B5EF4-FFF2-40B4-BE49-F238E27FC236}">
                <a16:creationId xmlns:a16="http://schemas.microsoft.com/office/drawing/2014/main" id="{0CA0DD9E-9013-3E3B-F51E-CAC7AE2F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4419600" cy="2971800"/>
          </a:xfrm>
          <a:prstGeom prst="rect">
            <a:avLst/>
          </a:prstGeom>
          <a:noFill/>
          <a:ln w="28575">
            <a:solidFill>
              <a:srgbClr val="A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1" name="Text Box 20">
            <a:extLst>
              <a:ext uri="{FF2B5EF4-FFF2-40B4-BE49-F238E27FC236}">
                <a16:creationId xmlns:a16="http://schemas.microsoft.com/office/drawing/2014/main" id="{57DA6060-2A15-AFA2-C06E-E333A6482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6477001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CCFF"/>
                </a:solidFill>
              </a:rPr>
              <a:t>Đại sứ quán Đan Mạch</a:t>
            </a:r>
          </a:p>
        </p:txBody>
      </p:sp>
      <p:pic>
        <p:nvPicPr>
          <p:cNvPr id="28682" name="Picture 22" descr="dai suwquan trung quooc">
            <a:extLst>
              <a:ext uri="{FF2B5EF4-FFF2-40B4-BE49-F238E27FC236}">
                <a16:creationId xmlns:a16="http://schemas.microsoft.com/office/drawing/2014/main" id="{DA68B8E7-4BC8-E9D3-533F-AE7A63144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90964"/>
            <a:ext cx="4191000" cy="2967037"/>
          </a:xfrm>
          <a:prstGeom prst="rect">
            <a:avLst/>
          </a:prstGeom>
          <a:noFill/>
          <a:ln w="28575">
            <a:solidFill>
              <a:srgbClr val="A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3" name="Text Box 23">
            <a:extLst>
              <a:ext uri="{FF2B5EF4-FFF2-40B4-BE49-F238E27FC236}">
                <a16:creationId xmlns:a16="http://schemas.microsoft.com/office/drawing/2014/main" id="{760E5944-665B-639E-23F6-4DFB7ECBC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51601"/>
            <a:ext cx="381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CCFF"/>
                </a:solidFill>
              </a:rPr>
              <a:t>Đại sứ quán Trung Quốc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06A8FC3A-3227-D7A1-C6B7-7CA9DBC38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76200"/>
            <a:ext cx="64770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Hà Nội –trung tâm văn hóa, khoa học vì:</a:t>
            </a:r>
            <a:endParaRPr lang="en-US" altLang="en-US" sz="1800" b="1">
              <a:solidFill>
                <a:srgbClr val="0000FF"/>
              </a:solidFill>
            </a:endParaRPr>
          </a:p>
        </p:txBody>
      </p:sp>
      <p:sp>
        <p:nvSpPr>
          <p:cNvPr id="29699" name="Rectangle 5">
            <a:extLst>
              <a:ext uri="{FF2B5EF4-FFF2-40B4-BE49-F238E27FC236}">
                <a16:creationId xmlns:a16="http://schemas.microsoft.com/office/drawing/2014/main" id="{9AF2532E-C775-CB91-0E24-7704182A2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57201"/>
            <a:ext cx="8001000" cy="83099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  <a:latin typeface=".VnTime" panose="020B7200000000000000" pitchFamily="34" charset="0"/>
              </a:rPr>
              <a:t>Lµ n¬i tËp trung nhiÒu viÖn nghiªn cøu, tr­êng ®¹i häc, viÖn b¶o tµng hµng ®Çu cña c¶ n­íc</a:t>
            </a:r>
            <a:endParaRPr lang="vi-VN" altLang="en-US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pic>
        <p:nvPicPr>
          <p:cNvPr id="29700" name="Picture 11" descr="Cung Van hoa Viet Xo">
            <a:extLst>
              <a:ext uri="{FF2B5EF4-FFF2-40B4-BE49-F238E27FC236}">
                <a16:creationId xmlns:a16="http://schemas.microsoft.com/office/drawing/2014/main" id="{7C59B9F7-38F8-D86C-9599-F89F0B1EE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95400"/>
            <a:ext cx="4343400" cy="2667000"/>
          </a:xfrm>
          <a:prstGeom prst="rect">
            <a:avLst/>
          </a:prstGeom>
          <a:noFill/>
          <a:ln w="38100">
            <a:solidFill>
              <a:srgbClr val="A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Rectangle 10">
            <a:extLst>
              <a:ext uri="{FF2B5EF4-FFF2-40B4-BE49-F238E27FC236}">
                <a16:creationId xmlns:a16="http://schemas.microsoft.com/office/drawing/2014/main" id="{A3F877E7-25B8-5811-0196-58E2C29EE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657600"/>
            <a:ext cx="3505200" cy="298450"/>
          </a:xfrm>
          <a:prstGeom prst="rect">
            <a:avLst/>
          </a:prstGeom>
          <a:solidFill>
            <a:schemeClr val="bg1"/>
          </a:solidFill>
          <a:ln w="38100">
            <a:solidFill>
              <a:srgbClr val="A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0000FF"/>
                </a:solidFill>
                <a:latin typeface=".VnTime" panose="020B7200000000000000" pitchFamily="34" charset="0"/>
              </a:rPr>
              <a:t>Cung v¨n hãa h÷u nghÞ ViÖt-X«</a:t>
            </a:r>
            <a:endParaRPr lang="en-US" altLang="en-US" sz="1800" b="1" i="1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29702" name="Picture 17" descr="250px-Palais_Garnier">
            <a:extLst>
              <a:ext uri="{FF2B5EF4-FFF2-40B4-BE49-F238E27FC236}">
                <a16:creationId xmlns:a16="http://schemas.microsoft.com/office/drawing/2014/main" id="{4493EB19-2C14-5CC4-E313-1B5161295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4724400" cy="2819400"/>
          </a:xfrm>
          <a:prstGeom prst="rect">
            <a:avLst/>
          </a:prstGeom>
          <a:noFill/>
          <a:ln w="28575">
            <a:solidFill>
              <a:srgbClr val="A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Text Box 18">
            <a:extLst>
              <a:ext uri="{FF2B5EF4-FFF2-40B4-BE49-F238E27FC236}">
                <a16:creationId xmlns:a16="http://schemas.microsoft.com/office/drawing/2014/main" id="{FC36CEE6-DCE5-9F9C-AF1B-5B0F8570F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553200"/>
            <a:ext cx="2590800" cy="2746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FF0000"/>
                </a:solidFill>
                <a:latin typeface="Arial" panose="020B0604020202020204" pitchFamily="34" charset="0"/>
              </a:rPr>
              <a:t>NHÀ HÁT LỚN THÀNH PHỐ</a:t>
            </a:r>
            <a:r>
              <a:rPr lang="en-US" altLang="en-US" sz="1200" b="1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9704" name="Picture 20" descr="400px-C1_bachkhoa">
            <a:extLst>
              <a:ext uri="{FF2B5EF4-FFF2-40B4-BE49-F238E27FC236}">
                <a16:creationId xmlns:a16="http://schemas.microsoft.com/office/drawing/2014/main" id="{CA744ABC-9F08-5191-4781-12D516647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0"/>
            <a:ext cx="4343400" cy="2819400"/>
          </a:xfrm>
          <a:prstGeom prst="rect">
            <a:avLst/>
          </a:prstGeom>
          <a:noFill/>
          <a:ln w="28575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Text Box 21">
            <a:extLst>
              <a:ext uri="{FF2B5EF4-FFF2-40B4-BE49-F238E27FC236}">
                <a16:creationId xmlns:a16="http://schemas.microsoft.com/office/drawing/2014/main" id="{6EACA266-D3B2-4F6C-7B21-0CF64E85E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1" y="6580189"/>
            <a:ext cx="2925763" cy="307975"/>
          </a:xfrm>
          <a:prstGeom prst="rect">
            <a:avLst/>
          </a:prstGeom>
          <a:solidFill>
            <a:schemeClr val="bg1"/>
          </a:solidFill>
          <a:ln w="31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FF"/>
                </a:solidFill>
              </a:rPr>
              <a:t>Trường đại học Bách Khoa Hà Nội</a:t>
            </a:r>
          </a:p>
        </p:txBody>
      </p:sp>
      <p:pic>
        <p:nvPicPr>
          <p:cNvPr id="29706" name="Picture 4" descr="z4r8u2youjdfq5cs5v1i_tn_475x356gif">
            <a:extLst>
              <a:ext uri="{FF2B5EF4-FFF2-40B4-BE49-F238E27FC236}">
                <a16:creationId xmlns:a16="http://schemas.microsoft.com/office/drawing/2014/main" id="{3D740D3B-601A-8FC8-3D7E-9CCE2554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4724400" cy="2667000"/>
          </a:xfrm>
          <a:prstGeom prst="rect">
            <a:avLst/>
          </a:prstGeom>
          <a:noFill/>
          <a:ln w="28575">
            <a:solidFill>
              <a:srgbClr val="A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Text Box 24">
            <a:extLst>
              <a:ext uri="{FF2B5EF4-FFF2-40B4-BE49-F238E27FC236}">
                <a16:creationId xmlns:a16="http://schemas.microsoft.com/office/drawing/2014/main" id="{9E2451B5-1249-E976-E29C-628DA06EF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657600"/>
            <a:ext cx="2286000" cy="3048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Văn Miếu Quốc Tử Gián </a:t>
            </a:r>
            <a:endParaRPr lang="en-US" altLang="en-US" sz="14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>
            <a:extLst>
              <a:ext uri="{FF2B5EF4-FFF2-40B4-BE49-F238E27FC236}">
                <a16:creationId xmlns:a16="http://schemas.microsoft.com/office/drawing/2014/main" id="{604734D6-70EA-7F4C-EB0B-4BF5A0887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4882" y="2441512"/>
            <a:ext cx="5091871" cy="83099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B40000"/>
                </a:solidFill>
              </a:rPr>
              <a:t>KHÁM</a:t>
            </a:r>
            <a:r>
              <a:rPr lang="en-US" altLang="en-US" sz="4800" b="1" dirty="0">
                <a:solidFill>
                  <a:srgbClr val="B40000"/>
                </a:solidFill>
              </a:rPr>
              <a:t> </a:t>
            </a:r>
            <a:r>
              <a:rPr lang="en-US" altLang="en-US" sz="4800" b="1" dirty="0" err="1">
                <a:solidFill>
                  <a:srgbClr val="B40000"/>
                </a:solidFill>
              </a:rPr>
              <a:t>PHÁ</a:t>
            </a:r>
            <a:endParaRPr lang="vi-VN" altLang="en-US" sz="4800" b="1" dirty="0">
              <a:solidFill>
                <a:srgbClr val="B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5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BBFC9D16-6CD7-7585-4873-C1E96CEEF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1" y="152400"/>
            <a:ext cx="7218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200" b="1">
                <a:solidFill>
                  <a:srgbClr val="0000F6"/>
                </a:solidFill>
                <a:latin typeface=".VnTime" panose="020B7200000000000000" pitchFamily="34" charset="0"/>
              </a:rPr>
              <a:t> Hµ Néi trung t©m kinh tÕ lín:</a:t>
            </a:r>
            <a:r>
              <a:rPr lang="en-US" altLang="en-US" sz="2400" b="1">
                <a:solidFill>
                  <a:srgbClr val="0000F6"/>
                </a:solidFill>
                <a:latin typeface=".VnTime" panose="020B7200000000000000" pitchFamily="34" charset="0"/>
              </a:rPr>
              <a:t> </a:t>
            </a:r>
            <a:endParaRPr lang="en-US" altLang="en-US" sz="2400">
              <a:latin typeface=".VnTime" panose="020B7200000000000000" pitchFamily="34" charset="0"/>
            </a:endParaRPr>
          </a:p>
        </p:txBody>
      </p:sp>
      <p:grpSp>
        <p:nvGrpSpPr>
          <p:cNvPr id="31747" name="Group 7">
            <a:extLst>
              <a:ext uri="{FF2B5EF4-FFF2-40B4-BE49-F238E27FC236}">
                <a16:creationId xmlns:a16="http://schemas.microsoft.com/office/drawing/2014/main" id="{4DC8D294-9CE9-7F03-928E-F90CDD96F4DC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1371600"/>
            <a:ext cx="4572000" cy="2743200"/>
            <a:chOff x="2832" y="1905"/>
            <a:chExt cx="2928" cy="2174"/>
          </a:xfrm>
        </p:grpSpPr>
        <p:pic>
          <p:nvPicPr>
            <p:cNvPr id="31753" name="Picture 8" descr="01">
              <a:extLst>
                <a:ext uri="{FF2B5EF4-FFF2-40B4-BE49-F238E27FC236}">
                  <a16:creationId xmlns:a16="http://schemas.microsoft.com/office/drawing/2014/main" id="{5C46EC6E-9757-F688-768B-93BA084D77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905"/>
              <a:ext cx="2928" cy="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4" name="Rectangle 9">
              <a:extLst>
                <a:ext uri="{FF2B5EF4-FFF2-40B4-BE49-F238E27FC236}">
                  <a16:creationId xmlns:a16="http://schemas.microsoft.com/office/drawing/2014/main" id="{876B07A0-89B7-7563-48D0-49D5291F0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" y="3835"/>
              <a:ext cx="165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i="1">
                  <a:solidFill>
                    <a:srgbClr val="3B3BFF"/>
                  </a:solidFill>
                  <a:latin typeface=".VnTime" panose="020B7200000000000000" pitchFamily="34" charset="0"/>
                </a:rPr>
                <a:t>X­ëng l¾p r¸p «t«</a:t>
              </a:r>
            </a:p>
          </p:txBody>
        </p:sp>
      </p:grpSp>
      <p:sp>
        <p:nvSpPr>
          <p:cNvPr id="31748" name="Rectangle 10">
            <a:extLst>
              <a:ext uri="{FF2B5EF4-FFF2-40B4-BE49-F238E27FC236}">
                <a16:creationId xmlns:a16="http://schemas.microsoft.com/office/drawing/2014/main" id="{1F90CBEA-3405-AD59-4EFC-88671C02B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57200"/>
            <a:ext cx="853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.VnTime" panose="020B7200000000000000" pitchFamily="34" charset="0"/>
              </a:rPr>
              <a:t>- </a:t>
            </a:r>
            <a:r>
              <a:rPr lang="en-US" altLang="en-US" sz="2400">
                <a:solidFill>
                  <a:schemeClr val="tx2"/>
                </a:solidFill>
                <a:latin typeface=".VnTime" panose="020B7200000000000000" pitchFamily="34" charset="0"/>
              </a:rPr>
              <a:t>N¬i tËp trung nhiÒu nhµ m¸y, trung t©m th­¬ng m¹i, siªu thÞ, chî, hÖ thèng c¸c ng©n hµng, b­u ®iÖn...</a:t>
            </a:r>
          </a:p>
        </p:txBody>
      </p:sp>
      <p:pic>
        <p:nvPicPr>
          <p:cNvPr id="31749" name="Picture 9" descr="_nganhang">
            <a:extLst>
              <a:ext uri="{FF2B5EF4-FFF2-40B4-BE49-F238E27FC236}">
                <a16:creationId xmlns:a16="http://schemas.microsoft.com/office/drawing/2014/main" id="{048CD923-0310-D383-8101-C2BD693A9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14800"/>
            <a:ext cx="4648200" cy="2743200"/>
          </a:xfrm>
          <a:prstGeom prst="rect">
            <a:avLst/>
          </a:prstGeom>
          <a:solidFill>
            <a:srgbClr val="F8FAA4"/>
          </a:solidFill>
          <a:ln w="28575">
            <a:solidFill>
              <a:srgbClr val="AC0000"/>
            </a:solidFill>
            <a:miter lim="800000"/>
            <a:headEnd/>
            <a:tailEnd/>
          </a:ln>
        </p:spPr>
      </p:pic>
      <p:sp>
        <p:nvSpPr>
          <p:cNvPr id="31750" name="Text Box 10">
            <a:extLst>
              <a:ext uri="{FF2B5EF4-FFF2-40B4-BE49-F238E27FC236}">
                <a16:creationId xmlns:a16="http://schemas.microsoft.com/office/drawing/2014/main" id="{B957317F-8F25-574B-4102-C78AB16FC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583364"/>
            <a:ext cx="2133600" cy="274637"/>
          </a:xfrm>
          <a:prstGeom prst="rect">
            <a:avLst/>
          </a:prstGeom>
          <a:solidFill>
            <a:srgbClr val="F8FA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chemeClr val="accent2"/>
                </a:solidFill>
                <a:latin typeface=".VnTimeH" panose="020B7200000000000000" pitchFamily="34" charset="0"/>
              </a:rPr>
              <a:t>Ng©n hµng nhµ n­íc</a:t>
            </a:r>
          </a:p>
        </p:txBody>
      </p:sp>
      <p:pic>
        <p:nvPicPr>
          <p:cNvPr id="31751" name="Picture 8" descr="buu dienhn">
            <a:extLst>
              <a:ext uri="{FF2B5EF4-FFF2-40B4-BE49-F238E27FC236}">
                <a16:creationId xmlns:a16="http://schemas.microsoft.com/office/drawing/2014/main" id="{445F817E-F12F-CB15-9729-325826747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4419600" cy="2743200"/>
          </a:xfrm>
          <a:prstGeom prst="rect">
            <a:avLst/>
          </a:prstGeom>
          <a:noFill/>
          <a:ln w="28575">
            <a:solidFill>
              <a:srgbClr val="A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29" descr="04chodongxuan01vj9">
            <a:extLst>
              <a:ext uri="{FF2B5EF4-FFF2-40B4-BE49-F238E27FC236}">
                <a16:creationId xmlns:a16="http://schemas.microsoft.com/office/drawing/2014/main" id="{8A2B80E9-9843-5C60-0BA4-AB5888791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4648200" cy="2713038"/>
          </a:xfrm>
          <a:prstGeom prst="rect">
            <a:avLst/>
          </a:prstGeom>
          <a:noFill/>
          <a:ln w="28575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763F383-432B-3360-50F6-ABD936690A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32771" name="Picture 3" descr="1887-chuathay">
            <a:extLst>
              <a:ext uri="{FF2B5EF4-FFF2-40B4-BE49-F238E27FC236}">
                <a16:creationId xmlns:a16="http://schemas.microsoft.com/office/drawing/2014/main" id="{DD08A3BB-E1B2-199A-DEE4-EE4D3D80FE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7" b="3572"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3" name="Text Box 5">
            <a:extLst>
              <a:ext uri="{FF2B5EF4-FFF2-40B4-BE49-F238E27FC236}">
                <a16:creationId xmlns:a16="http://schemas.microsoft.com/office/drawing/2014/main" id="{230553B4-CE28-4EED-8020-92A880FCB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667376"/>
            <a:ext cx="8045450" cy="11906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FF00"/>
                </a:solidFill>
              </a:rPr>
              <a:t>Hãy kể tên một số danh lam thắng cảnh </a:t>
            </a:r>
          </a:p>
          <a:p>
            <a:pPr eaLnBrk="1" hangingPunct="1"/>
            <a:r>
              <a:rPr lang="en-US" altLang="en-US" sz="3600" b="1">
                <a:solidFill>
                  <a:srgbClr val="FFFF00"/>
                </a:solidFill>
              </a:rPr>
              <a:t>của Hà Nội</a:t>
            </a:r>
          </a:p>
        </p:txBody>
      </p:sp>
      <p:sp>
        <p:nvSpPr>
          <p:cNvPr id="99334" name="Rectangle 6">
            <a:extLst>
              <a:ext uri="{FF2B5EF4-FFF2-40B4-BE49-F238E27FC236}">
                <a16:creationId xmlns:a16="http://schemas.microsoft.com/office/drawing/2014/main" id="{F6031C79-5A4F-19A1-7C2E-6C33B2E36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828800"/>
            <a:ext cx="7848600" cy="22875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FFFFFF"/>
                </a:solidFill>
              </a:rPr>
              <a:t>Một số làng nghề, danh lam thắng cảnh </a:t>
            </a:r>
          </a:p>
          <a:p>
            <a:pPr algn="ctr" eaLnBrk="1" hangingPunct="1"/>
            <a:r>
              <a:rPr lang="en-US" altLang="en-US" sz="4800" b="1">
                <a:solidFill>
                  <a:srgbClr val="FFFFFF"/>
                </a:solidFill>
              </a:rPr>
              <a:t>của H</a:t>
            </a:r>
            <a:r>
              <a:rPr lang="en-US" altLang="en-US" sz="4800" b="1">
                <a:solidFill>
                  <a:srgbClr val="FFFFFF"/>
                </a:solidFill>
                <a:latin typeface=".VnTime" panose="020B7200000000000000" pitchFamily="34" charset="0"/>
              </a:rPr>
              <a:t>à</a:t>
            </a:r>
            <a:r>
              <a:rPr lang="en-US" altLang="en-US" sz="4800" b="1">
                <a:solidFill>
                  <a:srgbClr val="FFFFFF"/>
                </a:solidFill>
              </a:rPr>
              <a:t> Nội</a:t>
            </a:r>
          </a:p>
        </p:txBody>
      </p:sp>
      <p:sp>
        <p:nvSpPr>
          <p:cNvPr id="99335" name="Text Box 7">
            <a:extLst>
              <a:ext uri="{FF2B5EF4-FFF2-40B4-BE49-F238E27FC236}">
                <a16:creationId xmlns:a16="http://schemas.microsoft.com/office/drawing/2014/main" id="{35D04C47-ACD2-007B-C06F-72C6AF987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188" y="6400800"/>
            <a:ext cx="3198812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FF"/>
                </a:solidFill>
              </a:rPr>
              <a:t>Chùa Thầy – Quốc Oai</a:t>
            </a:r>
            <a:endParaRPr lang="vi-VN" altLang="en-US" b="1">
              <a:solidFill>
                <a:srgbClr val="FFFFFF"/>
              </a:solidFill>
            </a:endParaRPr>
          </a:p>
        </p:txBody>
      </p:sp>
      <p:grpSp>
        <p:nvGrpSpPr>
          <p:cNvPr id="99336" name="Group 8">
            <a:extLst>
              <a:ext uri="{FF2B5EF4-FFF2-40B4-BE49-F238E27FC236}">
                <a16:creationId xmlns:a16="http://schemas.microsoft.com/office/drawing/2014/main" id="{59B93934-5593-E283-BCAF-8344EEFB26F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"/>
            <a:ext cx="9144000" cy="6831013"/>
            <a:chOff x="0" y="0"/>
            <a:chExt cx="5760" cy="4322"/>
          </a:xfrm>
        </p:grpSpPr>
        <p:pic>
          <p:nvPicPr>
            <p:cNvPr id="32838" name="Picture 2">
              <a:extLst>
                <a:ext uri="{FF2B5EF4-FFF2-40B4-BE49-F238E27FC236}">
                  <a16:creationId xmlns:a16="http://schemas.microsoft.com/office/drawing/2014/main" id="{EDE1B32D-614E-4669-145E-17B0AD033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39" name="Text Box 10">
              <a:extLst>
                <a:ext uri="{FF2B5EF4-FFF2-40B4-BE49-F238E27FC236}">
                  <a16:creationId xmlns:a16="http://schemas.microsoft.com/office/drawing/2014/main" id="{00792292-9DBD-4909-9EAA-8BCBA2DB2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993"/>
              <a:ext cx="1421" cy="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800" b="1"/>
                <a:t>Chùa Hương </a:t>
              </a:r>
            </a:p>
          </p:txBody>
        </p:sp>
      </p:grpSp>
      <p:grpSp>
        <p:nvGrpSpPr>
          <p:cNvPr id="99339" name="Group 11">
            <a:extLst>
              <a:ext uri="{FF2B5EF4-FFF2-40B4-BE49-F238E27FC236}">
                <a16:creationId xmlns:a16="http://schemas.microsoft.com/office/drawing/2014/main" id="{78773385-841C-713D-10C6-77E9EECD9F63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46888"/>
            <a:chOff x="0" y="0"/>
            <a:chExt cx="5904" cy="4322"/>
          </a:xfrm>
        </p:grpSpPr>
        <p:pic>
          <p:nvPicPr>
            <p:cNvPr id="32836" name="Picture 11">
              <a:extLst>
                <a:ext uri="{FF2B5EF4-FFF2-40B4-BE49-F238E27FC236}">
                  <a16:creationId xmlns:a16="http://schemas.microsoft.com/office/drawing/2014/main" id="{285246DF-2693-FC3E-E56D-FA5E34526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37" name="Text Box 13">
              <a:extLst>
                <a:ext uri="{FF2B5EF4-FFF2-40B4-BE49-F238E27FC236}">
                  <a16:creationId xmlns:a16="http://schemas.microsoft.com/office/drawing/2014/main" id="{4E4D0FD1-4F9C-E7EA-9E5A-BA796C54AF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3" y="3994"/>
              <a:ext cx="2111" cy="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00FF"/>
                  </a:solidFill>
                </a:rPr>
                <a:t>Làng lụa Vạn Phúc</a:t>
              </a:r>
            </a:p>
          </p:txBody>
        </p:sp>
      </p:grpSp>
      <p:grpSp>
        <p:nvGrpSpPr>
          <p:cNvPr id="99345" name="Group 17">
            <a:extLst>
              <a:ext uri="{FF2B5EF4-FFF2-40B4-BE49-F238E27FC236}">
                <a16:creationId xmlns:a16="http://schemas.microsoft.com/office/drawing/2014/main" id="{44F7D57D-3071-5ABA-08B8-002B731FC73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45300"/>
            <a:chOff x="0" y="18"/>
            <a:chExt cx="5760" cy="4320"/>
          </a:xfrm>
        </p:grpSpPr>
        <p:pic>
          <p:nvPicPr>
            <p:cNvPr id="32834" name="Picture 3">
              <a:extLst>
                <a:ext uri="{FF2B5EF4-FFF2-40B4-BE49-F238E27FC236}">
                  <a16:creationId xmlns:a16="http://schemas.microsoft.com/office/drawing/2014/main" id="{F156DF00-1A6D-835F-32C8-9B979BD92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35" name="Text Box 19">
              <a:extLst>
                <a:ext uri="{FF2B5EF4-FFF2-40B4-BE49-F238E27FC236}">
                  <a16:creationId xmlns:a16="http://schemas.microsoft.com/office/drawing/2014/main" id="{6A72CDED-2E8A-BB91-CC50-C441BA225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000"/>
              <a:ext cx="2126" cy="328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FFFF00"/>
                  </a:solidFill>
                </a:rPr>
                <a:t>Làng gốm Bát Tràng</a:t>
              </a:r>
            </a:p>
          </p:txBody>
        </p:sp>
      </p:grpSp>
      <p:pic>
        <p:nvPicPr>
          <p:cNvPr id="99370" name="hanoi.mp3">
            <a:hlinkClick r:id="" action="ppaction://media"/>
            <a:extLst>
              <a:ext uri="{FF2B5EF4-FFF2-40B4-BE49-F238E27FC236}">
                <a16:creationId xmlns:a16="http://schemas.microsoft.com/office/drawing/2014/main" id="{CB0F9104-B170-0D58-CA34-30D3D17C36A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385" name="Group 57">
            <a:extLst>
              <a:ext uri="{FF2B5EF4-FFF2-40B4-BE49-F238E27FC236}">
                <a16:creationId xmlns:a16="http://schemas.microsoft.com/office/drawing/2014/main" id="{3549871A-7EF2-DE3D-EA6A-817B614E4B1C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47625"/>
            <a:ext cx="9144000" cy="6858000"/>
            <a:chOff x="0" y="0"/>
            <a:chExt cx="5760" cy="4320"/>
          </a:xfrm>
        </p:grpSpPr>
        <p:pic>
          <p:nvPicPr>
            <p:cNvPr id="32832" name="Picture 58" descr="Copy of ha-noi">
              <a:extLst>
                <a:ext uri="{FF2B5EF4-FFF2-40B4-BE49-F238E27FC236}">
                  <a16:creationId xmlns:a16="http://schemas.microsoft.com/office/drawing/2014/main" id="{238E1EE7-B186-0BAD-E85B-38E1699767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FF0000"/>
            </a:solidFill>
            <a:ln w="38100">
              <a:pattFill prst="sphere">
                <a:fgClr>
                  <a:schemeClr val="tx1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</p:pic>
        <p:sp>
          <p:nvSpPr>
            <p:cNvPr id="32833" name="Oval 59">
              <a:extLst>
                <a:ext uri="{FF2B5EF4-FFF2-40B4-BE49-F238E27FC236}">
                  <a16:creationId xmlns:a16="http://schemas.microsoft.com/office/drawing/2014/main" id="{5524CEF2-D1CA-6A3A-F095-72E01D0A2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33"/>
              <a:ext cx="2834" cy="487"/>
            </a:xfrm>
            <a:prstGeom prst="ellipse">
              <a:avLst/>
            </a:prstGeom>
            <a:solidFill>
              <a:srgbClr val="FFFFFF"/>
            </a:solidFill>
            <a:ln w="9525">
              <a:pattFill prst="dotDmnd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b="1"/>
                <a:t>Hồ Hoàn Kiếm</a:t>
              </a:r>
            </a:p>
          </p:txBody>
        </p:sp>
      </p:grpSp>
      <p:grpSp>
        <p:nvGrpSpPr>
          <p:cNvPr id="99388" name="Group 60">
            <a:extLst>
              <a:ext uri="{FF2B5EF4-FFF2-40B4-BE49-F238E27FC236}">
                <a16:creationId xmlns:a16="http://schemas.microsoft.com/office/drawing/2014/main" id="{C80108AC-F99B-5D1A-68D2-348EF11F526C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47625"/>
            <a:ext cx="9144000" cy="6858000"/>
            <a:chOff x="0" y="0"/>
            <a:chExt cx="2736" cy="2064"/>
          </a:xfrm>
        </p:grpSpPr>
        <p:pic>
          <p:nvPicPr>
            <p:cNvPr id="32830" name="Picture 61" descr="nha san Bác">
              <a:extLst>
                <a:ext uri="{FF2B5EF4-FFF2-40B4-BE49-F238E27FC236}">
                  <a16:creationId xmlns:a16="http://schemas.microsoft.com/office/drawing/2014/main" id="{C4BD7FDE-CB73-57B2-B959-40E8C6FC8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2064"/>
            </a:xfrm>
            <a:prstGeom prst="rect">
              <a:avLst/>
            </a:prstGeom>
            <a:solidFill>
              <a:srgbClr val="FF0000"/>
            </a:solidFill>
            <a:ln w="38100">
              <a:pattFill prst="sphere">
                <a:fgClr>
                  <a:schemeClr val="tx1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</p:pic>
        <p:sp>
          <p:nvSpPr>
            <p:cNvPr id="32831" name="Oval 62">
              <a:extLst>
                <a:ext uri="{FF2B5EF4-FFF2-40B4-BE49-F238E27FC236}">
                  <a16:creationId xmlns:a16="http://schemas.microsoft.com/office/drawing/2014/main" id="{99BBC449-F546-15F0-DE5D-8CE85B030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1728"/>
              <a:ext cx="1488" cy="240"/>
            </a:xfrm>
            <a:prstGeom prst="ellipse">
              <a:avLst/>
            </a:prstGeom>
            <a:solidFill>
              <a:srgbClr val="FFFFFF"/>
            </a:solidFill>
            <a:ln w="9525">
              <a:pattFill prst="dotDmnd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2000" b="1"/>
                <a:t>Nhà sàn Bác Hồ</a:t>
              </a:r>
            </a:p>
          </p:txBody>
        </p:sp>
      </p:grpSp>
      <p:grpSp>
        <p:nvGrpSpPr>
          <p:cNvPr id="99391" name="Group 63">
            <a:extLst>
              <a:ext uri="{FF2B5EF4-FFF2-40B4-BE49-F238E27FC236}">
                <a16:creationId xmlns:a16="http://schemas.microsoft.com/office/drawing/2014/main" id="{7F093826-18A7-5F61-76E6-C5642549929C}"/>
              </a:ext>
            </a:extLst>
          </p:cNvPr>
          <p:cNvGrpSpPr>
            <a:grpSpLocks/>
          </p:cNvGrpSpPr>
          <p:nvPr/>
        </p:nvGrpSpPr>
        <p:grpSpPr bwMode="auto">
          <a:xfrm>
            <a:off x="1514475" y="-83784"/>
            <a:ext cx="9144000" cy="6946193"/>
            <a:chOff x="-6" y="83"/>
            <a:chExt cx="5760" cy="4187"/>
          </a:xfrm>
        </p:grpSpPr>
        <p:pic>
          <p:nvPicPr>
            <p:cNvPr id="46083" name="Picture 3" descr="D:\nhac cua me\anh\chua mot cot.JPG">
              <a:extLst>
                <a:ext uri="{FF2B5EF4-FFF2-40B4-BE49-F238E27FC236}">
                  <a16:creationId xmlns:a16="http://schemas.microsoft.com/office/drawing/2014/main" id="{DFE63B91-36C2-57BD-47EB-F3FCA68AB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-6" y="83"/>
              <a:ext cx="5760" cy="418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32829" name="Text Box 65">
              <a:extLst>
                <a:ext uri="{FF2B5EF4-FFF2-40B4-BE49-F238E27FC236}">
                  <a16:creationId xmlns:a16="http://schemas.microsoft.com/office/drawing/2014/main" id="{6D9AB28E-F0C6-9F96-68A2-2D075695E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8" y="3864"/>
              <a:ext cx="1872" cy="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B40000"/>
                  </a:solidFill>
                </a:rPr>
                <a:t>Chùa Một Cột</a:t>
              </a:r>
            </a:p>
          </p:txBody>
        </p:sp>
      </p:grpSp>
      <p:grpSp>
        <p:nvGrpSpPr>
          <p:cNvPr id="99401" name="Group 73">
            <a:extLst>
              <a:ext uri="{FF2B5EF4-FFF2-40B4-BE49-F238E27FC236}">
                <a16:creationId xmlns:a16="http://schemas.microsoft.com/office/drawing/2014/main" id="{7042668F-A694-0AA1-E094-1999CCF6B454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-381000"/>
            <a:ext cx="9601200" cy="7467600"/>
            <a:chOff x="-144" y="-240"/>
            <a:chExt cx="6048" cy="4704"/>
          </a:xfrm>
        </p:grpSpPr>
        <p:pic>
          <p:nvPicPr>
            <p:cNvPr id="12" name="Picture 2" descr="D:\nhac cua me\anh\sapa09431.jpg">
              <a:extLst>
                <a:ext uri="{FF2B5EF4-FFF2-40B4-BE49-F238E27FC236}">
                  <a16:creationId xmlns:a16="http://schemas.microsoft.com/office/drawing/2014/main" id="{31F60F59-A376-01DD-5DFD-92F4A45CA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6" y="-5"/>
              <a:ext cx="5772" cy="4235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32827" name="Text Box 72">
              <a:extLst>
                <a:ext uri="{FF2B5EF4-FFF2-40B4-BE49-F238E27FC236}">
                  <a16:creationId xmlns:a16="http://schemas.microsoft.com/office/drawing/2014/main" id="{15CC5245-7909-C131-1C1C-AFD21C5119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3840"/>
              <a:ext cx="1030" cy="327"/>
            </a:xfrm>
            <a:prstGeom prst="rect">
              <a:avLst/>
            </a:prstGeom>
            <a:solidFill>
              <a:srgbClr val="F8FAA4"/>
            </a:solidFill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00FF"/>
                  </a:solidFill>
                </a:rPr>
                <a:t>Lăng Bác</a:t>
              </a:r>
              <a:endParaRPr lang="vi-VN" altLang="en-US" sz="2800" b="1">
                <a:solidFill>
                  <a:srgbClr val="0000FF"/>
                </a:solidFill>
              </a:endParaRPr>
            </a:p>
          </p:txBody>
        </p:sp>
      </p:grpSp>
      <p:grpSp>
        <p:nvGrpSpPr>
          <p:cNvPr id="99402" name="Group 74">
            <a:extLst>
              <a:ext uri="{FF2B5EF4-FFF2-40B4-BE49-F238E27FC236}">
                <a16:creationId xmlns:a16="http://schemas.microsoft.com/office/drawing/2014/main" id="{DDB47B4C-B7F8-B239-B51E-4B7F6399162B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38950"/>
            <a:chOff x="0" y="0"/>
            <a:chExt cx="5760" cy="4320"/>
          </a:xfrm>
        </p:grpSpPr>
        <p:pic>
          <p:nvPicPr>
            <p:cNvPr id="32824" name="Picture 75" descr="201010085901_ao_vua">
              <a:extLst>
                <a:ext uri="{FF2B5EF4-FFF2-40B4-BE49-F238E27FC236}">
                  <a16:creationId xmlns:a16="http://schemas.microsoft.com/office/drawing/2014/main" id="{4513912F-F7F5-9FE0-F0A4-C72DE133E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25" name="Text Box 76">
              <a:extLst>
                <a:ext uri="{FF2B5EF4-FFF2-40B4-BE49-F238E27FC236}">
                  <a16:creationId xmlns:a16="http://schemas.microsoft.com/office/drawing/2014/main" id="{19E2CA4C-3387-E43B-15C4-A6DBE16279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935"/>
              <a:ext cx="1632" cy="366"/>
            </a:xfrm>
            <a:prstGeom prst="rect">
              <a:avLst/>
            </a:prstGeom>
            <a:solidFill>
              <a:srgbClr val="F8FAA4"/>
            </a:solidFill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0000FF"/>
                  </a:solidFill>
                </a:rPr>
                <a:t>Khoang xanh</a:t>
              </a:r>
            </a:p>
          </p:txBody>
        </p:sp>
      </p:grpSp>
      <p:grpSp>
        <p:nvGrpSpPr>
          <p:cNvPr id="99405" name="Group 77">
            <a:extLst>
              <a:ext uri="{FF2B5EF4-FFF2-40B4-BE49-F238E27FC236}">
                <a16:creationId xmlns:a16="http://schemas.microsoft.com/office/drawing/2014/main" id="{476A1339-BA4E-3FC9-3D94-A20F259B0CB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-76200"/>
            <a:ext cx="9144000" cy="6858000"/>
            <a:chOff x="0" y="77"/>
            <a:chExt cx="5760" cy="4243"/>
          </a:xfrm>
        </p:grpSpPr>
        <p:pic>
          <p:nvPicPr>
            <p:cNvPr id="32822" name="Picture 78" descr="750px-Main_Gate_-_Citadel_of_Hanoi">
              <a:extLst>
                <a:ext uri="{FF2B5EF4-FFF2-40B4-BE49-F238E27FC236}">
                  <a16:creationId xmlns:a16="http://schemas.microsoft.com/office/drawing/2014/main" id="{1CB6F9EA-DADB-042D-F8AC-7D96D169A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5760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23" name="Text Box 79">
              <a:extLst>
                <a:ext uri="{FF2B5EF4-FFF2-40B4-BE49-F238E27FC236}">
                  <a16:creationId xmlns:a16="http://schemas.microsoft.com/office/drawing/2014/main" id="{2FC28EB2-2F20-A0B7-AAC8-02008BAFB2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77"/>
              <a:ext cx="5760" cy="962"/>
            </a:xfrm>
            <a:prstGeom prst="rect">
              <a:avLst/>
            </a:prstGeom>
            <a:solidFill>
              <a:srgbClr val="F8FAA4"/>
            </a:solidFill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altLang="en-US" sz="3200" b="1"/>
            </a:p>
            <a:p>
              <a:pPr algn="ctr" eaLnBrk="1" hangingPunct="1"/>
              <a:r>
                <a:rPr lang="en-US" altLang="en-US" sz="3200" b="1"/>
                <a:t>Cửa Đoan Môn – Hoàng Thành Thăng Long</a:t>
              </a:r>
            </a:p>
            <a:p>
              <a:pPr algn="ctr" eaLnBrk="1" hangingPunct="1"/>
              <a:endParaRPr lang="en-US" altLang="en-US" sz="3200" b="1"/>
            </a:p>
          </p:txBody>
        </p:sp>
      </p:grpSp>
      <p:grpSp>
        <p:nvGrpSpPr>
          <p:cNvPr id="99408" name="Group 80">
            <a:extLst>
              <a:ext uri="{FF2B5EF4-FFF2-40B4-BE49-F238E27FC236}">
                <a16:creationId xmlns:a16="http://schemas.microsoft.com/office/drawing/2014/main" id="{3583B49A-57BF-EB67-EF3A-2386C9F9699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-107950"/>
            <a:ext cx="9144000" cy="6965950"/>
            <a:chOff x="0" y="0"/>
            <a:chExt cx="5760" cy="4320"/>
          </a:xfrm>
        </p:grpSpPr>
        <p:pic>
          <p:nvPicPr>
            <p:cNvPr id="32820" name="Picture 81" descr="flag2">
              <a:extLst>
                <a:ext uri="{FF2B5EF4-FFF2-40B4-BE49-F238E27FC236}">
                  <a16:creationId xmlns:a16="http://schemas.microsoft.com/office/drawing/2014/main" id="{D85BA8E1-1834-C6E6-5E65-BFAE0F02A3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21" name="Text Box 82">
              <a:extLst>
                <a:ext uri="{FF2B5EF4-FFF2-40B4-BE49-F238E27FC236}">
                  <a16:creationId xmlns:a16="http://schemas.microsoft.com/office/drawing/2014/main" id="{BF52E811-B2F0-E0CB-5619-73B0BC9F5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4032"/>
              <a:ext cx="177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FF0000"/>
                  </a:solidFill>
                  <a:latin typeface="Arial" panose="020B0604020202020204" pitchFamily="34" charset="0"/>
                </a:rPr>
                <a:t>CỘT CỜ HÀ NỘI</a:t>
              </a:r>
            </a:p>
          </p:txBody>
        </p:sp>
      </p:grpSp>
      <p:grpSp>
        <p:nvGrpSpPr>
          <p:cNvPr id="99411" name="Group 83">
            <a:extLst>
              <a:ext uri="{FF2B5EF4-FFF2-40B4-BE49-F238E27FC236}">
                <a16:creationId xmlns:a16="http://schemas.microsoft.com/office/drawing/2014/main" id="{7661A6B3-E08C-D078-61D2-99891B713032}"/>
              </a:ext>
            </a:extLst>
          </p:cNvPr>
          <p:cNvGrpSpPr>
            <a:grpSpLocks/>
          </p:cNvGrpSpPr>
          <p:nvPr/>
        </p:nvGrpSpPr>
        <p:grpSpPr bwMode="auto">
          <a:xfrm>
            <a:off x="1571625" y="0"/>
            <a:ext cx="9144000" cy="6858000"/>
            <a:chOff x="0" y="0"/>
            <a:chExt cx="5760" cy="4320"/>
          </a:xfrm>
        </p:grpSpPr>
        <p:pic>
          <p:nvPicPr>
            <p:cNvPr id="32818" name="Picture 84" descr="BAO TANG">
              <a:extLst>
                <a:ext uri="{FF2B5EF4-FFF2-40B4-BE49-F238E27FC236}">
                  <a16:creationId xmlns:a16="http://schemas.microsoft.com/office/drawing/2014/main" id="{8F8295CE-2D92-E392-CFBA-B5A7F997D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50000">
                  <a:srgbClr val="FF0000"/>
                </a:gs>
                <a:gs pos="100000">
                  <a:srgbClr val="00FF00"/>
                </a:gs>
              </a:gsLst>
              <a:lin ang="5400000" scaled="1"/>
            </a:gradFill>
            <a:ln w="28575">
              <a:pattFill prst="solidDmnd">
                <a:fgClr>
                  <a:srgbClr val="0000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</p:pic>
        <p:sp>
          <p:nvSpPr>
            <p:cNvPr id="32819" name="Oval 85">
              <a:extLst>
                <a:ext uri="{FF2B5EF4-FFF2-40B4-BE49-F238E27FC236}">
                  <a16:creationId xmlns:a16="http://schemas.microsoft.com/office/drawing/2014/main" id="{B5E17221-6EEA-9086-4861-0670AFF38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688" cy="624"/>
            </a:xfrm>
            <a:prstGeom prst="ellipse">
              <a:avLst/>
            </a:prstGeom>
            <a:solidFill>
              <a:srgbClr val="FFFFFF"/>
            </a:solidFill>
            <a:ln w="9525">
              <a:pattFill prst="lgConfetti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b="1">
                  <a:solidFill>
                    <a:srgbClr val="0000FF"/>
                  </a:solidFill>
                </a:rPr>
                <a:t>Viện Bảo tàng Lịch sử Việt Nam</a:t>
              </a:r>
            </a:p>
          </p:txBody>
        </p:sp>
      </p:grpSp>
      <p:grpSp>
        <p:nvGrpSpPr>
          <p:cNvPr id="99414" name="Group 86">
            <a:extLst>
              <a:ext uri="{FF2B5EF4-FFF2-40B4-BE49-F238E27FC236}">
                <a16:creationId xmlns:a16="http://schemas.microsoft.com/office/drawing/2014/main" id="{73E3B7F6-CB5E-8A40-4B82-2F773A61CF5F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0"/>
            <a:ext cx="9144000" cy="6858000"/>
            <a:chOff x="0" y="0"/>
            <a:chExt cx="5760" cy="4320"/>
          </a:xfrm>
        </p:grpSpPr>
        <p:pic>
          <p:nvPicPr>
            <p:cNvPr id="32816" name="Picture 87" descr="Văn Miếu - Quốc Tử Giám: Nghìn năm văn hiến">
              <a:extLst>
                <a:ext uri="{FF2B5EF4-FFF2-40B4-BE49-F238E27FC236}">
                  <a16:creationId xmlns:a16="http://schemas.microsoft.com/office/drawing/2014/main" id="{77EA70B1-3575-D859-C57B-DB3ECC334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0"/>
              <a:ext cx="508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17" name="Text Box 88">
              <a:extLst>
                <a:ext uri="{FF2B5EF4-FFF2-40B4-BE49-F238E27FC236}">
                  <a16:creationId xmlns:a16="http://schemas.microsoft.com/office/drawing/2014/main" id="{C8747168-8045-4932-EFF0-70BAE1005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74"/>
              <a:ext cx="672" cy="4246"/>
            </a:xfrm>
            <a:prstGeom prst="rect">
              <a:avLst/>
            </a:prstGeom>
            <a:solidFill>
              <a:srgbClr val="F8FAA4"/>
            </a:solidFill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9E0000"/>
                </a:solidFill>
                <a:latin typeface=".VnArabia" panose="020B7200000000000000" pitchFamily="34" charset="0"/>
              </a:endParaRPr>
            </a:p>
            <a:p>
              <a:pPr algn="ctr" eaLnBrk="1" hangingPunct="1"/>
              <a:endParaRPr lang="en-US" altLang="en-US">
                <a:solidFill>
                  <a:srgbClr val="9E0000"/>
                </a:solidFill>
                <a:latin typeface=".VnArabia" panose="020B7200000000000000" pitchFamily="34" charset="0"/>
              </a:endParaRPr>
            </a:p>
            <a:p>
              <a:pPr algn="ctr" eaLnBrk="1" hangingPunct="1"/>
              <a:endParaRPr lang="en-US" altLang="en-US">
                <a:solidFill>
                  <a:srgbClr val="9E0000"/>
                </a:solidFill>
                <a:latin typeface=".VnArabia" panose="020B7200000000000000" pitchFamily="34" charset="0"/>
              </a:endParaRPr>
            </a:p>
            <a:p>
              <a:pPr algn="ctr" eaLnBrk="1" hangingPunct="1"/>
              <a:r>
                <a:rPr lang="en-US" altLang="en-US">
                  <a:solidFill>
                    <a:srgbClr val="9E0000"/>
                  </a:solidFill>
                  <a:latin typeface=".VnArabia" panose="020B7200000000000000" pitchFamily="34" charset="0"/>
                </a:rPr>
                <a:t>VĂN</a:t>
              </a:r>
            </a:p>
            <a:p>
              <a:pPr algn="ctr" eaLnBrk="1" hangingPunct="1"/>
              <a:endParaRPr lang="en-US" altLang="en-US">
                <a:solidFill>
                  <a:srgbClr val="9E0000"/>
                </a:solidFill>
                <a:latin typeface=".VnArabia" panose="020B7200000000000000" pitchFamily="34" charset="0"/>
              </a:endParaRPr>
            </a:p>
            <a:p>
              <a:pPr algn="ctr" eaLnBrk="1" hangingPunct="1"/>
              <a:endParaRPr lang="en-US" altLang="en-US">
                <a:solidFill>
                  <a:srgbClr val="9E0000"/>
                </a:solidFill>
                <a:latin typeface=".VnArabia" panose="020B7200000000000000" pitchFamily="34" charset="0"/>
              </a:endParaRPr>
            </a:p>
            <a:p>
              <a:pPr algn="ctr" eaLnBrk="1" hangingPunct="1"/>
              <a:r>
                <a:rPr lang="en-US" altLang="en-US">
                  <a:solidFill>
                    <a:srgbClr val="9E0000"/>
                  </a:solidFill>
                  <a:latin typeface=".VnArabia" panose="020B7200000000000000" pitchFamily="34" charset="0"/>
                </a:rPr>
                <a:t>MIẾU</a:t>
              </a:r>
            </a:p>
            <a:p>
              <a:pPr algn="ctr" eaLnBrk="1" hangingPunct="1"/>
              <a:endParaRPr lang="en-US" altLang="en-US">
                <a:solidFill>
                  <a:srgbClr val="9E0000"/>
                </a:solidFill>
                <a:latin typeface=".VnArabia" panose="020B7200000000000000" pitchFamily="34" charset="0"/>
              </a:endParaRPr>
            </a:p>
            <a:p>
              <a:pPr algn="ctr" eaLnBrk="1" hangingPunct="1"/>
              <a:endParaRPr lang="en-US" altLang="en-US">
                <a:solidFill>
                  <a:srgbClr val="9E0000"/>
                </a:solidFill>
                <a:latin typeface=".VnArabia" panose="020B7200000000000000" pitchFamily="34" charset="0"/>
              </a:endParaRPr>
            </a:p>
            <a:p>
              <a:pPr algn="ctr" eaLnBrk="1" hangingPunct="1"/>
              <a:r>
                <a:rPr lang="en-US" altLang="en-US">
                  <a:solidFill>
                    <a:srgbClr val="9E0000"/>
                  </a:solidFill>
                  <a:latin typeface=".VnArabia" panose="020B7200000000000000" pitchFamily="34" charset="0"/>
                </a:rPr>
                <a:t>QUỐC</a:t>
              </a:r>
            </a:p>
            <a:p>
              <a:pPr algn="ctr" eaLnBrk="1" hangingPunct="1"/>
              <a:endParaRPr lang="en-US" altLang="en-US">
                <a:solidFill>
                  <a:srgbClr val="9E0000"/>
                </a:solidFill>
                <a:latin typeface=".VnArabia" panose="020B7200000000000000" pitchFamily="34" charset="0"/>
              </a:endParaRPr>
            </a:p>
            <a:p>
              <a:pPr algn="ctr" eaLnBrk="1" hangingPunct="1"/>
              <a:r>
                <a:rPr lang="en-US" altLang="en-US">
                  <a:solidFill>
                    <a:srgbClr val="9E0000"/>
                  </a:solidFill>
                  <a:latin typeface=".VnArabia" panose="020B7200000000000000" pitchFamily="34" charset="0"/>
                </a:rPr>
                <a:t> </a:t>
              </a:r>
            </a:p>
            <a:p>
              <a:pPr algn="ctr" eaLnBrk="1" hangingPunct="1"/>
              <a:r>
                <a:rPr lang="en-US" altLang="en-US">
                  <a:solidFill>
                    <a:srgbClr val="9E0000"/>
                  </a:solidFill>
                  <a:latin typeface=".VnArabia" panose="020B7200000000000000" pitchFamily="34" charset="0"/>
                </a:rPr>
                <a:t>TỬ</a:t>
              </a:r>
            </a:p>
            <a:p>
              <a:pPr algn="ctr" eaLnBrk="1" hangingPunct="1"/>
              <a:endParaRPr lang="en-US" altLang="en-US">
                <a:solidFill>
                  <a:srgbClr val="9E0000"/>
                </a:solidFill>
                <a:latin typeface=".VnArabia" panose="020B7200000000000000" pitchFamily="34" charset="0"/>
              </a:endParaRPr>
            </a:p>
            <a:p>
              <a:pPr algn="ctr" eaLnBrk="1" hangingPunct="1"/>
              <a:endParaRPr lang="en-US" altLang="en-US">
                <a:solidFill>
                  <a:srgbClr val="9E0000"/>
                </a:solidFill>
                <a:latin typeface=".VnArabia" panose="020B7200000000000000" pitchFamily="34" charset="0"/>
              </a:endParaRPr>
            </a:p>
            <a:p>
              <a:pPr algn="ctr" eaLnBrk="1" hangingPunct="1"/>
              <a:r>
                <a:rPr lang="en-US" altLang="en-US">
                  <a:solidFill>
                    <a:srgbClr val="9E0000"/>
                  </a:solidFill>
                  <a:latin typeface=".VnArabia" panose="020B7200000000000000" pitchFamily="34" charset="0"/>
                </a:rPr>
                <a:t>GIÁM</a:t>
              </a:r>
            </a:p>
            <a:p>
              <a:pPr algn="ctr" eaLnBrk="1" hangingPunct="1"/>
              <a:endParaRPr lang="en-US" altLang="en-US">
                <a:solidFill>
                  <a:srgbClr val="9E0000"/>
                </a:solidFill>
                <a:latin typeface=".VnArabia" panose="020B7200000000000000" pitchFamily="34" charset="0"/>
              </a:endParaRPr>
            </a:p>
            <a:p>
              <a:pPr algn="ctr" eaLnBrk="1" hangingPunct="1"/>
              <a:endParaRPr lang="en-US" altLang="en-US">
                <a:solidFill>
                  <a:srgbClr val="9E0000"/>
                </a:solidFill>
                <a:latin typeface=".VnArabia" panose="020B7200000000000000" pitchFamily="34" charset="0"/>
              </a:endParaRPr>
            </a:p>
          </p:txBody>
        </p:sp>
      </p:grpSp>
      <p:grpSp>
        <p:nvGrpSpPr>
          <p:cNvPr id="99420" name="Group 92">
            <a:extLst>
              <a:ext uri="{FF2B5EF4-FFF2-40B4-BE49-F238E27FC236}">
                <a16:creationId xmlns:a16="http://schemas.microsoft.com/office/drawing/2014/main" id="{99EAEFFB-F6C6-B168-D61A-096130C27461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0"/>
            <a:ext cx="9296400" cy="6858000"/>
            <a:chOff x="-96" y="0"/>
            <a:chExt cx="5856" cy="4320"/>
          </a:xfrm>
        </p:grpSpPr>
        <p:pic>
          <p:nvPicPr>
            <p:cNvPr id="32814" name="Picture 90" descr="04082010165153">
              <a:extLst>
                <a:ext uri="{FF2B5EF4-FFF2-40B4-BE49-F238E27FC236}">
                  <a16:creationId xmlns:a16="http://schemas.microsoft.com/office/drawing/2014/main" id="{4AFD8CC8-77CD-4EBB-52FE-DC22E8039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0"/>
              <a:ext cx="518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15" name="Text Box 91">
              <a:extLst>
                <a:ext uri="{FF2B5EF4-FFF2-40B4-BE49-F238E27FC236}">
                  <a16:creationId xmlns:a16="http://schemas.microsoft.com/office/drawing/2014/main" id="{3EE187DF-A7DA-BDB4-446F-FB48D46676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74"/>
              <a:ext cx="672" cy="4246"/>
            </a:xfrm>
            <a:prstGeom prst="rect">
              <a:avLst/>
            </a:prstGeom>
            <a:solidFill>
              <a:srgbClr val="F8FAA4"/>
            </a:solidFill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b="1">
                <a:latin typeface=".VnArabia" panose="020B7200000000000000" pitchFamily="34" charset="0"/>
              </a:endParaRPr>
            </a:p>
            <a:p>
              <a:pPr eaLnBrk="1" hangingPunct="1"/>
              <a:endParaRPr lang="en-US" altLang="en-US" b="1">
                <a:latin typeface=".VnArabia" panose="020B7200000000000000" pitchFamily="34" charset="0"/>
              </a:endParaRPr>
            </a:p>
            <a:p>
              <a:pPr eaLnBrk="1" hangingPunct="1"/>
              <a:endParaRPr lang="en-US" altLang="en-US" b="1">
                <a:latin typeface=".VnArabia" panose="020B7200000000000000" pitchFamily="34" charset="0"/>
              </a:endParaRPr>
            </a:p>
            <a:p>
              <a:pPr eaLnBrk="1" hangingPunct="1"/>
              <a:r>
                <a:rPr lang="en-US" altLang="en-US" b="1">
                  <a:latin typeface=".VnArabia" panose="020B7200000000000000" pitchFamily="34" charset="0"/>
                </a:rPr>
                <a:t>LÀNG</a:t>
              </a:r>
            </a:p>
            <a:p>
              <a:pPr eaLnBrk="1" hangingPunct="1"/>
              <a:endParaRPr lang="en-US" altLang="en-US" b="1">
                <a:latin typeface=".VnArabia" panose="020B7200000000000000" pitchFamily="34" charset="0"/>
              </a:endParaRPr>
            </a:p>
            <a:p>
              <a:pPr eaLnBrk="1" hangingPunct="1"/>
              <a:r>
                <a:rPr lang="en-US" altLang="en-US" b="1">
                  <a:latin typeface=".VnArabia" panose="020B7200000000000000" pitchFamily="34" charset="0"/>
                </a:rPr>
                <a:t> </a:t>
              </a:r>
            </a:p>
            <a:p>
              <a:pPr eaLnBrk="1" hangingPunct="1"/>
              <a:r>
                <a:rPr lang="en-US" altLang="en-US" b="1">
                  <a:latin typeface=".VnArabia" panose="020B7200000000000000" pitchFamily="34" charset="0"/>
                </a:rPr>
                <a:t>HOA</a:t>
              </a:r>
            </a:p>
            <a:p>
              <a:pPr eaLnBrk="1" hangingPunct="1"/>
              <a:endParaRPr lang="en-US" altLang="en-US" b="1">
                <a:latin typeface=".VnArabia" panose="020B7200000000000000" pitchFamily="34" charset="0"/>
              </a:endParaRPr>
            </a:p>
            <a:p>
              <a:pPr eaLnBrk="1" hangingPunct="1"/>
              <a:r>
                <a:rPr lang="en-US" altLang="en-US" b="1">
                  <a:latin typeface=".VnArabia" panose="020B7200000000000000" pitchFamily="34" charset="0"/>
                </a:rPr>
                <a:t> </a:t>
              </a:r>
            </a:p>
            <a:p>
              <a:pPr eaLnBrk="1" hangingPunct="1"/>
              <a:r>
                <a:rPr lang="en-US" altLang="en-US" b="1">
                  <a:latin typeface=".VnArabia" panose="020B7200000000000000" pitchFamily="34" charset="0"/>
                </a:rPr>
                <a:t>ĐÀO</a:t>
              </a:r>
            </a:p>
            <a:p>
              <a:pPr eaLnBrk="1" hangingPunct="1"/>
              <a:endParaRPr lang="en-US" altLang="en-US" b="1">
                <a:latin typeface=".VnArabia" panose="020B7200000000000000" pitchFamily="34" charset="0"/>
              </a:endParaRPr>
            </a:p>
            <a:p>
              <a:pPr eaLnBrk="1" hangingPunct="1"/>
              <a:r>
                <a:rPr lang="en-US" altLang="en-US" b="1">
                  <a:latin typeface=".VnArabia" panose="020B7200000000000000" pitchFamily="34" charset="0"/>
                </a:rPr>
                <a:t> </a:t>
              </a:r>
            </a:p>
            <a:p>
              <a:pPr eaLnBrk="1" hangingPunct="1"/>
              <a:r>
                <a:rPr lang="en-US" altLang="en-US" b="1">
                  <a:latin typeface=".VnArabia" panose="020B7200000000000000" pitchFamily="34" charset="0"/>
                </a:rPr>
                <a:t>NHẬT</a:t>
              </a:r>
            </a:p>
            <a:p>
              <a:pPr eaLnBrk="1" hangingPunct="1"/>
              <a:endParaRPr lang="en-US" altLang="en-US" b="1">
                <a:latin typeface=".VnArabia" panose="020B7200000000000000" pitchFamily="34" charset="0"/>
              </a:endParaRPr>
            </a:p>
            <a:p>
              <a:pPr eaLnBrk="1" hangingPunct="1"/>
              <a:r>
                <a:rPr lang="en-US" altLang="en-US" b="1">
                  <a:latin typeface=".VnArabia" panose="020B7200000000000000" pitchFamily="34" charset="0"/>
                </a:rPr>
                <a:t> </a:t>
              </a:r>
            </a:p>
            <a:p>
              <a:pPr eaLnBrk="1" hangingPunct="1"/>
              <a:r>
                <a:rPr lang="en-US" altLang="en-US" b="1">
                  <a:latin typeface=".VnArabia" panose="020B7200000000000000" pitchFamily="34" charset="0"/>
                </a:rPr>
                <a:t>TÂN</a:t>
              </a:r>
            </a:p>
            <a:p>
              <a:pPr eaLnBrk="1" hangingPunct="1"/>
              <a:endParaRPr lang="en-US" altLang="en-US" b="1">
                <a:latin typeface=".VnArabia" panose="020B7200000000000000" pitchFamily="34" charset="0"/>
              </a:endParaRPr>
            </a:p>
            <a:p>
              <a:pPr eaLnBrk="1" hangingPunct="1"/>
              <a:endParaRPr lang="en-US" altLang="en-US" b="1">
                <a:latin typeface=".VnArabia" panose="020B7200000000000000" pitchFamily="34" charset="0"/>
              </a:endParaRPr>
            </a:p>
          </p:txBody>
        </p:sp>
      </p:grpSp>
      <p:grpSp>
        <p:nvGrpSpPr>
          <p:cNvPr id="99425" name="Group 97">
            <a:extLst>
              <a:ext uri="{FF2B5EF4-FFF2-40B4-BE49-F238E27FC236}">
                <a16:creationId xmlns:a16="http://schemas.microsoft.com/office/drawing/2014/main" id="{9E9F27D4-0F60-312E-D987-70227B556F2D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-28575"/>
            <a:ext cx="9372600" cy="6858000"/>
            <a:chOff x="-144" y="-18"/>
            <a:chExt cx="5904" cy="4320"/>
          </a:xfrm>
        </p:grpSpPr>
        <p:pic>
          <p:nvPicPr>
            <p:cNvPr id="32812" name="Picture 94" descr="6258">
              <a:extLst>
                <a:ext uri="{FF2B5EF4-FFF2-40B4-BE49-F238E27FC236}">
                  <a16:creationId xmlns:a16="http://schemas.microsoft.com/office/drawing/2014/main" id="{CF18580D-2CA8-68FA-234E-6D6420C94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" y="-18"/>
              <a:ext cx="590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13" name="Oval 95">
              <a:extLst>
                <a:ext uri="{FF2B5EF4-FFF2-40B4-BE49-F238E27FC236}">
                  <a16:creationId xmlns:a16="http://schemas.microsoft.com/office/drawing/2014/main" id="{854D6EA0-8C04-DC16-A1A9-2F5E13317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0"/>
              <a:ext cx="2832" cy="576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800" b="1"/>
                <a:t>Quảng trường Ba Đình</a:t>
              </a:r>
            </a:p>
          </p:txBody>
        </p:sp>
      </p:grpSp>
      <p:pic>
        <p:nvPicPr>
          <p:cNvPr id="99429" name="Picture 101" descr="langvong-lamcom">
            <a:extLst>
              <a:ext uri="{FF2B5EF4-FFF2-40B4-BE49-F238E27FC236}">
                <a16:creationId xmlns:a16="http://schemas.microsoft.com/office/drawing/2014/main" id="{C1455FE9-CB6D-9963-DAFB-91CF5E49F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1" name="Text Box 102">
            <a:extLst>
              <a:ext uri="{FF2B5EF4-FFF2-40B4-BE49-F238E27FC236}">
                <a16:creationId xmlns:a16="http://schemas.microsoft.com/office/drawing/2014/main" id="{D6F2DDA2-9D7E-E310-B4E4-481BF85DF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06675" y="6137275"/>
            <a:ext cx="18415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431" name="Oval 103">
            <a:extLst>
              <a:ext uri="{FF2B5EF4-FFF2-40B4-BE49-F238E27FC236}">
                <a16:creationId xmlns:a16="http://schemas.microsoft.com/office/drawing/2014/main" id="{E7C1EA20-0263-8544-5E56-DD777F4ED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28956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</a:rPr>
              <a:t>Cốm làng Vòng</a:t>
            </a:r>
          </a:p>
        </p:txBody>
      </p:sp>
      <p:grpSp>
        <p:nvGrpSpPr>
          <p:cNvPr id="99437" name="Group 109">
            <a:extLst>
              <a:ext uri="{FF2B5EF4-FFF2-40B4-BE49-F238E27FC236}">
                <a16:creationId xmlns:a16="http://schemas.microsoft.com/office/drawing/2014/main" id="{3742ABA8-9B93-3828-AFE4-743068FF9CFC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0"/>
            <a:ext cx="9372600" cy="6858000"/>
            <a:chOff x="-144" y="0"/>
            <a:chExt cx="5904" cy="4320"/>
          </a:xfrm>
        </p:grpSpPr>
        <p:pic>
          <p:nvPicPr>
            <p:cNvPr id="32810" name="Picture 106" descr="langvong-com">
              <a:extLst>
                <a:ext uri="{FF2B5EF4-FFF2-40B4-BE49-F238E27FC236}">
                  <a16:creationId xmlns:a16="http://schemas.microsoft.com/office/drawing/2014/main" id="{BB1C3FF2-F8F0-49CF-C9B5-4D9BE6BC2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" y="0"/>
              <a:ext cx="590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11" name="Oval 108">
              <a:extLst>
                <a:ext uri="{FF2B5EF4-FFF2-40B4-BE49-F238E27FC236}">
                  <a16:creationId xmlns:a16="http://schemas.microsoft.com/office/drawing/2014/main" id="{54B27812-5D52-7998-6116-12E9C7C88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0"/>
              <a:ext cx="1824" cy="5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rgbClr val="FF0000"/>
                  </a:solidFill>
                </a:rPr>
                <a:t>Cốm làng Vòng</a:t>
              </a:r>
            </a:p>
          </p:txBody>
        </p:sp>
      </p:grpSp>
      <p:grpSp>
        <p:nvGrpSpPr>
          <p:cNvPr id="99442" name="Group 114">
            <a:extLst>
              <a:ext uri="{FF2B5EF4-FFF2-40B4-BE49-F238E27FC236}">
                <a16:creationId xmlns:a16="http://schemas.microsoft.com/office/drawing/2014/main" id="{8257EDDA-0625-AF27-A0A8-8C85EF1B0655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0"/>
            <a:ext cx="9372600" cy="6858000"/>
            <a:chOff x="-144" y="0"/>
            <a:chExt cx="5904" cy="4320"/>
          </a:xfrm>
        </p:grpSpPr>
        <p:pic>
          <p:nvPicPr>
            <p:cNvPr id="32808" name="Picture 111" descr="ANd9GcTj_72P9NGspVcEcBawZ5EXIeHl1kfgQPldryCEOnuge_XiPFsE">
              <a:extLst>
                <a:ext uri="{FF2B5EF4-FFF2-40B4-BE49-F238E27FC236}">
                  <a16:creationId xmlns:a16="http://schemas.microsoft.com/office/drawing/2014/main" id="{42A36A30-98A0-9AFB-231A-F527E199F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" y="0"/>
              <a:ext cx="590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09" name="Oval 112">
              <a:extLst>
                <a:ext uri="{FF2B5EF4-FFF2-40B4-BE49-F238E27FC236}">
                  <a16:creationId xmlns:a16="http://schemas.microsoft.com/office/drawing/2014/main" id="{9C280936-631A-A78B-708D-55E6369BA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40"/>
              <a:ext cx="1920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rgbClr val="9E0000"/>
                  </a:solidFill>
                </a:rPr>
                <a:t>Tháp bút - Hà Nội</a:t>
              </a:r>
            </a:p>
          </p:txBody>
        </p:sp>
      </p:grpSp>
      <p:sp>
        <p:nvSpPr>
          <p:cNvPr id="32795" name="AutoShape 118" descr="9k=">
            <a:extLst>
              <a:ext uri="{FF2B5EF4-FFF2-40B4-BE49-F238E27FC236}">
                <a16:creationId xmlns:a16="http://schemas.microsoft.com/office/drawing/2014/main" id="{275ECCEF-4F4E-0F6B-EF0B-2AE43E5E23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96" name="AutoShape 120" descr="9k=">
            <a:extLst>
              <a:ext uri="{FF2B5EF4-FFF2-40B4-BE49-F238E27FC236}">
                <a16:creationId xmlns:a16="http://schemas.microsoft.com/office/drawing/2014/main" id="{18D045FE-1EFF-8B45-25CA-A0511A60F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97" name="AutoShape 122" descr="9k=">
            <a:extLst>
              <a:ext uri="{FF2B5EF4-FFF2-40B4-BE49-F238E27FC236}">
                <a16:creationId xmlns:a16="http://schemas.microsoft.com/office/drawing/2014/main" id="{CB153F46-5399-B32E-7BE3-258920C83B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99455" name="Group 127">
            <a:extLst>
              <a:ext uri="{FF2B5EF4-FFF2-40B4-BE49-F238E27FC236}">
                <a16:creationId xmlns:a16="http://schemas.microsoft.com/office/drawing/2014/main" id="{DC686DF3-A737-B6D5-85D3-59802DE64E3A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0"/>
            <a:ext cx="9448800" cy="6858000"/>
            <a:chOff x="-192" y="0"/>
            <a:chExt cx="5952" cy="4320"/>
          </a:xfrm>
        </p:grpSpPr>
        <p:pic>
          <p:nvPicPr>
            <p:cNvPr id="32806" name="Picture 124" descr="ANd9GcQsBh8PdpT7s6bVjV7fPEvnrPzj043I5bGOq8T5bcqoMeddmEfR9w">
              <a:extLst>
                <a:ext uri="{FF2B5EF4-FFF2-40B4-BE49-F238E27FC236}">
                  <a16:creationId xmlns:a16="http://schemas.microsoft.com/office/drawing/2014/main" id="{7827F425-BF53-4A47-7DB8-EB1145742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0"/>
              <a:ext cx="595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07" name="Oval 125">
              <a:extLst>
                <a:ext uri="{FF2B5EF4-FFF2-40B4-BE49-F238E27FC236}">
                  <a16:creationId xmlns:a16="http://schemas.microsoft.com/office/drawing/2014/main" id="{69DCF612-4F2E-C8DC-4C87-4DB89CB93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88"/>
              <a:ext cx="2448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rgbClr val="0000FF"/>
                  </a:solidFill>
                </a:rPr>
                <a:t>hoàng hôn trên Hồ Tây</a:t>
              </a:r>
            </a:p>
          </p:txBody>
        </p:sp>
      </p:grpSp>
      <p:grpSp>
        <p:nvGrpSpPr>
          <p:cNvPr id="99459" name="Group 131">
            <a:extLst>
              <a:ext uri="{FF2B5EF4-FFF2-40B4-BE49-F238E27FC236}">
                <a16:creationId xmlns:a16="http://schemas.microsoft.com/office/drawing/2014/main" id="{00EC73F7-7B85-9E1F-B08E-178B27067DDC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685800"/>
            <a:ext cx="9372600" cy="6211888"/>
            <a:chOff x="-144" y="0"/>
            <a:chExt cx="5904" cy="4348"/>
          </a:xfrm>
        </p:grpSpPr>
        <p:pic>
          <p:nvPicPr>
            <p:cNvPr id="32804" name="Picture 129" descr="14-theu01">
              <a:extLst>
                <a:ext uri="{FF2B5EF4-FFF2-40B4-BE49-F238E27FC236}">
                  <a16:creationId xmlns:a16="http://schemas.microsoft.com/office/drawing/2014/main" id="{484F3559-B5CD-1A28-7516-FC44D4A955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" y="0"/>
              <a:ext cx="590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05" name="Text Box 130">
              <a:extLst>
                <a:ext uri="{FF2B5EF4-FFF2-40B4-BE49-F238E27FC236}">
                  <a16:creationId xmlns:a16="http://schemas.microsoft.com/office/drawing/2014/main" id="{6504B4BF-9870-A164-22E3-C1806F3882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" y="3984"/>
              <a:ext cx="3532" cy="36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00FF"/>
                  </a:solidFill>
                </a:rPr>
                <a:t>Tranh thêu Quất Động Thường Tín</a:t>
              </a:r>
            </a:p>
          </p:txBody>
        </p:sp>
      </p:grpSp>
      <p:sp>
        <p:nvSpPr>
          <p:cNvPr id="32800" name="AutoShape 133" descr="Tượng &amp;dstrok;ài Lý Thái Tổ">
            <a:extLst>
              <a:ext uri="{FF2B5EF4-FFF2-40B4-BE49-F238E27FC236}">
                <a16:creationId xmlns:a16="http://schemas.microsoft.com/office/drawing/2014/main" id="{F3492928-F38D-7105-5EBB-C23A05A477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99464" name="Group 136">
            <a:extLst>
              <a:ext uri="{FF2B5EF4-FFF2-40B4-BE49-F238E27FC236}">
                <a16:creationId xmlns:a16="http://schemas.microsoft.com/office/drawing/2014/main" id="{EB51CCC7-F52B-10C5-FD77-5559DB15AADC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0"/>
            <a:ext cx="9448800" cy="6934200"/>
            <a:chOff x="-192" y="0"/>
            <a:chExt cx="5952" cy="4368"/>
          </a:xfrm>
        </p:grpSpPr>
        <p:pic>
          <p:nvPicPr>
            <p:cNvPr id="32802" name="Picture 134" descr="17175365919_1333892556">
              <a:extLst>
                <a:ext uri="{FF2B5EF4-FFF2-40B4-BE49-F238E27FC236}">
                  <a16:creationId xmlns:a16="http://schemas.microsoft.com/office/drawing/2014/main" id="{A77F7BAB-CE4F-7871-4041-8272DBCB4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0"/>
              <a:ext cx="5952" cy="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03" name="Text Box 135">
              <a:extLst>
                <a:ext uri="{FF2B5EF4-FFF2-40B4-BE49-F238E27FC236}">
                  <a16:creationId xmlns:a16="http://schemas.microsoft.com/office/drawing/2014/main" id="{BA725E64-ACB5-F1EF-DC0E-B12279DDD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4" y="3993"/>
              <a:ext cx="2203" cy="32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00FF"/>
                  </a:solidFill>
                </a:rPr>
                <a:t>Tượng đài Lí Thái Tổ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9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20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3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9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8" presetID="14" presetClass="entr" presetSubtype="5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2000"/>
                                        <p:tgtEl>
                                          <p:spTgt spid="99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42" presetID="2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99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46" presetID="21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8" dur="2000"/>
                                        <p:tgtEl>
                                          <p:spTgt spid="9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54" presetID="8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9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9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9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9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67" presetID="14" presetClass="entr" presetSubtype="5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2000"/>
                                        <p:tgtEl>
                                          <p:spTgt spid="9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71" presetID="6" presetClass="entr" presetSubtype="3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9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3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9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9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9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86500"/>
                            </p:stCondLst>
                            <p:childTnLst>
                              <p:par>
                                <p:cTn id="82" presetID="2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99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86" presetID="6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2000"/>
                                        <p:tgtEl>
                                          <p:spTgt spid="99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2000"/>
                                        <p:tgtEl>
                                          <p:spTgt spid="9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93" presetID="2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2000"/>
                                        <p:tgtEl>
                                          <p:spTgt spid="99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1500"/>
                            </p:stCondLst>
                            <p:childTnLst>
                              <p:par>
                                <p:cTn id="97" presetID="8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9" dur="2000"/>
                                        <p:tgtEl>
                                          <p:spTgt spid="9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7500"/>
                            </p:stCondLst>
                            <p:childTnLst>
                              <p:par>
                                <p:cTn id="101" presetID="3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99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99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99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99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13500"/>
                            </p:stCondLst>
                            <p:childTnLst>
                              <p:par>
                                <p:cTn id="108" presetID="2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2000"/>
                                        <p:tgtEl>
                                          <p:spTgt spid="9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112" presetID="8" presetClass="entr" presetSubtype="1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4" dur="2000"/>
                                        <p:tgtEl>
                                          <p:spTgt spid="9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70"/>
                </p:tgtEl>
              </p:cMediaNode>
            </p:audio>
          </p:childTnLst>
        </p:cTn>
      </p:par>
    </p:tnLst>
    <p:bldLst>
      <p:bldP spid="99333" grpId="0"/>
      <p:bldP spid="99334" grpId="0"/>
      <p:bldP spid="99334" grpId="1"/>
      <p:bldP spid="99335" grpId="0"/>
      <p:bldP spid="994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8">
            <a:extLst>
              <a:ext uri="{FF2B5EF4-FFF2-40B4-BE49-F238E27FC236}">
                <a16:creationId xmlns:a16="http://schemas.microsoft.com/office/drawing/2014/main" id="{D26717EF-7218-BE4A-F400-CF384360C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3" name="Picture 51" descr="CHUA THAY">
            <a:extLst>
              <a:ext uri="{FF2B5EF4-FFF2-40B4-BE49-F238E27FC236}">
                <a16:creationId xmlns:a16="http://schemas.microsoft.com/office/drawing/2014/main" id="{67965596-20E4-2C23-C6D6-9008EB197086}"/>
              </a:ext>
            </a:extLst>
          </p:cNvPr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574831"/>
              </p:ext>
            </p:extLst>
          </p:nvPr>
        </p:nvGraphicFramePr>
        <p:xfrm>
          <a:off x="-1" y="0"/>
          <a:ext cx="1240235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604004" imgH="2971800" progId="CorelDRAW.Graphic.12">
                  <p:embed/>
                </p:oleObj>
              </mc:Choice>
              <mc:Fallback>
                <p:oleObj name="CorelDRAW" r:id="rId2" imgW="4604004" imgH="29718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1240235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78051" y="231820"/>
            <a:ext cx="571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838" y="1424883"/>
            <a:ext cx="8358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1.Quận Long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0838" y="2649544"/>
            <a:ext cx="9440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2.Phúc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1556" y="844011"/>
            <a:ext cx="9272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8471079" y="440939"/>
            <a:ext cx="3026534" cy="19287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920838" y="3452595"/>
            <a:ext cx="841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3.Diện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quận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Long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920838" y="4244524"/>
            <a:ext cx="6478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4.Quận Long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phường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20838" y="5036453"/>
            <a:ext cx="5849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5.Dân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920838" y="5654838"/>
            <a:ext cx="10067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6.Trên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quận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Long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4636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 animBg="1"/>
      <p:bldP spid="3" grpId="0"/>
      <p:bldP spid="6" grpId="0"/>
      <p:bldP spid="7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-1" y="0"/>
          <a:ext cx="1240235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604004" imgH="2971800" progId="CorelDRAW.Graphic.12">
                  <p:embed/>
                </p:oleObj>
              </mc:Choice>
              <mc:Fallback>
                <p:oleObj name="CorelDRAW" r:id="rId2" imgW="4604004" imgH="29718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1240235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78051" y="231820"/>
            <a:ext cx="571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7052" y="1441700"/>
            <a:ext cx="8358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1.Nêu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7052" y="2108637"/>
            <a:ext cx="9440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7052" y="2773319"/>
            <a:ext cx="5653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7052" y="4212675"/>
            <a:ext cx="9021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7052" y="3410109"/>
            <a:ext cx="8255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7052" y="5291582"/>
            <a:ext cx="7489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1556" y="844011"/>
            <a:ext cx="9272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8471079" y="440939"/>
            <a:ext cx="3026534" cy="19287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8500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Text Box 11">
            <a:extLst>
              <a:ext uri="{FF2B5EF4-FFF2-40B4-BE49-F238E27FC236}">
                <a16:creationId xmlns:a16="http://schemas.microsoft.com/office/drawing/2014/main" id="{E9245677-90F0-ABA5-0808-7E449E21B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066800"/>
            <a:ext cx="5257800" cy="4641850"/>
          </a:xfrm>
          <a:prstGeom prst="rect">
            <a:avLst/>
          </a:prstGeom>
          <a:solidFill>
            <a:schemeClr val="folHlink"/>
          </a:solidFill>
          <a:ln w="76200" cmpd="tri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/>
              <a:t> </a:t>
            </a:r>
          </a:p>
          <a:p>
            <a:pPr eaLnBrk="1" hangingPunct="1">
              <a:defRPr/>
            </a:pPr>
            <a:endParaRPr lang="en-US" altLang="en-US" b="1"/>
          </a:p>
          <a:p>
            <a:pPr eaLnBrk="1" hangingPunct="1">
              <a:defRPr/>
            </a:pPr>
            <a:r>
              <a:rPr lang="en-US" altLang="en-US" b="1"/>
              <a:t>- Hµ Néi ®­îc chän lµm Kinh ®« n¨m 1010. </a:t>
            </a:r>
            <a:r>
              <a:rPr lang="en-US" altLang="en-US" b="1">
                <a:latin typeface="Times New Roman" panose="02020603050405020304" pitchFamily="18" charset="0"/>
              </a:rPr>
              <a:t>lúc đó có tên là</a:t>
            </a:r>
            <a:r>
              <a:rPr lang="en-US" altLang="en-US" b="1"/>
              <a:t> </a:t>
            </a:r>
            <a: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Thăng Long</a:t>
            </a:r>
            <a:endParaRPr lang="en-US" altLang="en-US" b="1"/>
          </a:p>
          <a:p>
            <a:pPr eaLnBrk="1" hangingPunct="1">
              <a:defRPr/>
            </a:pPr>
            <a:r>
              <a:rPr lang="en-US" altLang="en-US" b="1"/>
              <a:t>    </a:t>
            </a:r>
          </a:p>
          <a:p>
            <a:pPr eaLnBrk="1" hangingPunct="1">
              <a:defRPr/>
            </a:pPr>
            <a:r>
              <a:rPr lang="en-US" altLang="en-US" b="1"/>
              <a:t> - Tr­íc ®©y, Hµ Néi ®· tõng cã c¸c tªn gäi nh­:</a:t>
            </a:r>
          </a:p>
          <a:p>
            <a:pPr eaLnBrk="1" hangingPunct="1">
              <a:defRPr/>
            </a:pPr>
            <a:r>
              <a:rPr lang="en-US" altLang="en-US" b="1"/>
              <a:t>          </a:t>
            </a:r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§«ng Quan, §¹i La, Hµ Thµnh,  </a:t>
            </a:r>
          </a:p>
          <a:p>
            <a:pPr eaLnBrk="1" hangingPunct="1">
              <a:defRPr/>
            </a:pPr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§«ng §«…</a:t>
            </a:r>
          </a:p>
          <a:p>
            <a:pPr eaLnBrk="1" hangingPunct="1">
              <a:defRPr/>
            </a:pPr>
            <a:endParaRPr lang="en-US" altLang="en-US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endParaRPr lang="en-US" altLang="en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endParaRPr lang="en-US" altLang="en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endParaRPr lang="en-US" altLang="en-US" sz="1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12291" name="Group 12">
            <a:extLst>
              <a:ext uri="{FF2B5EF4-FFF2-40B4-BE49-F238E27FC236}">
                <a16:creationId xmlns:a16="http://schemas.microsoft.com/office/drawing/2014/main" id="{2B468F75-BB49-A082-B69F-9ADCF895E380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066800"/>
            <a:ext cx="3048000" cy="5638800"/>
            <a:chOff x="96" y="387"/>
            <a:chExt cx="1664" cy="3213"/>
          </a:xfrm>
        </p:grpSpPr>
        <p:pic>
          <p:nvPicPr>
            <p:cNvPr id="12301" name="Picture 13" descr="LUOC DO  VN">
              <a:extLst>
                <a:ext uri="{FF2B5EF4-FFF2-40B4-BE49-F238E27FC236}">
                  <a16:creationId xmlns:a16="http://schemas.microsoft.com/office/drawing/2014/main" id="{F55A91FC-3707-6827-5CB1-90DD6130A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87"/>
              <a:ext cx="1616" cy="32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id="{BC105ADE-A48D-2860-165F-D01BC46BB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1680"/>
              <a:ext cx="534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000" b="1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Vĩ tuyến 17</a:t>
              </a:r>
            </a:p>
          </p:txBody>
        </p:sp>
      </p:grpSp>
      <p:sp>
        <p:nvSpPr>
          <p:cNvPr id="12292" name="Rectangle 15">
            <a:extLst>
              <a:ext uri="{FF2B5EF4-FFF2-40B4-BE49-F238E27FC236}">
                <a16:creationId xmlns:a16="http://schemas.microsoft.com/office/drawing/2014/main" id="{503518B6-1CF8-410F-E279-E5040D7F3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676400"/>
            <a:ext cx="762000" cy="533400"/>
          </a:xfrm>
          <a:prstGeom prst="rect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.VnTime" panose="020B7200000000000000" pitchFamily="34" charset="0"/>
            </a:endParaRPr>
          </a:p>
        </p:txBody>
      </p:sp>
      <p:grpSp>
        <p:nvGrpSpPr>
          <p:cNvPr id="12293" name="Group 16">
            <a:extLst>
              <a:ext uri="{FF2B5EF4-FFF2-40B4-BE49-F238E27FC236}">
                <a16:creationId xmlns:a16="http://schemas.microsoft.com/office/drawing/2014/main" id="{D4E1A779-01E4-A1BE-D5B7-F047F767F3C8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1600201"/>
            <a:ext cx="304800" cy="430213"/>
            <a:chOff x="2736" y="1584"/>
            <a:chExt cx="323" cy="432"/>
          </a:xfrm>
        </p:grpSpPr>
        <p:sp>
          <p:nvSpPr>
            <p:cNvPr id="12299" name="AutoShape 17">
              <a:extLst>
                <a:ext uri="{FF2B5EF4-FFF2-40B4-BE49-F238E27FC236}">
                  <a16:creationId xmlns:a16="http://schemas.microsoft.com/office/drawing/2014/main" id="{24D36ABB-0F95-43BE-AF45-82C7BAB586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27595">
              <a:off x="2736" y="1584"/>
              <a:ext cx="323" cy="231"/>
            </a:xfrm>
            <a:prstGeom prst="flowChartPunchedTap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12300" name="Line 18">
              <a:extLst>
                <a:ext uri="{FF2B5EF4-FFF2-40B4-BE49-F238E27FC236}">
                  <a16:creationId xmlns:a16="http://schemas.microsoft.com/office/drawing/2014/main" id="{2600F6C5-A8EC-8B7E-F5E4-BB2CD0B6B4A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627595">
              <a:off x="2736" y="163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4" name="Line 20">
            <a:extLst>
              <a:ext uri="{FF2B5EF4-FFF2-40B4-BE49-F238E27FC236}">
                <a16:creationId xmlns:a16="http://schemas.microsoft.com/office/drawing/2014/main" id="{ED0CAD32-67D9-FA5A-A737-7BB64363D4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4900" y="1828800"/>
            <a:ext cx="1600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6" name="Line 22">
            <a:extLst>
              <a:ext uri="{FF2B5EF4-FFF2-40B4-BE49-F238E27FC236}">
                <a16:creationId xmlns:a16="http://schemas.microsoft.com/office/drawing/2014/main" id="{5126A6CA-9E23-99A5-6493-F994B163C6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1828800"/>
            <a:ext cx="16764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" name="Text Box 23">
            <a:extLst>
              <a:ext uri="{FF2B5EF4-FFF2-40B4-BE49-F238E27FC236}">
                <a16:creationId xmlns:a16="http://schemas.microsoft.com/office/drawing/2014/main" id="{DF3F7CD5-4F2A-CFB5-7127-DD46D856D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81200"/>
            <a:ext cx="990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0000FF"/>
                </a:solidFill>
                <a:latin typeface=".VnBook-Antiqua" panose="020B7200000000000000" pitchFamily="34" charset="0"/>
              </a:rPr>
              <a:t>Hµ Néi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5790" name="Ink 7">
                <a:extLst>
                  <a:ext uri="{FF2B5EF4-FFF2-40B4-BE49-F238E27FC236}">
                    <a16:creationId xmlns:a16="http://schemas.microsoft.com/office/drawing/2014/main" id="{F14ADE09-CFE5-8377-D872-E7B17A1A283C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33813" y="6503988"/>
              <a:ext cx="11112" cy="11112"/>
            </p14:xfrm>
          </p:contentPart>
        </mc:Choice>
        <mc:Fallback xmlns="">
          <p:pic>
            <p:nvPicPr>
              <p:cNvPr id="75790" name="Ink 7">
                <a:extLst>
                  <a:ext uri="{FF2B5EF4-FFF2-40B4-BE49-F238E27FC236}">
                    <a16:creationId xmlns:a16="http://schemas.microsoft.com/office/drawing/2014/main" id="{F14ADE09-CFE5-8377-D872-E7B17A1A283C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6249" y="6486424"/>
                <a:ext cx="45523" cy="4552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3">
            <a:extLst>
              <a:ext uri="{FF2B5EF4-FFF2-40B4-BE49-F238E27FC236}">
                <a16:creationId xmlns:a16="http://schemas.microsoft.com/office/drawing/2014/main" id="{182CFF8B-CCD9-7F4B-8E2F-226809C05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172200"/>
            <a:ext cx="4876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400">
              <a:latin typeface=".VnTime" panose="020B7200000000000000" pitchFamily="34" charset="0"/>
            </a:endParaRPr>
          </a:p>
        </p:txBody>
      </p:sp>
      <p:pic>
        <p:nvPicPr>
          <p:cNvPr id="13315" name="Picture 20" descr="250px-VietnameseProvincesMapTiengViet1">
            <a:extLst>
              <a:ext uri="{FF2B5EF4-FFF2-40B4-BE49-F238E27FC236}">
                <a16:creationId xmlns:a16="http://schemas.microsoft.com/office/drawing/2014/main" id="{06B50C51-1AF8-DC12-B6D1-02C9F6B49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029200" cy="6629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0" name="Text Box 34">
            <a:extLst>
              <a:ext uri="{FF2B5EF4-FFF2-40B4-BE49-F238E27FC236}">
                <a16:creationId xmlns:a16="http://schemas.microsoft.com/office/drawing/2014/main" id="{EBD79B01-EB43-57D0-71DB-455032E9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481764"/>
            <a:ext cx="3581400" cy="37623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L­îc ®å Hµnh chÝnh ViÖt Nam</a:t>
            </a:r>
          </a:p>
        </p:txBody>
      </p:sp>
      <p:sp>
        <p:nvSpPr>
          <p:cNvPr id="4142" name="AutoShape 46">
            <a:extLst>
              <a:ext uri="{FF2B5EF4-FFF2-40B4-BE49-F238E27FC236}">
                <a16:creationId xmlns:a16="http://schemas.microsoft.com/office/drawing/2014/main" id="{DA87E157-57AE-C909-F81E-A31FCC2E9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4863" y="914400"/>
            <a:ext cx="152400" cy="152400"/>
          </a:xfrm>
          <a:prstGeom prst="star5">
            <a:avLst/>
          </a:prstGeom>
          <a:solidFill>
            <a:srgbClr val="FFFF99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.VnTime" pitchFamily="34" charset="0"/>
            </a:endParaRPr>
          </a:p>
        </p:txBody>
      </p:sp>
      <p:sp>
        <p:nvSpPr>
          <p:cNvPr id="5135" name="Text Box 15">
            <a:extLst>
              <a:ext uri="{FF2B5EF4-FFF2-40B4-BE49-F238E27FC236}">
                <a16:creationId xmlns:a16="http://schemas.microsoft.com/office/drawing/2014/main" id="{EA0DE393-E502-9A6B-BCAE-05B5CB0A7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1" y="1173163"/>
            <a:ext cx="906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  <a:latin typeface=".VnArial" panose="020B7200000000000000" pitchFamily="34" charset="0"/>
              </a:rPr>
              <a:t>Hµ Néi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3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2" grpId="0" animBg="1"/>
      <p:bldP spid="414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6" name="Picture 6" descr="1">
            <a:extLst>
              <a:ext uri="{FF2B5EF4-FFF2-40B4-BE49-F238E27FC236}">
                <a16:creationId xmlns:a16="http://schemas.microsoft.com/office/drawing/2014/main" id="{95DC8272-5FB8-DD7B-A967-6F93A4048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5867400" cy="5867400"/>
          </a:xfrm>
          <a:prstGeom prst="rect">
            <a:avLst/>
          </a:prstGeom>
          <a:solidFill>
            <a:srgbClr val="FFCCFF"/>
          </a:solidFill>
          <a:ln w="9525">
            <a:solidFill>
              <a:srgbClr val="9E0000"/>
            </a:solidFill>
            <a:miter lim="800000"/>
            <a:headEnd/>
            <a:tailEnd/>
          </a:ln>
        </p:spPr>
      </p:pic>
      <p:sp>
        <p:nvSpPr>
          <p:cNvPr id="122909" name="Rectangle 29">
            <a:extLst>
              <a:ext uri="{FF2B5EF4-FFF2-40B4-BE49-F238E27FC236}">
                <a16:creationId xmlns:a16="http://schemas.microsoft.com/office/drawing/2014/main" id="{666B893E-B6F3-C3FE-E353-797165EEB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815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00" b="1">
              <a:solidFill>
                <a:srgbClr val="3B3BFF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3B3BFF"/>
                </a:solidFill>
                <a:latin typeface="Times New Roman" panose="02020603050405020304" pitchFamily="18" charset="0"/>
              </a:rPr>
              <a:t>1. Vị trí, giới hạn của Hà Nội</a:t>
            </a:r>
          </a:p>
        </p:txBody>
      </p:sp>
      <p:cxnSp>
        <p:nvCxnSpPr>
          <p:cNvPr id="15364" name="AutoShape 22">
            <a:extLst>
              <a:ext uri="{FF2B5EF4-FFF2-40B4-BE49-F238E27FC236}">
                <a16:creationId xmlns:a16="http://schemas.microsoft.com/office/drawing/2014/main" id="{BB45E3A7-2EFB-8826-FC00-B5AD3CC74E8D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7200900" y="6858000"/>
            <a:ext cx="1588" cy="1588"/>
          </a:xfrm>
          <a:prstGeom prst="curvedConnector3">
            <a:avLst>
              <a:gd name="adj1" fmla="val 14400005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71" name="Freeform 27">
            <a:extLst>
              <a:ext uri="{FF2B5EF4-FFF2-40B4-BE49-F238E27FC236}">
                <a16:creationId xmlns:a16="http://schemas.microsoft.com/office/drawing/2014/main" id="{D2DF09EE-EB34-F07D-4BCB-250726F0EA4B}"/>
              </a:ext>
            </a:extLst>
          </p:cNvPr>
          <p:cNvSpPr>
            <a:spLocks/>
          </p:cNvSpPr>
          <p:nvPr/>
        </p:nvSpPr>
        <p:spPr bwMode="auto">
          <a:xfrm>
            <a:off x="4648201" y="1447800"/>
            <a:ext cx="5357813" cy="4648200"/>
          </a:xfrm>
          <a:custGeom>
            <a:avLst/>
            <a:gdLst>
              <a:gd name="T0" fmla="*/ 2147483646 w 3375"/>
              <a:gd name="T1" fmla="*/ 2147483646 h 2325"/>
              <a:gd name="T2" fmla="*/ 2147483646 w 3375"/>
              <a:gd name="T3" fmla="*/ 2147483646 h 2325"/>
              <a:gd name="T4" fmla="*/ 2147483646 w 3375"/>
              <a:gd name="T5" fmla="*/ 2147483646 h 2325"/>
              <a:gd name="T6" fmla="*/ 2147483646 w 3375"/>
              <a:gd name="T7" fmla="*/ 2147483646 h 2325"/>
              <a:gd name="T8" fmla="*/ 2147483646 w 3375"/>
              <a:gd name="T9" fmla="*/ 2147483646 h 2325"/>
              <a:gd name="T10" fmla="*/ 2147483646 w 3375"/>
              <a:gd name="T11" fmla="*/ 2147483646 h 2325"/>
              <a:gd name="T12" fmla="*/ 2147483646 w 3375"/>
              <a:gd name="T13" fmla="*/ 2147483646 h 2325"/>
              <a:gd name="T14" fmla="*/ 2147483646 w 3375"/>
              <a:gd name="T15" fmla="*/ 2147483646 h 2325"/>
              <a:gd name="T16" fmla="*/ 2147483646 w 3375"/>
              <a:gd name="T17" fmla="*/ 2147483646 h 2325"/>
              <a:gd name="T18" fmla="*/ 2147483646 w 3375"/>
              <a:gd name="T19" fmla="*/ 2147483646 h 2325"/>
              <a:gd name="T20" fmla="*/ 2147483646 w 3375"/>
              <a:gd name="T21" fmla="*/ 2147483646 h 2325"/>
              <a:gd name="T22" fmla="*/ 2147483646 w 3375"/>
              <a:gd name="T23" fmla="*/ 2147483646 h 2325"/>
              <a:gd name="T24" fmla="*/ 2147483646 w 3375"/>
              <a:gd name="T25" fmla="*/ 2147483646 h 2325"/>
              <a:gd name="T26" fmla="*/ 2147483646 w 3375"/>
              <a:gd name="T27" fmla="*/ 2147483646 h 2325"/>
              <a:gd name="T28" fmla="*/ 2147483646 w 3375"/>
              <a:gd name="T29" fmla="*/ 2147483646 h 2325"/>
              <a:gd name="T30" fmla="*/ 2147483646 w 3375"/>
              <a:gd name="T31" fmla="*/ 2147483646 h 2325"/>
              <a:gd name="T32" fmla="*/ 2147483646 w 3375"/>
              <a:gd name="T33" fmla="*/ 2147483646 h 2325"/>
              <a:gd name="T34" fmla="*/ 2147483646 w 3375"/>
              <a:gd name="T35" fmla="*/ 2147483646 h 2325"/>
              <a:gd name="T36" fmla="*/ 2147483646 w 3375"/>
              <a:gd name="T37" fmla="*/ 2147483646 h 2325"/>
              <a:gd name="T38" fmla="*/ 2147483646 w 3375"/>
              <a:gd name="T39" fmla="*/ 2147483646 h 2325"/>
              <a:gd name="T40" fmla="*/ 2147483646 w 3375"/>
              <a:gd name="T41" fmla="*/ 2147483646 h 2325"/>
              <a:gd name="T42" fmla="*/ 2147483646 w 3375"/>
              <a:gd name="T43" fmla="*/ 2147483646 h 2325"/>
              <a:gd name="T44" fmla="*/ 2147483646 w 3375"/>
              <a:gd name="T45" fmla="*/ 2147483646 h 2325"/>
              <a:gd name="T46" fmla="*/ 2147483646 w 3375"/>
              <a:gd name="T47" fmla="*/ 2147483646 h 2325"/>
              <a:gd name="T48" fmla="*/ 2147483646 w 3375"/>
              <a:gd name="T49" fmla="*/ 2147483646 h 2325"/>
              <a:gd name="T50" fmla="*/ 2147483646 w 3375"/>
              <a:gd name="T51" fmla="*/ 2147483646 h 2325"/>
              <a:gd name="T52" fmla="*/ 2147483646 w 3375"/>
              <a:gd name="T53" fmla="*/ 2147483646 h 2325"/>
              <a:gd name="T54" fmla="*/ 2147483646 w 3375"/>
              <a:gd name="T55" fmla="*/ 2147483646 h 2325"/>
              <a:gd name="T56" fmla="*/ 2147483646 w 3375"/>
              <a:gd name="T57" fmla="*/ 2147483646 h 2325"/>
              <a:gd name="T58" fmla="*/ 2147483646 w 3375"/>
              <a:gd name="T59" fmla="*/ 2147483646 h 2325"/>
              <a:gd name="T60" fmla="*/ 2147483646 w 3375"/>
              <a:gd name="T61" fmla="*/ 2147483646 h 2325"/>
              <a:gd name="T62" fmla="*/ 2147483646 w 3375"/>
              <a:gd name="T63" fmla="*/ 2147483646 h 2325"/>
              <a:gd name="T64" fmla="*/ 2147483646 w 3375"/>
              <a:gd name="T65" fmla="*/ 2147483646 h 2325"/>
              <a:gd name="T66" fmla="*/ 2147483646 w 3375"/>
              <a:gd name="T67" fmla="*/ 2147483646 h 2325"/>
              <a:gd name="T68" fmla="*/ 2147483646 w 3375"/>
              <a:gd name="T69" fmla="*/ 2147483646 h 2325"/>
              <a:gd name="T70" fmla="*/ 2147483646 w 3375"/>
              <a:gd name="T71" fmla="*/ 2147483646 h 2325"/>
              <a:gd name="T72" fmla="*/ 2147483646 w 3375"/>
              <a:gd name="T73" fmla="*/ 2147483646 h 2325"/>
              <a:gd name="T74" fmla="*/ 2147483646 w 3375"/>
              <a:gd name="T75" fmla="*/ 2147483646 h 2325"/>
              <a:gd name="T76" fmla="*/ 2147483646 w 3375"/>
              <a:gd name="T77" fmla="*/ 2147483646 h 2325"/>
              <a:gd name="T78" fmla="*/ 2147483646 w 3375"/>
              <a:gd name="T79" fmla="*/ 2147483646 h 2325"/>
              <a:gd name="T80" fmla="*/ 2147483646 w 3375"/>
              <a:gd name="T81" fmla="*/ 2147483646 h 2325"/>
              <a:gd name="T82" fmla="*/ 2147483646 w 3375"/>
              <a:gd name="T83" fmla="*/ 2147483646 h 2325"/>
              <a:gd name="T84" fmla="*/ 2147483646 w 3375"/>
              <a:gd name="T85" fmla="*/ 2147483646 h 2325"/>
              <a:gd name="T86" fmla="*/ 2147483646 w 3375"/>
              <a:gd name="T87" fmla="*/ 2147483646 h 2325"/>
              <a:gd name="T88" fmla="*/ 2147483646 w 3375"/>
              <a:gd name="T89" fmla="*/ 2147483646 h 2325"/>
              <a:gd name="T90" fmla="*/ 2147483646 w 3375"/>
              <a:gd name="T91" fmla="*/ 2147483646 h 2325"/>
              <a:gd name="T92" fmla="*/ 2147483646 w 3375"/>
              <a:gd name="T93" fmla="*/ 2147483646 h 2325"/>
              <a:gd name="T94" fmla="*/ 2147483646 w 3375"/>
              <a:gd name="T95" fmla="*/ 2147483646 h 2325"/>
              <a:gd name="T96" fmla="*/ 2147483646 w 3375"/>
              <a:gd name="T97" fmla="*/ 2147483646 h 2325"/>
              <a:gd name="T98" fmla="*/ 2147483646 w 3375"/>
              <a:gd name="T99" fmla="*/ 2147483646 h 2325"/>
              <a:gd name="T100" fmla="*/ 2147483646 w 3375"/>
              <a:gd name="T101" fmla="*/ 2147483646 h 2325"/>
              <a:gd name="T102" fmla="*/ 2147483646 w 3375"/>
              <a:gd name="T103" fmla="*/ 2147483646 h 2325"/>
              <a:gd name="T104" fmla="*/ 2147483646 w 3375"/>
              <a:gd name="T105" fmla="*/ 2147483646 h 2325"/>
              <a:gd name="T106" fmla="*/ 2147483646 w 3375"/>
              <a:gd name="T107" fmla="*/ 2147483646 h 232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375"/>
              <a:gd name="T163" fmla="*/ 0 h 2325"/>
              <a:gd name="T164" fmla="*/ 3375 w 3375"/>
              <a:gd name="T165" fmla="*/ 2325 h 2325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375" h="2325">
                <a:moveTo>
                  <a:pt x="447" y="1066"/>
                </a:moveTo>
                <a:cubicBezTo>
                  <a:pt x="473" y="1070"/>
                  <a:pt x="472" y="1061"/>
                  <a:pt x="480" y="1064"/>
                </a:cubicBezTo>
                <a:cubicBezTo>
                  <a:pt x="488" y="1067"/>
                  <a:pt x="509" y="1082"/>
                  <a:pt x="496" y="1084"/>
                </a:cubicBezTo>
                <a:cubicBezTo>
                  <a:pt x="507" y="1074"/>
                  <a:pt x="392" y="1092"/>
                  <a:pt x="399" y="1078"/>
                </a:cubicBezTo>
                <a:cubicBezTo>
                  <a:pt x="409" y="1072"/>
                  <a:pt x="520" y="1100"/>
                  <a:pt x="548" y="1104"/>
                </a:cubicBezTo>
                <a:cubicBezTo>
                  <a:pt x="576" y="1108"/>
                  <a:pt x="544" y="1088"/>
                  <a:pt x="568" y="1100"/>
                </a:cubicBezTo>
                <a:cubicBezTo>
                  <a:pt x="592" y="1112"/>
                  <a:pt x="656" y="1152"/>
                  <a:pt x="693" y="1174"/>
                </a:cubicBezTo>
                <a:cubicBezTo>
                  <a:pt x="757" y="1197"/>
                  <a:pt x="727" y="1207"/>
                  <a:pt x="789" y="1234"/>
                </a:cubicBezTo>
                <a:cubicBezTo>
                  <a:pt x="817" y="1242"/>
                  <a:pt x="799" y="1228"/>
                  <a:pt x="828" y="1236"/>
                </a:cubicBezTo>
                <a:cubicBezTo>
                  <a:pt x="838" y="1239"/>
                  <a:pt x="832" y="1247"/>
                  <a:pt x="848" y="1252"/>
                </a:cubicBezTo>
                <a:cubicBezTo>
                  <a:pt x="864" y="1257"/>
                  <a:pt x="905" y="1259"/>
                  <a:pt x="924" y="1264"/>
                </a:cubicBezTo>
                <a:cubicBezTo>
                  <a:pt x="943" y="1269"/>
                  <a:pt x="889" y="1273"/>
                  <a:pt x="963" y="1282"/>
                </a:cubicBezTo>
                <a:cubicBezTo>
                  <a:pt x="963" y="1287"/>
                  <a:pt x="1369" y="1314"/>
                  <a:pt x="1371" y="1318"/>
                </a:cubicBezTo>
                <a:cubicBezTo>
                  <a:pt x="1434" y="1331"/>
                  <a:pt x="1320" y="1338"/>
                  <a:pt x="1299" y="1354"/>
                </a:cubicBezTo>
                <a:cubicBezTo>
                  <a:pt x="1274" y="1372"/>
                  <a:pt x="1206" y="1405"/>
                  <a:pt x="1220" y="1424"/>
                </a:cubicBezTo>
                <a:cubicBezTo>
                  <a:pt x="1234" y="1443"/>
                  <a:pt x="1352" y="1457"/>
                  <a:pt x="1383" y="1468"/>
                </a:cubicBezTo>
                <a:cubicBezTo>
                  <a:pt x="1381" y="1498"/>
                  <a:pt x="1419" y="1461"/>
                  <a:pt x="1407" y="1492"/>
                </a:cubicBezTo>
                <a:cubicBezTo>
                  <a:pt x="1407" y="1507"/>
                  <a:pt x="1401" y="1533"/>
                  <a:pt x="1382" y="1556"/>
                </a:cubicBezTo>
                <a:cubicBezTo>
                  <a:pt x="1363" y="1579"/>
                  <a:pt x="1292" y="1615"/>
                  <a:pt x="1292" y="1628"/>
                </a:cubicBezTo>
                <a:cubicBezTo>
                  <a:pt x="1286" y="1645"/>
                  <a:pt x="1353" y="1646"/>
                  <a:pt x="1384" y="1632"/>
                </a:cubicBezTo>
                <a:cubicBezTo>
                  <a:pt x="1415" y="1618"/>
                  <a:pt x="1447" y="1554"/>
                  <a:pt x="1479" y="1546"/>
                </a:cubicBezTo>
                <a:cubicBezTo>
                  <a:pt x="1511" y="1538"/>
                  <a:pt x="1548" y="1575"/>
                  <a:pt x="1575" y="1582"/>
                </a:cubicBezTo>
                <a:cubicBezTo>
                  <a:pt x="1599" y="1594"/>
                  <a:pt x="1625" y="1564"/>
                  <a:pt x="1641" y="1588"/>
                </a:cubicBezTo>
                <a:cubicBezTo>
                  <a:pt x="1658" y="1601"/>
                  <a:pt x="1663" y="1638"/>
                  <a:pt x="1674" y="1660"/>
                </a:cubicBezTo>
                <a:cubicBezTo>
                  <a:pt x="1685" y="1682"/>
                  <a:pt x="1702" y="1699"/>
                  <a:pt x="1706" y="1720"/>
                </a:cubicBezTo>
                <a:cubicBezTo>
                  <a:pt x="1710" y="1741"/>
                  <a:pt x="1686" y="1765"/>
                  <a:pt x="1701" y="1786"/>
                </a:cubicBezTo>
                <a:cubicBezTo>
                  <a:pt x="1785" y="1834"/>
                  <a:pt x="1684" y="1809"/>
                  <a:pt x="1794" y="1844"/>
                </a:cubicBezTo>
                <a:cubicBezTo>
                  <a:pt x="1814" y="1862"/>
                  <a:pt x="1804" y="1881"/>
                  <a:pt x="1812" y="1896"/>
                </a:cubicBezTo>
                <a:cubicBezTo>
                  <a:pt x="1820" y="1911"/>
                  <a:pt x="1838" y="1922"/>
                  <a:pt x="1839" y="1936"/>
                </a:cubicBezTo>
                <a:cubicBezTo>
                  <a:pt x="1840" y="1950"/>
                  <a:pt x="1822" y="1965"/>
                  <a:pt x="1815" y="1978"/>
                </a:cubicBezTo>
                <a:cubicBezTo>
                  <a:pt x="1812" y="1991"/>
                  <a:pt x="1796" y="1997"/>
                  <a:pt x="1800" y="2012"/>
                </a:cubicBezTo>
                <a:cubicBezTo>
                  <a:pt x="1804" y="2027"/>
                  <a:pt x="1831" y="2049"/>
                  <a:pt x="1839" y="2068"/>
                </a:cubicBezTo>
                <a:cubicBezTo>
                  <a:pt x="1839" y="2087"/>
                  <a:pt x="1856" y="2111"/>
                  <a:pt x="1848" y="2124"/>
                </a:cubicBezTo>
                <a:cubicBezTo>
                  <a:pt x="1840" y="2139"/>
                  <a:pt x="1786" y="2148"/>
                  <a:pt x="1788" y="2160"/>
                </a:cubicBezTo>
                <a:cubicBezTo>
                  <a:pt x="1790" y="2172"/>
                  <a:pt x="1840" y="2192"/>
                  <a:pt x="1863" y="2194"/>
                </a:cubicBezTo>
                <a:cubicBezTo>
                  <a:pt x="1878" y="2207"/>
                  <a:pt x="1897" y="2160"/>
                  <a:pt x="1929" y="2170"/>
                </a:cubicBezTo>
                <a:cubicBezTo>
                  <a:pt x="1944" y="2171"/>
                  <a:pt x="1943" y="2192"/>
                  <a:pt x="1953" y="2200"/>
                </a:cubicBezTo>
                <a:cubicBezTo>
                  <a:pt x="1963" y="2208"/>
                  <a:pt x="1973" y="2212"/>
                  <a:pt x="1992" y="2216"/>
                </a:cubicBezTo>
                <a:cubicBezTo>
                  <a:pt x="2011" y="2220"/>
                  <a:pt x="2045" y="2220"/>
                  <a:pt x="2067" y="2224"/>
                </a:cubicBezTo>
                <a:cubicBezTo>
                  <a:pt x="2169" y="2226"/>
                  <a:pt x="2118" y="2178"/>
                  <a:pt x="2127" y="2242"/>
                </a:cubicBezTo>
                <a:cubicBezTo>
                  <a:pt x="2128" y="2260"/>
                  <a:pt x="2197" y="2235"/>
                  <a:pt x="2204" y="2252"/>
                </a:cubicBezTo>
                <a:cubicBezTo>
                  <a:pt x="2218" y="2253"/>
                  <a:pt x="2209" y="2253"/>
                  <a:pt x="2216" y="2260"/>
                </a:cubicBezTo>
                <a:cubicBezTo>
                  <a:pt x="2223" y="2267"/>
                  <a:pt x="2232" y="2283"/>
                  <a:pt x="2248" y="2292"/>
                </a:cubicBezTo>
                <a:cubicBezTo>
                  <a:pt x="2264" y="2301"/>
                  <a:pt x="2290" y="2314"/>
                  <a:pt x="2312" y="2316"/>
                </a:cubicBezTo>
                <a:cubicBezTo>
                  <a:pt x="2334" y="2318"/>
                  <a:pt x="2360" y="2315"/>
                  <a:pt x="2379" y="2302"/>
                </a:cubicBezTo>
                <a:cubicBezTo>
                  <a:pt x="2411" y="2294"/>
                  <a:pt x="2409" y="2254"/>
                  <a:pt x="2427" y="2236"/>
                </a:cubicBezTo>
                <a:cubicBezTo>
                  <a:pt x="2444" y="2222"/>
                  <a:pt x="2462" y="2217"/>
                  <a:pt x="2484" y="2216"/>
                </a:cubicBezTo>
                <a:cubicBezTo>
                  <a:pt x="2503" y="2216"/>
                  <a:pt x="2542" y="2221"/>
                  <a:pt x="2559" y="2230"/>
                </a:cubicBezTo>
                <a:cubicBezTo>
                  <a:pt x="2576" y="2239"/>
                  <a:pt x="2571" y="2266"/>
                  <a:pt x="2583" y="2272"/>
                </a:cubicBezTo>
                <a:cubicBezTo>
                  <a:pt x="2595" y="2278"/>
                  <a:pt x="2621" y="2267"/>
                  <a:pt x="2631" y="2266"/>
                </a:cubicBezTo>
                <a:cubicBezTo>
                  <a:pt x="2652" y="2245"/>
                  <a:pt x="2623" y="2289"/>
                  <a:pt x="2643" y="2266"/>
                </a:cubicBezTo>
                <a:cubicBezTo>
                  <a:pt x="2650" y="2266"/>
                  <a:pt x="2638" y="2276"/>
                  <a:pt x="2672" y="2284"/>
                </a:cubicBezTo>
                <a:cubicBezTo>
                  <a:pt x="2706" y="2292"/>
                  <a:pt x="2836" y="2308"/>
                  <a:pt x="2847" y="2314"/>
                </a:cubicBezTo>
                <a:cubicBezTo>
                  <a:pt x="2864" y="2315"/>
                  <a:pt x="2729" y="2307"/>
                  <a:pt x="2739" y="2320"/>
                </a:cubicBezTo>
                <a:cubicBezTo>
                  <a:pt x="2742" y="2311"/>
                  <a:pt x="2864" y="2325"/>
                  <a:pt x="2888" y="2312"/>
                </a:cubicBezTo>
                <a:cubicBezTo>
                  <a:pt x="2912" y="2299"/>
                  <a:pt x="2880" y="2252"/>
                  <a:pt x="2883" y="2242"/>
                </a:cubicBezTo>
                <a:cubicBezTo>
                  <a:pt x="2886" y="2232"/>
                  <a:pt x="2901" y="2258"/>
                  <a:pt x="2904" y="2252"/>
                </a:cubicBezTo>
                <a:cubicBezTo>
                  <a:pt x="2907" y="2246"/>
                  <a:pt x="2911" y="2240"/>
                  <a:pt x="2901" y="2206"/>
                </a:cubicBezTo>
                <a:cubicBezTo>
                  <a:pt x="2891" y="2172"/>
                  <a:pt x="2830" y="2082"/>
                  <a:pt x="2841" y="2050"/>
                </a:cubicBezTo>
                <a:cubicBezTo>
                  <a:pt x="2852" y="2018"/>
                  <a:pt x="2937" y="2022"/>
                  <a:pt x="2967" y="2014"/>
                </a:cubicBezTo>
                <a:cubicBezTo>
                  <a:pt x="2996" y="2009"/>
                  <a:pt x="2977" y="1996"/>
                  <a:pt x="3021" y="2002"/>
                </a:cubicBezTo>
                <a:cubicBezTo>
                  <a:pt x="3037" y="2010"/>
                  <a:pt x="3048" y="2050"/>
                  <a:pt x="3064" y="2060"/>
                </a:cubicBezTo>
                <a:cubicBezTo>
                  <a:pt x="3080" y="2070"/>
                  <a:pt x="3103" y="2066"/>
                  <a:pt x="3117" y="2062"/>
                </a:cubicBezTo>
                <a:cubicBezTo>
                  <a:pt x="3131" y="2058"/>
                  <a:pt x="3129" y="2046"/>
                  <a:pt x="3147" y="2038"/>
                </a:cubicBezTo>
                <a:cubicBezTo>
                  <a:pt x="3164" y="2026"/>
                  <a:pt x="3203" y="2028"/>
                  <a:pt x="3225" y="2014"/>
                </a:cubicBezTo>
                <a:cubicBezTo>
                  <a:pt x="3246" y="2007"/>
                  <a:pt x="3263" y="2006"/>
                  <a:pt x="3272" y="1996"/>
                </a:cubicBezTo>
                <a:cubicBezTo>
                  <a:pt x="3281" y="1986"/>
                  <a:pt x="3288" y="1969"/>
                  <a:pt x="3279" y="1954"/>
                </a:cubicBezTo>
                <a:cubicBezTo>
                  <a:pt x="3266" y="1932"/>
                  <a:pt x="3247" y="1940"/>
                  <a:pt x="3219" y="1906"/>
                </a:cubicBezTo>
                <a:cubicBezTo>
                  <a:pt x="3195" y="1864"/>
                  <a:pt x="3175" y="1746"/>
                  <a:pt x="3135" y="1702"/>
                </a:cubicBezTo>
                <a:cubicBezTo>
                  <a:pt x="3095" y="1658"/>
                  <a:pt x="3017" y="1672"/>
                  <a:pt x="2979" y="1642"/>
                </a:cubicBezTo>
                <a:cubicBezTo>
                  <a:pt x="2941" y="1612"/>
                  <a:pt x="2905" y="1552"/>
                  <a:pt x="2904" y="1524"/>
                </a:cubicBezTo>
                <a:cubicBezTo>
                  <a:pt x="2908" y="1508"/>
                  <a:pt x="2976" y="1491"/>
                  <a:pt x="2970" y="1476"/>
                </a:cubicBezTo>
                <a:cubicBezTo>
                  <a:pt x="2958" y="1451"/>
                  <a:pt x="2849" y="1414"/>
                  <a:pt x="2848" y="1388"/>
                </a:cubicBezTo>
                <a:cubicBezTo>
                  <a:pt x="2830" y="1358"/>
                  <a:pt x="2928" y="1338"/>
                  <a:pt x="2936" y="1304"/>
                </a:cubicBezTo>
                <a:cubicBezTo>
                  <a:pt x="2940" y="1279"/>
                  <a:pt x="2879" y="1259"/>
                  <a:pt x="2872" y="1240"/>
                </a:cubicBezTo>
                <a:cubicBezTo>
                  <a:pt x="2865" y="1221"/>
                  <a:pt x="2865" y="1197"/>
                  <a:pt x="2895" y="1186"/>
                </a:cubicBezTo>
                <a:cubicBezTo>
                  <a:pt x="2925" y="1175"/>
                  <a:pt x="3016" y="1176"/>
                  <a:pt x="3051" y="1174"/>
                </a:cubicBezTo>
                <a:cubicBezTo>
                  <a:pt x="3085" y="1166"/>
                  <a:pt x="3085" y="1192"/>
                  <a:pt x="3108" y="1176"/>
                </a:cubicBezTo>
                <a:cubicBezTo>
                  <a:pt x="3131" y="1160"/>
                  <a:pt x="3175" y="1091"/>
                  <a:pt x="3192" y="1076"/>
                </a:cubicBezTo>
                <a:cubicBezTo>
                  <a:pt x="3209" y="1061"/>
                  <a:pt x="3200" y="1086"/>
                  <a:pt x="3208" y="1088"/>
                </a:cubicBezTo>
                <a:cubicBezTo>
                  <a:pt x="3216" y="1090"/>
                  <a:pt x="3226" y="1088"/>
                  <a:pt x="3240" y="1086"/>
                </a:cubicBezTo>
                <a:cubicBezTo>
                  <a:pt x="3254" y="1084"/>
                  <a:pt x="3278" y="1081"/>
                  <a:pt x="3292" y="1076"/>
                </a:cubicBezTo>
                <a:cubicBezTo>
                  <a:pt x="3306" y="1071"/>
                  <a:pt x="3322" y="1061"/>
                  <a:pt x="3327" y="1054"/>
                </a:cubicBezTo>
                <a:cubicBezTo>
                  <a:pt x="3345" y="1045"/>
                  <a:pt x="3319" y="1046"/>
                  <a:pt x="3324" y="1032"/>
                </a:cubicBezTo>
                <a:cubicBezTo>
                  <a:pt x="3329" y="1018"/>
                  <a:pt x="3356" y="988"/>
                  <a:pt x="3357" y="970"/>
                </a:cubicBezTo>
                <a:cubicBezTo>
                  <a:pt x="3358" y="952"/>
                  <a:pt x="3336" y="934"/>
                  <a:pt x="3332" y="924"/>
                </a:cubicBezTo>
                <a:cubicBezTo>
                  <a:pt x="3328" y="914"/>
                  <a:pt x="3331" y="912"/>
                  <a:pt x="3332" y="908"/>
                </a:cubicBezTo>
                <a:cubicBezTo>
                  <a:pt x="3333" y="904"/>
                  <a:pt x="3375" y="906"/>
                  <a:pt x="3339" y="898"/>
                </a:cubicBezTo>
                <a:cubicBezTo>
                  <a:pt x="3303" y="890"/>
                  <a:pt x="3170" y="871"/>
                  <a:pt x="3117" y="862"/>
                </a:cubicBezTo>
                <a:cubicBezTo>
                  <a:pt x="3112" y="856"/>
                  <a:pt x="3010" y="870"/>
                  <a:pt x="3020" y="844"/>
                </a:cubicBezTo>
                <a:cubicBezTo>
                  <a:pt x="2994" y="823"/>
                  <a:pt x="2919" y="764"/>
                  <a:pt x="2904" y="740"/>
                </a:cubicBezTo>
                <a:cubicBezTo>
                  <a:pt x="2889" y="716"/>
                  <a:pt x="2928" y="725"/>
                  <a:pt x="2931" y="700"/>
                </a:cubicBezTo>
                <a:cubicBezTo>
                  <a:pt x="2909" y="674"/>
                  <a:pt x="2919" y="592"/>
                  <a:pt x="2919" y="592"/>
                </a:cubicBezTo>
                <a:cubicBezTo>
                  <a:pt x="2923" y="578"/>
                  <a:pt x="2971" y="560"/>
                  <a:pt x="2956" y="556"/>
                </a:cubicBezTo>
                <a:cubicBezTo>
                  <a:pt x="2914" y="544"/>
                  <a:pt x="2913" y="578"/>
                  <a:pt x="2871" y="580"/>
                </a:cubicBezTo>
                <a:cubicBezTo>
                  <a:pt x="2795" y="586"/>
                  <a:pt x="2927" y="559"/>
                  <a:pt x="2853" y="538"/>
                </a:cubicBezTo>
                <a:cubicBezTo>
                  <a:pt x="2850" y="524"/>
                  <a:pt x="2896" y="510"/>
                  <a:pt x="2896" y="496"/>
                </a:cubicBezTo>
                <a:cubicBezTo>
                  <a:pt x="2896" y="482"/>
                  <a:pt x="2840" y="469"/>
                  <a:pt x="2852" y="456"/>
                </a:cubicBezTo>
                <a:cubicBezTo>
                  <a:pt x="2835" y="442"/>
                  <a:pt x="2961" y="438"/>
                  <a:pt x="2967" y="418"/>
                </a:cubicBezTo>
                <a:cubicBezTo>
                  <a:pt x="2974" y="406"/>
                  <a:pt x="2997" y="416"/>
                  <a:pt x="2991" y="394"/>
                </a:cubicBezTo>
                <a:cubicBezTo>
                  <a:pt x="2986" y="379"/>
                  <a:pt x="2946" y="346"/>
                  <a:pt x="2936" y="328"/>
                </a:cubicBezTo>
                <a:cubicBezTo>
                  <a:pt x="2926" y="310"/>
                  <a:pt x="2950" y="302"/>
                  <a:pt x="2931" y="286"/>
                </a:cubicBezTo>
                <a:cubicBezTo>
                  <a:pt x="2908" y="257"/>
                  <a:pt x="2842" y="249"/>
                  <a:pt x="2820" y="232"/>
                </a:cubicBezTo>
                <a:cubicBezTo>
                  <a:pt x="2798" y="215"/>
                  <a:pt x="2823" y="196"/>
                  <a:pt x="2800" y="184"/>
                </a:cubicBezTo>
                <a:cubicBezTo>
                  <a:pt x="2777" y="172"/>
                  <a:pt x="2705" y="169"/>
                  <a:pt x="2680" y="160"/>
                </a:cubicBezTo>
                <a:cubicBezTo>
                  <a:pt x="2655" y="151"/>
                  <a:pt x="2658" y="143"/>
                  <a:pt x="2648" y="132"/>
                </a:cubicBezTo>
                <a:cubicBezTo>
                  <a:pt x="2639" y="123"/>
                  <a:pt x="2626" y="108"/>
                  <a:pt x="2620" y="92"/>
                </a:cubicBezTo>
                <a:cubicBezTo>
                  <a:pt x="2620" y="78"/>
                  <a:pt x="2660" y="56"/>
                  <a:pt x="2648" y="48"/>
                </a:cubicBezTo>
                <a:cubicBezTo>
                  <a:pt x="2636" y="40"/>
                  <a:pt x="2574" y="46"/>
                  <a:pt x="2547" y="46"/>
                </a:cubicBezTo>
                <a:cubicBezTo>
                  <a:pt x="2533" y="54"/>
                  <a:pt x="2503" y="43"/>
                  <a:pt x="2487" y="46"/>
                </a:cubicBezTo>
                <a:cubicBezTo>
                  <a:pt x="2464" y="49"/>
                  <a:pt x="2463" y="27"/>
                  <a:pt x="2439" y="22"/>
                </a:cubicBezTo>
                <a:cubicBezTo>
                  <a:pt x="2412" y="42"/>
                  <a:pt x="2368" y="0"/>
                  <a:pt x="2343" y="22"/>
                </a:cubicBezTo>
                <a:cubicBezTo>
                  <a:pt x="2320" y="31"/>
                  <a:pt x="2310" y="36"/>
                  <a:pt x="2284" y="72"/>
                </a:cubicBezTo>
                <a:cubicBezTo>
                  <a:pt x="2273" y="89"/>
                  <a:pt x="2292" y="96"/>
                  <a:pt x="2276" y="124"/>
                </a:cubicBezTo>
                <a:cubicBezTo>
                  <a:pt x="2260" y="152"/>
                  <a:pt x="2219" y="218"/>
                  <a:pt x="2187" y="238"/>
                </a:cubicBezTo>
                <a:cubicBezTo>
                  <a:pt x="2146" y="249"/>
                  <a:pt x="2123" y="266"/>
                  <a:pt x="2085" y="246"/>
                </a:cubicBezTo>
                <a:cubicBezTo>
                  <a:pt x="2063" y="263"/>
                  <a:pt x="2027" y="323"/>
                  <a:pt x="2019" y="352"/>
                </a:cubicBezTo>
                <a:cubicBezTo>
                  <a:pt x="2014" y="383"/>
                  <a:pt x="2067" y="409"/>
                  <a:pt x="2054" y="432"/>
                </a:cubicBezTo>
                <a:cubicBezTo>
                  <a:pt x="2041" y="455"/>
                  <a:pt x="1980" y="489"/>
                  <a:pt x="1941" y="490"/>
                </a:cubicBezTo>
                <a:cubicBezTo>
                  <a:pt x="1896" y="528"/>
                  <a:pt x="1867" y="407"/>
                  <a:pt x="1818" y="440"/>
                </a:cubicBezTo>
                <a:cubicBezTo>
                  <a:pt x="1781" y="433"/>
                  <a:pt x="1686" y="440"/>
                  <a:pt x="1668" y="444"/>
                </a:cubicBezTo>
                <a:cubicBezTo>
                  <a:pt x="1650" y="448"/>
                  <a:pt x="1712" y="455"/>
                  <a:pt x="1707" y="466"/>
                </a:cubicBezTo>
                <a:cubicBezTo>
                  <a:pt x="1702" y="477"/>
                  <a:pt x="1660" y="502"/>
                  <a:pt x="1635" y="508"/>
                </a:cubicBezTo>
                <a:cubicBezTo>
                  <a:pt x="1610" y="486"/>
                  <a:pt x="1576" y="523"/>
                  <a:pt x="1554" y="500"/>
                </a:cubicBezTo>
                <a:cubicBezTo>
                  <a:pt x="1530" y="476"/>
                  <a:pt x="1578" y="608"/>
                  <a:pt x="1578" y="608"/>
                </a:cubicBezTo>
                <a:cubicBezTo>
                  <a:pt x="1602" y="530"/>
                  <a:pt x="1429" y="682"/>
                  <a:pt x="1371" y="610"/>
                </a:cubicBezTo>
                <a:cubicBezTo>
                  <a:pt x="1338" y="615"/>
                  <a:pt x="1340" y="646"/>
                  <a:pt x="1294" y="648"/>
                </a:cubicBezTo>
                <a:cubicBezTo>
                  <a:pt x="1249" y="654"/>
                  <a:pt x="1148" y="652"/>
                  <a:pt x="1098" y="648"/>
                </a:cubicBezTo>
                <a:cubicBezTo>
                  <a:pt x="1044" y="643"/>
                  <a:pt x="1021" y="628"/>
                  <a:pt x="996" y="624"/>
                </a:cubicBezTo>
                <a:cubicBezTo>
                  <a:pt x="971" y="620"/>
                  <a:pt x="964" y="630"/>
                  <a:pt x="946" y="624"/>
                </a:cubicBezTo>
                <a:cubicBezTo>
                  <a:pt x="928" y="618"/>
                  <a:pt x="901" y="599"/>
                  <a:pt x="885" y="586"/>
                </a:cubicBezTo>
                <a:cubicBezTo>
                  <a:pt x="869" y="573"/>
                  <a:pt x="858" y="558"/>
                  <a:pt x="852" y="544"/>
                </a:cubicBezTo>
                <a:cubicBezTo>
                  <a:pt x="846" y="530"/>
                  <a:pt x="862" y="517"/>
                  <a:pt x="852" y="500"/>
                </a:cubicBezTo>
                <a:cubicBezTo>
                  <a:pt x="799" y="482"/>
                  <a:pt x="824" y="468"/>
                  <a:pt x="795" y="442"/>
                </a:cubicBezTo>
                <a:cubicBezTo>
                  <a:pt x="779" y="412"/>
                  <a:pt x="760" y="376"/>
                  <a:pt x="756" y="320"/>
                </a:cubicBezTo>
                <a:cubicBezTo>
                  <a:pt x="718" y="317"/>
                  <a:pt x="666" y="216"/>
                  <a:pt x="627" y="214"/>
                </a:cubicBezTo>
                <a:cubicBezTo>
                  <a:pt x="589" y="212"/>
                  <a:pt x="646" y="182"/>
                  <a:pt x="615" y="202"/>
                </a:cubicBezTo>
                <a:cubicBezTo>
                  <a:pt x="570" y="229"/>
                  <a:pt x="719" y="217"/>
                  <a:pt x="666" y="216"/>
                </a:cubicBezTo>
                <a:cubicBezTo>
                  <a:pt x="595" y="275"/>
                  <a:pt x="649" y="230"/>
                  <a:pt x="552" y="232"/>
                </a:cubicBezTo>
                <a:cubicBezTo>
                  <a:pt x="543" y="256"/>
                  <a:pt x="437" y="265"/>
                  <a:pt x="423" y="286"/>
                </a:cubicBezTo>
                <a:cubicBezTo>
                  <a:pt x="396" y="304"/>
                  <a:pt x="395" y="304"/>
                  <a:pt x="380" y="328"/>
                </a:cubicBezTo>
                <a:cubicBezTo>
                  <a:pt x="365" y="352"/>
                  <a:pt x="350" y="405"/>
                  <a:pt x="333" y="430"/>
                </a:cubicBezTo>
                <a:cubicBezTo>
                  <a:pt x="316" y="455"/>
                  <a:pt x="291" y="464"/>
                  <a:pt x="280" y="480"/>
                </a:cubicBezTo>
                <a:cubicBezTo>
                  <a:pt x="247" y="509"/>
                  <a:pt x="267" y="525"/>
                  <a:pt x="264" y="528"/>
                </a:cubicBezTo>
                <a:cubicBezTo>
                  <a:pt x="261" y="531"/>
                  <a:pt x="266" y="497"/>
                  <a:pt x="261" y="496"/>
                </a:cubicBezTo>
                <a:cubicBezTo>
                  <a:pt x="255" y="492"/>
                  <a:pt x="246" y="519"/>
                  <a:pt x="232" y="524"/>
                </a:cubicBezTo>
                <a:cubicBezTo>
                  <a:pt x="218" y="529"/>
                  <a:pt x="191" y="528"/>
                  <a:pt x="176" y="528"/>
                </a:cubicBezTo>
                <a:cubicBezTo>
                  <a:pt x="161" y="528"/>
                  <a:pt x="161" y="504"/>
                  <a:pt x="140" y="524"/>
                </a:cubicBezTo>
                <a:cubicBezTo>
                  <a:pt x="155" y="586"/>
                  <a:pt x="0" y="604"/>
                  <a:pt x="51" y="646"/>
                </a:cubicBezTo>
                <a:cubicBezTo>
                  <a:pt x="47" y="682"/>
                  <a:pt x="128" y="692"/>
                  <a:pt x="144" y="712"/>
                </a:cubicBezTo>
                <a:cubicBezTo>
                  <a:pt x="160" y="732"/>
                  <a:pt x="142" y="753"/>
                  <a:pt x="147" y="766"/>
                </a:cubicBezTo>
                <a:cubicBezTo>
                  <a:pt x="152" y="779"/>
                  <a:pt x="169" y="774"/>
                  <a:pt x="171" y="790"/>
                </a:cubicBezTo>
                <a:cubicBezTo>
                  <a:pt x="173" y="806"/>
                  <a:pt x="168" y="845"/>
                  <a:pt x="159" y="862"/>
                </a:cubicBezTo>
                <a:cubicBezTo>
                  <a:pt x="154" y="882"/>
                  <a:pt x="123" y="880"/>
                  <a:pt x="117" y="892"/>
                </a:cubicBezTo>
                <a:cubicBezTo>
                  <a:pt x="109" y="902"/>
                  <a:pt x="120" y="912"/>
                  <a:pt x="112" y="924"/>
                </a:cubicBezTo>
                <a:cubicBezTo>
                  <a:pt x="104" y="936"/>
                  <a:pt x="70" y="950"/>
                  <a:pt x="68" y="964"/>
                </a:cubicBezTo>
                <a:cubicBezTo>
                  <a:pt x="66" y="978"/>
                  <a:pt x="97" y="1015"/>
                  <a:pt x="100" y="1008"/>
                </a:cubicBezTo>
                <a:cubicBezTo>
                  <a:pt x="99" y="1031"/>
                  <a:pt x="81" y="918"/>
                  <a:pt x="87" y="922"/>
                </a:cubicBezTo>
                <a:cubicBezTo>
                  <a:pt x="88" y="917"/>
                  <a:pt x="100" y="958"/>
                  <a:pt x="108" y="976"/>
                </a:cubicBezTo>
                <a:cubicBezTo>
                  <a:pt x="116" y="994"/>
                  <a:pt x="118" y="1012"/>
                  <a:pt x="135" y="1030"/>
                </a:cubicBezTo>
                <a:cubicBezTo>
                  <a:pt x="152" y="1048"/>
                  <a:pt x="179" y="1079"/>
                  <a:pt x="210" y="1086"/>
                </a:cubicBezTo>
                <a:cubicBezTo>
                  <a:pt x="241" y="1093"/>
                  <a:pt x="282" y="1075"/>
                  <a:pt x="321" y="1072"/>
                </a:cubicBezTo>
                <a:cubicBezTo>
                  <a:pt x="303" y="1117"/>
                  <a:pt x="470" y="1024"/>
                  <a:pt x="447" y="1066"/>
                </a:cubicBezTo>
                <a:close/>
              </a:path>
            </a:pathLst>
          </a:custGeom>
          <a:solidFill>
            <a:srgbClr val="FFCCFF">
              <a:alpha val="30980"/>
            </a:srgbClr>
          </a:solidFill>
          <a:ln w="5715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73" name="Text Box 29">
            <a:extLst>
              <a:ext uri="{FF2B5EF4-FFF2-40B4-BE49-F238E27FC236}">
                <a16:creationId xmlns:a16="http://schemas.microsoft.com/office/drawing/2014/main" id="{E675B5B5-5088-0285-F6E1-53B70DF05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0" y="3992563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.VnArial" panose="020B7200000000000000" pitchFamily="34" charset="0"/>
              </a:rPr>
              <a:t>Thµnh phè Hµ Néi</a:t>
            </a:r>
          </a:p>
        </p:txBody>
      </p:sp>
      <p:sp>
        <p:nvSpPr>
          <p:cNvPr id="12313" name="Text Box 25">
            <a:extLst>
              <a:ext uri="{FF2B5EF4-FFF2-40B4-BE49-F238E27FC236}">
                <a16:creationId xmlns:a16="http://schemas.microsoft.com/office/drawing/2014/main" id="{3F4349FA-1FE0-744A-7684-0ADA3B361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19201"/>
            <a:ext cx="3048000" cy="39354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3300"/>
                </a:solidFill>
              </a:rPr>
              <a:t>Thảo luận nhóm 2</a:t>
            </a:r>
          </a:p>
          <a:p>
            <a:pPr eaLnBrk="1" hangingPunct="1"/>
            <a:endParaRPr lang="en-US" altLang="en-US" sz="2800" b="1"/>
          </a:p>
          <a:p>
            <a:pPr eaLnBrk="1" hangingPunct="1"/>
            <a:endParaRPr lang="en-US" altLang="en-US" sz="2800" b="1"/>
          </a:p>
          <a:p>
            <a:pPr eaLnBrk="1" hangingPunct="1"/>
            <a:r>
              <a:rPr lang="en-US" altLang="en-US" sz="2800"/>
              <a:t>1/ Chỉ vị trí, giới hạn của Hà Nội trên lược đồ?</a:t>
            </a:r>
          </a:p>
          <a:p>
            <a:pPr eaLnBrk="1" hangingPunct="1"/>
            <a:endParaRPr lang="en-US" altLang="en-US" sz="2800"/>
          </a:p>
          <a:p>
            <a:pPr eaLnBrk="1" hangingPunct="1"/>
            <a:r>
              <a:rPr lang="en-US" altLang="en-US" sz="2800"/>
              <a:t>2/ Hà Nội tiếp giáp với những tỉnh nào?</a:t>
            </a:r>
            <a:endParaRPr lang="vi-V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9" grpId="0" animBg="1"/>
      <p:bldP spid="6173" grpId="0"/>
      <p:bldP spid="123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1">
            <a:extLst>
              <a:ext uri="{FF2B5EF4-FFF2-40B4-BE49-F238E27FC236}">
                <a16:creationId xmlns:a16="http://schemas.microsoft.com/office/drawing/2014/main" id="{68DF8598-CB86-F856-1C4F-DFD012BCC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5867400" cy="5867400"/>
          </a:xfrm>
          <a:prstGeom prst="rect">
            <a:avLst/>
          </a:prstGeom>
          <a:solidFill>
            <a:srgbClr val="FFCCFF"/>
          </a:solidFill>
          <a:ln w="9525">
            <a:solidFill>
              <a:srgbClr val="9E0000"/>
            </a:solidFill>
            <a:miter lim="800000"/>
            <a:headEnd/>
            <a:tailEnd/>
          </a:ln>
        </p:spPr>
      </p:pic>
      <p:sp>
        <p:nvSpPr>
          <p:cNvPr id="16387" name="Rectangle 29">
            <a:extLst>
              <a:ext uri="{FF2B5EF4-FFF2-40B4-BE49-F238E27FC236}">
                <a16:creationId xmlns:a16="http://schemas.microsoft.com/office/drawing/2014/main" id="{5BED9C68-4758-60D7-CB53-6FF3ADA7E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815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00" b="1">
              <a:solidFill>
                <a:srgbClr val="3B3BFF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b="1">
                <a:solidFill>
                  <a:srgbClr val="3B3BFF"/>
                </a:solidFill>
                <a:latin typeface="Times New Roman" panose="02020603050405020304" pitchFamily="18" charset="0"/>
              </a:rPr>
              <a:t>1. Vị trí, giới hạn của Hà Nội</a:t>
            </a:r>
          </a:p>
        </p:txBody>
      </p:sp>
      <p:cxnSp>
        <p:nvCxnSpPr>
          <p:cNvPr id="16388" name="AutoShape 22">
            <a:extLst>
              <a:ext uri="{FF2B5EF4-FFF2-40B4-BE49-F238E27FC236}">
                <a16:creationId xmlns:a16="http://schemas.microsoft.com/office/drawing/2014/main" id="{B80FEB1C-0B76-0050-27A9-BB286754E2DF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7200900" y="6858000"/>
            <a:ext cx="1588" cy="1588"/>
          </a:xfrm>
          <a:prstGeom prst="curvedConnector3">
            <a:avLst>
              <a:gd name="adj1" fmla="val 14400005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89" name="Freeform 27">
            <a:extLst>
              <a:ext uri="{FF2B5EF4-FFF2-40B4-BE49-F238E27FC236}">
                <a16:creationId xmlns:a16="http://schemas.microsoft.com/office/drawing/2014/main" id="{86E83457-DCC3-CEF8-7149-1CB938B813A1}"/>
              </a:ext>
            </a:extLst>
          </p:cNvPr>
          <p:cNvSpPr>
            <a:spLocks/>
          </p:cNvSpPr>
          <p:nvPr/>
        </p:nvSpPr>
        <p:spPr bwMode="auto">
          <a:xfrm>
            <a:off x="4648201" y="1447800"/>
            <a:ext cx="5357813" cy="4648200"/>
          </a:xfrm>
          <a:custGeom>
            <a:avLst/>
            <a:gdLst>
              <a:gd name="T0" fmla="*/ 2147483646 w 3375"/>
              <a:gd name="T1" fmla="*/ 2147483646 h 2325"/>
              <a:gd name="T2" fmla="*/ 2147483646 w 3375"/>
              <a:gd name="T3" fmla="*/ 2147483646 h 2325"/>
              <a:gd name="T4" fmla="*/ 2147483646 w 3375"/>
              <a:gd name="T5" fmla="*/ 2147483646 h 2325"/>
              <a:gd name="T6" fmla="*/ 2147483646 w 3375"/>
              <a:gd name="T7" fmla="*/ 2147483646 h 2325"/>
              <a:gd name="T8" fmla="*/ 2147483646 w 3375"/>
              <a:gd name="T9" fmla="*/ 2147483646 h 2325"/>
              <a:gd name="T10" fmla="*/ 2147483646 w 3375"/>
              <a:gd name="T11" fmla="*/ 2147483646 h 2325"/>
              <a:gd name="T12" fmla="*/ 2147483646 w 3375"/>
              <a:gd name="T13" fmla="*/ 2147483646 h 2325"/>
              <a:gd name="T14" fmla="*/ 2147483646 w 3375"/>
              <a:gd name="T15" fmla="*/ 2147483646 h 2325"/>
              <a:gd name="T16" fmla="*/ 2147483646 w 3375"/>
              <a:gd name="T17" fmla="*/ 2147483646 h 2325"/>
              <a:gd name="T18" fmla="*/ 2147483646 w 3375"/>
              <a:gd name="T19" fmla="*/ 2147483646 h 2325"/>
              <a:gd name="T20" fmla="*/ 2147483646 w 3375"/>
              <a:gd name="T21" fmla="*/ 2147483646 h 2325"/>
              <a:gd name="T22" fmla="*/ 2147483646 w 3375"/>
              <a:gd name="T23" fmla="*/ 2147483646 h 2325"/>
              <a:gd name="T24" fmla="*/ 2147483646 w 3375"/>
              <a:gd name="T25" fmla="*/ 2147483646 h 2325"/>
              <a:gd name="T26" fmla="*/ 2147483646 w 3375"/>
              <a:gd name="T27" fmla="*/ 2147483646 h 2325"/>
              <a:gd name="T28" fmla="*/ 2147483646 w 3375"/>
              <a:gd name="T29" fmla="*/ 2147483646 h 2325"/>
              <a:gd name="T30" fmla="*/ 2147483646 w 3375"/>
              <a:gd name="T31" fmla="*/ 2147483646 h 2325"/>
              <a:gd name="T32" fmla="*/ 2147483646 w 3375"/>
              <a:gd name="T33" fmla="*/ 2147483646 h 2325"/>
              <a:gd name="T34" fmla="*/ 2147483646 w 3375"/>
              <a:gd name="T35" fmla="*/ 2147483646 h 2325"/>
              <a:gd name="T36" fmla="*/ 2147483646 w 3375"/>
              <a:gd name="T37" fmla="*/ 2147483646 h 2325"/>
              <a:gd name="T38" fmla="*/ 2147483646 w 3375"/>
              <a:gd name="T39" fmla="*/ 2147483646 h 2325"/>
              <a:gd name="T40" fmla="*/ 2147483646 w 3375"/>
              <a:gd name="T41" fmla="*/ 2147483646 h 2325"/>
              <a:gd name="T42" fmla="*/ 2147483646 w 3375"/>
              <a:gd name="T43" fmla="*/ 2147483646 h 2325"/>
              <a:gd name="T44" fmla="*/ 2147483646 w 3375"/>
              <a:gd name="T45" fmla="*/ 2147483646 h 2325"/>
              <a:gd name="T46" fmla="*/ 2147483646 w 3375"/>
              <a:gd name="T47" fmla="*/ 2147483646 h 2325"/>
              <a:gd name="T48" fmla="*/ 2147483646 w 3375"/>
              <a:gd name="T49" fmla="*/ 2147483646 h 2325"/>
              <a:gd name="T50" fmla="*/ 2147483646 w 3375"/>
              <a:gd name="T51" fmla="*/ 2147483646 h 2325"/>
              <a:gd name="T52" fmla="*/ 2147483646 w 3375"/>
              <a:gd name="T53" fmla="*/ 2147483646 h 2325"/>
              <a:gd name="T54" fmla="*/ 2147483646 w 3375"/>
              <a:gd name="T55" fmla="*/ 2147483646 h 2325"/>
              <a:gd name="T56" fmla="*/ 2147483646 w 3375"/>
              <a:gd name="T57" fmla="*/ 2147483646 h 2325"/>
              <a:gd name="T58" fmla="*/ 2147483646 w 3375"/>
              <a:gd name="T59" fmla="*/ 2147483646 h 2325"/>
              <a:gd name="T60" fmla="*/ 2147483646 w 3375"/>
              <a:gd name="T61" fmla="*/ 2147483646 h 2325"/>
              <a:gd name="T62" fmla="*/ 2147483646 w 3375"/>
              <a:gd name="T63" fmla="*/ 2147483646 h 2325"/>
              <a:gd name="T64" fmla="*/ 2147483646 w 3375"/>
              <a:gd name="T65" fmla="*/ 2147483646 h 2325"/>
              <a:gd name="T66" fmla="*/ 2147483646 w 3375"/>
              <a:gd name="T67" fmla="*/ 2147483646 h 2325"/>
              <a:gd name="T68" fmla="*/ 2147483646 w 3375"/>
              <a:gd name="T69" fmla="*/ 2147483646 h 2325"/>
              <a:gd name="T70" fmla="*/ 2147483646 w 3375"/>
              <a:gd name="T71" fmla="*/ 2147483646 h 2325"/>
              <a:gd name="T72" fmla="*/ 2147483646 w 3375"/>
              <a:gd name="T73" fmla="*/ 2147483646 h 2325"/>
              <a:gd name="T74" fmla="*/ 2147483646 w 3375"/>
              <a:gd name="T75" fmla="*/ 2147483646 h 2325"/>
              <a:gd name="T76" fmla="*/ 2147483646 w 3375"/>
              <a:gd name="T77" fmla="*/ 2147483646 h 2325"/>
              <a:gd name="T78" fmla="*/ 2147483646 w 3375"/>
              <a:gd name="T79" fmla="*/ 2147483646 h 2325"/>
              <a:gd name="T80" fmla="*/ 2147483646 w 3375"/>
              <a:gd name="T81" fmla="*/ 2147483646 h 2325"/>
              <a:gd name="T82" fmla="*/ 2147483646 w 3375"/>
              <a:gd name="T83" fmla="*/ 2147483646 h 2325"/>
              <a:gd name="T84" fmla="*/ 2147483646 w 3375"/>
              <a:gd name="T85" fmla="*/ 2147483646 h 2325"/>
              <a:gd name="T86" fmla="*/ 2147483646 w 3375"/>
              <a:gd name="T87" fmla="*/ 2147483646 h 2325"/>
              <a:gd name="T88" fmla="*/ 2147483646 w 3375"/>
              <a:gd name="T89" fmla="*/ 2147483646 h 2325"/>
              <a:gd name="T90" fmla="*/ 2147483646 w 3375"/>
              <a:gd name="T91" fmla="*/ 2147483646 h 2325"/>
              <a:gd name="T92" fmla="*/ 2147483646 w 3375"/>
              <a:gd name="T93" fmla="*/ 2147483646 h 2325"/>
              <a:gd name="T94" fmla="*/ 2147483646 w 3375"/>
              <a:gd name="T95" fmla="*/ 2147483646 h 2325"/>
              <a:gd name="T96" fmla="*/ 2147483646 w 3375"/>
              <a:gd name="T97" fmla="*/ 2147483646 h 2325"/>
              <a:gd name="T98" fmla="*/ 2147483646 w 3375"/>
              <a:gd name="T99" fmla="*/ 2147483646 h 2325"/>
              <a:gd name="T100" fmla="*/ 2147483646 w 3375"/>
              <a:gd name="T101" fmla="*/ 2147483646 h 2325"/>
              <a:gd name="T102" fmla="*/ 2147483646 w 3375"/>
              <a:gd name="T103" fmla="*/ 2147483646 h 2325"/>
              <a:gd name="T104" fmla="*/ 2147483646 w 3375"/>
              <a:gd name="T105" fmla="*/ 2147483646 h 2325"/>
              <a:gd name="T106" fmla="*/ 2147483646 w 3375"/>
              <a:gd name="T107" fmla="*/ 2147483646 h 232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375"/>
              <a:gd name="T163" fmla="*/ 0 h 2325"/>
              <a:gd name="T164" fmla="*/ 3375 w 3375"/>
              <a:gd name="T165" fmla="*/ 2325 h 2325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375" h="2325">
                <a:moveTo>
                  <a:pt x="447" y="1066"/>
                </a:moveTo>
                <a:cubicBezTo>
                  <a:pt x="473" y="1070"/>
                  <a:pt x="472" y="1061"/>
                  <a:pt x="480" y="1064"/>
                </a:cubicBezTo>
                <a:cubicBezTo>
                  <a:pt x="488" y="1067"/>
                  <a:pt x="509" y="1082"/>
                  <a:pt x="496" y="1084"/>
                </a:cubicBezTo>
                <a:cubicBezTo>
                  <a:pt x="507" y="1074"/>
                  <a:pt x="392" y="1092"/>
                  <a:pt x="399" y="1078"/>
                </a:cubicBezTo>
                <a:cubicBezTo>
                  <a:pt x="409" y="1072"/>
                  <a:pt x="520" y="1100"/>
                  <a:pt x="548" y="1104"/>
                </a:cubicBezTo>
                <a:cubicBezTo>
                  <a:pt x="576" y="1108"/>
                  <a:pt x="544" y="1088"/>
                  <a:pt x="568" y="1100"/>
                </a:cubicBezTo>
                <a:cubicBezTo>
                  <a:pt x="592" y="1112"/>
                  <a:pt x="656" y="1152"/>
                  <a:pt x="693" y="1174"/>
                </a:cubicBezTo>
                <a:cubicBezTo>
                  <a:pt x="757" y="1197"/>
                  <a:pt x="727" y="1207"/>
                  <a:pt x="789" y="1234"/>
                </a:cubicBezTo>
                <a:cubicBezTo>
                  <a:pt x="817" y="1242"/>
                  <a:pt x="799" y="1228"/>
                  <a:pt x="828" y="1236"/>
                </a:cubicBezTo>
                <a:cubicBezTo>
                  <a:pt x="838" y="1239"/>
                  <a:pt x="832" y="1247"/>
                  <a:pt x="848" y="1252"/>
                </a:cubicBezTo>
                <a:cubicBezTo>
                  <a:pt x="864" y="1257"/>
                  <a:pt x="905" y="1259"/>
                  <a:pt x="924" y="1264"/>
                </a:cubicBezTo>
                <a:cubicBezTo>
                  <a:pt x="943" y="1269"/>
                  <a:pt x="889" y="1273"/>
                  <a:pt x="963" y="1282"/>
                </a:cubicBezTo>
                <a:cubicBezTo>
                  <a:pt x="963" y="1287"/>
                  <a:pt x="1369" y="1314"/>
                  <a:pt x="1371" y="1318"/>
                </a:cubicBezTo>
                <a:cubicBezTo>
                  <a:pt x="1434" y="1331"/>
                  <a:pt x="1320" y="1338"/>
                  <a:pt x="1299" y="1354"/>
                </a:cubicBezTo>
                <a:cubicBezTo>
                  <a:pt x="1274" y="1372"/>
                  <a:pt x="1206" y="1405"/>
                  <a:pt x="1220" y="1424"/>
                </a:cubicBezTo>
                <a:cubicBezTo>
                  <a:pt x="1234" y="1443"/>
                  <a:pt x="1352" y="1457"/>
                  <a:pt x="1383" y="1468"/>
                </a:cubicBezTo>
                <a:cubicBezTo>
                  <a:pt x="1381" y="1498"/>
                  <a:pt x="1419" y="1461"/>
                  <a:pt x="1407" y="1492"/>
                </a:cubicBezTo>
                <a:cubicBezTo>
                  <a:pt x="1407" y="1507"/>
                  <a:pt x="1401" y="1533"/>
                  <a:pt x="1382" y="1556"/>
                </a:cubicBezTo>
                <a:cubicBezTo>
                  <a:pt x="1363" y="1579"/>
                  <a:pt x="1292" y="1615"/>
                  <a:pt x="1292" y="1628"/>
                </a:cubicBezTo>
                <a:cubicBezTo>
                  <a:pt x="1286" y="1645"/>
                  <a:pt x="1353" y="1646"/>
                  <a:pt x="1384" y="1632"/>
                </a:cubicBezTo>
                <a:cubicBezTo>
                  <a:pt x="1415" y="1618"/>
                  <a:pt x="1447" y="1554"/>
                  <a:pt x="1479" y="1546"/>
                </a:cubicBezTo>
                <a:cubicBezTo>
                  <a:pt x="1511" y="1538"/>
                  <a:pt x="1548" y="1575"/>
                  <a:pt x="1575" y="1582"/>
                </a:cubicBezTo>
                <a:cubicBezTo>
                  <a:pt x="1599" y="1594"/>
                  <a:pt x="1625" y="1564"/>
                  <a:pt x="1641" y="1588"/>
                </a:cubicBezTo>
                <a:cubicBezTo>
                  <a:pt x="1658" y="1601"/>
                  <a:pt x="1663" y="1638"/>
                  <a:pt x="1674" y="1660"/>
                </a:cubicBezTo>
                <a:cubicBezTo>
                  <a:pt x="1685" y="1682"/>
                  <a:pt x="1702" y="1699"/>
                  <a:pt x="1706" y="1720"/>
                </a:cubicBezTo>
                <a:cubicBezTo>
                  <a:pt x="1710" y="1741"/>
                  <a:pt x="1686" y="1765"/>
                  <a:pt x="1701" y="1786"/>
                </a:cubicBezTo>
                <a:cubicBezTo>
                  <a:pt x="1785" y="1834"/>
                  <a:pt x="1684" y="1809"/>
                  <a:pt x="1794" y="1844"/>
                </a:cubicBezTo>
                <a:cubicBezTo>
                  <a:pt x="1814" y="1862"/>
                  <a:pt x="1804" y="1881"/>
                  <a:pt x="1812" y="1896"/>
                </a:cubicBezTo>
                <a:cubicBezTo>
                  <a:pt x="1820" y="1911"/>
                  <a:pt x="1838" y="1922"/>
                  <a:pt x="1839" y="1936"/>
                </a:cubicBezTo>
                <a:cubicBezTo>
                  <a:pt x="1840" y="1950"/>
                  <a:pt x="1822" y="1965"/>
                  <a:pt x="1815" y="1978"/>
                </a:cubicBezTo>
                <a:cubicBezTo>
                  <a:pt x="1812" y="1991"/>
                  <a:pt x="1796" y="1997"/>
                  <a:pt x="1800" y="2012"/>
                </a:cubicBezTo>
                <a:cubicBezTo>
                  <a:pt x="1804" y="2027"/>
                  <a:pt x="1831" y="2049"/>
                  <a:pt x="1839" y="2068"/>
                </a:cubicBezTo>
                <a:cubicBezTo>
                  <a:pt x="1839" y="2087"/>
                  <a:pt x="1856" y="2111"/>
                  <a:pt x="1848" y="2124"/>
                </a:cubicBezTo>
                <a:cubicBezTo>
                  <a:pt x="1840" y="2139"/>
                  <a:pt x="1786" y="2148"/>
                  <a:pt x="1788" y="2160"/>
                </a:cubicBezTo>
                <a:cubicBezTo>
                  <a:pt x="1790" y="2172"/>
                  <a:pt x="1840" y="2192"/>
                  <a:pt x="1863" y="2194"/>
                </a:cubicBezTo>
                <a:cubicBezTo>
                  <a:pt x="1878" y="2207"/>
                  <a:pt x="1897" y="2160"/>
                  <a:pt x="1929" y="2170"/>
                </a:cubicBezTo>
                <a:cubicBezTo>
                  <a:pt x="1944" y="2171"/>
                  <a:pt x="1943" y="2192"/>
                  <a:pt x="1953" y="2200"/>
                </a:cubicBezTo>
                <a:cubicBezTo>
                  <a:pt x="1963" y="2208"/>
                  <a:pt x="1973" y="2212"/>
                  <a:pt x="1992" y="2216"/>
                </a:cubicBezTo>
                <a:cubicBezTo>
                  <a:pt x="2011" y="2220"/>
                  <a:pt x="2045" y="2220"/>
                  <a:pt x="2067" y="2224"/>
                </a:cubicBezTo>
                <a:cubicBezTo>
                  <a:pt x="2169" y="2226"/>
                  <a:pt x="2118" y="2178"/>
                  <a:pt x="2127" y="2242"/>
                </a:cubicBezTo>
                <a:cubicBezTo>
                  <a:pt x="2128" y="2260"/>
                  <a:pt x="2197" y="2235"/>
                  <a:pt x="2204" y="2252"/>
                </a:cubicBezTo>
                <a:cubicBezTo>
                  <a:pt x="2218" y="2253"/>
                  <a:pt x="2209" y="2253"/>
                  <a:pt x="2216" y="2260"/>
                </a:cubicBezTo>
                <a:cubicBezTo>
                  <a:pt x="2223" y="2267"/>
                  <a:pt x="2232" y="2283"/>
                  <a:pt x="2248" y="2292"/>
                </a:cubicBezTo>
                <a:cubicBezTo>
                  <a:pt x="2264" y="2301"/>
                  <a:pt x="2290" y="2314"/>
                  <a:pt x="2312" y="2316"/>
                </a:cubicBezTo>
                <a:cubicBezTo>
                  <a:pt x="2334" y="2318"/>
                  <a:pt x="2360" y="2315"/>
                  <a:pt x="2379" y="2302"/>
                </a:cubicBezTo>
                <a:cubicBezTo>
                  <a:pt x="2411" y="2294"/>
                  <a:pt x="2409" y="2254"/>
                  <a:pt x="2427" y="2236"/>
                </a:cubicBezTo>
                <a:cubicBezTo>
                  <a:pt x="2444" y="2222"/>
                  <a:pt x="2462" y="2217"/>
                  <a:pt x="2484" y="2216"/>
                </a:cubicBezTo>
                <a:cubicBezTo>
                  <a:pt x="2503" y="2216"/>
                  <a:pt x="2542" y="2221"/>
                  <a:pt x="2559" y="2230"/>
                </a:cubicBezTo>
                <a:cubicBezTo>
                  <a:pt x="2576" y="2239"/>
                  <a:pt x="2571" y="2266"/>
                  <a:pt x="2583" y="2272"/>
                </a:cubicBezTo>
                <a:cubicBezTo>
                  <a:pt x="2595" y="2278"/>
                  <a:pt x="2621" y="2267"/>
                  <a:pt x="2631" y="2266"/>
                </a:cubicBezTo>
                <a:cubicBezTo>
                  <a:pt x="2652" y="2245"/>
                  <a:pt x="2623" y="2289"/>
                  <a:pt x="2643" y="2266"/>
                </a:cubicBezTo>
                <a:cubicBezTo>
                  <a:pt x="2650" y="2266"/>
                  <a:pt x="2638" y="2276"/>
                  <a:pt x="2672" y="2284"/>
                </a:cubicBezTo>
                <a:cubicBezTo>
                  <a:pt x="2706" y="2292"/>
                  <a:pt x="2836" y="2308"/>
                  <a:pt x="2847" y="2314"/>
                </a:cubicBezTo>
                <a:cubicBezTo>
                  <a:pt x="2864" y="2315"/>
                  <a:pt x="2729" y="2307"/>
                  <a:pt x="2739" y="2320"/>
                </a:cubicBezTo>
                <a:cubicBezTo>
                  <a:pt x="2742" y="2311"/>
                  <a:pt x="2864" y="2325"/>
                  <a:pt x="2888" y="2312"/>
                </a:cubicBezTo>
                <a:cubicBezTo>
                  <a:pt x="2912" y="2299"/>
                  <a:pt x="2880" y="2252"/>
                  <a:pt x="2883" y="2242"/>
                </a:cubicBezTo>
                <a:cubicBezTo>
                  <a:pt x="2886" y="2232"/>
                  <a:pt x="2901" y="2258"/>
                  <a:pt x="2904" y="2252"/>
                </a:cubicBezTo>
                <a:cubicBezTo>
                  <a:pt x="2907" y="2246"/>
                  <a:pt x="2911" y="2240"/>
                  <a:pt x="2901" y="2206"/>
                </a:cubicBezTo>
                <a:cubicBezTo>
                  <a:pt x="2891" y="2172"/>
                  <a:pt x="2830" y="2082"/>
                  <a:pt x="2841" y="2050"/>
                </a:cubicBezTo>
                <a:cubicBezTo>
                  <a:pt x="2852" y="2018"/>
                  <a:pt x="2937" y="2022"/>
                  <a:pt x="2967" y="2014"/>
                </a:cubicBezTo>
                <a:cubicBezTo>
                  <a:pt x="2996" y="2009"/>
                  <a:pt x="2977" y="1996"/>
                  <a:pt x="3021" y="2002"/>
                </a:cubicBezTo>
                <a:cubicBezTo>
                  <a:pt x="3037" y="2010"/>
                  <a:pt x="3048" y="2050"/>
                  <a:pt x="3064" y="2060"/>
                </a:cubicBezTo>
                <a:cubicBezTo>
                  <a:pt x="3080" y="2070"/>
                  <a:pt x="3103" y="2066"/>
                  <a:pt x="3117" y="2062"/>
                </a:cubicBezTo>
                <a:cubicBezTo>
                  <a:pt x="3131" y="2058"/>
                  <a:pt x="3129" y="2046"/>
                  <a:pt x="3147" y="2038"/>
                </a:cubicBezTo>
                <a:cubicBezTo>
                  <a:pt x="3164" y="2026"/>
                  <a:pt x="3203" y="2028"/>
                  <a:pt x="3225" y="2014"/>
                </a:cubicBezTo>
                <a:cubicBezTo>
                  <a:pt x="3246" y="2007"/>
                  <a:pt x="3263" y="2006"/>
                  <a:pt x="3272" y="1996"/>
                </a:cubicBezTo>
                <a:cubicBezTo>
                  <a:pt x="3281" y="1986"/>
                  <a:pt x="3288" y="1969"/>
                  <a:pt x="3279" y="1954"/>
                </a:cubicBezTo>
                <a:cubicBezTo>
                  <a:pt x="3266" y="1932"/>
                  <a:pt x="3247" y="1940"/>
                  <a:pt x="3219" y="1906"/>
                </a:cubicBezTo>
                <a:cubicBezTo>
                  <a:pt x="3195" y="1864"/>
                  <a:pt x="3175" y="1746"/>
                  <a:pt x="3135" y="1702"/>
                </a:cubicBezTo>
                <a:cubicBezTo>
                  <a:pt x="3095" y="1658"/>
                  <a:pt x="3017" y="1672"/>
                  <a:pt x="2979" y="1642"/>
                </a:cubicBezTo>
                <a:cubicBezTo>
                  <a:pt x="2941" y="1612"/>
                  <a:pt x="2905" y="1552"/>
                  <a:pt x="2904" y="1524"/>
                </a:cubicBezTo>
                <a:cubicBezTo>
                  <a:pt x="2908" y="1508"/>
                  <a:pt x="2976" y="1491"/>
                  <a:pt x="2970" y="1476"/>
                </a:cubicBezTo>
                <a:cubicBezTo>
                  <a:pt x="2958" y="1451"/>
                  <a:pt x="2849" y="1414"/>
                  <a:pt x="2848" y="1388"/>
                </a:cubicBezTo>
                <a:cubicBezTo>
                  <a:pt x="2830" y="1358"/>
                  <a:pt x="2928" y="1338"/>
                  <a:pt x="2936" y="1304"/>
                </a:cubicBezTo>
                <a:cubicBezTo>
                  <a:pt x="2940" y="1279"/>
                  <a:pt x="2879" y="1259"/>
                  <a:pt x="2872" y="1240"/>
                </a:cubicBezTo>
                <a:cubicBezTo>
                  <a:pt x="2865" y="1221"/>
                  <a:pt x="2865" y="1197"/>
                  <a:pt x="2895" y="1186"/>
                </a:cubicBezTo>
                <a:cubicBezTo>
                  <a:pt x="2925" y="1175"/>
                  <a:pt x="3016" y="1176"/>
                  <a:pt x="3051" y="1174"/>
                </a:cubicBezTo>
                <a:cubicBezTo>
                  <a:pt x="3085" y="1166"/>
                  <a:pt x="3085" y="1192"/>
                  <a:pt x="3108" y="1176"/>
                </a:cubicBezTo>
                <a:cubicBezTo>
                  <a:pt x="3131" y="1160"/>
                  <a:pt x="3175" y="1091"/>
                  <a:pt x="3192" y="1076"/>
                </a:cubicBezTo>
                <a:cubicBezTo>
                  <a:pt x="3209" y="1061"/>
                  <a:pt x="3200" y="1086"/>
                  <a:pt x="3208" y="1088"/>
                </a:cubicBezTo>
                <a:cubicBezTo>
                  <a:pt x="3216" y="1090"/>
                  <a:pt x="3226" y="1088"/>
                  <a:pt x="3240" y="1086"/>
                </a:cubicBezTo>
                <a:cubicBezTo>
                  <a:pt x="3254" y="1084"/>
                  <a:pt x="3278" y="1081"/>
                  <a:pt x="3292" y="1076"/>
                </a:cubicBezTo>
                <a:cubicBezTo>
                  <a:pt x="3306" y="1071"/>
                  <a:pt x="3322" y="1061"/>
                  <a:pt x="3327" y="1054"/>
                </a:cubicBezTo>
                <a:cubicBezTo>
                  <a:pt x="3345" y="1045"/>
                  <a:pt x="3319" y="1046"/>
                  <a:pt x="3324" y="1032"/>
                </a:cubicBezTo>
                <a:cubicBezTo>
                  <a:pt x="3329" y="1018"/>
                  <a:pt x="3356" y="988"/>
                  <a:pt x="3357" y="970"/>
                </a:cubicBezTo>
                <a:cubicBezTo>
                  <a:pt x="3358" y="952"/>
                  <a:pt x="3336" y="934"/>
                  <a:pt x="3332" y="924"/>
                </a:cubicBezTo>
                <a:cubicBezTo>
                  <a:pt x="3328" y="914"/>
                  <a:pt x="3331" y="912"/>
                  <a:pt x="3332" y="908"/>
                </a:cubicBezTo>
                <a:cubicBezTo>
                  <a:pt x="3333" y="904"/>
                  <a:pt x="3375" y="906"/>
                  <a:pt x="3339" y="898"/>
                </a:cubicBezTo>
                <a:cubicBezTo>
                  <a:pt x="3303" y="890"/>
                  <a:pt x="3170" y="871"/>
                  <a:pt x="3117" y="862"/>
                </a:cubicBezTo>
                <a:cubicBezTo>
                  <a:pt x="3112" y="856"/>
                  <a:pt x="3010" y="870"/>
                  <a:pt x="3020" y="844"/>
                </a:cubicBezTo>
                <a:cubicBezTo>
                  <a:pt x="2994" y="823"/>
                  <a:pt x="2919" y="764"/>
                  <a:pt x="2904" y="740"/>
                </a:cubicBezTo>
                <a:cubicBezTo>
                  <a:pt x="2889" y="716"/>
                  <a:pt x="2928" y="725"/>
                  <a:pt x="2931" y="700"/>
                </a:cubicBezTo>
                <a:cubicBezTo>
                  <a:pt x="2909" y="674"/>
                  <a:pt x="2919" y="592"/>
                  <a:pt x="2919" y="592"/>
                </a:cubicBezTo>
                <a:cubicBezTo>
                  <a:pt x="2923" y="578"/>
                  <a:pt x="2971" y="560"/>
                  <a:pt x="2956" y="556"/>
                </a:cubicBezTo>
                <a:cubicBezTo>
                  <a:pt x="2914" y="544"/>
                  <a:pt x="2913" y="578"/>
                  <a:pt x="2871" y="580"/>
                </a:cubicBezTo>
                <a:cubicBezTo>
                  <a:pt x="2795" y="586"/>
                  <a:pt x="2927" y="559"/>
                  <a:pt x="2853" y="538"/>
                </a:cubicBezTo>
                <a:cubicBezTo>
                  <a:pt x="2850" y="524"/>
                  <a:pt x="2896" y="510"/>
                  <a:pt x="2896" y="496"/>
                </a:cubicBezTo>
                <a:cubicBezTo>
                  <a:pt x="2896" y="482"/>
                  <a:pt x="2840" y="469"/>
                  <a:pt x="2852" y="456"/>
                </a:cubicBezTo>
                <a:cubicBezTo>
                  <a:pt x="2835" y="442"/>
                  <a:pt x="2961" y="438"/>
                  <a:pt x="2967" y="418"/>
                </a:cubicBezTo>
                <a:cubicBezTo>
                  <a:pt x="2974" y="406"/>
                  <a:pt x="2997" y="416"/>
                  <a:pt x="2991" y="394"/>
                </a:cubicBezTo>
                <a:cubicBezTo>
                  <a:pt x="2986" y="379"/>
                  <a:pt x="2946" y="346"/>
                  <a:pt x="2936" y="328"/>
                </a:cubicBezTo>
                <a:cubicBezTo>
                  <a:pt x="2926" y="310"/>
                  <a:pt x="2950" y="302"/>
                  <a:pt x="2931" y="286"/>
                </a:cubicBezTo>
                <a:cubicBezTo>
                  <a:pt x="2908" y="257"/>
                  <a:pt x="2842" y="249"/>
                  <a:pt x="2820" y="232"/>
                </a:cubicBezTo>
                <a:cubicBezTo>
                  <a:pt x="2798" y="215"/>
                  <a:pt x="2823" y="196"/>
                  <a:pt x="2800" y="184"/>
                </a:cubicBezTo>
                <a:cubicBezTo>
                  <a:pt x="2777" y="172"/>
                  <a:pt x="2705" y="169"/>
                  <a:pt x="2680" y="160"/>
                </a:cubicBezTo>
                <a:cubicBezTo>
                  <a:pt x="2655" y="151"/>
                  <a:pt x="2658" y="143"/>
                  <a:pt x="2648" y="132"/>
                </a:cubicBezTo>
                <a:cubicBezTo>
                  <a:pt x="2639" y="123"/>
                  <a:pt x="2626" y="108"/>
                  <a:pt x="2620" y="92"/>
                </a:cubicBezTo>
                <a:cubicBezTo>
                  <a:pt x="2620" y="78"/>
                  <a:pt x="2660" y="56"/>
                  <a:pt x="2648" y="48"/>
                </a:cubicBezTo>
                <a:cubicBezTo>
                  <a:pt x="2636" y="40"/>
                  <a:pt x="2574" y="46"/>
                  <a:pt x="2547" y="46"/>
                </a:cubicBezTo>
                <a:cubicBezTo>
                  <a:pt x="2533" y="54"/>
                  <a:pt x="2503" y="43"/>
                  <a:pt x="2487" y="46"/>
                </a:cubicBezTo>
                <a:cubicBezTo>
                  <a:pt x="2464" y="49"/>
                  <a:pt x="2463" y="27"/>
                  <a:pt x="2439" y="22"/>
                </a:cubicBezTo>
                <a:cubicBezTo>
                  <a:pt x="2412" y="42"/>
                  <a:pt x="2368" y="0"/>
                  <a:pt x="2343" y="22"/>
                </a:cubicBezTo>
                <a:cubicBezTo>
                  <a:pt x="2320" y="31"/>
                  <a:pt x="2310" y="36"/>
                  <a:pt x="2284" y="72"/>
                </a:cubicBezTo>
                <a:cubicBezTo>
                  <a:pt x="2273" y="89"/>
                  <a:pt x="2292" y="96"/>
                  <a:pt x="2276" y="124"/>
                </a:cubicBezTo>
                <a:cubicBezTo>
                  <a:pt x="2260" y="152"/>
                  <a:pt x="2219" y="218"/>
                  <a:pt x="2187" y="238"/>
                </a:cubicBezTo>
                <a:cubicBezTo>
                  <a:pt x="2146" y="249"/>
                  <a:pt x="2123" y="266"/>
                  <a:pt x="2085" y="246"/>
                </a:cubicBezTo>
                <a:cubicBezTo>
                  <a:pt x="2063" y="263"/>
                  <a:pt x="2027" y="323"/>
                  <a:pt x="2019" y="352"/>
                </a:cubicBezTo>
                <a:cubicBezTo>
                  <a:pt x="2014" y="383"/>
                  <a:pt x="2067" y="409"/>
                  <a:pt x="2054" y="432"/>
                </a:cubicBezTo>
                <a:cubicBezTo>
                  <a:pt x="2041" y="455"/>
                  <a:pt x="1980" y="489"/>
                  <a:pt x="1941" y="490"/>
                </a:cubicBezTo>
                <a:cubicBezTo>
                  <a:pt x="1896" y="528"/>
                  <a:pt x="1867" y="407"/>
                  <a:pt x="1818" y="440"/>
                </a:cubicBezTo>
                <a:cubicBezTo>
                  <a:pt x="1781" y="433"/>
                  <a:pt x="1686" y="440"/>
                  <a:pt x="1668" y="444"/>
                </a:cubicBezTo>
                <a:cubicBezTo>
                  <a:pt x="1650" y="448"/>
                  <a:pt x="1712" y="455"/>
                  <a:pt x="1707" y="466"/>
                </a:cubicBezTo>
                <a:cubicBezTo>
                  <a:pt x="1702" y="477"/>
                  <a:pt x="1660" y="502"/>
                  <a:pt x="1635" y="508"/>
                </a:cubicBezTo>
                <a:cubicBezTo>
                  <a:pt x="1610" y="486"/>
                  <a:pt x="1576" y="523"/>
                  <a:pt x="1554" y="500"/>
                </a:cubicBezTo>
                <a:cubicBezTo>
                  <a:pt x="1530" y="476"/>
                  <a:pt x="1578" y="608"/>
                  <a:pt x="1578" y="608"/>
                </a:cubicBezTo>
                <a:cubicBezTo>
                  <a:pt x="1602" y="530"/>
                  <a:pt x="1429" y="682"/>
                  <a:pt x="1371" y="610"/>
                </a:cubicBezTo>
                <a:cubicBezTo>
                  <a:pt x="1338" y="615"/>
                  <a:pt x="1340" y="646"/>
                  <a:pt x="1294" y="648"/>
                </a:cubicBezTo>
                <a:cubicBezTo>
                  <a:pt x="1249" y="654"/>
                  <a:pt x="1148" y="652"/>
                  <a:pt x="1098" y="648"/>
                </a:cubicBezTo>
                <a:cubicBezTo>
                  <a:pt x="1044" y="643"/>
                  <a:pt x="1021" y="628"/>
                  <a:pt x="996" y="624"/>
                </a:cubicBezTo>
                <a:cubicBezTo>
                  <a:pt x="971" y="620"/>
                  <a:pt x="964" y="630"/>
                  <a:pt x="946" y="624"/>
                </a:cubicBezTo>
                <a:cubicBezTo>
                  <a:pt x="928" y="618"/>
                  <a:pt x="901" y="599"/>
                  <a:pt x="885" y="586"/>
                </a:cubicBezTo>
                <a:cubicBezTo>
                  <a:pt x="869" y="573"/>
                  <a:pt x="858" y="558"/>
                  <a:pt x="852" y="544"/>
                </a:cubicBezTo>
                <a:cubicBezTo>
                  <a:pt x="846" y="530"/>
                  <a:pt x="862" y="517"/>
                  <a:pt x="852" y="500"/>
                </a:cubicBezTo>
                <a:cubicBezTo>
                  <a:pt x="799" y="482"/>
                  <a:pt x="824" y="468"/>
                  <a:pt x="795" y="442"/>
                </a:cubicBezTo>
                <a:cubicBezTo>
                  <a:pt x="779" y="412"/>
                  <a:pt x="760" y="376"/>
                  <a:pt x="756" y="320"/>
                </a:cubicBezTo>
                <a:cubicBezTo>
                  <a:pt x="718" y="317"/>
                  <a:pt x="666" y="216"/>
                  <a:pt x="627" y="214"/>
                </a:cubicBezTo>
                <a:cubicBezTo>
                  <a:pt x="589" y="212"/>
                  <a:pt x="646" y="182"/>
                  <a:pt x="615" y="202"/>
                </a:cubicBezTo>
                <a:cubicBezTo>
                  <a:pt x="570" y="229"/>
                  <a:pt x="719" y="217"/>
                  <a:pt x="666" y="216"/>
                </a:cubicBezTo>
                <a:cubicBezTo>
                  <a:pt x="595" y="275"/>
                  <a:pt x="649" y="230"/>
                  <a:pt x="552" y="232"/>
                </a:cubicBezTo>
                <a:cubicBezTo>
                  <a:pt x="543" y="256"/>
                  <a:pt x="437" y="265"/>
                  <a:pt x="423" y="286"/>
                </a:cubicBezTo>
                <a:cubicBezTo>
                  <a:pt x="396" y="304"/>
                  <a:pt x="395" y="304"/>
                  <a:pt x="380" y="328"/>
                </a:cubicBezTo>
                <a:cubicBezTo>
                  <a:pt x="365" y="352"/>
                  <a:pt x="350" y="405"/>
                  <a:pt x="333" y="430"/>
                </a:cubicBezTo>
                <a:cubicBezTo>
                  <a:pt x="316" y="455"/>
                  <a:pt x="291" y="464"/>
                  <a:pt x="280" y="480"/>
                </a:cubicBezTo>
                <a:cubicBezTo>
                  <a:pt x="247" y="509"/>
                  <a:pt x="267" y="525"/>
                  <a:pt x="264" y="528"/>
                </a:cubicBezTo>
                <a:cubicBezTo>
                  <a:pt x="261" y="531"/>
                  <a:pt x="266" y="497"/>
                  <a:pt x="261" y="496"/>
                </a:cubicBezTo>
                <a:cubicBezTo>
                  <a:pt x="255" y="492"/>
                  <a:pt x="246" y="519"/>
                  <a:pt x="232" y="524"/>
                </a:cubicBezTo>
                <a:cubicBezTo>
                  <a:pt x="218" y="529"/>
                  <a:pt x="191" y="528"/>
                  <a:pt x="176" y="528"/>
                </a:cubicBezTo>
                <a:cubicBezTo>
                  <a:pt x="161" y="528"/>
                  <a:pt x="161" y="504"/>
                  <a:pt x="140" y="524"/>
                </a:cubicBezTo>
                <a:cubicBezTo>
                  <a:pt x="155" y="586"/>
                  <a:pt x="0" y="604"/>
                  <a:pt x="51" y="646"/>
                </a:cubicBezTo>
                <a:cubicBezTo>
                  <a:pt x="47" y="682"/>
                  <a:pt x="128" y="692"/>
                  <a:pt x="144" y="712"/>
                </a:cubicBezTo>
                <a:cubicBezTo>
                  <a:pt x="160" y="732"/>
                  <a:pt x="142" y="753"/>
                  <a:pt x="147" y="766"/>
                </a:cubicBezTo>
                <a:cubicBezTo>
                  <a:pt x="152" y="779"/>
                  <a:pt x="169" y="774"/>
                  <a:pt x="171" y="790"/>
                </a:cubicBezTo>
                <a:cubicBezTo>
                  <a:pt x="173" y="806"/>
                  <a:pt x="168" y="845"/>
                  <a:pt x="159" y="862"/>
                </a:cubicBezTo>
                <a:cubicBezTo>
                  <a:pt x="154" y="882"/>
                  <a:pt x="123" y="880"/>
                  <a:pt x="117" y="892"/>
                </a:cubicBezTo>
                <a:cubicBezTo>
                  <a:pt x="109" y="902"/>
                  <a:pt x="120" y="912"/>
                  <a:pt x="112" y="924"/>
                </a:cubicBezTo>
                <a:cubicBezTo>
                  <a:pt x="104" y="936"/>
                  <a:pt x="70" y="950"/>
                  <a:pt x="68" y="964"/>
                </a:cubicBezTo>
                <a:cubicBezTo>
                  <a:pt x="66" y="978"/>
                  <a:pt x="97" y="1015"/>
                  <a:pt x="100" y="1008"/>
                </a:cubicBezTo>
                <a:cubicBezTo>
                  <a:pt x="99" y="1031"/>
                  <a:pt x="81" y="918"/>
                  <a:pt x="87" y="922"/>
                </a:cubicBezTo>
                <a:cubicBezTo>
                  <a:pt x="88" y="917"/>
                  <a:pt x="100" y="958"/>
                  <a:pt x="108" y="976"/>
                </a:cubicBezTo>
                <a:cubicBezTo>
                  <a:pt x="116" y="994"/>
                  <a:pt x="118" y="1012"/>
                  <a:pt x="135" y="1030"/>
                </a:cubicBezTo>
                <a:cubicBezTo>
                  <a:pt x="152" y="1048"/>
                  <a:pt x="179" y="1079"/>
                  <a:pt x="210" y="1086"/>
                </a:cubicBezTo>
                <a:cubicBezTo>
                  <a:pt x="241" y="1093"/>
                  <a:pt x="282" y="1075"/>
                  <a:pt x="321" y="1072"/>
                </a:cubicBezTo>
                <a:cubicBezTo>
                  <a:pt x="303" y="1117"/>
                  <a:pt x="470" y="1024"/>
                  <a:pt x="447" y="1066"/>
                </a:cubicBezTo>
                <a:close/>
              </a:path>
            </a:pathLst>
          </a:custGeom>
          <a:solidFill>
            <a:srgbClr val="FFCCFF">
              <a:alpha val="30980"/>
            </a:srgbClr>
          </a:solidFill>
          <a:ln w="5715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0" name="Text Box 29">
            <a:extLst>
              <a:ext uri="{FF2B5EF4-FFF2-40B4-BE49-F238E27FC236}">
                <a16:creationId xmlns:a16="http://schemas.microsoft.com/office/drawing/2014/main" id="{A28DE03C-946D-7AF1-8361-731318AAC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0" y="3992563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.VnArial" panose="020B7200000000000000" pitchFamily="34" charset="0"/>
              </a:rPr>
              <a:t>Thµnh phè Hµ Néi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C3E90D-8592-188F-A29F-F582F78A4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90600"/>
            <a:ext cx="30480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B40000"/>
                </a:solidFill>
                <a:latin typeface=".VnTime" panose="020B7200000000000000" pitchFamily="34" charset="0"/>
              </a:rPr>
              <a:t>- Gi¸p 8 tØnh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0000FF"/>
                </a:solidFill>
                <a:latin typeface=".VnTime" panose="020B7200000000000000" pitchFamily="34" charset="0"/>
              </a:rPr>
              <a:t>+</a:t>
            </a:r>
            <a:r>
              <a:rPr lang="en-US" altLang="en-US" sz="2400" b="1" i="1">
                <a:solidFill>
                  <a:srgbClr val="B4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i="1">
                <a:solidFill>
                  <a:srgbClr val="0000FF"/>
                </a:solidFill>
                <a:latin typeface=".VnTime" panose="020B7200000000000000" pitchFamily="34" charset="0"/>
              </a:rPr>
              <a:t>PhÝa B¾c gi¸p: Th¸i Nguyªn, VÜnh Phóc.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i="1">
              <a:solidFill>
                <a:srgbClr val="0000FF"/>
              </a:solidFill>
              <a:latin typeface=".VnTime" panose="020B7200000000000000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B40000"/>
                </a:solidFill>
                <a:latin typeface=".VnTime" panose="020B7200000000000000" pitchFamily="34" charset="0"/>
              </a:rPr>
              <a:t>+ PhÝa T©y gi¸p : Hoµ B×nh, Phó Thä.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i="1">
              <a:solidFill>
                <a:srgbClr val="B40000"/>
              </a:solidFill>
              <a:latin typeface=".VnTime" panose="020B7200000000000000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chemeClr val="hlink"/>
                </a:solidFill>
                <a:latin typeface=".VnTime" panose="020B7200000000000000" pitchFamily="34" charset="0"/>
              </a:rPr>
              <a:t>+ PhÝa Nam gi¸p: Hµ Nam.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i="1">
              <a:solidFill>
                <a:schemeClr val="hlink"/>
              </a:solidFill>
              <a:latin typeface=".VnTime" panose="020B7200000000000000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FF2525"/>
                </a:solidFill>
                <a:latin typeface=".VnTime" panose="020B7200000000000000" pitchFamily="34" charset="0"/>
              </a:rPr>
              <a:t>+ PhÝa §«ng gi¸p: H­ng Yªn, B¾c Ninh, B¾c Giang.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B4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5" name="Picture 5" descr="scan00701">
            <a:hlinkClick r:id="rId2"/>
            <a:extLst>
              <a:ext uri="{FF2B5EF4-FFF2-40B4-BE49-F238E27FC236}">
                <a16:creationId xmlns:a16="http://schemas.microsoft.com/office/drawing/2014/main" id="{7366D227-F24D-40A8-21BE-6938D0963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>
            <a:extLst>
              <a:ext uri="{FF2B5EF4-FFF2-40B4-BE49-F238E27FC236}">
                <a16:creationId xmlns:a16="http://schemas.microsoft.com/office/drawing/2014/main" id="{01AFFEDB-62AC-D76A-04EE-484FDE216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100" y="6489700"/>
            <a:ext cx="2959100" cy="30480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 b="1"/>
              <a:t>LƯỢC ĐỒ ĐỒNG BẰNG BẮC BỘ</a:t>
            </a:r>
            <a:endParaRPr lang="vi-VN" altLang="en-US" sz="1400" b="1"/>
          </a:p>
        </p:txBody>
      </p:sp>
      <p:sp>
        <p:nvSpPr>
          <p:cNvPr id="87047" name="Text Box 7">
            <a:extLst>
              <a:ext uri="{FF2B5EF4-FFF2-40B4-BE49-F238E27FC236}">
                <a16:creationId xmlns:a16="http://schemas.microsoft.com/office/drawing/2014/main" id="{18160FFF-04F5-20CE-E82A-56ADF8F83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066800"/>
            <a:ext cx="2987675" cy="13731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/>
              <a:t>+ Hà Nội nằm ở vị trí nào của Đồng bằng Bắc Bộ?</a:t>
            </a:r>
            <a:endParaRPr lang="vi-VN" altLang="en-US" sz="2800" b="1"/>
          </a:p>
        </p:txBody>
      </p:sp>
      <p:sp>
        <p:nvSpPr>
          <p:cNvPr id="87048" name="Text Box 8">
            <a:extLst>
              <a:ext uri="{FF2B5EF4-FFF2-40B4-BE49-F238E27FC236}">
                <a16:creationId xmlns:a16="http://schemas.microsoft.com/office/drawing/2014/main" id="{4BA6B8C9-348B-31F8-504E-981135BC3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2514600"/>
            <a:ext cx="2987675" cy="156966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2525"/>
                </a:solidFill>
              </a:rPr>
              <a:t>+ Hà Nội nằm ở trung tâm Đồng bằng Bắc Bộ.</a:t>
            </a:r>
            <a:endParaRPr lang="vi-VN" altLang="en-US" sz="3200" b="1">
              <a:solidFill>
                <a:srgbClr val="FF252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20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7" grpId="0"/>
      <p:bldP spid="87047" grpId="1"/>
      <p:bldP spid="870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5">
            <a:extLst>
              <a:ext uri="{FF2B5EF4-FFF2-40B4-BE49-F238E27FC236}">
                <a16:creationId xmlns:a16="http://schemas.microsoft.com/office/drawing/2014/main" id="{021F7A15-B8A0-D803-E074-CB1AAB0C4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283769"/>
            <a:ext cx="184731" cy="461665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3469" name="Group 157">
            <a:extLst>
              <a:ext uri="{FF2B5EF4-FFF2-40B4-BE49-F238E27FC236}">
                <a16:creationId xmlns:a16="http://schemas.microsoft.com/office/drawing/2014/main" id="{2923D546-D859-5215-81A7-0B7B4266F399}"/>
              </a:ext>
            </a:extLst>
          </p:cNvPr>
          <p:cNvGraphicFramePr>
            <a:graphicFrameLocks noGrp="1"/>
          </p:cNvGraphicFramePr>
          <p:nvPr/>
        </p:nvGraphicFramePr>
        <p:xfrm>
          <a:off x="1905000" y="1676400"/>
          <a:ext cx="8534400" cy="3505200"/>
        </p:xfrm>
        <a:graphic>
          <a:graphicData uri="http://schemas.openxmlformats.org/drawingml/2006/table">
            <a:tbl>
              <a:tblPr/>
              <a:tblGrid>
                <a:gridCol w="3502025">
                  <a:extLst>
                    <a:ext uri="{9D8B030D-6E8A-4147-A177-3AD203B41FA5}">
                      <a16:colId xmlns:a16="http://schemas.microsoft.com/office/drawing/2014/main" val="1598212197"/>
                    </a:ext>
                  </a:extLst>
                </a:gridCol>
                <a:gridCol w="2613025">
                  <a:extLst>
                    <a:ext uri="{9D8B030D-6E8A-4147-A177-3AD203B41FA5}">
                      <a16:colId xmlns:a16="http://schemas.microsoft.com/office/drawing/2014/main" val="2692640208"/>
                    </a:ext>
                  </a:extLst>
                </a:gridCol>
                <a:gridCol w="2419350">
                  <a:extLst>
                    <a:ext uri="{9D8B030D-6E8A-4147-A177-3AD203B41FA5}">
                      <a16:colId xmlns:a16="http://schemas.microsoft.com/office/drawing/2014/main" val="35497684"/>
                    </a:ext>
                  </a:extLst>
                </a:gridCol>
              </a:tblGrid>
              <a:tr h="584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thành phố</a:t>
                      </a:r>
                      <a:endParaRPr kumimoji="0" lang="vi-V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(km2)</a:t>
                      </a:r>
                      <a:endParaRPr kumimoji="0" lang="vi-V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số (người)</a:t>
                      </a:r>
                      <a:endParaRPr kumimoji="0" lang="vi-V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579960"/>
                  </a:ext>
                </a:extLst>
              </a:tr>
              <a:tr h="584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tooltip="Cần Thơ"/>
                        </a:rPr>
                        <a:t>Cần Thơ</a:t>
                      </a:r>
                      <a:endParaRPr kumimoji="0" lang="vi-V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1.389,60</a:t>
                      </a:r>
                      <a:endParaRPr kumimoji="0" lang="vi-V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1.187.089</a:t>
                      </a:r>
                      <a:endParaRPr kumimoji="0" lang="vi-V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222630"/>
                  </a:ext>
                </a:extLst>
              </a:tr>
              <a:tr h="584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tooltip="Đà Nẵng"/>
                        </a:rPr>
                        <a:t>Đà Nẵng</a:t>
                      </a:r>
                      <a:endParaRPr kumimoji="0" lang="vi-VN" altLang="en-US" sz="2400" b="1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1.255,53</a:t>
                      </a:r>
                      <a:endParaRPr kumimoji="0" lang="vi-V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887.069</a:t>
                      </a:r>
                      <a:endParaRPr kumimoji="0" lang="vi-V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101189"/>
                  </a:ext>
                </a:extLst>
              </a:tr>
              <a:tr h="584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tooltip="Hải Phòng"/>
                        </a:rPr>
                        <a:t>Hải Phòng</a:t>
                      </a:r>
                      <a:endParaRPr kumimoji="0" lang="vi-VN" altLang="en-US" sz="2400" b="1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1.507.57</a:t>
                      </a:r>
                      <a:endParaRPr kumimoji="0" lang="vi-V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1.937.173</a:t>
                      </a:r>
                      <a:endParaRPr kumimoji="0" lang="vi-V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26741"/>
                  </a:ext>
                </a:extLst>
              </a:tr>
              <a:tr h="584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tooltip="Hà Nội"/>
                        </a:rPr>
                        <a:t>Hà Nội</a:t>
                      </a:r>
                      <a:endParaRPr kumimoji="0" lang="vi-VN" altLang="en-US" sz="2400" b="1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kumimoji="0" lang="vi-V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6.451.909</a:t>
                      </a:r>
                      <a:endParaRPr kumimoji="0" lang="vi-V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44689"/>
                  </a:ext>
                </a:extLst>
              </a:tr>
              <a:tr h="584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 tooltip="Thành phố Hồ Chí Minh"/>
                        </a:rPr>
                        <a:t>Thành phố Hồ Chí Minh</a:t>
                      </a:r>
                      <a:endParaRPr kumimoji="0" lang="vi-VN" altLang="en-US" sz="2400" b="1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2.095,00</a:t>
                      </a:r>
                      <a:endParaRPr kumimoji="0" lang="vi-V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7.162.864</a:t>
                      </a:r>
                      <a:endParaRPr kumimoji="0" lang="vi-V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203221"/>
                  </a:ext>
                </a:extLst>
              </a:tr>
            </a:tbl>
          </a:graphicData>
        </a:graphic>
      </p:graphicFrame>
      <p:sp>
        <p:nvSpPr>
          <p:cNvPr id="18465" name="Text Box 158">
            <a:extLst>
              <a:ext uri="{FF2B5EF4-FFF2-40B4-BE49-F238E27FC236}">
                <a16:creationId xmlns:a16="http://schemas.microsoft.com/office/drawing/2014/main" id="{8F997713-67CE-9B08-E645-61028C72A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241" y="533401"/>
            <a:ext cx="8172494" cy="83099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b="1">
                <a:solidFill>
                  <a:srgbClr val="800000"/>
                </a:solidFill>
              </a:rPr>
              <a:t>BẢNG SỐ LIỆU DIỆN TÍCH, SỐ DÂN CÁC THÀNH PHỐ </a:t>
            </a:r>
          </a:p>
          <a:p>
            <a:pPr algn="ctr" eaLnBrk="1" hangingPunct="1"/>
            <a:r>
              <a:rPr lang="vi-VN" altLang="en-US" b="1">
                <a:solidFill>
                  <a:srgbClr val="800000"/>
                </a:solidFill>
              </a:rPr>
              <a:t>TRỰC THUỘC TRUNG ƯƠNG (Tính đến năm 2009)</a:t>
            </a:r>
          </a:p>
        </p:txBody>
      </p:sp>
      <p:sp>
        <p:nvSpPr>
          <p:cNvPr id="13471" name="Text Box 159">
            <a:extLst>
              <a:ext uri="{FF2B5EF4-FFF2-40B4-BE49-F238E27FC236}">
                <a16:creationId xmlns:a16="http://schemas.microsoft.com/office/drawing/2014/main" id="{3BBBA477-CF9D-D741-FF05-931EED6F8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562600"/>
            <a:ext cx="8382000" cy="94615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2800" b="1">
                <a:solidFill>
                  <a:srgbClr val="FF3300"/>
                </a:solidFill>
              </a:rPr>
              <a:t>+  Hà Nội đứng đầu về diện tích, đứng thứ hai về dân số. </a:t>
            </a:r>
          </a:p>
        </p:txBody>
      </p:sp>
      <p:graphicFrame>
        <p:nvGraphicFramePr>
          <p:cNvPr id="13472" name="Group 160">
            <a:extLst>
              <a:ext uri="{FF2B5EF4-FFF2-40B4-BE49-F238E27FC236}">
                <a16:creationId xmlns:a16="http://schemas.microsoft.com/office/drawing/2014/main" id="{9B26A5B8-8654-7210-2C76-63DD1076AAE9}"/>
              </a:ext>
            </a:extLst>
          </p:cNvPr>
          <p:cNvGraphicFramePr>
            <a:graphicFrameLocks noGrp="1"/>
          </p:cNvGraphicFramePr>
          <p:nvPr/>
        </p:nvGraphicFramePr>
        <p:xfrm>
          <a:off x="1938338" y="4010026"/>
          <a:ext cx="8458200" cy="576263"/>
        </p:xfrm>
        <a:graphic>
          <a:graphicData uri="http://schemas.openxmlformats.org/drawingml/2006/table">
            <a:tbl>
              <a:tblPr/>
              <a:tblGrid>
                <a:gridCol w="3470275">
                  <a:extLst>
                    <a:ext uri="{9D8B030D-6E8A-4147-A177-3AD203B41FA5}">
                      <a16:colId xmlns:a16="http://schemas.microsoft.com/office/drawing/2014/main" val="712424738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421824445"/>
                    </a:ext>
                  </a:extLst>
                </a:gridCol>
                <a:gridCol w="2397125">
                  <a:extLst>
                    <a:ext uri="{9D8B030D-6E8A-4147-A177-3AD203B41FA5}">
                      <a16:colId xmlns:a16="http://schemas.microsoft.com/office/drawing/2014/main" val="2127380748"/>
                    </a:ext>
                  </a:extLst>
                </a:gridCol>
              </a:tblGrid>
              <a:tr h="576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1" i="0" u="sng" strike="noStrike" cap="none" normalizeH="0" baseline="0">
                          <a:ln>
                            <a:noFill/>
                          </a:ln>
                          <a:solidFill>
                            <a:srgbClr val="A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tooltip="Hà Nội"/>
                        </a:rPr>
                        <a:t>Hà Nội</a:t>
                      </a:r>
                      <a:endParaRPr kumimoji="0" lang="vi-VN" altLang="en-US" sz="2400" b="1" i="0" u="sng" strike="noStrike" cap="none" normalizeH="0" baseline="0">
                        <a:ln>
                          <a:noFill/>
                        </a:ln>
                        <a:solidFill>
                          <a:srgbClr val="A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AA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A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A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kumimoji="0" lang="vi-V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A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A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kumimoji="0" lang="vi-V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A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AA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A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6.451.909</a:t>
                      </a:r>
                      <a:endParaRPr kumimoji="0" lang="vi-V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A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0292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262593-D2DC-C520-C7BA-0CAF1336911D}"/>
              </a:ext>
            </a:extLst>
          </p:cNvPr>
          <p:cNvCxnSpPr/>
          <p:nvPr/>
        </p:nvCxnSpPr>
        <p:spPr>
          <a:xfrm rot="16200000" flipH="1">
            <a:off x="4610100" y="4076700"/>
            <a:ext cx="5486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Documents and Settings\thong\My Documents\Pictures\bando-hanhchinh-HaNoi(1).jpg">
            <a:extLst>
              <a:ext uri="{FF2B5EF4-FFF2-40B4-BE49-F238E27FC236}">
                <a16:creationId xmlns:a16="http://schemas.microsoft.com/office/drawing/2014/main" id="{15C6BB87-3B2F-2C1F-5ED9-8316D809E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Rectangle 7">
            <a:extLst>
              <a:ext uri="{FF2B5EF4-FFF2-40B4-BE49-F238E27FC236}">
                <a16:creationId xmlns:a16="http://schemas.microsoft.com/office/drawing/2014/main" id="{20F310FA-A2DB-1560-1682-01BCEB094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609600"/>
            <a:ext cx="2362200" cy="341632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0000FF"/>
                </a:solidFill>
              </a:rPr>
              <a:t>+ </a:t>
            </a:r>
            <a:r>
              <a:rPr lang="en-US" altLang="en-US" b="1">
                <a:solidFill>
                  <a:srgbClr val="0000FF"/>
                </a:solidFill>
              </a:rPr>
              <a:t>Hiện nay Hà Nội có bao nhiêu quận, huyện, thị xã?</a:t>
            </a:r>
          </a:p>
          <a:p>
            <a:pPr eaLnBrk="1" hangingPunct="1"/>
            <a:endParaRPr lang="en-US" altLang="en-US" b="1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+ Hãy nêu tên một số quận, huyện của Hà Nội mà em biết?</a:t>
            </a:r>
          </a:p>
        </p:txBody>
      </p:sp>
      <p:sp>
        <p:nvSpPr>
          <p:cNvPr id="19461" name="Text Box 8">
            <a:extLst>
              <a:ext uri="{FF2B5EF4-FFF2-40B4-BE49-F238E27FC236}">
                <a16:creationId xmlns:a16="http://schemas.microsoft.com/office/drawing/2014/main" id="{49D5447C-96D8-959C-7A1E-A0B88B58E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1" y="6473826"/>
            <a:ext cx="3725863" cy="3667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b="1"/>
              <a:t>LƯỢC ĐỒ HÀNH CHÍNH HÀ NỘI</a:t>
            </a:r>
            <a:endParaRPr lang="vi-VN" alt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hông thể thiếu">
  <a:themeElements>
    <a:clrScheme name="Không thể thiếu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Không thể thiếu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hông thể thiếu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86</TotalTime>
  <Words>1338</Words>
  <Application>Microsoft Office PowerPoint</Application>
  <PresentationFormat>Màn hình rộng</PresentationFormat>
  <Paragraphs>196</Paragraphs>
  <Slides>24</Slides>
  <Notes>1</Notes>
  <HiddenSlides>0</HiddenSlides>
  <MMClips>2</MMClips>
  <ScaleCrop>false</ScaleCrop>
  <HeadingPairs>
    <vt:vector size="8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9" baseType="lpstr">
      <vt:lpstr>.VnArabia</vt:lpstr>
      <vt:lpstr>.VnArial</vt:lpstr>
      <vt:lpstr>.VnBook-Antiqua</vt:lpstr>
      <vt:lpstr>.VnClarendonH</vt:lpstr>
      <vt:lpstr>.VnTime</vt:lpstr>
      <vt:lpstr>.VnTimeH</vt:lpstr>
      <vt:lpstr>Arial</vt:lpstr>
      <vt:lpstr>Calibri</vt:lpstr>
      <vt:lpstr>Tahoma</vt:lpstr>
      <vt:lpstr>Times New Roman</vt:lpstr>
      <vt:lpstr>Tw Cen MT</vt:lpstr>
      <vt:lpstr>Tw Cen MT Condensed</vt:lpstr>
      <vt:lpstr>Wingdings 3</vt:lpstr>
      <vt:lpstr>Không thể thiếu</vt:lpstr>
      <vt:lpstr>CorelDRAW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Ha Nguyen</cp:lastModifiedBy>
  <cp:revision>22</cp:revision>
  <dcterms:created xsi:type="dcterms:W3CDTF">2018-03-31T02:53:54Z</dcterms:created>
  <dcterms:modified xsi:type="dcterms:W3CDTF">2023-04-12T04:44:31Z</dcterms:modified>
</cp:coreProperties>
</file>