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7" r:id="rId2"/>
    <p:sldId id="258" r:id="rId3"/>
    <p:sldId id="320" r:id="rId4"/>
    <p:sldId id="321" r:id="rId5"/>
    <p:sldId id="261" r:id="rId6"/>
    <p:sldId id="265" r:id="rId7"/>
    <p:sldId id="262" r:id="rId8"/>
    <p:sldId id="322" r:id="rId9"/>
    <p:sldId id="317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0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7F1B79-4D61-4158-8B01-E3A8DEFD18B6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C5E628-6043-4D51-AEEE-2C5EBD596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374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●"/>
              <a:defRPr/>
            </a:pPr>
            <a:r>
              <a:rPr lang="en-US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cũ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●"/>
              <a:defRPr/>
            </a:pPr>
            <a:r>
              <a:rPr lang="en-US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cũ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0418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●"/>
              <a:defRPr/>
            </a:pPr>
            <a:r>
              <a:rPr lang="en-US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cũ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25112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1" name="Google Shape;2261;gb5e3ec5bec_0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2" name="Google Shape;2262;gb5e3ec5bec_0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28766-34D7-48DA-8DDB-00F72E099F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25497F-388C-48C5-BDF8-164C9F684C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8CC4C9-E48D-4FFE-B8C1-0C60FB31E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FE932-1FA1-4162-B673-6C5EFD75EBEB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0ACCC1-4120-40D2-9E12-609B50D2C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C02104-62E9-4A7B-A300-2BC51D2E7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B375B-C096-4952-88B6-48BAC8884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650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25B528-F2CA-4AF6-AED0-2E29AECF1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F4B876-28C2-47C6-B21B-019791A534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3D29E5-A2BF-47D8-8C46-7C1FDF1348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FE932-1FA1-4162-B673-6C5EFD75EBEB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9ED565-2B2B-4B24-BB28-012935CEC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40401C-9FF8-40D1-B841-1325605AE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B375B-C096-4952-88B6-48BAC8884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824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50C4AF4-7ABD-4F60-9721-2D53760B8F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26D1A8-1BAD-4CE5-8A2B-53D8291CB5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50C820-8CD0-4F61-BA68-265CC9D4D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FE932-1FA1-4162-B673-6C5EFD75EBEB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40E985-DBB9-496C-8E5A-A58875FE8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B8F6E4-B6BF-4878-AF48-4D5820139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B375B-C096-4952-88B6-48BAC8884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4738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9">
  <p:cSld name="Title only 9"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1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grpSp>
        <p:nvGrpSpPr>
          <p:cNvPr id="597" name="Google Shape;597;p18"/>
          <p:cNvGrpSpPr/>
          <p:nvPr/>
        </p:nvGrpSpPr>
        <p:grpSpPr>
          <a:xfrm rot="3320949">
            <a:off x="12115232" y="3117335"/>
            <a:ext cx="205731" cy="289477"/>
            <a:chOff x="5248950" y="2607450"/>
            <a:chExt cx="27575" cy="38800"/>
          </a:xfrm>
        </p:grpSpPr>
        <p:sp>
          <p:nvSpPr>
            <p:cNvPr id="598" name="Google Shape;598;p1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1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00" name="Google Shape;600;p18"/>
          <p:cNvGrpSpPr/>
          <p:nvPr/>
        </p:nvGrpSpPr>
        <p:grpSpPr>
          <a:xfrm rot="7179494">
            <a:off x="10274243" y="3188283"/>
            <a:ext cx="1201005" cy="1656601"/>
            <a:chOff x="330281" y="38723"/>
            <a:chExt cx="1614914" cy="2227176"/>
          </a:xfrm>
        </p:grpSpPr>
        <p:sp>
          <p:nvSpPr>
            <p:cNvPr id="601" name="Google Shape;601;p1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1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1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04" name="Google Shape;604;p18"/>
          <p:cNvGrpSpPr/>
          <p:nvPr/>
        </p:nvGrpSpPr>
        <p:grpSpPr>
          <a:xfrm>
            <a:off x="1124191" y="-177931"/>
            <a:ext cx="1232287" cy="1640092"/>
            <a:chOff x="330281" y="38723"/>
            <a:chExt cx="1614914" cy="2227176"/>
          </a:xfrm>
        </p:grpSpPr>
        <p:sp>
          <p:nvSpPr>
            <p:cNvPr id="605" name="Google Shape;605;p1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1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1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08" name="Google Shape;608;p18"/>
          <p:cNvSpPr/>
          <p:nvPr/>
        </p:nvSpPr>
        <p:spPr>
          <a:xfrm>
            <a:off x="-1287366" y="-568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9" name="Google Shape;609;p18"/>
          <p:cNvSpPr/>
          <p:nvPr/>
        </p:nvSpPr>
        <p:spPr>
          <a:xfrm>
            <a:off x="11277134" y="2225934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10" name="Google Shape;610;p18"/>
          <p:cNvGrpSpPr/>
          <p:nvPr/>
        </p:nvGrpSpPr>
        <p:grpSpPr>
          <a:xfrm rot="-5118020">
            <a:off x="398199" y="5376623"/>
            <a:ext cx="1201012" cy="1656648"/>
            <a:chOff x="330281" y="38723"/>
            <a:chExt cx="1614914" cy="2227176"/>
          </a:xfrm>
        </p:grpSpPr>
        <p:sp>
          <p:nvSpPr>
            <p:cNvPr id="611" name="Google Shape;611;p1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1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1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14" name="Google Shape;614;p18"/>
          <p:cNvGrpSpPr/>
          <p:nvPr/>
        </p:nvGrpSpPr>
        <p:grpSpPr>
          <a:xfrm rot="-2241120">
            <a:off x="11197213" y="320860"/>
            <a:ext cx="223377" cy="314312"/>
            <a:chOff x="5248950" y="2607450"/>
            <a:chExt cx="27575" cy="38800"/>
          </a:xfrm>
        </p:grpSpPr>
        <p:sp>
          <p:nvSpPr>
            <p:cNvPr id="615" name="Google Shape;615;p1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1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17" name="Google Shape;617;p18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618" name="Google Shape;618;p1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1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0" name="Google Shape;620;p18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621" name="Google Shape;621;p1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1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3" name="Google Shape;623;p18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624" name="Google Shape;624;p1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1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6" name="Google Shape;626;p18"/>
          <p:cNvGrpSpPr/>
          <p:nvPr/>
        </p:nvGrpSpPr>
        <p:grpSpPr>
          <a:xfrm rot="-2700000">
            <a:off x="764953" y="2334431"/>
            <a:ext cx="139484" cy="196264"/>
            <a:chOff x="5248950" y="2607450"/>
            <a:chExt cx="27575" cy="38800"/>
          </a:xfrm>
        </p:grpSpPr>
        <p:sp>
          <p:nvSpPr>
            <p:cNvPr id="627" name="Google Shape;627;p1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1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9" name="Google Shape;629;p18"/>
          <p:cNvGrpSpPr/>
          <p:nvPr/>
        </p:nvGrpSpPr>
        <p:grpSpPr>
          <a:xfrm rot="3320916">
            <a:off x="11519193" y="1527693"/>
            <a:ext cx="139487" cy="196267"/>
            <a:chOff x="5248950" y="2607450"/>
            <a:chExt cx="27575" cy="38800"/>
          </a:xfrm>
        </p:grpSpPr>
        <p:sp>
          <p:nvSpPr>
            <p:cNvPr id="630" name="Google Shape;630;p1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1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32" name="Google Shape;632;p18"/>
          <p:cNvSpPr/>
          <p:nvPr/>
        </p:nvSpPr>
        <p:spPr>
          <a:xfrm>
            <a:off x="607400" y="5234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18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18"/>
          <p:cNvSpPr/>
          <p:nvPr/>
        </p:nvSpPr>
        <p:spPr>
          <a:xfrm>
            <a:off x="10276367" y="10047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18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18"/>
          <p:cNvSpPr/>
          <p:nvPr/>
        </p:nvSpPr>
        <p:spPr>
          <a:xfrm>
            <a:off x="607400" y="15754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18"/>
          <p:cNvSpPr/>
          <p:nvPr/>
        </p:nvSpPr>
        <p:spPr>
          <a:xfrm>
            <a:off x="6129933" y="64622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449430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15"/>
          <p:cNvSpPr txBox="1">
            <a:spLocks noGrp="1"/>
          </p:cNvSpPr>
          <p:nvPr>
            <p:ph type="body" idx="1"/>
          </p:nvPr>
        </p:nvSpPr>
        <p:spPr>
          <a:xfrm>
            <a:off x="3153000" y="1745367"/>
            <a:ext cx="5886000" cy="42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735"/>
            </a:lvl1pPr>
            <a:lvl2pPr marL="1219200" lvl="1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2pPr>
            <a:lvl3pPr marL="1828800" lvl="2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■"/>
              <a:defRPr sz="2000"/>
            </a:lvl3pPr>
            <a:lvl4pPr marL="2438400" lvl="3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●"/>
              <a:defRPr sz="2000"/>
            </a:lvl4pPr>
            <a:lvl5pPr marL="3048000" lvl="4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○"/>
              <a:defRPr sz="2000"/>
            </a:lvl5pPr>
            <a:lvl6pPr marL="3657600" lvl="5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■"/>
              <a:defRPr sz="2000"/>
            </a:lvl6pPr>
            <a:lvl7pPr marL="4267200" lvl="6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●"/>
              <a:defRPr sz="2000"/>
            </a:lvl7pPr>
            <a:lvl8pPr marL="4876800" lvl="7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○"/>
              <a:defRPr sz="2000"/>
            </a:lvl8pPr>
            <a:lvl9pPr marL="5486400" lvl="8" indent="-431800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 sz="2000"/>
            </a:lvl9pPr>
          </a:lstStyle>
          <a:p>
            <a:endParaRPr/>
          </a:p>
        </p:txBody>
      </p:sp>
      <p:grpSp>
        <p:nvGrpSpPr>
          <p:cNvPr id="451" name="Google Shape;451;p15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452" name="Google Shape;452;p1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1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4" name="Google Shape;454;p15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455" name="Google Shape;455;p1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1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7" name="Google Shape;457;p15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458" name="Google Shape;458;p1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1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1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1" name="Google Shape;461;p15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462" name="Google Shape;462;p1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1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1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5" name="Google Shape;465;p15"/>
          <p:cNvSpPr/>
          <p:nvPr/>
        </p:nvSpPr>
        <p:spPr>
          <a:xfrm>
            <a:off x="1513033" y="37386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15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67" name="Google Shape;467;p15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468" name="Google Shape;468;p1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1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1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71" name="Google Shape;471;p15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2" name="Google Shape;472;p15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73" name="Google Shape;473;p15"/>
          <p:cNvGrpSpPr/>
          <p:nvPr/>
        </p:nvGrpSpPr>
        <p:grpSpPr>
          <a:xfrm>
            <a:off x="10814981" y="3495468"/>
            <a:ext cx="2394689" cy="4934176"/>
            <a:chOff x="6239025" y="396475"/>
            <a:chExt cx="480900" cy="990825"/>
          </a:xfrm>
        </p:grpSpPr>
        <p:sp>
          <p:nvSpPr>
            <p:cNvPr id="474" name="Google Shape;474;p15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15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15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15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15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15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15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15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15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3" name="Google Shape;483;p15"/>
          <p:cNvGrpSpPr/>
          <p:nvPr/>
        </p:nvGrpSpPr>
        <p:grpSpPr>
          <a:xfrm>
            <a:off x="-1251453" y="3606301"/>
            <a:ext cx="2394689" cy="4934176"/>
            <a:chOff x="6239025" y="396475"/>
            <a:chExt cx="480900" cy="990825"/>
          </a:xfrm>
        </p:grpSpPr>
        <p:sp>
          <p:nvSpPr>
            <p:cNvPr id="484" name="Google Shape;484;p15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15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15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15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15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15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15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15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15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3" name="Google Shape;493;p1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2652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54D7E-FA0C-42D9-99A8-7E9718623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D9322D-4787-4A2C-8351-728D15E425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D07ADD-88E8-4FA7-9BB4-0440BFD60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FE932-1FA1-4162-B673-6C5EFD75EBEB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DFF2F2-8D08-49A6-BE94-C936CD661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76C350-89D5-455D-9FD1-A45D0558E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B375B-C096-4952-88B6-48BAC8884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330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560DE-CA27-42F7-A4ED-CBBE5AB10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93BD56-74CB-42A6-A7AC-8472832C4E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C93CC7-69FA-4582-BF52-84736AA87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FE932-1FA1-4162-B673-6C5EFD75EBEB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69E85E-C395-4C7F-9E27-419AF581E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2CC286-A893-4ECF-B423-AD99DDF78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B375B-C096-4952-88B6-48BAC8884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128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D3136-76A8-45B3-91C8-BF2ABF4E0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557D0E-E6D1-4786-B7F4-2B8F7BBE50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2AAC4B-EEFE-4C70-BC0D-E126CAB15F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A640DE-36BF-477B-AED6-B929297D0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FE932-1FA1-4162-B673-6C5EFD75EBEB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DFF71C-7987-4A3B-AB48-ECCEA914A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D59195-152D-42C2-BD5E-BBCBE9D4E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B375B-C096-4952-88B6-48BAC8884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1301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7D401-ECB0-4EC5-B248-1AD8CB2CB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3AD23F-C476-40B5-B7A9-6A469019F7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2F3052-5751-4E43-8AFF-A9B884C89F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107355-A491-4CAB-B748-67F077EEEE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1B1FB3-88CE-44D9-BF59-BACD631FE9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D63693F-19BB-4A3E-B856-F6A8EE0022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FE932-1FA1-4162-B673-6C5EFD75EBEB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535BBB5-6DA1-417C-A0D8-C55803EB2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5A3D16-B6A5-4D21-98B9-402C92C1D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B375B-C096-4952-88B6-48BAC8884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3794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9EF2D-3AEA-4DB6-B20C-996A93978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BF9414-B08B-4DD5-8132-D40E0FB0C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FE932-1FA1-4162-B673-6C5EFD75EBEB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C77B6C-DFBB-4DF5-8591-602A2AD72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E0D533-11A1-40C4-85BB-F54B5E655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B375B-C096-4952-88B6-48BAC8884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860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BCCC98-0AA1-4053-BC45-0A50D46C8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FE932-1FA1-4162-B673-6C5EFD75EBEB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C35CB3-CB2C-4121-AE49-582FF974B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C9A774-E81E-4C93-BF8F-814E47A50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B375B-C096-4952-88B6-48BAC8884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8783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95A6C-4C8F-4A05-B373-02EC85E64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F3CC55-D279-4941-B244-EC523C8124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DE432B-A09A-47DE-8932-0797723A52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B1A45C-51BC-4C77-AF27-0A2BA75C8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FE932-1FA1-4162-B673-6C5EFD75EBEB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31105A-908B-4280-93AE-586E7C5B8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A30E67-8ECC-4962-BE71-2396C3FD7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B375B-C096-4952-88B6-48BAC8884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771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302FC-5ED5-4981-AACF-6D5012472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C6E532-7790-41A9-A122-FD12DB4294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8A210C-719B-4AE3-B351-ADB511BB8F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207AD1-F8A5-44F6-8139-D246201FB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FE932-1FA1-4162-B673-6C5EFD75EBEB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64DF1-DFD5-45AD-A9C8-B0222A842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496963-35A6-4AD3-B182-DDAEE3F9B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B375B-C096-4952-88B6-48BAC8884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8865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4B7A507-89D1-491D-BCAB-D2E3B8059E5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8D9922-1755-4CAD-891C-8D8E5004A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6233C9-15CA-4EF8-A0C1-6C5F17413A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7686B6-57CD-45DE-BEAA-0A3CA5BE8E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6FE932-1FA1-4162-B673-6C5EFD75EBEB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466D29-D1A5-4749-8A92-E5675D506C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A5A759-6856-40AD-818F-F996BFA165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3B375B-C096-4952-88B6-48BAC8884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446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6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GIF"/><Relationship Id="rId5" Type="http://schemas.openxmlformats.org/officeDocument/2006/relationships/image" Target="../media/image2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9.GIF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4" Type="http://schemas.openxmlformats.org/officeDocument/2006/relationships/image" Target="../media/image11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88657" y="2365688"/>
            <a:ext cx="7843235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  <a:p>
            <a:pPr algn="ctr"/>
            <a:r>
              <a:rPr lang="en-US" sz="6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 141</a:t>
            </a:r>
          </a:p>
          <a:p>
            <a:endParaRPr lang="en-US" sz="7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87923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27589" y="1318915"/>
            <a:ext cx="11865935" cy="553908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Round Diagonal Corner Rectangle 4"/>
          <p:cNvSpPr/>
          <p:nvPr/>
        </p:nvSpPr>
        <p:spPr>
          <a:xfrm>
            <a:off x="1522548" y="73344"/>
            <a:ext cx="9480732" cy="1187471"/>
          </a:xfrm>
          <a:prstGeom prst="round2Diag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</a:rPr>
              <a:t>Bài 1: Tính độ dài quãng đường với đơn vị là</a:t>
            </a:r>
            <a:r>
              <a:rPr lang="en-US" sz="3200" dirty="0">
                <a:solidFill>
                  <a:schemeClr val="tx1"/>
                </a:solidFill>
              </a:rPr>
              <a:t>           </a:t>
            </a:r>
            <a:r>
              <a:rPr lang="vi-VN" sz="3200" dirty="0">
                <a:solidFill>
                  <a:srgbClr val="FF0000"/>
                </a:solidFill>
              </a:rPr>
              <a:t>ki – lô – mét </a:t>
            </a:r>
            <a:r>
              <a:rPr lang="vi-VN" sz="3200" dirty="0">
                <a:solidFill>
                  <a:schemeClr val="tx1"/>
                </a:solidFill>
              </a:rPr>
              <a:t>rồi viết vào ô trống: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5122" name="Picture 2" descr="GitHub - AdityaDutt/Bird-sound-classification: Classify bird&amp;#39;s sound using  siamese networks and few-shot learning.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01948">
            <a:off x="91562" y="-146225"/>
            <a:ext cx="1777851" cy="177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33" t="46840" r="20294" b="3111"/>
          <a:stretch>
            <a:fillRect/>
          </a:stretch>
        </p:blipFill>
        <p:spPr>
          <a:xfrm rot="2426018" flipH="1">
            <a:off x="-1232617" y="2154808"/>
            <a:ext cx="2818272" cy="4620101"/>
          </a:xfrm>
          <a:prstGeom prst="rect">
            <a:avLst/>
          </a:prstGeom>
        </p:spPr>
      </p:pic>
      <p:graphicFrame>
        <p:nvGraphicFramePr>
          <p:cNvPr id="72" name="Table 71">
            <a:extLst>
              <a:ext uri="{FF2B5EF4-FFF2-40B4-BE49-F238E27FC236}">
                <a16:creationId xmlns:a16="http://schemas.microsoft.com/office/drawing/2014/main" id="{936C9524-2995-4112-9988-A563A8915C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4267619"/>
              </p:ext>
            </p:extLst>
          </p:nvPr>
        </p:nvGraphicFramePr>
        <p:xfrm>
          <a:off x="2934156" y="1774470"/>
          <a:ext cx="8128000" cy="2090025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414440">
                  <a:extLst>
                    <a:ext uri="{9D8B030D-6E8A-4147-A177-3AD203B41FA5}">
                      <a16:colId xmlns:a16="http://schemas.microsoft.com/office/drawing/2014/main" val="3544092644"/>
                    </a:ext>
                  </a:extLst>
                </a:gridCol>
                <a:gridCol w="2104845">
                  <a:extLst>
                    <a:ext uri="{9D8B030D-6E8A-4147-A177-3AD203B41FA5}">
                      <a16:colId xmlns:a16="http://schemas.microsoft.com/office/drawing/2014/main" val="3071656276"/>
                    </a:ext>
                  </a:extLst>
                </a:gridCol>
                <a:gridCol w="2320506">
                  <a:extLst>
                    <a:ext uri="{9D8B030D-6E8A-4147-A177-3AD203B41FA5}">
                      <a16:colId xmlns:a16="http://schemas.microsoft.com/office/drawing/2014/main" val="555104324"/>
                    </a:ext>
                  </a:extLst>
                </a:gridCol>
                <a:gridCol w="2288209">
                  <a:extLst>
                    <a:ext uri="{9D8B030D-6E8A-4147-A177-3AD203B41FA5}">
                      <a16:colId xmlns:a16="http://schemas.microsoft.com/office/drawing/2014/main" val="1363733330"/>
                    </a:ext>
                  </a:extLst>
                </a:gridCol>
              </a:tblGrid>
              <a:tr h="67131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400" b="1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v</a:t>
                      </a:r>
                      <a:endParaRPr lang="en-US" sz="2400" b="1" baseline="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400" b="1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32, 5 km/giờ</a:t>
                      </a:r>
                      <a:endParaRPr lang="en-US" sz="2400" b="1" baseline="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400" b="1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210m/phút</a:t>
                      </a:r>
                      <a:endParaRPr lang="en-US" sz="2400" b="1" baseline="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400" b="1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36km/giờ</a:t>
                      </a:r>
                      <a:endParaRPr lang="en-US" sz="2400" b="1" baseline="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1288316"/>
                  </a:ext>
                </a:extLst>
              </a:tr>
              <a:tr h="67131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400" b="1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t </a:t>
                      </a:r>
                      <a:endParaRPr lang="en-US" sz="2400" b="1" baseline="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400" b="1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4 giờ</a:t>
                      </a:r>
                      <a:endParaRPr lang="en-US" sz="2400" b="1" baseline="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400" b="1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7 phút</a:t>
                      </a:r>
                      <a:endParaRPr lang="en-US" sz="2400" b="1" baseline="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400" b="1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40 phút</a:t>
                      </a:r>
                      <a:endParaRPr lang="en-US" sz="2400" b="1" baseline="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7661356"/>
                  </a:ext>
                </a:extLst>
              </a:tr>
              <a:tr h="67131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400" b="1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s</a:t>
                      </a:r>
                      <a:endParaRPr lang="en-US" sz="2400" b="1" baseline="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400" b="1" baseline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baseline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3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8264703"/>
                  </a:ext>
                </a:extLst>
              </a:tr>
            </a:tbl>
          </a:graphicData>
        </a:graphic>
      </p:graphicFrame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755A0B5A-25A2-4950-8A96-8D6EB7AEFF98}"/>
              </a:ext>
            </a:extLst>
          </p:cNvPr>
          <p:cNvCxnSpPr/>
          <p:nvPr/>
        </p:nvCxnSpPr>
        <p:spPr>
          <a:xfrm>
            <a:off x="7344790" y="2320397"/>
            <a:ext cx="256032" cy="0"/>
          </a:xfrm>
          <a:prstGeom prst="line">
            <a:avLst/>
          </a:pr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D9E2B250-A2F7-40D3-932F-89C47C7EAF51}"/>
              </a:ext>
            </a:extLst>
          </p:cNvPr>
          <p:cNvSpPr txBox="1"/>
          <p:nvPr/>
        </p:nvSpPr>
        <p:spPr>
          <a:xfrm>
            <a:off x="4200158" y="3186222"/>
            <a:ext cx="2051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130 km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8D652060-2BE1-4465-844A-7B59D4EB3BF7}"/>
              </a:ext>
            </a:extLst>
          </p:cNvPr>
          <p:cNvSpPr txBox="1"/>
          <p:nvPr/>
        </p:nvSpPr>
        <p:spPr>
          <a:xfrm>
            <a:off x="8717519" y="3103458"/>
            <a:ext cx="2051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24 km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1A63AC94-D2C4-442B-B92C-35C5BB7DA745}"/>
              </a:ext>
            </a:extLst>
          </p:cNvPr>
          <p:cNvSpPr txBox="1"/>
          <p:nvPr/>
        </p:nvSpPr>
        <p:spPr>
          <a:xfrm>
            <a:off x="6605270" y="3135769"/>
            <a:ext cx="2051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1,47 km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80DD4CD3-E504-430E-80D9-261CEDB0B421}"/>
              </a:ext>
            </a:extLst>
          </p:cNvPr>
          <p:cNvSpPr txBox="1"/>
          <p:nvPr/>
        </p:nvSpPr>
        <p:spPr>
          <a:xfrm>
            <a:off x="4002024" y="4234697"/>
            <a:ext cx="7114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/>
              <a:t>s = 210 x 7 = 1470m = 1,47km</a:t>
            </a: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8672D764-9554-4741-B08B-627EC7DF0FDB}"/>
                  </a:ext>
                </a:extLst>
              </p:cNvPr>
              <p:cNvSpPr txBox="1"/>
              <p:nvPr/>
            </p:nvSpPr>
            <p:spPr>
              <a:xfrm>
                <a:off x="4126102" y="4140104"/>
                <a:ext cx="7114324" cy="16648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lvl="2"/>
                <a:r>
                  <a:rPr lang="vi-VN" sz="3600" dirty="0"/>
                  <a:t>Đổi 40 phút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600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fPr>
                      <m:num>
                        <m:r>
                          <a:rPr lang="vi-VN" sz="3600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2</m:t>
                        </m:r>
                      </m:num>
                      <m:den>
                        <m:r>
                          <a:rPr lang="vi-VN" sz="3600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3</m:t>
                        </m:r>
                      </m:den>
                    </m:f>
                    <m:r>
                      <a:rPr lang="vi-VN" sz="3600" b="0" i="0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 </m:t>
                    </m:r>
                    <m:r>
                      <m:rPr>
                        <m:sty m:val="p"/>
                      </m:rPr>
                      <a:rPr lang="vi-VN" sz="3600" b="0" i="0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gi</m:t>
                    </m:r>
                    <m:r>
                      <a:rPr lang="vi-VN" sz="3600" b="0" i="0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ờ</m:t>
                    </m:r>
                  </m:oMath>
                </a14:m>
                <a:endParaRPr lang="vi-VN" sz="3600" dirty="0"/>
              </a:p>
              <a:p>
                <a:r>
                  <a:rPr lang="vi-VN" sz="3600" dirty="0"/>
                  <a:t>s = 36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600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fPr>
                      <m:num>
                        <m:r>
                          <a:rPr lang="vi-VN" sz="3600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2</m:t>
                        </m:r>
                      </m:num>
                      <m:den>
                        <m:r>
                          <a:rPr lang="vi-VN" sz="3600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3</m:t>
                        </m:r>
                      </m:den>
                    </m:f>
                  </m:oMath>
                </a14:m>
                <a:r>
                  <a:rPr lang="vi-VN" sz="3600" dirty="0"/>
                  <a:t> = 24km</a:t>
                </a:r>
                <a:endParaRPr lang="en-US" sz="3600" dirty="0"/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8672D764-9554-4741-B08B-627EC7DF0F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6102" y="4140104"/>
                <a:ext cx="7114324" cy="1664815"/>
              </a:xfrm>
              <a:prstGeom prst="rect">
                <a:avLst/>
              </a:prstGeom>
              <a:blipFill>
                <a:blip r:embed="rId8"/>
                <a:stretch>
                  <a:fillRect l="-2656" b="-5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6F942534-6152-42AA-84CB-C2737FE74F66}"/>
              </a:ext>
            </a:extLst>
          </p:cNvPr>
          <p:cNvCxnSpPr/>
          <p:nvPr/>
        </p:nvCxnSpPr>
        <p:spPr>
          <a:xfrm>
            <a:off x="10108184" y="2320397"/>
            <a:ext cx="457200" cy="0"/>
          </a:xfrm>
          <a:prstGeom prst="line">
            <a:avLst/>
          </a:prstGeom>
          <a:ln w="38100">
            <a:solidFill>
              <a:srgbClr val="E476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C7248380-B208-4808-88CC-4444FDF3D82B}"/>
              </a:ext>
            </a:extLst>
          </p:cNvPr>
          <p:cNvCxnSpPr/>
          <p:nvPr/>
        </p:nvCxnSpPr>
        <p:spPr>
          <a:xfrm>
            <a:off x="9810242" y="3028193"/>
            <a:ext cx="595884" cy="10501"/>
          </a:xfrm>
          <a:prstGeom prst="line">
            <a:avLst/>
          </a:prstGeom>
          <a:ln w="38100">
            <a:solidFill>
              <a:srgbClr val="E476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" name="10 Minute Countdown Rainbow Timer 🌈_Trim 3 phút">
            <a:hlinkClick r:id="" action="ppaction://media"/>
            <a:extLst>
              <a:ext uri="{FF2B5EF4-FFF2-40B4-BE49-F238E27FC236}">
                <a16:creationId xmlns:a16="http://schemas.microsoft.com/office/drawing/2014/main" id="{87FFAE7F-9A58-4A18-BED8-EEA7E7CB3A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69263" y="1734526"/>
            <a:ext cx="1589214" cy="893933"/>
          </a:xfrm>
          <a:prstGeom prst="rect">
            <a:avLst/>
          </a:prstGeom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81F57922-079E-48EE-887F-E0DF707CDF8C}"/>
              </a:ext>
            </a:extLst>
          </p:cNvPr>
          <p:cNvSpPr txBox="1"/>
          <p:nvPr/>
        </p:nvSpPr>
        <p:spPr>
          <a:xfrm>
            <a:off x="4373302" y="4526559"/>
            <a:ext cx="7114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/>
            <a:r>
              <a:rPr lang="en-US" sz="3600" dirty="0"/>
              <a:t>s = 32,5 x 4 = 130 km</a:t>
            </a: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DAA58E90-1BB3-4493-8278-028C52189194}"/>
              </a:ext>
            </a:extLst>
          </p:cNvPr>
          <p:cNvGrpSpPr/>
          <p:nvPr/>
        </p:nvGrpSpPr>
        <p:grpSpPr>
          <a:xfrm>
            <a:off x="8071486" y="5108707"/>
            <a:ext cx="2756949" cy="1474159"/>
            <a:chOff x="-1024834" y="556407"/>
            <a:chExt cx="2756949" cy="1474159"/>
          </a:xfrm>
        </p:grpSpPr>
        <p:sp>
          <p:nvSpPr>
            <p:cNvPr id="84" name="Rounded Rectangle 27">
              <a:extLst>
                <a:ext uri="{FF2B5EF4-FFF2-40B4-BE49-F238E27FC236}">
                  <a16:creationId xmlns:a16="http://schemas.microsoft.com/office/drawing/2014/main" id="{B560592C-A13C-464A-885F-0D6CAFB2D627}"/>
                </a:ext>
              </a:extLst>
            </p:cNvPr>
            <p:cNvSpPr/>
            <p:nvPr/>
          </p:nvSpPr>
          <p:spPr>
            <a:xfrm>
              <a:off x="-287754" y="1254119"/>
              <a:ext cx="2019869" cy="723331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chemeClr val="tx1"/>
                  </a:solidFill>
                </a:rPr>
                <a:t>Hoàn</a:t>
              </a:r>
              <a:r>
                <a:rPr lang="en-US" sz="2800" b="1" dirty="0">
                  <a:solidFill>
                    <a:schemeClr val="tx1"/>
                  </a:solidFill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</a:rPr>
                <a:t>thành</a:t>
              </a:r>
              <a:endParaRPr lang="en-US" sz="2800" b="1" dirty="0">
                <a:solidFill>
                  <a:schemeClr val="tx1"/>
                </a:solidFill>
              </a:endParaRPr>
            </a:p>
          </p:txBody>
        </p:sp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C1325C6A-8613-4512-BC79-B4F10A049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24834" y="556407"/>
              <a:ext cx="1474159" cy="1474159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809 0.18456 L 2.77778E-6 3.95062E-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26" y="-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2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video>
              <p:cMediaNode vol="80000">
                <p:cTn id="93" fill="hold" display="0">
                  <p:stCondLst>
                    <p:cond delay="indefinite"/>
                  </p:stCondLst>
                </p:cTn>
                <p:tgtEl>
                  <p:spTgt spid="81"/>
                </p:tgtEl>
              </p:cMediaNode>
            </p:video>
          </p:childTnLst>
        </p:cTn>
      </p:par>
    </p:tnLst>
    <p:bldLst>
      <p:bldP spid="4" grpId="0" animBg="1"/>
      <p:bldP spid="5" grpId="0" animBg="1"/>
      <p:bldP spid="74" grpId="0"/>
      <p:bldP spid="75" grpId="0"/>
      <p:bldP spid="76" grpId="0"/>
      <p:bldP spid="77" grpId="0"/>
      <p:bldP spid="77" grpId="1"/>
      <p:bldP spid="78" grpId="0"/>
      <p:bldP spid="82" grpId="0"/>
      <p:bldP spid="8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87923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27589" y="1330961"/>
            <a:ext cx="11865935" cy="55270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 Diagonal Corner Rectangle 4"/>
          <p:cNvSpPr/>
          <p:nvPr/>
        </p:nvSpPr>
        <p:spPr>
          <a:xfrm>
            <a:off x="1522548" y="0"/>
            <a:ext cx="10283372" cy="1107948"/>
          </a:xfrm>
          <a:prstGeom prst="round2Diag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2: Một ô tô đi từ A lúc 7 giờ 30 phút, đến B lúc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giờ 15 phút với vận tốc 46km/ giờ. Tính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quãng đường AB?</a:t>
            </a:r>
          </a:p>
        </p:txBody>
      </p:sp>
      <p:pic>
        <p:nvPicPr>
          <p:cNvPr id="5122" name="Picture 2" descr="GitHub - AdityaDutt/Bird-sound-classification: Classify bird&amp;#39;s sound using  siamese networks and few-shot learning.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01948">
            <a:off x="91562" y="-146225"/>
            <a:ext cx="1777851" cy="177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33" t="46840" r="20294" b="3111"/>
          <a:stretch>
            <a:fillRect/>
          </a:stretch>
        </p:blipFill>
        <p:spPr>
          <a:xfrm rot="2426018" flipH="1">
            <a:off x="-1232617" y="2154808"/>
            <a:ext cx="2818272" cy="4620101"/>
          </a:xfrm>
          <a:prstGeom prst="rect">
            <a:avLst/>
          </a:prstGeom>
        </p:spPr>
      </p:pic>
      <p:sp>
        <p:nvSpPr>
          <p:cNvPr id="26" name="Text Box 10">
            <a:extLst>
              <a:ext uri="{FF2B5EF4-FFF2-40B4-BE49-F238E27FC236}">
                <a16:creationId xmlns:a16="http://schemas.microsoft.com/office/drawing/2014/main" id="{439D3A93-7CB9-4F22-B7DF-F0165B35D1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6194" y="2916167"/>
            <a:ext cx="263760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 Box 11">
            <a:extLst>
              <a:ext uri="{FF2B5EF4-FFF2-40B4-BE49-F238E27FC236}">
                <a16:creationId xmlns:a16="http://schemas.microsoft.com/office/drawing/2014/main" id="{A7FD3EFC-D7A5-4D15-9EEF-DDE3CCC702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37857" y="2904454"/>
            <a:ext cx="28195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12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 Box 12">
            <a:extLst>
              <a:ext uri="{FF2B5EF4-FFF2-40B4-BE49-F238E27FC236}">
                <a16:creationId xmlns:a16="http://schemas.microsoft.com/office/drawing/2014/main" id="{0D087D62-6FDE-4F8D-B376-1B13799CE9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9180" y="4068776"/>
            <a:ext cx="35471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v = 46 km/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78A470A-188F-4E4B-9F64-63AB6695757E}"/>
              </a:ext>
            </a:extLst>
          </p:cNvPr>
          <p:cNvGrpSpPr/>
          <p:nvPr/>
        </p:nvGrpSpPr>
        <p:grpSpPr>
          <a:xfrm>
            <a:off x="3189926" y="3318185"/>
            <a:ext cx="8110517" cy="872261"/>
            <a:chOff x="3120487" y="1989821"/>
            <a:chExt cx="8110517" cy="872261"/>
          </a:xfrm>
        </p:grpSpPr>
        <p:sp>
          <p:nvSpPr>
            <p:cNvPr id="21" name="Line 5">
              <a:extLst>
                <a:ext uri="{FF2B5EF4-FFF2-40B4-BE49-F238E27FC236}">
                  <a16:creationId xmlns:a16="http://schemas.microsoft.com/office/drawing/2014/main" id="{AF695097-9F15-4450-AD6A-6ED1EE36CC5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59705" y="2628459"/>
              <a:ext cx="727614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DEE088F-5130-4DAA-BF05-0E46AD81D95F}"/>
                </a:ext>
              </a:extLst>
            </p:cNvPr>
            <p:cNvGrpSpPr/>
            <p:nvPr/>
          </p:nvGrpSpPr>
          <p:grpSpPr>
            <a:xfrm>
              <a:off x="3120487" y="1989821"/>
              <a:ext cx="8110517" cy="872261"/>
              <a:chOff x="3120487" y="1989821"/>
              <a:chExt cx="8110517" cy="872261"/>
            </a:xfrm>
          </p:grpSpPr>
          <p:sp>
            <p:nvSpPr>
              <p:cNvPr id="22" name="Line 6">
                <a:extLst>
                  <a:ext uri="{FF2B5EF4-FFF2-40B4-BE49-F238E27FC236}">
                    <a16:creationId xmlns:a16="http://schemas.microsoft.com/office/drawing/2014/main" id="{116A412A-4E90-4213-9E0C-6F6E7787C5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56369" y="2385889"/>
                <a:ext cx="0" cy="46724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35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Line 7">
                <a:extLst>
                  <a:ext uri="{FF2B5EF4-FFF2-40B4-BE49-F238E27FC236}">
                    <a16:creationId xmlns:a16="http://schemas.microsoft.com/office/drawing/2014/main" id="{634C6163-79BC-4A3D-A298-8A8DABF25F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833202" y="2394836"/>
                <a:ext cx="0" cy="46724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35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Text Box 8">
                <a:extLst>
                  <a:ext uri="{FF2B5EF4-FFF2-40B4-BE49-F238E27FC236}">
                    <a16:creationId xmlns:a16="http://schemas.microsoft.com/office/drawing/2014/main" id="{E5474097-D8F4-4B5A-9D2D-29BCA478609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20487" y="1989821"/>
                <a:ext cx="545711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</a:p>
            </p:txBody>
          </p:sp>
          <p:sp>
            <p:nvSpPr>
              <p:cNvPr id="25" name="Text Box 9">
                <a:extLst>
                  <a:ext uri="{FF2B5EF4-FFF2-40B4-BE49-F238E27FC236}">
                    <a16:creationId xmlns:a16="http://schemas.microsoft.com/office/drawing/2014/main" id="{1B7402D7-0038-4987-8494-68E1B568632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685293" y="2013181"/>
                <a:ext cx="545711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</a:p>
            </p:txBody>
          </p:sp>
        </p:grpSp>
      </p:grpSp>
      <p:sp>
        <p:nvSpPr>
          <p:cNvPr id="30" name="Text Box 14">
            <a:extLst>
              <a:ext uri="{FF2B5EF4-FFF2-40B4-BE49-F238E27FC236}">
                <a16:creationId xmlns:a16="http://schemas.microsoft.com/office/drawing/2014/main" id="{91C0E58B-6918-4974-BCFF-A691C36975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8041" y="4388845"/>
            <a:ext cx="28195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?km</a:t>
            </a:r>
          </a:p>
        </p:txBody>
      </p:sp>
      <p:sp>
        <p:nvSpPr>
          <p:cNvPr id="31" name="AutoShape 15">
            <a:extLst>
              <a:ext uri="{FF2B5EF4-FFF2-40B4-BE49-F238E27FC236}">
                <a16:creationId xmlns:a16="http://schemas.microsoft.com/office/drawing/2014/main" id="{455E2285-9FD4-43E0-975A-5BE9D1D1F8F7}"/>
              </a:ext>
            </a:extLst>
          </p:cNvPr>
          <p:cNvSpPr>
            <a:spLocks/>
          </p:cNvSpPr>
          <p:nvPr/>
        </p:nvSpPr>
        <p:spPr bwMode="auto">
          <a:xfrm rot="-5400000" flipH="1">
            <a:off x="7069014" y="521874"/>
            <a:ext cx="383751" cy="7276833"/>
          </a:xfrm>
          <a:prstGeom prst="rightBracket">
            <a:avLst>
              <a:gd name="adj" fmla="val 473103"/>
            </a:avLst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SG" sz="13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768AB2-E9EF-4B56-B478-2AF4EC0142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389" y="3503579"/>
            <a:ext cx="954192" cy="477096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DCABEE2-CEED-4875-B5B7-B70EB4EDA1C8}"/>
              </a:ext>
            </a:extLst>
          </p:cNvPr>
          <p:cNvCxnSpPr/>
          <p:nvPr/>
        </p:nvCxnSpPr>
        <p:spPr>
          <a:xfrm>
            <a:off x="6096000" y="528320"/>
            <a:ext cx="2143760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10114E2-D833-4919-A45F-17D6D1C8B11D}"/>
              </a:ext>
            </a:extLst>
          </p:cNvPr>
          <p:cNvCxnSpPr>
            <a:cxnSpLocks/>
          </p:cNvCxnSpPr>
          <p:nvPr/>
        </p:nvCxnSpPr>
        <p:spPr>
          <a:xfrm>
            <a:off x="3120487" y="1005840"/>
            <a:ext cx="2641451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497148B-ACAE-446F-B8D6-B47418398240}"/>
              </a:ext>
            </a:extLst>
          </p:cNvPr>
          <p:cNvCxnSpPr>
            <a:cxnSpLocks/>
          </p:cNvCxnSpPr>
          <p:nvPr/>
        </p:nvCxnSpPr>
        <p:spPr>
          <a:xfrm>
            <a:off x="10109200" y="528320"/>
            <a:ext cx="1484578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C0694949-D540-4E83-850F-53EF6C620682}"/>
              </a:ext>
            </a:extLst>
          </p:cNvPr>
          <p:cNvCxnSpPr>
            <a:cxnSpLocks/>
          </p:cNvCxnSpPr>
          <p:nvPr/>
        </p:nvCxnSpPr>
        <p:spPr>
          <a:xfrm>
            <a:off x="1635909" y="1005840"/>
            <a:ext cx="741531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5DC96173-E9D2-4639-A305-256F6E578A97}"/>
              </a:ext>
            </a:extLst>
          </p:cNvPr>
          <p:cNvSpPr txBox="1"/>
          <p:nvPr/>
        </p:nvSpPr>
        <p:spPr>
          <a:xfrm>
            <a:off x="1367743" y="1766730"/>
            <a:ext cx="78028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800" b="1" u="sng" dirty="0">
                <a:solidFill>
                  <a:schemeClr val="accent1"/>
                </a:solidFill>
              </a:rPr>
              <a:t>Tóm tắt:</a:t>
            </a:r>
          </a:p>
        </p:txBody>
      </p:sp>
    </p:spTree>
    <p:extLst>
      <p:ext uri="{BB962C8B-B14F-4D97-AF65-F5344CB8AC3E}">
        <p14:creationId xmlns:p14="http://schemas.microsoft.com/office/powerpoint/2010/main" val="40760263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85185E-6 L 0.51237 0.0037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12" y="185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01366 L 0.58542 -0.0189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284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8" grpId="1"/>
      <p:bldP spid="30" grpId="0"/>
      <p:bldP spid="3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87923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27589" y="1330961"/>
            <a:ext cx="11865935" cy="55270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 Diagonal Corner Rectangle 4"/>
          <p:cNvSpPr/>
          <p:nvPr/>
        </p:nvSpPr>
        <p:spPr>
          <a:xfrm>
            <a:off x="1522548" y="0"/>
            <a:ext cx="10283372" cy="1107948"/>
          </a:xfrm>
          <a:prstGeom prst="round2Diag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2: Một ô tô đi từ A lúc 7 giờ 30 phút, đến B lúc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giờ 15 phút với vận tốc 46km/ giờ. Tính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quãng đường AB?</a:t>
            </a:r>
          </a:p>
        </p:txBody>
      </p:sp>
      <p:pic>
        <p:nvPicPr>
          <p:cNvPr id="5122" name="Picture 2" descr="GitHub - AdityaDutt/Bird-sound-classification: Classify bird&amp;#39;s sound using  siamese networks and few-shot learning.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01948">
            <a:off x="91562" y="-146225"/>
            <a:ext cx="1777851" cy="177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33" t="46840" r="20294" b="3111"/>
          <a:stretch>
            <a:fillRect/>
          </a:stretch>
        </p:blipFill>
        <p:spPr>
          <a:xfrm rot="2426018" flipH="1">
            <a:off x="-1232617" y="2154808"/>
            <a:ext cx="2818272" cy="4620101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DCABEE2-CEED-4875-B5B7-B70EB4EDA1C8}"/>
              </a:ext>
            </a:extLst>
          </p:cNvPr>
          <p:cNvCxnSpPr/>
          <p:nvPr/>
        </p:nvCxnSpPr>
        <p:spPr>
          <a:xfrm>
            <a:off x="6096000" y="528320"/>
            <a:ext cx="2143760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10114E2-D833-4919-A45F-17D6D1C8B11D}"/>
              </a:ext>
            </a:extLst>
          </p:cNvPr>
          <p:cNvCxnSpPr>
            <a:cxnSpLocks/>
          </p:cNvCxnSpPr>
          <p:nvPr/>
        </p:nvCxnSpPr>
        <p:spPr>
          <a:xfrm>
            <a:off x="3120487" y="1005840"/>
            <a:ext cx="2641451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497148B-ACAE-446F-B8D6-B47418398240}"/>
              </a:ext>
            </a:extLst>
          </p:cNvPr>
          <p:cNvCxnSpPr>
            <a:cxnSpLocks/>
          </p:cNvCxnSpPr>
          <p:nvPr/>
        </p:nvCxnSpPr>
        <p:spPr>
          <a:xfrm>
            <a:off x="10109200" y="528320"/>
            <a:ext cx="1484578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C0694949-D540-4E83-850F-53EF6C620682}"/>
              </a:ext>
            </a:extLst>
          </p:cNvPr>
          <p:cNvCxnSpPr>
            <a:cxnSpLocks/>
          </p:cNvCxnSpPr>
          <p:nvPr/>
        </p:nvCxnSpPr>
        <p:spPr>
          <a:xfrm>
            <a:off x="1635909" y="1005840"/>
            <a:ext cx="741531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5DC96173-E9D2-4639-A305-256F6E578A97}"/>
              </a:ext>
            </a:extLst>
          </p:cNvPr>
          <p:cNvSpPr txBox="1"/>
          <p:nvPr/>
        </p:nvSpPr>
        <p:spPr>
          <a:xfrm>
            <a:off x="2342521" y="1659227"/>
            <a:ext cx="78028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u="sng" dirty="0" err="1">
                <a:solidFill>
                  <a:schemeClr val="accent1"/>
                </a:solidFill>
              </a:rPr>
              <a:t>Bài</a:t>
            </a:r>
            <a:r>
              <a:rPr lang="en-US" sz="2800" b="1" u="sng" dirty="0">
                <a:solidFill>
                  <a:schemeClr val="accent1"/>
                </a:solidFill>
              </a:rPr>
              <a:t> </a:t>
            </a:r>
            <a:r>
              <a:rPr lang="en-US" sz="2800" b="1" u="sng" dirty="0" err="1">
                <a:solidFill>
                  <a:schemeClr val="accent1"/>
                </a:solidFill>
              </a:rPr>
              <a:t>giải</a:t>
            </a:r>
            <a:endParaRPr lang="vi-VN" sz="2800" b="1" u="sng" dirty="0">
              <a:solidFill>
                <a:schemeClr val="accent1"/>
              </a:solidFill>
            </a:endParaRPr>
          </a:p>
        </p:txBody>
      </p:sp>
      <p:sp>
        <p:nvSpPr>
          <p:cNvPr id="29" name="Rectangle 3">
            <a:extLst>
              <a:ext uri="{FF2B5EF4-FFF2-40B4-BE49-F238E27FC236}">
                <a16:creationId xmlns:a16="http://schemas.microsoft.com/office/drawing/2014/main" id="{2929BE75-5DBB-4DF8-A296-0F4AD5DE2221}"/>
              </a:ext>
            </a:extLst>
          </p:cNvPr>
          <p:cNvSpPr txBox="1">
            <a:spLocks noChangeArrowheads="1"/>
          </p:cNvSpPr>
          <p:nvPr/>
        </p:nvSpPr>
        <p:spPr>
          <a:xfrm>
            <a:off x="2816755" y="2113788"/>
            <a:ext cx="8666480" cy="268605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609600" lvl="0" indent="-4318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 panose="020B0604020202020204" pitchFamily="34" charset="0"/>
              <a:buChar char="●"/>
              <a:defRPr sz="17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19200" lvl="1" indent="-4318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 panose="020B0604020202020204" pitchFamily="34" charset="0"/>
              <a:buChar char="○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lvl="2" indent="-431800" algn="l" defTabSz="914400" rtl="0" eaLnBrk="1" latinLnBrk="0" hangingPunct="1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Font typeface="Arial" panose="020B0604020202020204" pitchFamily="34" charset="0"/>
              <a:buChar char="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38400" lvl="3" indent="-431800" algn="l" defTabSz="914400" rtl="0" eaLnBrk="1" latinLnBrk="0" hangingPunct="1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48000" lvl="4" indent="-431800" algn="l" defTabSz="914400" rtl="0" eaLnBrk="1" latinLnBrk="0" hangingPunct="1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Font typeface="Arial" panose="020B0604020202020204" pitchFamily="34" charset="0"/>
              <a:buChar char="○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57600" lvl="5" indent="-431800" algn="l" defTabSz="914400" rtl="0" eaLnBrk="1" latinLnBrk="0" hangingPunct="1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Font typeface="Arial" panose="020B0604020202020204" pitchFamily="34" charset="0"/>
              <a:buChar char="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67200" lvl="6" indent="-431800" algn="l" defTabSz="914400" rtl="0" eaLnBrk="1" latinLnBrk="0" hangingPunct="1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800" lvl="7" indent="-431800" algn="l" defTabSz="914400" rtl="0" eaLnBrk="1" latinLnBrk="0" hangingPunct="1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Font typeface="Arial" panose="020B0604020202020204" pitchFamily="34" charset="0"/>
              <a:buChar char="○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lvl="8" indent="-431800" algn="l" defTabSz="914400" rtl="0" eaLnBrk="1" latinLnBrk="0" hangingPunct="1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500"/>
              <a:buFont typeface="Arial" panose="020B0604020202020204" pitchFamily="34" charset="0"/>
              <a:buChar char="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Tx/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  <a:buFontTx/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  12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– 7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= 4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45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Tx/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	  4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45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= 4,75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  <a:buFontTx/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Quãng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  <a:buFontTx/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          46 x 4,75 = 218,5 (km)</a:t>
            </a:r>
          </a:p>
          <a:p>
            <a:pPr>
              <a:lnSpc>
                <a:spcPct val="150000"/>
              </a:lnSpc>
              <a:buFontTx/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	    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218,5 km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8ABE690-2D62-4EED-965D-E67E1D1B4EE4}"/>
              </a:ext>
            </a:extLst>
          </p:cNvPr>
          <p:cNvGrpSpPr/>
          <p:nvPr/>
        </p:nvGrpSpPr>
        <p:grpSpPr>
          <a:xfrm>
            <a:off x="8071486" y="5108707"/>
            <a:ext cx="2756949" cy="1474159"/>
            <a:chOff x="-1024834" y="556407"/>
            <a:chExt cx="2756949" cy="1474159"/>
          </a:xfrm>
        </p:grpSpPr>
        <p:sp>
          <p:nvSpPr>
            <p:cNvPr id="33" name="Rounded Rectangle 27">
              <a:extLst>
                <a:ext uri="{FF2B5EF4-FFF2-40B4-BE49-F238E27FC236}">
                  <a16:creationId xmlns:a16="http://schemas.microsoft.com/office/drawing/2014/main" id="{DD829C66-C435-46C1-952C-C16D00264BAE}"/>
                </a:ext>
              </a:extLst>
            </p:cNvPr>
            <p:cNvSpPr/>
            <p:nvPr/>
          </p:nvSpPr>
          <p:spPr>
            <a:xfrm>
              <a:off x="-287754" y="1254119"/>
              <a:ext cx="2019869" cy="723331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chemeClr val="tx1"/>
                  </a:solidFill>
                </a:rPr>
                <a:t>Hoàn</a:t>
              </a:r>
              <a:r>
                <a:rPr lang="en-US" sz="2800" b="1" dirty="0">
                  <a:solidFill>
                    <a:schemeClr val="tx1"/>
                  </a:solidFill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</a:rPr>
                <a:t>thành</a:t>
              </a:r>
              <a:endParaRPr lang="en-US" sz="2800" b="1" dirty="0">
                <a:solidFill>
                  <a:schemeClr val="tx1"/>
                </a:solidFill>
              </a:endParaRP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D1010225-41A8-40DC-BF71-9112083574D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24834" y="556407"/>
              <a:ext cx="1474159" cy="14741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524350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600"/>
                            </p:stCondLst>
                            <p:childTnLst>
                              <p:par>
                                <p:cTn id="25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700"/>
                            </p:stCondLst>
                            <p:childTnLst>
                              <p:par>
                                <p:cTn id="31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100"/>
                            </p:stCondLst>
                            <p:childTnLst>
                              <p:par>
                                <p:cTn id="37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700"/>
                            </p:stCondLst>
                            <p:childTnLst>
                              <p:par>
                                <p:cTn id="43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0"/>
                            </p:stCondLst>
                            <p:childTnLst>
                              <p:par>
                                <p:cTn id="49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574" y="0"/>
            <a:ext cx="12606497" cy="685800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50790" y="1493178"/>
            <a:ext cx="11526249" cy="520557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400" b="54489"/>
          <a:stretch>
            <a:fillRect/>
          </a:stretch>
        </p:blipFill>
        <p:spPr>
          <a:xfrm>
            <a:off x="8384603" y="8949"/>
            <a:ext cx="4381859" cy="2434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20" t="55847" r="36880" b="-1358"/>
          <a:stretch>
            <a:fillRect/>
          </a:stretch>
        </p:blipFill>
        <p:spPr>
          <a:xfrm>
            <a:off x="-1656705" y="-379379"/>
            <a:ext cx="3689769" cy="2049732"/>
          </a:xfrm>
          <a:prstGeom prst="rect">
            <a:avLst/>
          </a:prstGeom>
        </p:spPr>
      </p:pic>
      <p:pic>
        <p:nvPicPr>
          <p:cNvPr id="7172" name="Picture 4" descr="Flower Gif - Ice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574" y="4095965"/>
            <a:ext cx="2744047" cy="2744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/>
          <p:cNvGrpSpPr/>
          <p:nvPr/>
        </p:nvGrpSpPr>
        <p:grpSpPr>
          <a:xfrm>
            <a:off x="8672139" y="1839354"/>
            <a:ext cx="2756949" cy="1474159"/>
            <a:chOff x="-1024834" y="556407"/>
            <a:chExt cx="2756949" cy="1474159"/>
          </a:xfrm>
        </p:grpSpPr>
        <p:sp>
          <p:nvSpPr>
            <p:cNvPr id="28" name="Rounded Rectangle 27"/>
            <p:cNvSpPr/>
            <p:nvPr/>
          </p:nvSpPr>
          <p:spPr>
            <a:xfrm>
              <a:off x="-287754" y="1254119"/>
              <a:ext cx="2019869" cy="723331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chemeClr val="tx1"/>
                  </a:solidFill>
                </a:rPr>
                <a:t>Hoàn</a:t>
              </a:r>
              <a:r>
                <a:rPr lang="en-US" sz="2800" b="1" dirty="0">
                  <a:solidFill>
                    <a:schemeClr val="tx1"/>
                  </a:solidFill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</a:rPr>
                <a:t>thành</a:t>
              </a:r>
              <a:endParaRPr lang="en-US" sz="2800" b="1" dirty="0">
                <a:solidFill>
                  <a:schemeClr val="tx1"/>
                </a:solidFill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24834" y="556407"/>
              <a:ext cx="1474159" cy="1474159"/>
            </a:xfrm>
            <a:prstGeom prst="rect">
              <a:avLst/>
            </a:prstGeom>
          </p:spPr>
        </p:pic>
      </p:grpSp>
      <p:sp>
        <p:nvSpPr>
          <p:cNvPr id="5" name="Round Diagonal Corner Rectangle 4"/>
          <p:cNvSpPr/>
          <p:nvPr/>
        </p:nvSpPr>
        <p:spPr>
          <a:xfrm>
            <a:off x="350791" y="80162"/>
            <a:ext cx="11319112" cy="1229888"/>
          </a:xfrm>
          <a:prstGeom prst="round2Diag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735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 3: Ong mật có thể bay được với vận tốc 8km/giờ. Tính quãng đường của ong mật bay trong 15phút.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CBD494D-C298-4227-87CB-88EC774CDABA}"/>
              </a:ext>
            </a:extLst>
          </p:cNvPr>
          <p:cNvSpPr txBox="1"/>
          <p:nvPr/>
        </p:nvSpPr>
        <p:spPr>
          <a:xfrm>
            <a:off x="744513" y="2145131"/>
            <a:ext cx="8101584" cy="26080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    </a:t>
            </a:r>
            <a:r>
              <a:rPr lang="vi-VN" sz="2800" b="1" u="sng" dirty="0">
                <a:solidFill>
                  <a:schemeClr val="accent1"/>
                </a:solidFill>
              </a:rPr>
              <a:t>Tóm tắt:</a:t>
            </a:r>
            <a:endParaRPr lang="en-US" sz="2800" b="1" u="sng" dirty="0">
              <a:solidFill>
                <a:schemeClr val="accent1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vi-VN" sz="2800" dirty="0"/>
              <a:t>v </a:t>
            </a:r>
            <a:r>
              <a:rPr lang="vi-VN" sz="2800"/>
              <a:t>= </a:t>
            </a:r>
            <a:r>
              <a:rPr lang="en-US" sz="2800"/>
              <a:t> </a:t>
            </a:r>
            <a:r>
              <a:rPr lang="vi-VN" sz="2800"/>
              <a:t>8</a:t>
            </a:r>
            <a:r>
              <a:rPr lang="en-US" sz="2800"/>
              <a:t> </a:t>
            </a:r>
            <a:r>
              <a:rPr lang="vi-VN" sz="2800" dirty="0"/>
              <a:t>km/ giờ</a:t>
            </a:r>
            <a:endParaRPr lang="en-US" sz="2800" dirty="0"/>
          </a:p>
          <a:p>
            <a:pPr algn="just">
              <a:lnSpc>
                <a:spcPct val="150000"/>
              </a:lnSpc>
            </a:pPr>
            <a:r>
              <a:rPr lang="vi-VN" sz="2800" dirty="0"/>
              <a:t>t = 15 phút</a:t>
            </a:r>
            <a:endParaRPr lang="en-US" sz="2800" dirty="0"/>
          </a:p>
          <a:p>
            <a:pPr algn="just">
              <a:lnSpc>
                <a:spcPct val="150000"/>
              </a:lnSpc>
            </a:pPr>
            <a:r>
              <a:rPr lang="vi-VN" sz="2800" dirty="0"/>
              <a:t>s = ?</a:t>
            </a:r>
            <a:r>
              <a:rPr lang="en-US" sz="2800" dirty="0"/>
              <a:t> km</a:t>
            </a:r>
            <a:r>
              <a:rPr lang="vi-VN" sz="2800" dirty="0"/>
              <a:t> </a:t>
            </a:r>
            <a:endParaRPr lang="en-US" sz="280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99C8FB0-E1F4-47A9-AE67-40AF3DC72093}"/>
              </a:ext>
            </a:extLst>
          </p:cNvPr>
          <p:cNvCxnSpPr/>
          <p:nvPr/>
        </p:nvCxnSpPr>
        <p:spPr>
          <a:xfrm>
            <a:off x="3391382" y="2175367"/>
            <a:ext cx="0" cy="329262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7844D53C-5FA6-4510-8916-3EFB278EFF4D}"/>
              </a:ext>
            </a:extLst>
          </p:cNvPr>
          <p:cNvSpPr txBox="1"/>
          <p:nvPr/>
        </p:nvSpPr>
        <p:spPr>
          <a:xfrm>
            <a:off x="3444702" y="2228222"/>
            <a:ext cx="8101584" cy="3254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    </a:t>
            </a:r>
            <a:r>
              <a:rPr lang="en-US" sz="2800" b="1" u="sng" dirty="0" err="1">
                <a:solidFill>
                  <a:schemeClr val="accent1"/>
                </a:solidFill>
              </a:rPr>
              <a:t>Bài</a:t>
            </a:r>
            <a:r>
              <a:rPr lang="en-US" sz="2800" b="1" u="sng" dirty="0">
                <a:solidFill>
                  <a:schemeClr val="accent1"/>
                </a:solidFill>
              </a:rPr>
              <a:t> </a:t>
            </a:r>
            <a:r>
              <a:rPr lang="en-US" sz="2800" b="1" u="sng" dirty="0" err="1">
                <a:solidFill>
                  <a:schemeClr val="accent1"/>
                </a:solidFill>
              </a:rPr>
              <a:t>giải</a:t>
            </a:r>
            <a:r>
              <a:rPr lang="vi-VN" sz="2800" b="1" u="sng" dirty="0">
                <a:solidFill>
                  <a:schemeClr val="accent1"/>
                </a:solidFill>
              </a:rPr>
              <a:t>:</a:t>
            </a:r>
            <a:endParaRPr lang="en-US" sz="2800" b="1" u="sng" dirty="0">
              <a:solidFill>
                <a:schemeClr val="accent1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vi-VN" sz="2800" dirty="0"/>
              <a:t>15</a:t>
            </a:r>
            <a:r>
              <a:rPr lang="en-US" sz="2800" dirty="0"/>
              <a:t> </a:t>
            </a:r>
            <a:r>
              <a:rPr lang="vi-VN" sz="2800" dirty="0"/>
              <a:t>phút = 0,25</a:t>
            </a:r>
            <a:r>
              <a:rPr lang="en-US" sz="2800" dirty="0"/>
              <a:t> </a:t>
            </a:r>
            <a:r>
              <a:rPr lang="vi-VN" sz="2800" dirty="0"/>
              <a:t>giờ</a:t>
            </a:r>
          </a:p>
          <a:p>
            <a:pPr algn="just">
              <a:lnSpc>
                <a:spcPct val="150000"/>
              </a:lnSpc>
            </a:pPr>
            <a:r>
              <a:rPr lang="en-US" sz="2800" dirty="0"/>
              <a:t>      </a:t>
            </a:r>
            <a:r>
              <a:rPr lang="vi-VN" sz="2800" dirty="0"/>
              <a:t>Quãng đường ong mật bay trong 15phút:</a:t>
            </a:r>
          </a:p>
          <a:p>
            <a:pPr algn="just">
              <a:lnSpc>
                <a:spcPct val="150000"/>
              </a:lnSpc>
            </a:pPr>
            <a:r>
              <a:rPr lang="en-US" sz="2800" dirty="0"/>
              <a:t>                          </a:t>
            </a:r>
            <a:r>
              <a:rPr lang="vi-VN" sz="2800" dirty="0"/>
              <a:t>8 x 0,25 = 2</a:t>
            </a:r>
            <a:r>
              <a:rPr lang="en-US" sz="2800" dirty="0"/>
              <a:t> </a:t>
            </a:r>
            <a:r>
              <a:rPr lang="vi-VN" sz="2800" dirty="0"/>
              <a:t>(km)</a:t>
            </a:r>
          </a:p>
          <a:p>
            <a:pPr algn="just">
              <a:lnSpc>
                <a:spcPct val="150000"/>
              </a:lnSpc>
            </a:pPr>
            <a:r>
              <a:rPr lang="vi-VN" sz="2800" dirty="0"/>
              <a:t>				Đáp số: 2</a:t>
            </a:r>
            <a:r>
              <a:rPr lang="en-US" sz="2800" dirty="0"/>
              <a:t> </a:t>
            </a:r>
            <a:r>
              <a:rPr lang="vi-VN" sz="2800" dirty="0"/>
              <a:t>km</a:t>
            </a:r>
            <a:endParaRPr lang="en-US" sz="2800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157FE42-EB57-4908-8221-EEC195C29927}"/>
              </a:ext>
            </a:extLst>
          </p:cNvPr>
          <p:cNvCxnSpPr/>
          <p:nvPr/>
        </p:nvCxnSpPr>
        <p:spPr>
          <a:xfrm>
            <a:off x="7884846" y="645487"/>
            <a:ext cx="308068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9D11ABE-9162-4005-AB8C-32750E9CF6F0}"/>
              </a:ext>
            </a:extLst>
          </p:cNvPr>
          <p:cNvCxnSpPr>
            <a:cxnSpLocks/>
          </p:cNvCxnSpPr>
          <p:nvPr/>
        </p:nvCxnSpPr>
        <p:spPr>
          <a:xfrm>
            <a:off x="2064709" y="1226049"/>
            <a:ext cx="273059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3D42084-9E4C-401A-B215-48E168CA531C}"/>
              </a:ext>
            </a:extLst>
          </p:cNvPr>
          <p:cNvCxnSpPr>
            <a:cxnSpLocks/>
          </p:cNvCxnSpPr>
          <p:nvPr/>
        </p:nvCxnSpPr>
        <p:spPr>
          <a:xfrm>
            <a:off x="9409218" y="1203961"/>
            <a:ext cx="136529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A1F275CE-606C-4483-9877-BD36DC1C9C59}"/>
              </a:ext>
            </a:extLst>
          </p:cNvPr>
          <p:cNvSpPr/>
          <p:nvPr/>
        </p:nvSpPr>
        <p:spPr>
          <a:xfrm>
            <a:off x="1713961" y="2937998"/>
            <a:ext cx="1346665" cy="52559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9F45DF8-097F-4E3F-8F5A-F9084426D852}"/>
              </a:ext>
            </a:extLst>
          </p:cNvPr>
          <p:cNvSpPr/>
          <p:nvPr/>
        </p:nvSpPr>
        <p:spPr>
          <a:xfrm>
            <a:off x="1773565" y="3545867"/>
            <a:ext cx="878568" cy="61912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3617A29-E96A-45D3-9EDB-89DA6C6E4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6298" y="4890160"/>
            <a:ext cx="1085850" cy="1551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574" y="0"/>
            <a:ext cx="12606497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62608" y="1850711"/>
            <a:ext cx="10906540" cy="480188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4" t="-3965" r="39516" b="58454"/>
          <a:stretch>
            <a:fillRect/>
          </a:stretch>
        </p:blipFill>
        <p:spPr>
          <a:xfrm>
            <a:off x="8384734" y="-202261"/>
            <a:ext cx="3873146" cy="2151601"/>
          </a:xfrm>
          <a:prstGeom prst="rect">
            <a:avLst/>
          </a:prstGeom>
        </p:spPr>
      </p:pic>
      <p:pic>
        <p:nvPicPr>
          <p:cNvPr id="3074" name="Picture 2" descr="Cute Animated Honey Bee Gifs at Best Animations | Animated bee, Motion  design animation, Animated clipart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248855" y="1239792"/>
            <a:ext cx="907774" cy="911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2" name="Group 41"/>
          <p:cNvGrpSpPr/>
          <p:nvPr/>
        </p:nvGrpSpPr>
        <p:grpSpPr>
          <a:xfrm>
            <a:off x="8569465" y="1797421"/>
            <a:ext cx="2756949" cy="1474159"/>
            <a:chOff x="-1024834" y="556407"/>
            <a:chExt cx="2756949" cy="1474159"/>
          </a:xfrm>
        </p:grpSpPr>
        <p:sp>
          <p:nvSpPr>
            <p:cNvPr id="43" name="Rounded Rectangle 42"/>
            <p:cNvSpPr/>
            <p:nvPr/>
          </p:nvSpPr>
          <p:spPr>
            <a:xfrm>
              <a:off x="-287754" y="1254119"/>
              <a:ext cx="2019869" cy="723331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chemeClr val="tx1"/>
                  </a:solidFill>
                </a:rPr>
                <a:t>Hoàn</a:t>
              </a:r>
              <a:r>
                <a:rPr lang="en-US" sz="2800" b="1" dirty="0">
                  <a:solidFill>
                    <a:schemeClr val="tx1"/>
                  </a:solidFill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</a:rPr>
                <a:t>thành</a:t>
              </a:r>
              <a:endParaRPr lang="en-US" sz="2800" b="1" dirty="0">
                <a:solidFill>
                  <a:schemeClr val="tx1"/>
                </a:solidFill>
              </a:endParaRPr>
            </a:p>
          </p:txBody>
        </p:sp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24834" y="556407"/>
              <a:ext cx="1474159" cy="1474159"/>
            </a:xfrm>
            <a:prstGeom prst="rect">
              <a:avLst/>
            </a:prstGeom>
          </p:spPr>
        </p:pic>
      </p:grpSp>
      <p:sp>
        <p:nvSpPr>
          <p:cNvPr id="6" name="Round Diagonal Corner Rectangle 5"/>
          <p:cNvSpPr/>
          <p:nvPr/>
        </p:nvSpPr>
        <p:spPr>
          <a:xfrm>
            <a:off x="0" y="86558"/>
            <a:ext cx="11933499" cy="167759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</a:rPr>
              <a:t>Bài 4: Kăng – gu – ru có thể di chuyển (vừa chạy vừa nhảy) với </a:t>
            </a:r>
            <a:r>
              <a:rPr lang="en-US" sz="2800" b="1" dirty="0">
                <a:solidFill>
                  <a:schemeClr val="tx1"/>
                </a:solidFill>
              </a:rPr>
              <a:t>        </a:t>
            </a:r>
            <a:r>
              <a:rPr lang="vi-VN" sz="2800" b="1" dirty="0">
                <a:solidFill>
                  <a:schemeClr val="tx1"/>
                </a:solidFill>
              </a:rPr>
              <a:t>vận tốc 14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vi-VN" sz="2800" b="1" dirty="0">
                <a:solidFill>
                  <a:schemeClr val="tx1"/>
                </a:solidFill>
              </a:rPr>
              <a:t>m/giây. Tính quãng đường di chuyển được của </a:t>
            </a:r>
            <a:r>
              <a:rPr lang="en-US" sz="2800" b="1" dirty="0">
                <a:solidFill>
                  <a:schemeClr val="tx1"/>
                </a:solidFill>
              </a:rPr>
              <a:t>                              </a:t>
            </a:r>
            <a:r>
              <a:rPr lang="vi-VN" sz="2800" b="1" dirty="0">
                <a:solidFill>
                  <a:schemeClr val="tx1"/>
                </a:solidFill>
              </a:rPr>
              <a:t>kăng – gu – ru trong 1 phút 15 giây?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2DAF08-7958-4DFB-BE94-919B7F8A85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83894" y="4389740"/>
            <a:ext cx="1920595" cy="2262851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3E682238-5299-4432-BD05-B0F6FFD29E4A}"/>
              </a:ext>
            </a:extLst>
          </p:cNvPr>
          <p:cNvSpPr txBox="1"/>
          <p:nvPr/>
        </p:nvSpPr>
        <p:spPr>
          <a:xfrm>
            <a:off x="744513" y="2145131"/>
            <a:ext cx="8101584" cy="26080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    </a:t>
            </a:r>
            <a:r>
              <a:rPr lang="vi-VN" sz="2800" b="1" u="sng" dirty="0">
                <a:solidFill>
                  <a:schemeClr val="accent1"/>
                </a:solidFill>
              </a:rPr>
              <a:t>Tóm tắt:</a:t>
            </a:r>
            <a:endParaRPr lang="en-US" sz="2800" b="1" u="sng" dirty="0">
              <a:solidFill>
                <a:schemeClr val="accent1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vi-VN" sz="2800" dirty="0"/>
              <a:t>v = </a:t>
            </a:r>
            <a:r>
              <a:rPr lang="en-US" sz="2800" dirty="0"/>
              <a:t>14 m/s</a:t>
            </a:r>
          </a:p>
          <a:p>
            <a:pPr algn="just">
              <a:lnSpc>
                <a:spcPct val="150000"/>
              </a:lnSpc>
            </a:pPr>
            <a:r>
              <a:rPr lang="vi-VN" sz="2800" dirty="0"/>
              <a:t>t = </a:t>
            </a:r>
            <a:r>
              <a:rPr lang="en-US" sz="2800" dirty="0"/>
              <a:t>1 </a:t>
            </a:r>
            <a:r>
              <a:rPr lang="en-US" sz="2800" dirty="0" err="1"/>
              <a:t>phút</a:t>
            </a:r>
            <a:r>
              <a:rPr lang="en-US" sz="2800" dirty="0"/>
              <a:t> 15 </a:t>
            </a:r>
            <a:r>
              <a:rPr lang="en-US" sz="2800" dirty="0" err="1"/>
              <a:t>giây</a:t>
            </a:r>
            <a:endParaRPr lang="en-US" sz="2800" dirty="0"/>
          </a:p>
          <a:p>
            <a:pPr algn="just">
              <a:lnSpc>
                <a:spcPct val="150000"/>
              </a:lnSpc>
            </a:pPr>
            <a:r>
              <a:rPr lang="vi-VN" sz="2800" dirty="0"/>
              <a:t>s = ?</a:t>
            </a:r>
            <a:r>
              <a:rPr lang="en-US" sz="2800" dirty="0"/>
              <a:t> km</a:t>
            </a:r>
            <a:r>
              <a:rPr lang="vi-VN" sz="2800" dirty="0"/>
              <a:t> </a:t>
            </a:r>
            <a:endParaRPr lang="en-US" sz="2800" dirty="0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4F23999-7FAE-440A-9C0C-874511BB1400}"/>
              </a:ext>
            </a:extLst>
          </p:cNvPr>
          <p:cNvCxnSpPr/>
          <p:nvPr/>
        </p:nvCxnSpPr>
        <p:spPr>
          <a:xfrm>
            <a:off x="3391382" y="2175367"/>
            <a:ext cx="0" cy="329262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D478BC5C-2D74-4621-A66F-5E0ED543E394}"/>
              </a:ext>
            </a:extLst>
          </p:cNvPr>
          <p:cNvSpPr txBox="1"/>
          <p:nvPr/>
        </p:nvSpPr>
        <p:spPr>
          <a:xfrm>
            <a:off x="3444702" y="2228222"/>
            <a:ext cx="8101584" cy="3469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    </a:t>
            </a:r>
            <a:r>
              <a:rPr lang="en-US" sz="2800" b="1" u="sng" dirty="0" err="1">
                <a:solidFill>
                  <a:schemeClr val="accent1"/>
                </a:solidFill>
              </a:rPr>
              <a:t>Bài</a:t>
            </a:r>
            <a:r>
              <a:rPr lang="en-US" sz="2800" b="1" u="sng" dirty="0">
                <a:solidFill>
                  <a:schemeClr val="accent1"/>
                </a:solidFill>
              </a:rPr>
              <a:t> </a:t>
            </a:r>
            <a:r>
              <a:rPr lang="en-US" sz="2800" b="1" u="sng" dirty="0" err="1">
                <a:solidFill>
                  <a:schemeClr val="accent1"/>
                </a:solidFill>
              </a:rPr>
              <a:t>giải</a:t>
            </a:r>
            <a:r>
              <a:rPr lang="vi-VN" sz="2800" b="1" u="sng" dirty="0">
                <a:solidFill>
                  <a:schemeClr val="accent1"/>
                </a:solidFill>
              </a:rPr>
              <a:t>:</a:t>
            </a:r>
            <a:endParaRPr lang="en-US" sz="2800" b="1" u="sng" dirty="0">
              <a:solidFill>
                <a:schemeClr val="accent1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vi-VN" sz="2800" dirty="0"/>
              <a:t>1</a:t>
            </a:r>
            <a:r>
              <a:rPr lang="en-US" sz="2800" dirty="0"/>
              <a:t> </a:t>
            </a:r>
            <a:r>
              <a:rPr lang="vi-VN" sz="2800" dirty="0"/>
              <a:t>phút 15</a:t>
            </a:r>
            <a:r>
              <a:rPr lang="en-US" sz="2800" dirty="0"/>
              <a:t> </a:t>
            </a:r>
            <a:r>
              <a:rPr lang="vi-VN" sz="2800" dirty="0"/>
              <a:t>giây = 75</a:t>
            </a:r>
            <a:r>
              <a:rPr lang="en-US" sz="2800" dirty="0"/>
              <a:t> </a:t>
            </a:r>
            <a:r>
              <a:rPr lang="vi-VN" sz="2800" dirty="0"/>
              <a:t>giây</a:t>
            </a:r>
          </a:p>
          <a:p>
            <a:pPr algn="just"/>
            <a:r>
              <a:rPr lang="en-US" sz="2800" dirty="0"/>
              <a:t>       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Quãng đường đi được của </a:t>
            </a: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kăng-gu-ru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trong 1 phút 15 giây </a:t>
            </a: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800" dirty="0"/>
              <a:t>                   </a:t>
            </a:r>
            <a:r>
              <a:rPr lang="vi-VN" sz="2800" dirty="0"/>
              <a:t>14 x 75 = 1050  (m)</a:t>
            </a:r>
          </a:p>
          <a:p>
            <a:pPr algn="just">
              <a:lnSpc>
                <a:spcPct val="150000"/>
              </a:lnSpc>
            </a:pPr>
            <a:r>
              <a:rPr lang="en-US" sz="2800" dirty="0"/>
              <a:t>                                  </a:t>
            </a:r>
            <a:r>
              <a:rPr lang="vi-VN" sz="2800" dirty="0"/>
              <a:t>Đáp số: 1050m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7971912-FCCC-45F6-8204-8B781ECEF6C5}"/>
              </a:ext>
            </a:extLst>
          </p:cNvPr>
          <p:cNvCxnSpPr>
            <a:cxnSpLocks/>
          </p:cNvCxnSpPr>
          <p:nvPr/>
        </p:nvCxnSpPr>
        <p:spPr>
          <a:xfrm>
            <a:off x="2442258" y="1139168"/>
            <a:ext cx="151628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617D44D1-C795-4578-B180-EA325411D049}"/>
              </a:ext>
            </a:extLst>
          </p:cNvPr>
          <p:cNvCxnSpPr>
            <a:cxnSpLocks/>
          </p:cNvCxnSpPr>
          <p:nvPr/>
        </p:nvCxnSpPr>
        <p:spPr>
          <a:xfrm>
            <a:off x="6495327" y="1569361"/>
            <a:ext cx="235077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D9928160-F4D6-4D7A-A1EA-93C67DE438DC}"/>
              </a:ext>
            </a:extLst>
          </p:cNvPr>
          <p:cNvCxnSpPr>
            <a:cxnSpLocks/>
          </p:cNvCxnSpPr>
          <p:nvPr/>
        </p:nvCxnSpPr>
        <p:spPr>
          <a:xfrm>
            <a:off x="5009289" y="1136301"/>
            <a:ext cx="235077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34" t="48973" r="55693" b="6480"/>
          <a:stretch>
            <a:fillRect/>
          </a:stretch>
        </p:blipFill>
        <p:spPr>
          <a:xfrm flipH="1">
            <a:off x="781713" y="781878"/>
            <a:ext cx="4307121" cy="6284580"/>
          </a:xfrm>
          <a:prstGeom prst="rect">
            <a:avLst/>
          </a:prstGeom>
        </p:spPr>
      </p:pic>
      <p:pic>
        <p:nvPicPr>
          <p:cNvPr id="1028" name="Picture 4" descr="Home | Peter Newman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80143" y="3541690"/>
            <a:ext cx="5575120" cy="3136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Callout 6"/>
          <p:cNvSpPr/>
          <p:nvPr/>
        </p:nvSpPr>
        <p:spPr>
          <a:xfrm>
            <a:off x="4847770" y="180305"/>
            <a:ext cx="4639129" cy="2507915"/>
          </a:xfrm>
          <a:prstGeom prst="wedgeEllipseCallout">
            <a:avLst>
              <a:gd name="adj1" fmla="val -60805"/>
              <a:gd name="adj2" fmla="val 24896"/>
            </a:avLst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Cuối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cùng</a:t>
            </a:r>
            <a:r>
              <a:rPr lang="en-US" sz="2800" b="1">
                <a:solidFill>
                  <a:schemeClr val="tx1"/>
                </a:solidFill>
              </a:rPr>
              <a:t>, nông </a:t>
            </a:r>
            <a:r>
              <a:rPr lang="en-US" sz="2800" b="1" dirty="0" err="1">
                <a:solidFill>
                  <a:schemeClr val="tx1"/>
                </a:solidFill>
              </a:rPr>
              <a:t>trại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cũng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đã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được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dọn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dẹp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sạch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err="1">
                <a:solidFill>
                  <a:schemeClr val="tx1"/>
                </a:solidFill>
              </a:rPr>
              <a:t>sẽ</a:t>
            </a:r>
            <a:r>
              <a:rPr lang="en-US" sz="2800" b="1">
                <a:solidFill>
                  <a:schemeClr val="tx1"/>
                </a:solidFill>
              </a:rPr>
              <a:t>. Các bạn hãy cùng giải câu đố vui sau nhé!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574" y="0"/>
            <a:ext cx="12606497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62608" y="1850711"/>
            <a:ext cx="10906540" cy="480188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4" t="-3965" r="39516" b="58454"/>
          <a:stretch>
            <a:fillRect/>
          </a:stretch>
        </p:blipFill>
        <p:spPr>
          <a:xfrm>
            <a:off x="8384734" y="-202261"/>
            <a:ext cx="3873146" cy="2151601"/>
          </a:xfrm>
          <a:prstGeom prst="rect">
            <a:avLst/>
          </a:prstGeom>
        </p:spPr>
      </p:pic>
      <p:pic>
        <p:nvPicPr>
          <p:cNvPr id="3074" name="Picture 2" descr="Cute Animated Honey Bee Gifs at Best Animations | Animated bee, Motion  design animation, Animated clipart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248855" y="1239792"/>
            <a:ext cx="907774" cy="911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 Diagonal Corner Rectangle 5"/>
          <p:cNvSpPr/>
          <p:nvPr/>
        </p:nvSpPr>
        <p:spPr>
          <a:xfrm>
            <a:off x="0" y="86558"/>
            <a:ext cx="11933499" cy="167759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b="1" dirty="0">
              <a:solidFill>
                <a:schemeClr val="tx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F5268F6-C433-416D-962D-1DBFD41C09D0}"/>
              </a:ext>
            </a:extLst>
          </p:cNvPr>
          <p:cNvSpPr txBox="1"/>
          <p:nvPr/>
        </p:nvSpPr>
        <p:spPr>
          <a:xfrm>
            <a:off x="2219723" y="253078"/>
            <a:ext cx="8101584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rgbClr val="FF0000"/>
                </a:solidFill>
              </a:rPr>
              <a:t>   EM SÁNG TẠO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0F18B86-0D4F-43B7-A2A8-BBB72EE1D593}"/>
              </a:ext>
            </a:extLst>
          </p:cNvPr>
          <p:cNvSpPr txBox="1"/>
          <p:nvPr/>
        </p:nvSpPr>
        <p:spPr>
          <a:xfrm>
            <a:off x="1129004" y="2115860"/>
            <a:ext cx="9890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Em hãy tìm hiểu rồi ghi lại vào chỗ chấm: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2DF2F60-1F57-4C39-9F65-7BEB69E5A49C}"/>
              </a:ext>
            </a:extLst>
          </p:cNvPr>
          <p:cNvSpPr txBox="1"/>
          <p:nvPr/>
        </p:nvSpPr>
        <p:spPr>
          <a:xfrm>
            <a:off x="1150775" y="2611841"/>
            <a:ext cx="9890449" cy="3347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- Sáng nay, ba (hoặc mẹ) chở em đi học lúc: ...........................................</a:t>
            </a:r>
          </a:p>
          <a:p>
            <a:pPr algn="just">
              <a:lnSpc>
                <a:spcPct val="150000"/>
              </a:lnSpc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- Em nhờ ba (hoặc mẹ) đọc số ki - lô - mét trên đồng hồ của xe ............. (lấy một chữ số ở phần thập phân)</a:t>
            </a:r>
          </a:p>
          <a:p>
            <a:pPr algn="just">
              <a:lnSpc>
                <a:spcPct val="150000"/>
              </a:lnSpc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- Em đến trường lúc: .......................</a:t>
            </a:r>
          </a:p>
          <a:p>
            <a:pPr algn="just">
              <a:lnSpc>
                <a:spcPct val="150000"/>
              </a:lnSpc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- Thời gian ba (mẹ) chở em từ nhà đến trường là: ..................................</a:t>
            </a:r>
          </a:p>
          <a:p>
            <a:pPr algn="just">
              <a:lnSpc>
                <a:spcPct val="150000"/>
              </a:lnSpc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- Vận tốc mà ba (mẹ) đã đi là: ................ km/ giờ.</a:t>
            </a:r>
          </a:p>
        </p:txBody>
      </p:sp>
    </p:spTree>
    <p:extLst>
      <p:ext uri="{BB962C8B-B14F-4D97-AF65-F5344CB8AC3E}">
        <p14:creationId xmlns:p14="http://schemas.microsoft.com/office/powerpoint/2010/main" val="3875028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6743" y="-649355"/>
            <a:ext cx="13530621" cy="776577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" t="2100" r="77304" b="53353"/>
          <a:stretch>
            <a:fillRect/>
          </a:stretch>
        </p:blipFill>
        <p:spPr>
          <a:xfrm flipH="1">
            <a:off x="781713" y="781878"/>
            <a:ext cx="4307121" cy="6284580"/>
          </a:xfrm>
          <a:prstGeom prst="rect">
            <a:avLst/>
          </a:prstGeom>
        </p:spPr>
      </p:pic>
      <p:sp>
        <p:nvSpPr>
          <p:cNvPr id="21" name="Oval Callout 20"/>
          <p:cNvSpPr/>
          <p:nvPr/>
        </p:nvSpPr>
        <p:spPr>
          <a:xfrm>
            <a:off x="4618786" y="96342"/>
            <a:ext cx="4101144" cy="2315554"/>
          </a:xfrm>
          <a:prstGeom prst="wedgeEllipseCallout">
            <a:avLst>
              <a:gd name="adj1" fmla="val -60805"/>
              <a:gd name="adj2" fmla="val 24896"/>
            </a:avLst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Wow. </a:t>
            </a:r>
            <a:r>
              <a:rPr lang="en-US" sz="2800" b="1" dirty="0" err="1">
                <a:solidFill>
                  <a:schemeClr val="tx1"/>
                </a:solidFill>
              </a:rPr>
              <a:t>Chúng</a:t>
            </a:r>
            <a:r>
              <a:rPr lang="en-US" sz="2800" b="1" dirty="0">
                <a:solidFill>
                  <a:schemeClr val="tx1"/>
                </a:solidFill>
              </a:rPr>
              <a:t> ta </a:t>
            </a:r>
            <a:r>
              <a:rPr lang="en-US" sz="2800" b="1" dirty="0" err="1">
                <a:solidFill>
                  <a:schemeClr val="tx1"/>
                </a:solidFill>
              </a:rPr>
              <a:t>đã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làm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xong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tất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cả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các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công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việc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của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trang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trại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rồi</a:t>
            </a:r>
            <a:r>
              <a:rPr lang="en-US" sz="2800" b="1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22" name="Oval Callout 21"/>
          <p:cNvSpPr/>
          <p:nvPr/>
        </p:nvSpPr>
        <p:spPr>
          <a:xfrm>
            <a:off x="4618786" y="-89644"/>
            <a:ext cx="4890861" cy="3015256"/>
          </a:xfrm>
          <a:prstGeom prst="wedgeEllipseCallout">
            <a:avLst>
              <a:gd name="adj1" fmla="val -60805"/>
              <a:gd name="adj2" fmla="val 24896"/>
            </a:avLst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Các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bạn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giỏi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lắm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.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Còn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bây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giờ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cảm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ơn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và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hẹn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gặp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lại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các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bạn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nhé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!</a:t>
            </a:r>
          </a:p>
        </p:txBody>
      </p:sp>
      <p:sp>
        <p:nvSpPr>
          <p:cNvPr id="23" name="Cloud Callout 22"/>
          <p:cNvSpPr/>
          <p:nvPr/>
        </p:nvSpPr>
        <p:spPr>
          <a:xfrm>
            <a:off x="7036904" y="3485322"/>
            <a:ext cx="1835426" cy="1179443"/>
          </a:xfrm>
          <a:prstGeom prst="cloudCallout">
            <a:avLst>
              <a:gd name="adj1" fmla="val -102564"/>
              <a:gd name="adj2" fmla="val 3665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B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Y</a:t>
            </a:r>
            <a:r>
              <a:rPr lang="en-US" sz="4000" dirty="0">
                <a:solidFill>
                  <a:srgbClr val="FFC000"/>
                </a:solidFill>
                <a:latin typeface="UTM Cookies" panose="02040603050506020204" pitchFamily="18" charset="0"/>
              </a:rPr>
              <a:t>E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877424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902 0.46551 L 4.79167E-6 -2.22222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51" y="-2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87</TotalTime>
  <Words>626</Words>
  <Application>Microsoft Office PowerPoint</Application>
  <PresentationFormat>Widescreen</PresentationFormat>
  <Paragraphs>73</Paragraphs>
  <Slides>9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Cambria Math</vt:lpstr>
      <vt:lpstr>UTM Cookies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Hà My Ngô</cp:lastModifiedBy>
  <cp:revision>3</cp:revision>
  <dcterms:created xsi:type="dcterms:W3CDTF">2022-02-20T13:01:18Z</dcterms:created>
  <dcterms:modified xsi:type="dcterms:W3CDTF">2023-02-27T09:15:35Z</dcterms:modified>
  <cp:category>9Slide.vn</cp:category>
</cp:coreProperties>
</file>