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28" r:id="rId2"/>
  </p:sldMasterIdLst>
  <p:notesMasterIdLst>
    <p:notesMasterId r:id="rId32"/>
  </p:notesMasterIdLst>
  <p:sldIdLst>
    <p:sldId id="305" r:id="rId3"/>
    <p:sldId id="339" r:id="rId4"/>
    <p:sldId id="341" r:id="rId5"/>
    <p:sldId id="298" r:id="rId6"/>
    <p:sldId id="342" r:id="rId7"/>
    <p:sldId id="343" r:id="rId8"/>
    <p:sldId id="318" r:id="rId9"/>
    <p:sldId id="299" r:id="rId10"/>
    <p:sldId id="300" r:id="rId11"/>
    <p:sldId id="319" r:id="rId12"/>
    <p:sldId id="320" r:id="rId13"/>
    <p:sldId id="321" r:id="rId14"/>
    <p:sldId id="323" r:id="rId15"/>
    <p:sldId id="346" r:id="rId16"/>
    <p:sldId id="347" r:id="rId17"/>
    <p:sldId id="348" r:id="rId18"/>
    <p:sldId id="349" r:id="rId19"/>
    <p:sldId id="351" r:id="rId20"/>
    <p:sldId id="350" r:id="rId21"/>
    <p:sldId id="353" r:id="rId22"/>
    <p:sldId id="354" r:id="rId23"/>
    <p:sldId id="355" r:id="rId24"/>
    <p:sldId id="329" r:id="rId25"/>
    <p:sldId id="331" r:id="rId26"/>
    <p:sldId id="333" r:id="rId27"/>
    <p:sldId id="356" r:id="rId28"/>
    <p:sldId id="334" r:id="rId29"/>
    <p:sldId id="357" r:id="rId30"/>
    <p:sldId id="358"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mbria" panose="02040503050406030204" pitchFamily="18" charset="0"/>
      <p:regular r:id="rId37"/>
      <p:bold r:id="rId38"/>
      <p:italic r:id="rId39"/>
      <p:boldItalic r:id="rId40"/>
    </p:embeddedFont>
    <p:embeddedFont>
      <p:font typeface="Lato" panose="020F0502020204030203" pitchFamily="34" charset="0"/>
      <p:regular r:id="rId41"/>
      <p:bold r:id="rId42"/>
    </p:embeddedFont>
    <p:embeddedFont>
      <p:font typeface="Pattaya" panose="020B0604020202020204" charset="-34"/>
      <p:regular r:id="rId43"/>
    </p:embeddedFont>
  </p:embeddedFontLst>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539"/>
    <a:srgbClr val="66FF33"/>
    <a:srgbClr val="EFF5FB"/>
    <a:srgbClr val="00FF00"/>
    <a:srgbClr val="F5B552"/>
    <a:srgbClr val="415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79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5FEF8-D400-4955-BD08-7059A92CBB81}" type="datetimeFigureOut">
              <a:rPr lang="en-US" smtClean="0"/>
              <a:t>11-Mar-23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2B960-5684-4BD4-8F2F-E1C5C3DE9337}" type="slidenum">
              <a:rPr lang="en-US" smtClean="0"/>
              <a:t>‹#›</a:t>
            </a:fld>
            <a:endParaRPr lang="en-US"/>
          </a:p>
        </p:txBody>
      </p:sp>
    </p:spTree>
    <p:extLst>
      <p:ext uri="{BB962C8B-B14F-4D97-AF65-F5344CB8AC3E}">
        <p14:creationId xmlns:p14="http://schemas.microsoft.com/office/powerpoint/2010/main" val="158362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94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1019336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5035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49843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891072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18135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15612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182418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9720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28679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78523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172103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01514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70362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28327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893478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372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309872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40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89058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21854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41991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941542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3059583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26885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4150140288"/>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svg"/><Relationship Id="rId1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sv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microsoft.com/office/2007/relationships/hdphoto" Target="../media/hdphoto5.wdp"/><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6.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94755" y="1855628"/>
            <a:ext cx="560249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srgbClr val="FFFFFF"/>
                  </a:solidFill>
                  <a:prstDash val="solid"/>
                </a:ln>
                <a:solidFill>
                  <a:srgbClr val="262624">
                    <a:lumMod val="85000"/>
                    <a:lumOff val="15000"/>
                  </a:srgbClr>
                </a:solidFill>
                <a:effectLst>
                  <a:outerShdw dist="38100" dir="2700000" algn="bl" rotWithShape="0">
                    <a:srgbClr val="FBCA63"/>
                  </a:outerShdw>
                  <a:reflection blurRad="6350" stA="60000" endA="900" endPos="58000" dir="5400000" sy="-100000" algn="bl" rotWithShape="0"/>
                </a:effectLst>
                <a:uLnTx/>
                <a:uFillTx/>
                <a:latin typeface="Cambria" panose="02040503050406030204" pitchFamily="18" charset="0"/>
                <a:ea typeface="+mn-ea"/>
                <a:cs typeface="+mn-cs"/>
              </a:rPr>
              <a:t>PHÂN MÔN: TẬP ĐỌC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srgbClr val="FFFFFF"/>
                  </a:solidFill>
                  <a:prstDash val="solid"/>
                </a:ln>
                <a:solidFill>
                  <a:srgbClr val="262624">
                    <a:lumMod val="85000"/>
                    <a:lumOff val="15000"/>
                  </a:srgbClr>
                </a:solidFill>
                <a:effectLst>
                  <a:outerShdw dist="38100" dir="2700000" algn="bl" rotWithShape="0">
                    <a:srgbClr val="FBCA63"/>
                  </a:outerShdw>
                  <a:reflection blurRad="6350" stA="60000" endA="900" endPos="58000" dir="5400000" sy="-100000" algn="bl" rotWithShape="0"/>
                </a:effectLst>
                <a:uLnTx/>
                <a:uFillTx/>
                <a:latin typeface="Cambria" panose="02040503050406030204" pitchFamily="18" charset="0"/>
                <a:ea typeface="+mn-ea"/>
                <a:cs typeface="+mn-cs"/>
              </a:rPr>
              <a:t>Lớp 5</a:t>
            </a:r>
            <a:endParaRPr kumimoji="0" lang="en-US" sz="4400" b="1" i="0" u="none" strike="noStrike" kern="1200" cap="none" spc="0" normalizeH="0" baseline="0" noProof="0" dirty="0">
              <a:ln w="13462">
                <a:solidFill>
                  <a:srgbClr val="FFFFFF"/>
                </a:solidFill>
                <a:prstDash val="solid"/>
              </a:ln>
              <a:solidFill>
                <a:srgbClr val="262624">
                  <a:lumMod val="85000"/>
                  <a:lumOff val="15000"/>
                </a:srgbClr>
              </a:solidFill>
              <a:effectLst>
                <a:outerShdw dist="38100" dir="2700000" algn="bl" rotWithShape="0">
                  <a:srgbClr val="FBCA63"/>
                </a:outerShdw>
                <a:reflection blurRad="6350" stA="60000" endA="900" endPos="58000" dir="5400000" sy="-100000" algn="bl" rotWithShape="0"/>
              </a:effectLst>
              <a:uLnTx/>
              <a:uFillTx/>
              <a:latin typeface="Cambria" panose="02040503050406030204" pitchFamily="18" charset="0"/>
              <a:ea typeface="+mn-ea"/>
              <a:cs typeface="+mn-cs"/>
            </a:endParaRPr>
          </a:p>
        </p:txBody>
      </p:sp>
      <p:sp>
        <p:nvSpPr>
          <p:cNvPr id="2" name="TextBox 1">
            <a:extLst>
              <a:ext uri="{FF2B5EF4-FFF2-40B4-BE49-F238E27FC236}">
                <a16:creationId xmlns:a16="http://schemas.microsoft.com/office/drawing/2014/main" id="{BA9BDC96-C485-4DEC-BF77-2D40456A3D9B}"/>
              </a:ext>
            </a:extLst>
          </p:cNvPr>
          <p:cNvSpPr txBox="1"/>
          <p:nvPr/>
        </p:nvSpPr>
        <p:spPr>
          <a:xfrm>
            <a:off x="2951544" y="173620"/>
            <a:ext cx="575894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4"/>
                </a:solidFill>
                <a:effectLst/>
                <a:uLnTx/>
                <a:uFillTx/>
                <a:latin typeface="Arial"/>
                <a:ea typeface="+mn-ea"/>
                <a:cs typeface="+mn-cs"/>
              </a:rPr>
              <a:t>PHÒNG GIÁO DỤC VÀ ĐÀO TẠO 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4"/>
                </a:solidFill>
                <a:effectLst/>
                <a:uLnTx/>
                <a:uFillTx/>
                <a:latin typeface="Arial"/>
                <a:ea typeface="+mn-ea"/>
                <a:cs typeface="+mn-cs"/>
              </a:rPr>
              <a:t>TRƯỜNG TIỂU HỌC PHÚC LỢI</a:t>
            </a:r>
          </a:p>
        </p:txBody>
      </p:sp>
    </p:spTree>
    <p:extLst>
      <p:ext uri="{BB962C8B-B14F-4D97-AF65-F5344CB8AC3E}">
        <p14:creationId xmlns:p14="http://schemas.microsoft.com/office/powerpoint/2010/main" val="849369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803023" y="367085"/>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537014" y="1236125"/>
            <a:ext cx="9610836" cy="3108543"/>
          </a:xfrm>
          <a:prstGeom prst="rect">
            <a:avLst/>
          </a:prstGeom>
        </p:spPr>
        <p:txBody>
          <a:bodyPr wrap="square">
            <a:spAutoFit/>
          </a:bodyPr>
          <a:lstStyle/>
          <a:p>
            <a:r>
              <a:rPr lang="en-US" sz="2800">
                <a:latin typeface="+mj-lt"/>
              </a:rPr>
              <a:t>     </a:t>
            </a:r>
            <a:r>
              <a:rPr lang="vi-VN" sz="2800">
                <a:latin typeface="+mj-lt"/>
              </a:rPr>
              <a:t>Cụ già tóc bạc ngước lên, nghiêng đầu nghe. Cụ đã nặng tai. Thầy giáo Chu lại nói to câu nói vừa rồi một lần nữa. Thì ra đây là cụ đồ xưa kia đã dạy vỡ lòng cho thầy.</a:t>
            </a:r>
          </a:p>
          <a:p>
            <a:r>
              <a:rPr lang="vi-VN" sz="2800">
                <a:latin typeface="+mj-lt"/>
              </a:rPr>
              <a:t>      Tiếp sau cụ giáo Chu, các môn sinh của cụ lần lượt theo lứa tuổi vái tạ cụ đồ già. Ngày mừng thọ thầy Chu năm ấy, họ được thêm một bài học thấm thía về nghĩa thầy trò.</a:t>
            </a:r>
            <a:endParaRPr lang="en-US" sz="2800">
              <a:latin typeface="+mj-lt"/>
            </a:endParaRPr>
          </a:p>
          <a:p>
            <a:pPr algn="r"/>
            <a:r>
              <a:rPr lang="en-US" sz="2800" i="1">
                <a:latin typeface="Times New Roman" panose="02020603050405020304" pitchFamily="18" charset="0"/>
                <a:cs typeface="Times New Roman" panose="02020603050405020304" pitchFamily="18" charset="0"/>
              </a:rPr>
              <a:t>Theo Hà Ân</a:t>
            </a:r>
            <a:endParaRPr lang="vi-VN" sz="2800" i="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E665B40-782B-43C8-8446-551E0EF07D01}"/>
              </a:ext>
            </a:extLst>
          </p:cNvPr>
          <p:cNvSpPr/>
          <p:nvPr/>
        </p:nvSpPr>
        <p:spPr>
          <a:xfrm>
            <a:off x="5491879" y="5647330"/>
            <a:ext cx="1701107" cy="523220"/>
          </a:xfrm>
          <a:prstGeom prst="rect">
            <a:avLst/>
          </a:prstGeom>
        </p:spPr>
        <p:txBody>
          <a:bodyPr wrap="none">
            <a:spAutoFit/>
          </a:bodyPr>
          <a:lstStyle/>
          <a:p>
            <a:pPr algn="ctr"/>
            <a:r>
              <a:rPr lang="vi-VN" sz="2800" b="1" dirty="0">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8" name="Rectangle 7">
            <a:extLst>
              <a:ext uri="{FF2B5EF4-FFF2-40B4-BE49-F238E27FC236}">
                <a16:creationId xmlns:a16="http://schemas.microsoft.com/office/drawing/2014/main" id="{3E221774-8D3F-4944-9FE1-A2B6E1CAD90E}"/>
              </a:ext>
            </a:extLst>
          </p:cNvPr>
          <p:cNvSpPr/>
          <p:nvPr/>
        </p:nvSpPr>
        <p:spPr>
          <a:xfrm>
            <a:off x="4623199" y="5647330"/>
            <a:ext cx="868680" cy="362948"/>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E5E4B9-FCBE-4565-9C57-CF325CB66A9F}"/>
              </a:ext>
            </a:extLst>
          </p:cNvPr>
          <p:cNvSpPr/>
          <p:nvPr/>
        </p:nvSpPr>
        <p:spPr>
          <a:xfrm>
            <a:off x="4980100" y="2144071"/>
            <a:ext cx="1185174"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A03AE5-04A3-4DF1-97DE-987EAE174539}"/>
              </a:ext>
            </a:extLst>
          </p:cNvPr>
          <p:cNvSpPr/>
          <p:nvPr/>
        </p:nvSpPr>
        <p:spPr>
          <a:xfrm>
            <a:off x="4103295" y="1288920"/>
            <a:ext cx="995177" cy="373476"/>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537014" y="1110273"/>
            <a:ext cx="381279" cy="6753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AE5E4B9-FCBE-4565-9C57-CF325CB66A9F}"/>
              </a:ext>
            </a:extLst>
          </p:cNvPr>
          <p:cNvSpPr/>
          <p:nvPr/>
        </p:nvSpPr>
        <p:spPr>
          <a:xfrm>
            <a:off x="4103294" y="3414331"/>
            <a:ext cx="1493941"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555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308147" y="1050727"/>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1100613" y="1612323"/>
            <a:ext cx="2590774" cy="707886"/>
          </a:xfrm>
          <a:prstGeom prst="rect">
            <a:avLst/>
          </a:prstGeom>
        </p:spPr>
        <p:txBody>
          <a:bodyPr wrap="none">
            <a:spAutoFit/>
          </a:bodyPr>
          <a:lstStyle/>
          <a:p>
            <a:pPr algn="ctr"/>
            <a:r>
              <a:rPr lang="en-US" sz="4000" b="1">
                <a:solidFill>
                  <a:srgbClr val="FFC000"/>
                </a:solidFill>
                <a:latin typeface="Pattaya" panose="00000500000000000000" pitchFamily="2" charset="-34"/>
                <a:cs typeface="Pattaya" panose="00000500000000000000" pitchFamily="2" charset="-34"/>
              </a:rPr>
              <a:t>Cụ giáo Chu</a:t>
            </a:r>
            <a:endParaRPr lang="vi-VN" sz="40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922490" y="2200371"/>
            <a:ext cx="3760053" cy="1384995"/>
          </a:xfrm>
          <a:prstGeom prst="rect">
            <a:avLst/>
          </a:prstGeom>
        </p:spPr>
        <p:txBody>
          <a:bodyPr wrap="square">
            <a:spAutoFit/>
          </a:bodyPr>
          <a:lstStyle/>
          <a:p>
            <a:pPr algn="ctr"/>
            <a:r>
              <a:rPr lang="en-US" sz="2800" b="1">
                <a:solidFill>
                  <a:srgbClr val="000000"/>
                </a:solidFill>
                <a:latin typeface="Calibri" panose="020F0502020204030204" pitchFamily="34" charset="0"/>
                <a:cs typeface="Calibri" panose="020F0502020204030204" pitchFamily="34" charset="0"/>
              </a:rPr>
              <a:t>tức Chu Văn An (1292- 1370), một nhà giáonối tiếng đời Trần.</a:t>
            </a:r>
            <a:endParaRPr lang="vi-VN" sz="2800" b="1" dirty="0">
              <a:solidFill>
                <a:srgbClr val="000000"/>
              </a:solidFill>
              <a:latin typeface="Calibri" panose="020F0502020204030204" pitchFamily="34" charset="0"/>
              <a:cs typeface="Calibri" panose="020F0502020204030204" pitchFamily="34" charset="0"/>
            </a:endParaRPr>
          </a:p>
        </p:txBody>
      </p:sp>
      <p:pic>
        <p:nvPicPr>
          <p:cNvPr id="12" name="Picture 2" descr="Trang phục truyền thống của đàn ông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60" y="0"/>
            <a:ext cx="5748866" cy="67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98985BE-4AAB-4CBC-BC22-3F351CF79D64}"/>
              </a:ext>
            </a:extLst>
          </p:cNvPr>
          <p:cNvSpPr/>
          <p:nvPr/>
        </p:nvSpPr>
        <p:spPr>
          <a:xfrm>
            <a:off x="1008039" y="3836573"/>
            <a:ext cx="2699778" cy="707886"/>
          </a:xfrm>
          <a:prstGeom prst="rect">
            <a:avLst/>
          </a:prstGeom>
        </p:spPr>
        <p:txBody>
          <a:bodyPr wrap="none">
            <a:spAutoFit/>
          </a:bodyPr>
          <a:lstStyle/>
          <a:p>
            <a:pPr algn="ctr"/>
            <a:r>
              <a:rPr lang="en-US" sz="4000" b="1">
                <a:solidFill>
                  <a:srgbClr val="FFC000"/>
                </a:solidFill>
                <a:latin typeface="Pattaya" panose="00000500000000000000" pitchFamily="2" charset="-34"/>
                <a:cs typeface="Pattaya" panose="00000500000000000000" pitchFamily="2" charset="-34"/>
              </a:rPr>
              <a:t>Áo dài thâm</a:t>
            </a:r>
            <a:endParaRPr lang="vi-VN" sz="4000" b="1" dirty="0">
              <a:solidFill>
                <a:srgbClr val="FFC000"/>
              </a:solidFill>
              <a:latin typeface="Pattaya" panose="00000500000000000000" pitchFamily="2" charset="-34"/>
              <a:cs typeface="Pattaya" panose="00000500000000000000" pitchFamily="2" charset="-34"/>
            </a:endParaRPr>
          </a:p>
        </p:txBody>
      </p:sp>
      <p:sp>
        <p:nvSpPr>
          <p:cNvPr id="19" name="Rectangle 18">
            <a:extLst>
              <a:ext uri="{FF2B5EF4-FFF2-40B4-BE49-F238E27FC236}">
                <a16:creationId xmlns:a16="http://schemas.microsoft.com/office/drawing/2014/main" id="{4742DE59-E295-4A7E-922A-2556A9AF5127}"/>
              </a:ext>
            </a:extLst>
          </p:cNvPr>
          <p:cNvSpPr/>
          <p:nvPr/>
        </p:nvSpPr>
        <p:spPr>
          <a:xfrm>
            <a:off x="477901" y="4570504"/>
            <a:ext cx="3760053" cy="523220"/>
          </a:xfrm>
          <a:prstGeom prst="rect">
            <a:avLst/>
          </a:prstGeom>
        </p:spPr>
        <p:txBody>
          <a:bodyPr wrap="square">
            <a:spAutoFit/>
          </a:bodyPr>
          <a:lstStyle/>
          <a:p>
            <a:pPr algn="ctr"/>
            <a:r>
              <a:rPr lang="en-US" sz="2800" b="1">
                <a:solidFill>
                  <a:srgbClr val="000000"/>
                </a:solidFill>
                <a:latin typeface="Calibri" panose="020F0502020204030204" pitchFamily="34" charset="0"/>
                <a:cs typeface="Calibri" panose="020F0502020204030204" pitchFamily="34" charset="0"/>
              </a:rPr>
              <a:t>áo dài màu đen</a:t>
            </a:r>
            <a:endParaRPr lang="vi-VN"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007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133462" y="1439124"/>
            <a:ext cx="2218877" cy="769441"/>
          </a:xfrm>
          <a:prstGeom prst="rect">
            <a:avLst/>
          </a:prstGeom>
        </p:spPr>
        <p:txBody>
          <a:bodyPr wrap="none">
            <a:spAutoFit/>
          </a:bodyPr>
          <a:lstStyle/>
          <a:p>
            <a:pPr algn="ctr"/>
            <a:r>
              <a:rPr lang="en-US" sz="4400" b="1">
                <a:solidFill>
                  <a:srgbClr val="FFC000"/>
                </a:solidFill>
                <a:latin typeface="Pattaya" panose="00000500000000000000" pitchFamily="2" charset="-34"/>
                <a:cs typeface="Pattaya" panose="00000500000000000000" pitchFamily="2" charset="-34"/>
              </a:rPr>
              <a:t>Môn sinh</a:t>
            </a:r>
            <a:endParaRPr lang="vi-VN" sz="44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874148" y="2140416"/>
            <a:ext cx="4774449" cy="523220"/>
          </a:xfrm>
          <a:prstGeom prst="rect">
            <a:avLst/>
          </a:prstGeom>
        </p:spPr>
        <p:txBody>
          <a:bodyPr wrap="none">
            <a:spAutoFit/>
          </a:bodyPr>
          <a:lstStyle/>
          <a:p>
            <a:pPr algn="ctr"/>
            <a:r>
              <a:rPr lang="en-US" sz="2800" b="1">
                <a:solidFill>
                  <a:srgbClr val="000000"/>
                </a:solidFill>
                <a:latin typeface="Calibri" panose="020F0502020204030204" pitchFamily="34" charset="0"/>
                <a:cs typeface="Calibri" panose="020F0502020204030204" pitchFamily="34" charset="0"/>
              </a:rPr>
              <a:t>học trò của cùng một thầy giáo</a:t>
            </a:r>
            <a:endParaRPr lang="vi-VN" sz="2800" b="1" dirty="0">
              <a:solidFill>
                <a:srgbClr val="000000"/>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98A0BD9-B462-4131-A6E5-4972605D0E7F}"/>
              </a:ext>
            </a:extLst>
          </p:cNvPr>
          <p:cNvSpPr/>
          <p:nvPr/>
        </p:nvSpPr>
        <p:spPr>
          <a:xfrm>
            <a:off x="8442612" y="1439124"/>
            <a:ext cx="1067921" cy="769441"/>
          </a:xfrm>
          <a:prstGeom prst="rect">
            <a:avLst/>
          </a:prstGeom>
        </p:spPr>
        <p:txBody>
          <a:bodyPr wrap="none">
            <a:spAutoFit/>
          </a:bodyPr>
          <a:lstStyle/>
          <a:p>
            <a:pPr algn="ctr"/>
            <a:r>
              <a:rPr lang="en-US" sz="4400" b="1">
                <a:solidFill>
                  <a:srgbClr val="FFC000"/>
                </a:solidFill>
                <a:latin typeface="Pattaya" panose="00000500000000000000" pitchFamily="2" charset="-34"/>
                <a:cs typeface="Pattaya" panose="00000500000000000000" pitchFamily="2" charset="-34"/>
              </a:rPr>
              <a:t>Sập</a:t>
            </a:r>
            <a:endParaRPr lang="vi-VN" sz="4400" b="1" dirty="0">
              <a:solidFill>
                <a:srgbClr val="FFC000"/>
              </a:solidFill>
              <a:latin typeface="Pattaya" panose="00000500000000000000" pitchFamily="2" charset="-34"/>
              <a:cs typeface="Pattaya" panose="00000500000000000000" pitchFamily="2" charset="-34"/>
            </a:endParaRPr>
          </a:p>
        </p:txBody>
      </p:sp>
      <p:sp>
        <p:nvSpPr>
          <p:cNvPr id="17" name="Rectangle 16">
            <a:extLst>
              <a:ext uri="{FF2B5EF4-FFF2-40B4-BE49-F238E27FC236}">
                <a16:creationId xmlns:a16="http://schemas.microsoft.com/office/drawing/2014/main" id="{21554B62-DB8C-4BAE-A638-EA2C4EB6C97E}"/>
              </a:ext>
            </a:extLst>
          </p:cNvPr>
          <p:cNvSpPr/>
          <p:nvPr/>
        </p:nvSpPr>
        <p:spPr>
          <a:xfrm>
            <a:off x="6638750" y="2208565"/>
            <a:ext cx="4888232" cy="954107"/>
          </a:xfrm>
          <a:prstGeom prst="rect">
            <a:avLst/>
          </a:prstGeom>
        </p:spPr>
        <p:txBody>
          <a:bodyPr wrap="square">
            <a:spAutoFit/>
          </a:bodyPr>
          <a:lstStyle/>
          <a:p>
            <a:pPr algn="just"/>
            <a:r>
              <a:rPr lang="vi-VN" sz="2800" b="1">
                <a:latin typeface="Calibri" panose="020F0502020204030204" pitchFamily="34" charset="0"/>
                <a:cs typeface="Calibri" panose="020F0502020204030204" pitchFamily="34" charset="0"/>
              </a:rPr>
              <a:t>giường gỗ, mặt liền với chân, xung quanh có diềm</a:t>
            </a:r>
            <a:endParaRPr lang="vi-VN" sz="4400" b="1" dirty="0">
              <a:solidFill>
                <a:srgbClr val="000000"/>
              </a:solidFill>
              <a:latin typeface="Calibri" panose="020F0502020204030204" pitchFamily="34" charset="0"/>
              <a:cs typeface="Calibri" panose="020F0502020204030204" pitchFamily="34" charset="0"/>
            </a:endParaRPr>
          </a:p>
        </p:txBody>
      </p:sp>
      <p:pic>
        <p:nvPicPr>
          <p:cNvPr id="19" name="Picture 2" descr="Sập gụ là gì? Tại sao sập gụ lại được ưa chuộng sử dụng?"/>
          <p:cNvPicPr>
            <a:picLocks noChangeAspect="1" noChangeArrowheads="1"/>
          </p:cNvPicPr>
          <p:nvPr/>
        </p:nvPicPr>
        <p:blipFill rotWithShape="1">
          <a:blip r:embed="rId3">
            <a:extLst>
              <a:ext uri="{28A0092B-C50C-407E-A947-70E740481C1C}">
                <a14:useLocalDpi xmlns:a14="http://schemas.microsoft.com/office/drawing/2010/main" val="0"/>
              </a:ext>
            </a:extLst>
          </a:blip>
          <a:srcRect t="11680" b="22859"/>
          <a:stretch/>
        </p:blipFill>
        <p:spPr bwMode="auto">
          <a:xfrm>
            <a:off x="6377367" y="3502961"/>
            <a:ext cx="5106546" cy="26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24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985BE-4AAB-4CBC-BC22-3F351CF79D64}"/>
              </a:ext>
            </a:extLst>
          </p:cNvPr>
          <p:cNvSpPr/>
          <p:nvPr/>
        </p:nvSpPr>
        <p:spPr>
          <a:xfrm>
            <a:off x="2825161" y="1439124"/>
            <a:ext cx="835485"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Vái</a:t>
            </a:r>
            <a:endParaRPr lang="vi-VN" sz="36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a16="http://schemas.microsoft.com/office/drawing/2014/main" id="{4742DE59-E295-4A7E-922A-2556A9AF5127}"/>
              </a:ext>
            </a:extLst>
          </p:cNvPr>
          <p:cNvSpPr/>
          <p:nvPr/>
        </p:nvSpPr>
        <p:spPr>
          <a:xfrm>
            <a:off x="1083684" y="2039592"/>
            <a:ext cx="4077392" cy="1384995"/>
          </a:xfrm>
          <a:prstGeom prst="rect">
            <a:avLst/>
          </a:prstGeom>
        </p:spPr>
        <p:txBody>
          <a:bodyPr wrap="square">
            <a:spAutoFit/>
          </a:bodyPr>
          <a:lstStyle/>
          <a:p>
            <a:pPr algn="just"/>
            <a:r>
              <a:rPr lang="vi-VN" sz="2800">
                <a:latin typeface="Calibri" panose="020F0502020204030204" pitchFamily="34" charset="0"/>
                <a:cs typeface="Calibri" panose="020F0502020204030204" pitchFamily="34" charset="0"/>
              </a:rPr>
              <a:t>Chắp tay giơ lên hạ xuống, đồng thời cúi đầu, để tỏ lòng cung kính</a:t>
            </a:r>
            <a:endParaRPr lang="vi-VN" sz="3600" b="1"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8985BE-4AAB-4CBC-BC22-3F351CF79D64}"/>
              </a:ext>
            </a:extLst>
          </p:cNvPr>
          <p:cNvSpPr/>
          <p:nvPr/>
        </p:nvSpPr>
        <p:spPr>
          <a:xfrm>
            <a:off x="2917333" y="3461264"/>
            <a:ext cx="651140"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Tạ</a:t>
            </a:r>
            <a:endParaRPr lang="vi-VN" sz="3600" b="1" dirty="0">
              <a:solidFill>
                <a:srgbClr val="FFC000"/>
              </a:solidFill>
              <a:latin typeface="Pattaya" panose="00000500000000000000" pitchFamily="2" charset="-34"/>
              <a:cs typeface="Pattaya" panose="00000500000000000000" pitchFamily="2" charset="-34"/>
            </a:endParaRPr>
          </a:p>
        </p:txBody>
      </p:sp>
      <p:sp>
        <p:nvSpPr>
          <p:cNvPr id="18" name="Rectangle 17">
            <a:extLst>
              <a:ext uri="{FF2B5EF4-FFF2-40B4-BE49-F238E27FC236}">
                <a16:creationId xmlns:a16="http://schemas.microsoft.com/office/drawing/2014/main" id="{4742DE59-E295-4A7E-922A-2556A9AF5127}"/>
              </a:ext>
            </a:extLst>
          </p:cNvPr>
          <p:cNvSpPr/>
          <p:nvPr/>
        </p:nvSpPr>
        <p:spPr>
          <a:xfrm>
            <a:off x="1065832" y="4045065"/>
            <a:ext cx="4326774" cy="954107"/>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cảm ơn hoặc xin lỗi một cách kính cẩn</a:t>
            </a:r>
            <a:endParaRPr lang="vi-VN" sz="3600" b="1" dirty="0">
              <a:solidFill>
                <a:srgbClr val="00000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98985BE-4AAB-4CBC-BC22-3F351CF79D64}"/>
              </a:ext>
            </a:extLst>
          </p:cNvPr>
          <p:cNvSpPr/>
          <p:nvPr/>
        </p:nvSpPr>
        <p:spPr>
          <a:xfrm>
            <a:off x="8524324" y="1619233"/>
            <a:ext cx="1191353"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Cụ đồ</a:t>
            </a:r>
            <a:endParaRPr lang="vi-VN" sz="3600" b="1" dirty="0">
              <a:solidFill>
                <a:srgbClr val="FFC000"/>
              </a:solidFill>
              <a:latin typeface="Pattaya" panose="00000500000000000000" pitchFamily="2" charset="-34"/>
              <a:cs typeface="Pattaya" panose="00000500000000000000" pitchFamily="2" charset="-34"/>
            </a:endParaRPr>
          </a:p>
        </p:txBody>
      </p:sp>
      <p:sp>
        <p:nvSpPr>
          <p:cNvPr id="20" name="Rectangle 19">
            <a:extLst>
              <a:ext uri="{FF2B5EF4-FFF2-40B4-BE49-F238E27FC236}">
                <a16:creationId xmlns:a16="http://schemas.microsoft.com/office/drawing/2014/main" id="{4742DE59-E295-4A7E-922A-2556A9AF5127}"/>
              </a:ext>
            </a:extLst>
          </p:cNvPr>
          <p:cNvSpPr/>
          <p:nvPr/>
        </p:nvSpPr>
        <p:spPr>
          <a:xfrm>
            <a:off x="6724211" y="2313739"/>
            <a:ext cx="4567244" cy="523220"/>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Người dạy chữ Nho thờ trước</a:t>
            </a:r>
            <a:endParaRPr lang="vi-VN" sz="3600" b="1" dirty="0">
              <a:solidFill>
                <a:srgbClr val="00000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98985BE-4AAB-4CBC-BC22-3F351CF79D64}"/>
              </a:ext>
            </a:extLst>
          </p:cNvPr>
          <p:cNvSpPr/>
          <p:nvPr/>
        </p:nvSpPr>
        <p:spPr>
          <a:xfrm>
            <a:off x="8148214" y="3599315"/>
            <a:ext cx="1564852" cy="646331"/>
          </a:xfrm>
          <a:prstGeom prst="rect">
            <a:avLst/>
          </a:prstGeom>
        </p:spPr>
        <p:txBody>
          <a:bodyPr wrap="none">
            <a:spAutoFit/>
          </a:bodyPr>
          <a:lstStyle/>
          <a:p>
            <a:pPr algn="ctr"/>
            <a:r>
              <a:rPr lang="en-US" sz="3600" b="1">
                <a:solidFill>
                  <a:srgbClr val="FFC000"/>
                </a:solidFill>
                <a:latin typeface="Pattaya" panose="00000500000000000000" pitchFamily="2" charset="-34"/>
                <a:cs typeface="Pattaya" panose="00000500000000000000" pitchFamily="2" charset="-34"/>
              </a:rPr>
              <a:t>Vỡ lòng</a:t>
            </a:r>
            <a:endParaRPr lang="vi-VN" sz="3600" b="1" dirty="0">
              <a:solidFill>
                <a:srgbClr val="FFC000"/>
              </a:solidFill>
              <a:latin typeface="Pattaya" panose="00000500000000000000" pitchFamily="2" charset="-34"/>
              <a:cs typeface="Pattaya" panose="00000500000000000000" pitchFamily="2" charset="-34"/>
            </a:endParaRPr>
          </a:p>
        </p:txBody>
      </p:sp>
      <p:sp>
        <p:nvSpPr>
          <p:cNvPr id="22" name="Rectangle 21">
            <a:extLst>
              <a:ext uri="{FF2B5EF4-FFF2-40B4-BE49-F238E27FC236}">
                <a16:creationId xmlns:a16="http://schemas.microsoft.com/office/drawing/2014/main" id="{4742DE59-E295-4A7E-922A-2556A9AF5127}"/>
              </a:ext>
            </a:extLst>
          </p:cNvPr>
          <p:cNvSpPr/>
          <p:nvPr/>
        </p:nvSpPr>
        <p:spPr>
          <a:xfrm>
            <a:off x="6940771" y="4387749"/>
            <a:ext cx="2772295" cy="523220"/>
          </a:xfrm>
          <a:prstGeom prst="rect">
            <a:avLst/>
          </a:prstGeom>
        </p:spPr>
        <p:txBody>
          <a:bodyPr wrap="square">
            <a:spAutoFit/>
          </a:bodyPr>
          <a:lstStyle/>
          <a:p>
            <a:pPr algn="just"/>
            <a:r>
              <a:rPr lang="en-US" sz="2800">
                <a:latin typeface="Calibri" panose="020F0502020204030204" pitchFamily="34" charset="0"/>
                <a:cs typeface="Calibri" panose="020F0502020204030204" pitchFamily="34" charset="0"/>
              </a:rPr>
              <a:t>Bắt đầu học (chữ)</a:t>
            </a:r>
            <a:endParaRPr lang="vi-VN" sz="36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76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46909" y="1875365"/>
            <a:ext cx="8980516" cy="1384995"/>
          </a:xfrm>
          <a:prstGeom prst="rect">
            <a:avLst/>
          </a:prstGeom>
        </p:spPr>
        <p:txBody>
          <a:bodyPr wrap="square">
            <a:spAutoFit/>
          </a:bodyPr>
          <a:lstStyle/>
          <a:p>
            <a:pPr>
              <a:spcBef>
                <a:spcPct val="0"/>
              </a:spcBef>
              <a:buFontTx/>
              <a:buNone/>
              <a:defRPr/>
            </a:pPr>
            <a:r>
              <a:rPr lang="en-US" altLang="en-US" sz="2800" b="1">
                <a:solidFill>
                  <a:srgbClr val="0070C0"/>
                </a:solidFill>
                <a:latin typeface="+mj-lt"/>
              </a:rPr>
              <a:t>Các môn sinh đến nhà cụ giáo Chu để mừng thọ thầy, thể hiện lòng yêu quý và kính trọng người thầy đã dạy dỗ, dìu dắt họ trưởng thành</a:t>
            </a:r>
            <a:endParaRPr lang="vi-VN" sz="2800" b="1" dirty="0">
              <a:solidFill>
                <a:srgbClr val="0070C0"/>
              </a:solidFill>
              <a:latin typeface="+mj-lt"/>
              <a:cs typeface="Calibri" panose="020F0502020204030204" pitchFamily="34" charset="0"/>
            </a:endParaRP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marL="742950" indent="-742950">
                <a:spcBef>
                  <a:spcPct val="0"/>
                </a:spcBef>
                <a:buFont typeface="+mj-lt"/>
                <a:buAutoNum type="arabicPeriod"/>
                <a:defRPr/>
              </a:pPr>
              <a:r>
                <a:rPr lang="en-US" altLang="en-US" sz="2800" b="1">
                  <a:latin typeface="+mj-lt"/>
                </a:rPr>
                <a:t>Các môn sinh của cụ giáo Chu đến nhà thầy để làm gì?</a:t>
              </a:r>
            </a:p>
          </p:txBody>
        </p:sp>
      </p:grpSp>
      <p:sp>
        <p:nvSpPr>
          <p:cNvPr id="8" name="Rectangle 7">
            <a:extLst>
              <a:ext uri="{FF2B5EF4-FFF2-40B4-BE49-F238E27FC236}">
                <a16:creationId xmlns:a16="http://schemas.microsoft.com/office/drawing/2014/main" id="{B6FD8E2E-B67B-4671-81AA-947CD24C7652}"/>
              </a:ext>
            </a:extLst>
          </p:cNvPr>
          <p:cNvSpPr/>
          <p:nvPr/>
        </p:nvSpPr>
        <p:spPr>
          <a:xfrm>
            <a:off x="561832" y="4874115"/>
            <a:ext cx="8980516" cy="523220"/>
          </a:xfrm>
          <a:prstGeom prst="rect">
            <a:avLst/>
          </a:prstGeom>
        </p:spPr>
        <p:txBody>
          <a:bodyPr wrap="square">
            <a:spAutoFit/>
          </a:bodyPr>
          <a:lstStyle/>
          <a:p>
            <a:pPr algn="ctr"/>
            <a:r>
              <a:rPr lang="en-US" altLang="en-US" sz="2800" b="1">
                <a:solidFill>
                  <a:srgbClr val="0070C0"/>
                </a:solidFill>
              </a:rPr>
              <a:t>Thể hiện lòng yêu quý, kính trọng thầy</a:t>
            </a:r>
          </a:p>
        </p:txBody>
      </p:sp>
      <p:grpSp>
        <p:nvGrpSpPr>
          <p:cNvPr id="13" name="Group 12"/>
          <p:cNvGrpSpPr/>
          <p:nvPr/>
        </p:nvGrpSpPr>
        <p:grpSpPr>
          <a:xfrm>
            <a:off x="1733263" y="3548595"/>
            <a:ext cx="8366079" cy="927119"/>
            <a:chOff x="1912960" y="430720"/>
            <a:chExt cx="8366079" cy="927119"/>
          </a:xfrm>
        </p:grpSpPr>
        <p:sp>
          <p:nvSpPr>
            <p:cNvPr id="14" name="Flowchart: Terminator 13"/>
            <p:cNvSpPr/>
            <p:nvPr/>
          </p:nvSpPr>
          <p:spPr>
            <a:xfrm>
              <a:off x="1912960" y="430720"/>
              <a:ext cx="8366079" cy="927119"/>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FB4B15-EBBC-42AD-9060-BF9B0DF3931F}"/>
                </a:ext>
              </a:extLst>
            </p:cNvPr>
            <p:cNvSpPr/>
            <p:nvPr/>
          </p:nvSpPr>
          <p:spPr>
            <a:xfrm>
              <a:off x="2622618" y="716394"/>
              <a:ext cx="6946765" cy="523220"/>
            </a:xfrm>
            <a:prstGeom prst="rect">
              <a:avLst/>
            </a:prstGeom>
          </p:spPr>
          <p:txBody>
            <a:bodyPr wrap="square">
              <a:spAutoFit/>
            </a:bodyPr>
            <a:lstStyle/>
            <a:p>
              <a:pPr>
                <a:spcBef>
                  <a:spcPct val="0"/>
                </a:spcBef>
                <a:defRPr/>
              </a:pPr>
              <a:r>
                <a:rPr lang="en-US" altLang="en-US" sz="2800" b="1">
                  <a:latin typeface="+mj-lt"/>
                </a:rPr>
                <a:t>Việc làm đó thể hiện điều gì?</a:t>
              </a:r>
            </a:p>
          </p:txBody>
        </p:sp>
      </p:grpSp>
    </p:spTree>
    <p:extLst>
      <p:ext uri="{BB962C8B-B14F-4D97-AF65-F5344CB8AC3E}">
        <p14:creationId xmlns:p14="http://schemas.microsoft.com/office/powerpoint/2010/main" val="780826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869738" y="2265780"/>
            <a:ext cx="8980516" cy="2246769"/>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Từ sáng sớm, các môn sinh đã tề tựu trước sân nhà thầy giáo Chu để mừng thọ thầy. Họ dâng biếu thầy những cuốn sách quý. Khi nghe cùng với thầy “tới thăm một người mà thầy mang ơn rất nặng”, họ “đồng thanh dạ ran”, cùng theo sau thầy.</a:t>
            </a: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algn="just">
                <a:spcBef>
                  <a:spcPct val="50000"/>
                </a:spcBef>
                <a:buFont typeface="Arial" panose="020B0604020202020204" pitchFamily="34" charset="0"/>
                <a:buNone/>
              </a:pPr>
              <a:r>
                <a:rPr lang="en-US" altLang="en-US" sz="2800" b="1"/>
                <a:t>2. Tìm những chi tiết cho thấy học trò rất tôn kính cụ giáo Chu?</a:t>
              </a:r>
            </a:p>
          </p:txBody>
        </p:sp>
      </p:grpSp>
    </p:spTree>
    <p:extLst>
      <p:ext uri="{BB962C8B-B14F-4D97-AF65-F5344CB8AC3E}">
        <p14:creationId xmlns:p14="http://schemas.microsoft.com/office/powerpoint/2010/main" val="463038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 chính của đoạn 1 là gì?</a:t>
              </a:r>
            </a:p>
          </p:txBody>
        </p:sp>
      </p:grpSp>
      <p:sp>
        <p:nvSpPr>
          <p:cNvPr id="3" name="Rectangle 2"/>
          <p:cNvSpPr/>
          <p:nvPr/>
        </p:nvSpPr>
        <p:spPr>
          <a:xfrm>
            <a:off x="1867526" y="2334020"/>
            <a:ext cx="8860118" cy="584775"/>
          </a:xfrm>
          <a:prstGeom prst="rect">
            <a:avLst/>
          </a:prstGeom>
        </p:spPr>
        <p:txBody>
          <a:bodyPr wrap="none">
            <a:spAutoFit/>
          </a:bodyPr>
          <a:lstStyle/>
          <a:p>
            <a:r>
              <a:rPr lang="en-US" altLang="en-US" sz="3200" b="1">
                <a:solidFill>
                  <a:srgbClr val="0000FF"/>
                </a:solidFill>
                <a:latin typeface="Times New Roman" panose="02020603050405020304" pitchFamily="18" charset="0"/>
                <a:cs typeface="Times New Roman" panose="02020603050405020304" pitchFamily="18" charset="0"/>
              </a:rPr>
              <a:t>=&gt; Ý 1: </a:t>
            </a:r>
            <a:r>
              <a:rPr lang="en-US" altLang="en-US" sz="3200">
                <a:solidFill>
                  <a:srgbClr val="0000FF"/>
                </a:solidFill>
                <a:latin typeface="Times New Roman" panose="02020603050405020304" pitchFamily="18" charset="0"/>
                <a:cs typeface="Times New Roman" panose="02020603050405020304" pitchFamily="18" charset="0"/>
              </a:rPr>
              <a:t>Tình cảm của học trò đối với thầy giáo Chu.</a:t>
            </a:r>
            <a:endParaRPr lang="en-US" alt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851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750277" y="1760049"/>
            <a:ext cx="9280478" cy="523220"/>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mj-lt"/>
              </a:rPr>
              <a:t>Thầy giáo Chu rất tôn kính cụ đồ đã dạy thầy từ thuở vỡ lòng. </a:t>
            </a:r>
          </a:p>
        </p:txBody>
      </p:sp>
      <p:grpSp>
        <p:nvGrpSpPr>
          <p:cNvPr id="4" name="Group 3"/>
          <p:cNvGrpSpPr/>
          <p:nvPr/>
        </p:nvGrpSpPr>
        <p:grpSpPr>
          <a:xfrm>
            <a:off x="1708756" y="327054"/>
            <a:ext cx="8980516" cy="1352743"/>
            <a:chOff x="1912961" y="430720"/>
            <a:chExt cx="8366078" cy="1549386"/>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1384995"/>
            </a:xfrm>
            <a:prstGeom prst="rect">
              <a:avLst/>
            </a:prstGeom>
          </p:spPr>
          <p:txBody>
            <a:bodyPr wrap="square">
              <a:spAutoFit/>
            </a:bodyPr>
            <a:lstStyle/>
            <a:p>
              <a:pPr algn="just">
                <a:spcBef>
                  <a:spcPct val="50000"/>
                </a:spcBef>
              </a:pPr>
              <a:r>
                <a:rPr lang="en-US" altLang="en-US" sz="2800" b="1"/>
                <a:t>3. Tình cảm của cụ giáo Chu đối với người thầy đã dạy cho cụ từ thuở học vỡ lòng như thế nào? </a:t>
              </a:r>
            </a:p>
          </p:txBody>
        </p:sp>
      </p:grpSp>
      <p:sp>
        <p:nvSpPr>
          <p:cNvPr id="11" name="Rectangle 10">
            <a:extLst>
              <a:ext uri="{FF2B5EF4-FFF2-40B4-BE49-F238E27FC236}">
                <a16:creationId xmlns:a16="http://schemas.microsoft.com/office/drawing/2014/main" id="{B6FD8E2E-B67B-4671-81AA-947CD24C7652}"/>
              </a:ext>
            </a:extLst>
          </p:cNvPr>
          <p:cNvSpPr/>
          <p:nvPr/>
        </p:nvSpPr>
        <p:spPr>
          <a:xfrm>
            <a:off x="1708754" y="3662693"/>
            <a:ext cx="8980516" cy="1815882"/>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Arial" panose="020B0604020202020204" pitchFamily="34" charset="0"/>
              </a:rPr>
              <a:t>Thầy mời học trò cùng tới thăm một người mà thầy mang ơn rất nặng. Thầy chắp tay cung kính vái cụ đồ. Thầy cung kính thưa với cụ: “Lạy thầy ! Hôm nay con đem tất cả các môn sinh đến tạ ơn thầy”.</a:t>
            </a:r>
          </a:p>
        </p:txBody>
      </p:sp>
      <p:grpSp>
        <p:nvGrpSpPr>
          <p:cNvPr id="16" name="Group 15"/>
          <p:cNvGrpSpPr/>
          <p:nvPr/>
        </p:nvGrpSpPr>
        <p:grpSpPr>
          <a:xfrm>
            <a:off x="1483712" y="2596194"/>
            <a:ext cx="8902236" cy="865662"/>
            <a:chOff x="1912962" y="430720"/>
            <a:chExt cx="7874560" cy="865662"/>
          </a:xfrm>
        </p:grpSpPr>
        <p:sp>
          <p:nvSpPr>
            <p:cNvPr id="17" name="Flowchart: Terminator 16"/>
            <p:cNvSpPr/>
            <p:nvPr/>
          </p:nvSpPr>
          <p:spPr>
            <a:xfrm>
              <a:off x="1912962" y="430720"/>
              <a:ext cx="7874560" cy="865662"/>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FB4B15-EBBC-42AD-9060-BF9B0DF3931F}"/>
                </a:ext>
              </a:extLst>
            </p:cNvPr>
            <p:cNvSpPr/>
            <p:nvPr/>
          </p:nvSpPr>
          <p:spPr>
            <a:xfrm>
              <a:off x="2622617" y="595111"/>
              <a:ext cx="6946765" cy="523220"/>
            </a:xfrm>
            <a:prstGeom prst="rect">
              <a:avLst/>
            </a:prstGeom>
          </p:spPr>
          <p:txBody>
            <a:bodyPr wrap="square">
              <a:spAutoFit/>
            </a:bodyPr>
            <a:lstStyle/>
            <a:p>
              <a:r>
                <a:rPr lang="en-US" altLang="en-US" sz="2800" b="1"/>
                <a:t>Tìm chi tiết thể hiện tình cảm ấy?</a:t>
              </a:r>
            </a:p>
          </p:txBody>
        </p:sp>
      </p:grpSp>
    </p:spTree>
    <p:extLst>
      <p:ext uri="{BB962C8B-B14F-4D97-AF65-F5344CB8AC3E}">
        <p14:creationId xmlns:p14="http://schemas.microsoft.com/office/powerpoint/2010/main" val="2154647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 chính của đoạn 2 là gì?</a:t>
              </a:r>
            </a:p>
          </p:txBody>
        </p:sp>
      </p:grpSp>
      <p:sp>
        <p:nvSpPr>
          <p:cNvPr id="3" name="Rectangle 2"/>
          <p:cNvSpPr/>
          <p:nvPr/>
        </p:nvSpPr>
        <p:spPr>
          <a:xfrm>
            <a:off x="1867526" y="2334020"/>
            <a:ext cx="9735101" cy="584775"/>
          </a:xfrm>
          <a:prstGeom prst="rect">
            <a:avLst/>
          </a:prstGeom>
        </p:spPr>
        <p:txBody>
          <a:bodyPr wrap="none">
            <a:spAutoFit/>
          </a:bodyPr>
          <a:lstStyle/>
          <a:p>
            <a:r>
              <a:rPr lang="en-US" altLang="en-US" sz="3200">
                <a:solidFill>
                  <a:srgbClr val="0000FF"/>
                </a:solidFill>
                <a:latin typeface="Times New Roman" panose="02020603050405020304" pitchFamily="18" charset="0"/>
                <a:cs typeface="Times New Roman" panose="02020603050405020304" pitchFamily="18" charset="0"/>
              </a:rPr>
              <a:t>=&gt; Ý 2: </a:t>
            </a:r>
            <a:r>
              <a:rPr lang="en-US" altLang="en-US" sz="3200">
                <a:solidFill>
                  <a:srgbClr val="0000FF"/>
                </a:solidFill>
              </a:rPr>
              <a:t>Tình cảm của cụ giáo Chu đối với người thầy cũ</a:t>
            </a:r>
            <a:r>
              <a:rPr lang="en-US" altLang="en-US" sz="320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0892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FD8E2E-B67B-4671-81AA-947CD24C7652}"/>
              </a:ext>
            </a:extLst>
          </p:cNvPr>
          <p:cNvSpPr/>
          <p:nvPr/>
        </p:nvSpPr>
        <p:spPr>
          <a:xfrm>
            <a:off x="1417834" y="2265780"/>
            <a:ext cx="9432420" cy="523220"/>
          </a:xfrm>
          <a:prstGeom prst="rect">
            <a:avLst/>
          </a:prstGeom>
        </p:spPr>
        <p:txBody>
          <a:bodyPr wrap="square">
            <a:spAutoFit/>
          </a:bodyPr>
          <a:lstStyle/>
          <a:p>
            <a:pPr algn="just">
              <a:spcBef>
                <a:spcPct val="50000"/>
              </a:spcBef>
              <a:buFontTx/>
              <a:buNone/>
              <a:defRPr/>
            </a:pPr>
            <a:r>
              <a:rPr lang="en-US" altLang="en-US" sz="2800" dirty="0" err="1">
                <a:solidFill>
                  <a:srgbClr val="0000FF"/>
                </a:solidFill>
                <a:latin typeface="+mj-lt"/>
              </a:rPr>
              <a:t>Các</a:t>
            </a:r>
            <a:r>
              <a:rPr lang="en-US" altLang="en-US" sz="2800" dirty="0">
                <a:solidFill>
                  <a:srgbClr val="0000FF"/>
                </a:solidFill>
                <a:latin typeface="+mj-lt"/>
              </a:rPr>
              <a:t> </a:t>
            </a:r>
            <a:r>
              <a:rPr lang="en-US" altLang="en-US" sz="2800" dirty="0" err="1">
                <a:solidFill>
                  <a:srgbClr val="0000FF"/>
                </a:solidFill>
                <a:latin typeface="+mj-lt"/>
              </a:rPr>
              <a:t>học</a:t>
            </a:r>
            <a:r>
              <a:rPr lang="en-US" altLang="en-US" sz="2800" dirty="0">
                <a:solidFill>
                  <a:srgbClr val="0000FF"/>
                </a:solidFill>
                <a:latin typeface="+mj-lt"/>
              </a:rPr>
              <a:t> </a:t>
            </a:r>
            <a:r>
              <a:rPr lang="en-US" altLang="en-US" sz="2800" dirty="0" err="1">
                <a:solidFill>
                  <a:srgbClr val="0000FF"/>
                </a:solidFill>
                <a:latin typeface="+mj-lt"/>
              </a:rPr>
              <a:t>trò</a:t>
            </a:r>
            <a:r>
              <a:rPr lang="en-US" altLang="en-US" sz="2800" dirty="0">
                <a:solidFill>
                  <a:srgbClr val="0000FF"/>
                </a:solidFill>
                <a:latin typeface="+mj-lt"/>
              </a:rPr>
              <a:t> </a:t>
            </a:r>
            <a:r>
              <a:rPr lang="en-US" altLang="en-US" sz="2800" dirty="0" err="1">
                <a:solidFill>
                  <a:srgbClr val="0000FF"/>
                </a:solidFill>
                <a:latin typeface="+mj-lt"/>
              </a:rPr>
              <a:t>của</a:t>
            </a:r>
            <a:r>
              <a:rPr lang="en-US" altLang="en-US" sz="2800" dirty="0">
                <a:solidFill>
                  <a:srgbClr val="0000FF"/>
                </a:solidFill>
                <a:latin typeface="+mj-lt"/>
              </a:rPr>
              <a:t> </a:t>
            </a:r>
            <a:r>
              <a:rPr lang="en-US" altLang="en-US" sz="2800" dirty="0" err="1">
                <a:solidFill>
                  <a:srgbClr val="0000FF"/>
                </a:solidFill>
                <a:latin typeface="+mj-lt"/>
              </a:rPr>
              <a:t>thầy</a:t>
            </a:r>
            <a:r>
              <a:rPr lang="en-US" altLang="en-US" sz="2800" dirty="0">
                <a:solidFill>
                  <a:srgbClr val="0000FF"/>
                </a:solidFill>
                <a:latin typeface="+mj-lt"/>
              </a:rPr>
              <a:t> Chu </a:t>
            </a:r>
            <a:r>
              <a:rPr lang="en-US" altLang="en-US" sz="2800" dirty="0" err="1">
                <a:solidFill>
                  <a:srgbClr val="0000FF"/>
                </a:solidFill>
                <a:latin typeface="+mj-lt"/>
              </a:rPr>
              <a:t>đã</a:t>
            </a:r>
            <a:r>
              <a:rPr lang="en-US" altLang="en-US" sz="2800" dirty="0">
                <a:solidFill>
                  <a:srgbClr val="0000FF"/>
                </a:solidFill>
                <a:latin typeface="+mj-lt"/>
              </a:rPr>
              <a:t> </a:t>
            </a:r>
            <a:r>
              <a:rPr lang="en-US" altLang="en-US" sz="2800" dirty="0" err="1">
                <a:solidFill>
                  <a:srgbClr val="0000FF"/>
                </a:solidFill>
                <a:latin typeface="+mj-lt"/>
              </a:rPr>
              <a:t>học</a:t>
            </a:r>
            <a:r>
              <a:rPr lang="en-US" altLang="en-US" sz="2800" dirty="0">
                <a:solidFill>
                  <a:srgbClr val="0000FF"/>
                </a:solidFill>
                <a:latin typeface="+mj-lt"/>
              </a:rPr>
              <a:t> </a:t>
            </a:r>
            <a:r>
              <a:rPr lang="en-US" altLang="en-US" sz="2800" dirty="0" err="1">
                <a:solidFill>
                  <a:srgbClr val="0000FF"/>
                </a:solidFill>
                <a:latin typeface="+mj-lt"/>
              </a:rPr>
              <a:t>thêm</a:t>
            </a:r>
            <a:r>
              <a:rPr lang="en-US" altLang="en-US" sz="2800" dirty="0">
                <a:solidFill>
                  <a:srgbClr val="0000FF"/>
                </a:solidFill>
                <a:latin typeface="+mj-lt"/>
              </a:rPr>
              <a:t> </a:t>
            </a:r>
            <a:r>
              <a:rPr lang="en-US" altLang="en-US" sz="2800" dirty="0" err="1">
                <a:solidFill>
                  <a:srgbClr val="0000FF"/>
                </a:solidFill>
                <a:latin typeface="+mj-lt"/>
              </a:rPr>
              <a:t>bài</a:t>
            </a:r>
            <a:r>
              <a:rPr lang="en-US" altLang="en-US" sz="2800" dirty="0">
                <a:solidFill>
                  <a:srgbClr val="0000FF"/>
                </a:solidFill>
                <a:latin typeface="+mj-lt"/>
              </a:rPr>
              <a:t> </a:t>
            </a:r>
            <a:r>
              <a:rPr lang="en-US" altLang="en-US" sz="2800" dirty="0" err="1">
                <a:solidFill>
                  <a:srgbClr val="0000FF"/>
                </a:solidFill>
                <a:latin typeface="+mj-lt"/>
              </a:rPr>
              <a:t>học</a:t>
            </a:r>
            <a:r>
              <a:rPr lang="en-US" altLang="en-US" sz="2800" dirty="0">
                <a:solidFill>
                  <a:srgbClr val="0000FF"/>
                </a:solidFill>
                <a:latin typeface="+mj-lt"/>
              </a:rPr>
              <a:t> </a:t>
            </a:r>
            <a:r>
              <a:rPr lang="en-US" altLang="en-US" sz="2800" dirty="0" err="1">
                <a:solidFill>
                  <a:srgbClr val="0000FF"/>
                </a:solidFill>
                <a:latin typeface="+mj-lt"/>
              </a:rPr>
              <a:t>về</a:t>
            </a:r>
            <a:r>
              <a:rPr lang="en-US" altLang="en-US" sz="2800" dirty="0">
                <a:solidFill>
                  <a:srgbClr val="0000FF"/>
                </a:solidFill>
                <a:latin typeface="+mj-lt"/>
              </a:rPr>
              <a:t> </a:t>
            </a:r>
            <a:r>
              <a:rPr lang="en-US" altLang="en-US" sz="2800" dirty="0" err="1">
                <a:solidFill>
                  <a:srgbClr val="0000FF"/>
                </a:solidFill>
                <a:latin typeface="+mj-lt"/>
              </a:rPr>
              <a:t>nghĩa</a:t>
            </a:r>
            <a:r>
              <a:rPr lang="en-US" altLang="en-US" sz="2800" dirty="0">
                <a:solidFill>
                  <a:srgbClr val="0000FF"/>
                </a:solidFill>
                <a:latin typeface="+mj-lt"/>
              </a:rPr>
              <a:t> </a:t>
            </a:r>
            <a:r>
              <a:rPr lang="en-US" altLang="en-US" sz="2800" dirty="0" err="1">
                <a:solidFill>
                  <a:srgbClr val="0000FF"/>
                </a:solidFill>
                <a:latin typeface="+mj-lt"/>
              </a:rPr>
              <a:t>thầy</a:t>
            </a:r>
            <a:r>
              <a:rPr lang="en-US" altLang="en-US" sz="2800" dirty="0">
                <a:solidFill>
                  <a:srgbClr val="0000FF"/>
                </a:solidFill>
                <a:latin typeface="+mj-lt"/>
              </a:rPr>
              <a:t> </a:t>
            </a:r>
            <a:r>
              <a:rPr lang="en-US" altLang="en-US" sz="2800" dirty="0" err="1">
                <a:solidFill>
                  <a:srgbClr val="0000FF"/>
                </a:solidFill>
                <a:latin typeface="+mj-lt"/>
              </a:rPr>
              <a:t>trò</a:t>
            </a:r>
            <a:endParaRPr lang="en-US" altLang="en-US" sz="2800" dirty="0">
              <a:solidFill>
                <a:srgbClr val="0000FF"/>
              </a:solidFill>
              <a:latin typeface="+mj-lt"/>
            </a:endParaRPr>
          </a:p>
        </p:txBody>
      </p:sp>
      <p:grpSp>
        <p:nvGrpSpPr>
          <p:cNvPr id="4" name="Group 3"/>
          <p:cNvGrpSpPr/>
          <p:nvPr/>
        </p:nvGrpSpPr>
        <p:grpSpPr>
          <a:xfrm>
            <a:off x="1542197" y="627922"/>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r>
                <a:rPr lang="en-US" altLang="en-US" sz="2800" b="1" i="1"/>
                <a:t>Qua ngày mừng thọ thầy giáo Chu, các học trò đã học được điều gì?</a:t>
              </a:r>
            </a:p>
          </p:txBody>
        </p:sp>
      </p:grpSp>
    </p:spTree>
    <p:extLst>
      <p:ext uri="{BB962C8B-B14F-4D97-AF65-F5344CB8AC3E}">
        <p14:creationId xmlns:p14="http://schemas.microsoft.com/office/powerpoint/2010/main" val="1974975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2057400" y="609600"/>
            <a:ext cx="7467600" cy="990600"/>
            <a:chOff x="609600" y="762000"/>
            <a:chExt cx="7467600" cy="990600"/>
          </a:xfrm>
        </p:grpSpPr>
        <p:sp>
          <p:nvSpPr>
            <p:cNvPr id="4" name="Oval 3"/>
            <p:cNvSpPr/>
            <p:nvPr/>
          </p:nvSpPr>
          <p:spPr>
            <a:xfrm>
              <a:off x="609600" y="762000"/>
              <a:ext cx="990600" cy="9906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1</a:t>
              </a:r>
            </a:p>
          </p:txBody>
        </p:sp>
        <p:sp>
          <p:nvSpPr>
            <p:cNvPr id="5" name="Rounded Rectangle 4"/>
            <p:cNvSpPr/>
            <p:nvPr/>
          </p:nvSpPr>
          <p:spPr>
            <a:xfrm>
              <a:off x="1676400" y="762000"/>
              <a:ext cx="6400800" cy="9906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sang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bắc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cầu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kiều</a:t>
              </a:r>
              <a:r>
                <a:rPr lang="en-US" sz="2800" dirty="0">
                  <a:solidFill>
                    <a:srgbClr val="0000CC"/>
                  </a:solidFill>
                  <a:latin typeface="Times New Roman" pitchFamily="18" charset="0"/>
                  <a:cs typeface="Times New Roman" pitchFamily="18" charset="0"/>
                </a:rPr>
                <a:t> </a:t>
              </a:r>
            </a:p>
            <a:p>
              <a:pPr algn="just">
                <a:defRPr/>
              </a:pP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con hay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yêu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lấy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a:t>
              </a:r>
            </a:p>
          </p:txBody>
        </p:sp>
      </p:grpSp>
      <p:grpSp>
        <p:nvGrpSpPr>
          <p:cNvPr id="7" name="Group 6"/>
          <p:cNvGrpSpPr>
            <a:grpSpLocks/>
          </p:cNvGrpSpPr>
          <p:nvPr/>
        </p:nvGrpSpPr>
        <p:grpSpPr bwMode="auto">
          <a:xfrm>
            <a:off x="2286000" y="1828800"/>
            <a:ext cx="7467600" cy="990600"/>
            <a:chOff x="609600" y="762000"/>
            <a:chExt cx="7467600" cy="990600"/>
          </a:xfrm>
        </p:grpSpPr>
        <p:sp>
          <p:nvSpPr>
            <p:cNvPr id="8" name="Oval 7"/>
            <p:cNvSpPr/>
            <p:nvPr/>
          </p:nvSpPr>
          <p:spPr>
            <a:xfrm>
              <a:off x="609600" y="762000"/>
              <a:ext cx="990600" cy="990600"/>
            </a:xfrm>
            <a:prstGeom prst="ellipse">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2</a:t>
              </a:r>
            </a:p>
          </p:txBody>
        </p:sp>
        <p:sp>
          <p:nvSpPr>
            <p:cNvPr id="9" name="Rounded Rectangle 8"/>
            <p:cNvSpPr/>
            <p:nvPr/>
          </p:nvSpPr>
          <p:spPr>
            <a:xfrm>
              <a:off x="1676400" y="762000"/>
              <a:ext cx="6400800" cy="99060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đố</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mày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nên</a:t>
              </a:r>
              <a:endParaRPr lang="en-US" sz="2800" dirty="0">
                <a:solidFill>
                  <a:srgbClr val="0000CC"/>
                </a:solidFill>
                <a:latin typeface="Times New Roman" pitchFamily="18" charset="0"/>
                <a:cs typeface="Times New Roman" pitchFamily="18" charset="0"/>
              </a:endParaRPr>
            </a:p>
          </p:txBody>
        </p:sp>
      </p:grpSp>
      <p:grpSp>
        <p:nvGrpSpPr>
          <p:cNvPr id="10" name="Group 9"/>
          <p:cNvGrpSpPr>
            <a:grpSpLocks/>
          </p:cNvGrpSpPr>
          <p:nvPr/>
        </p:nvGrpSpPr>
        <p:grpSpPr bwMode="auto">
          <a:xfrm>
            <a:off x="2590800" y="3200400"/>
            <a:ext cx="7467600" cy="990600"/>
            <a:chOff x="609600" y="762000"/>
            <a:chExt cx="7467600" cy="990600"/>
          </a:xfrm>
        </p:grpSpPr>
        <p:sp>
          <p:nvSpPr>
            <p:cNvPr id="11" name="Oval 10"/>
            <p:cNvSpPr/>
            <p:nvPr/>
          </p:nvSpPr>
          <p:spPr>
            <a:xfrm>
              <a:off x="609600" y="762000"/>
              <a:ext cx="990600" cy="990600"/>
            </a:xfrm>
            <a:prstGeom prst="ellipse">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3</a:t>
              </a:r>
            </a:p>
          </p:txBody>
        </p:sp>
        <p:sp>
          <p:nvSpPr>
            <p:cNvPr id="12" name="Rounded Rectangle 11"/>
            <p:cNvSpPr/>
            <p:nvPr/>
          </p:nvSpPr>
          <p:spPr>
            <a:xfrm>
              <a:off x="1676400" y="762000"/>
              <a:ext cx="6400800" cy="990600"/>
            </a:xfrm>
            <a:prstGeom prst="roundRect">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Một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nửa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cũng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endParaRPr lang="en-US" sz="2800" dirty="0">
                <a:solidFill>
                  <a:srgbClr val="0000CC"/>
                </a:solidFill>
                <a:latin typeface="Times New Roman" pitchFamily="18" charset="0"/>
                <a:cs typeface="Times New Roman" pitchFamily="18" charset="0"/>
              </a:endParaRPr>
            </a:p>
          </p:txBody>
        </p:sp>
      </p:grpSp>
      <p:sp>
        <p:nvSpPr>
          <p:cNvPr id="13" name="Down Arrow 12"/>
          <p:cNvSpPr/>
          <p:nvPr/>
        </p:nvSpPr>
        <p:spPr>
          <a:xfrm>
            <a:off x="6019800" y="4267200"/>
            <a:ext cx="533400" cy="762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4038600" y="5105400"/>
            <a:ext cx="4572000" cy="11430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CC"/>
                </a:solidFill>
                <a:latin typeface="Times New Roman" pitchFamily="18" charset="0"/>
                <a:cs typeface="Times New Roman" pitchFamily="18" charset="0"/>
              </a:rPr>
              <a:t>TÔN SƯ TRỌNG ĐẠO</a:t>
            </a:r>
          </a:p>
        </p:txBody>
      </p:sp>
    </p:spTree>
    <p:extLst>
      <p:ext uri="{BB962C8B-B14F-4D97-AF65-F5344CB8AC3E}">
        <p14:creationId xmlns:p14="http://schemas.microsoft.com/office/powerpoint/2010/main" val="1486891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EFB4B15-EBBC-42AD-9060-BF9B0DF3931F}"/>
              </a:ext>
            </a:extLst>
          </p:cNvPr>
          <p:cNvSpPr/>
          <p:nvPr/>
        </p:nvSpPr>
        <p:spPr>
          <a:xfrm>
            <a:off x="2251853" y="792313"/>
            <a:ext cx="7943025" cy="3539430"/>
          </a:xfrm>
          <a:prstGeom prst="rect">
            <a:avLst/>
          </a:prstGeom>
        </p:spPr>
        <p:txBody>
          <a:bodyPr wrap="square">
            <a:spAutoFit/>
          </a:bodyPr>
          <a:lstStyle/>
          <a:p>
            <a:r>
              <a:rPr lang="es-ES" altLang="en-US" sz="2800" b="1" i="1">
                <a:latin typeface="Times New Roman" panose="02020603050405020304" pitchFamily="18" charset="0"/>
                <a:cs typeface="Times New Roman" panose="02020603050405020304" pitchFamily="18" charset="0"/>
              </a:rPr>
              <a:t>Những thành ngữ, tục ngữ nào dưới đây nói lên bài học mà các môn sinh nhận được trong ngày mừng thọ cụ giáo Chu?</a:t>
            </a:r>
            <a:endParaRPr lang="en-US" altLang="en-US" sz="2800" b="1" i="1"/>
          </a:p>
          <a:p>
            <a:r>
              <a:rPr lang="es-ES" altLang="en-US" sz="2800">
                <a:latin typeface="Times New Roman" panose="02020603050405020304" pitchFamily="18" charset="0"/>
                <a:cs typeface="Times New Roman" panose="02020603050405020304" pitchFamily="18" charset="0"/>
              </a:rPr>
              <a:t>    A. Tiên học lễ, hậu học văn.</a:t>
            </a:r>
            <a:endParaRPr lang="en-US" altLang="en-US" sz="2800"/>
          </a:p>
          <a:p>
            <a:r>
              <a:rPr lang="es-ES" altLang="en-US" sz="2800">
                <a:latin typeface="Times New Roman" panose="02020603050405020304" pitchFamily="18" charset="0"/>
                <a:cs typeface="Times New Roman" panose="02020603050405020304" pitchFamily="18" charset="0"/>
              </a:rPr>
              <a:t>    B. Uống nước, nhớ nguồn.</a:t>
            </a:r>
            <a:endParaRPr lang="en-US" altLang="en-US" sz="2800"/>
          </a:p>
          <a:p>
            <a:r>
              <a:rPr lang="es-ES" altLang="en-US" sz="2800">
                <a:latin typeface="Times New Roman" panose="02020603050405020304" pitchFamily="18" charset="0"/>
                <a:cs typeface="Times New Roman" panose="02020603050405020304" pitchFamily="18" charset="0"/>
              </a:rPr>
              <a:t>    C. Tôn sư trong đạo </a:t>
            </a:r>
            <a:endParaRPr lang="en-US" altLang="en-US" sz="2800"/>
          </a:p>
          <a:p>
            <a:r>
              <a:rPr lang="es-ES" altLang="en-US" sz="2800">
                <a:latin typeface="Times New Roman" panose="02020603050405020304" pitchFamily="18" charset="0"/>
                <a:cs typeface="Times New Roman" panose="02020603050405020304" pitchFamily="18" charset="0"/>
              </a:rPr>
              <a:t>    D.Nhất tự vi sư , bán tự vị sư. (Một chữ là thầy, nửa chữ cũng là thầy)</a:t>
            </a:r>
            <a:endParaRPr lang="es-ES" altLang="en-US" sz="2800"/>
          </a:p>
        </p:txBody>
      </p:sp>
      <p:sp>
        <p:nvSpPr>
          <p:cNvPr id="7" name="Oval 6"/>
          <p:cNvSpPr/>
          <p:nvPr/>
        </p:nvSpPr>
        <p:spPr>
          <a:xfrm>
            <a:off x="2623781" y="3429000"/>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623781" y="2562028"/>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623781" y="3019567"/>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9802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65026" y="185287"/>
            <a:ext cx="8366078" cy="1282890"/>
            <a:chOff x="1912960" y="616007"/>
            <a:chExt cx="8366078" cy="1282890"/>
          </a:xfrm>
        </p:grpSpPr>
        <p:sp>
          <p:nvSpPr>
            <p:cNvPr id="2" name="Flowchart: Terminator 1"/>
            <p:cNvSpPr/>
            <p:nvPr/>
          </p:nvSpPr>
          <p:spPr>
            <a:xfrm>
              <a:off x="1912960" y="616007"/>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622617" y="767369"/>
              <a:ext cx="6946765" cy="954107"/>
            </a:xfrm>
            <a:prstGeom prst="rect">
              <a:avLst/>
            </a:prstGeom>
          </p:spPr>
          <p:txBody>
            <a:bodyPr wrap="square">
              <a:spAutoFit/>
            </a:bodyPr>
            <a:lstStyle/>
            <a:p>
              <a:pPr>
                <a:spcBef>
                  <a:spcPct val="50000"/>
                </a:spcBef>
              </a:pPr>
              <a:r>
                <a:rPr lang="en-US" altLang="en-US" sz="2800" b="1" i="1"/>
                <a:t>Em biết thêm thành ngữ, tục ngữ, ca dao hay khẩu hiệu nào có nội dung tương tự? </a:t>
              </a:r>
            </a:p>
          </p:txBody>
        </p:sp>
      </p:grpSp>
      <p:sp>
        <p:nvSpPr>
          <p:cNvPr id="7" name="Rectangle 5"/>
          <p:cNvSpPr>
            <a:spLocks noChangeArrowheads="1"/>
          </p:cNvSpPr>
          <p:nvPr/>
        </p:nvSpPr>
        <p:spPr bwMode="auto">
          <a:xfrm>
            <a:off x="2577721" y="1610436"/>
            <a:ext cx="8572500" cy="44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Không thầy đố mày làm nên.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Muốn sang thì bắc cầu kiều,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Muốn con hay chữ phải yêu lấy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Kính thầy yêu bạn.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Ngày nào em bé cỏn con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Bây giờ em đã lớn khôn thế này</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Cơm cha, áo mẹ, chữ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Nghĩ sao cho bỏ những ngày ước ao…</a:t>
            </a:r>
          </a:p>
        </p:txBody>
      </p:sp>
    </p:spTree>
    <p:extLst>
      <p:ext uri="{BB962C8B-B14F-4D97-AF65-F5344CB8AC3E}">
        <p14:creationId xmlns:p14="http://schemas.microsoft.com/office/powerpoint/2010/main" val="17986473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 chính của đoạn 3 là gì?</a:t>
              </a:r>
            </a:p>
          </p:txBody>
        </p:sp>
      </p:grpSp>
      <p:sp>
        <p:nvSpPr>
          <p:cNvPr id="3" name="Rectangle 2"/>
          <p:cNvSpPr/>
          <p:nvPr/>
        </p:nvSpPr>
        <p:spPr>
          <a:xfrm>
            <a:off x="1867526" y="2334020"/>
            <a:ext cx="9332363" cy="584775"/>
          </a:xfrm>
          <a:prstGeom prst="rect">
            <a:avLst/>
          </a:prstGeom>
        </p:spPr>
        <p:txBody>
          <a:bodyPr wrap="none">
            <a:spAutoFit/>
          </a:bodyPr>
          <a:lstStyle/>
          <a:p>
            <a:r>
              <a:rPr lang="en-US" altLang="en-US" sz="3200">
                <a:solidFill>
                  <a:srgbClr val="0000FF"/>
                </a:solidFill>
                <a:latin typeface="Times New Roman" panose="02020603050405020304" pitchFamily="18" charset="0"/>
                <a:cs typeface="Times New Roman" panose="02020603050405020304" pitchFamily="18" charset="0"/>
              </a:rPr>
              <a:t>=&gt; Ý 3: </a:t>
            </a:r>
            <a:r>
              <a:rPr lang="en-US" altLang="en-US" sz="3200">
                <a:solidFill>
                  <a:srgbClr val="0000CC"/>
                </a:solidFill>
              </a:rPr>
              <a:t>Bài học môn sinh nhận được về nghĩa thầy trò</a:t>
            </a:r>
            <a:r>
              <a:rPr lang="en-US" altLang="en-US" sz="320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1888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35D57E5C-1C9C-4D9A-9CC2-FD73B5DA5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1004" y="883055"/>
            <a:ext cx="8094475" cy="4114800"/>
          </a:xfrm>
          <a:prstGeom prst="rect">
            <a:avLst/>
          </a:prstGeom>
        </p:spPr>
      </p:pic>
      <p:sp>
        <p:nvSpPr>
          <p:cNvPr id="20" name="Rectangle 19">
            <a:extLst>
              <a:ext uri="{FF2B5EF4-FFF2-40B4-BE49-F238E27FC236}">
                <a16:creationId xmlns:a16="http://schemas.microsoft.com/office/drawing/2014/main" id="{F3039542-05BA-4291-AA49-F73C610153B6}"/>
              </a:ext>
            </a:extLst>
          </p:cNvPr>
          <p:cNvSpPr/>
          <p:nvPr/>
        </p:nvSpPr>
        <p:spPr>
          <a:xfrm>
            <a:off x="4604998" y="1012398"/>
            <a:ext cx="2355132" cy="769441"/>
          </a:xfrm>
          <a:prstGeom prst="rect">
            <a:avLst/>
          </a:prstGeom>
        </p:spPr>
        <p:txBody>
          <a:bodyPr wrap="none">
            <a:spAutoFit/>
          </a:bodyPr>
          <a:lstStyle/>
          <a:p>
            <a:pPr algn="ctr"/>
            <a:r>
              <a:rPr lang="vi-VN" sz="4400" b="1" dirty="0">
                <a:solidFill>
                  <a:srgbClr val="000000"/>
                </a:solidFill>
                <a:latin typeface="Pattaya" panose="00000500000000000000" pitchFamily="2" charset="-34"/>
                <a:cs typeface="Pattaya" panose="00000500000000000000" pitchFamily="2" charset="-34"/>
              </a:rPr>
              <a:t>Nội dung </a:t>
            </a:r>
          </a:p>
        </p:txBody>
      </p:sp>
      <p:sp>
        <p:nvSpPr>
          <p:cNvPr id="23" name="Rectangle 22">
            <a:extLst>
              <a:ext uri="{FF2B5EF4-FFF2-40B4-BE49-F238E27FC236}">
                <a16:creationId xmlns:a16="http://schemas.microsoft.com/office/drawing/2014/main" id="{9D6EB2B0-A9BB-42D5-9CA3-257B601833B5}"/>
              </a:ext>
            </a:extLst>
          </p:cNvPr>
          <p:cNvSpPr/>
          <p:nvPr/>
        </p:nvSpPr>
        <p:spPr>
          <a:xfrm>
            <a:off x="2636521" y="1726515"/>
            <a:ext cx="6621874" cy="2062103"/>
          </a:xfrm>
          <a:prstGeom prst="rect">
            <a:avLst/>
          </a:prstGeom>
        </p:spPr>
        <p:txBody>
          <a:bodyPr wrap="square">
            <a:spAutoFit/>
          </a:bodyPr>
          <a:lstStyle/>
          <a:p>
            <a:pPr algn="just">
              <a:spcBef>
                <a:spcPct val="50000"/>
              </a:spcBef>
            </a:pPr>
            <a:r>
              <a:rPr lang="en-US" altLang="en-US" sz="3200">
                <a:solidFill>
                  <a:srgbClr val="0000CC"/>
                </a:solidFill>
              </a:rPr>
              <a:t>Ca ngợi truyền thống tôn sư trọng đạo của nhân dân ta, nhắc nhở mọi người cần giữ gìn và phát huy truyền thống tốt đẹp đó.</a:t>
            </a:r>
          </a:p>
        </p:txBody>
      </p:sp>
    </p:spTree>
    <p:extLst>
      <p:ext uri="{BB962C8B-B14F-4D97-AF65-F5344CB8AC3E}">
        <p14:creationId xmlns:p14="http://schemas.microsoft.com/office/powerpoint/2010/main" val="2910130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5835F813-BC2B-4175-9535-DA5FD96F4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17EAC4D-D211-4D27-BD08-A2B4EBBD67D0}"/>
              </a:ext>
            </a:extLst>
          </p:cNvPr>
          <p:cNvGrpSpPr/>
          <p:nvPr/>
        </p:nvGrpSpPr>
        <p:grpSpPr>
          <a:xfrm>
            <a:off x="-4079673" y="765728"/>
            <a:ext cx="3944177" cy="1208432"/>
            <a:chOff x="-4079673" y="765728"/>
            <a:chExt cx="3944177" cy="1208432"/>
          </a:xfrm>
        </p:grpSpPr>
        <p:pic>
          <p:nvPicPr>
            <p:cNvPr id="11" name="Picture 6" descr="Blue Cloud, PNG, 2001x1187px, Blue, Aqua, Arc, Artworks, Azure Download Free">
              <a:extLst>
                <a:ext uri="{FF2B5EF4-FFF2-40B4-BE49-F238E27FC236}">
                  <a16:creationId xmlns:a16="http://schemas.microsoft.com/office/drawing/2014/main" id="{7BB16F82-0FCB-4CA6-8807-20616E26BD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5A2052A-8832-4EF1-AE0E-2CFD2CAF4CFB}"/>
                </a:ext>
              </a:extLst>
            </p:cNvPr>
            <p:cNvSpPr/>
            <p:nvPr/>
          </p:nvSpPr>
          <p:spPr>
            <a:xfrm>
              <a:off x="-2954072" y="990670"/>
              <a:ext cx="2159567"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Giọng đọc</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6" name="Rectangle: Rounded Corners 5">
            <a:extLst>
              <a:ext uri="{FF2B5EF4-FFF2-40B4-BE49-F238E27FC236}">
                <a16:creationId xmlns:a16="http://schemas.microsoft.com/office/drawing/2014/main" id="{2B944631-8B38-475F-AB25-027AE790F377}"/>
              </a:ext>
            </a:extLst>
          </p:cNvPr>
          <p:cNvSpPr/>
          <p:nvPr/>
        </p:nvSpPr>
        <p:spPr>
          <a:xfrm>
            <a:off x="3560630" y="1698556"/>
            <a:ext cx="7210183" cy="30937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ct val="50000"/>
              </a:spcBef>
            </a:pPr>
            <a:r>
              <a:rPr lang="en-GB" altLang="en-US" sz="3200" b="1" i="1">
                <a:solidFill>
                  <a:srgbClr val="0000CC"/>
                </a:solidFill>
              </a:rPr>
              <a:t> Đọc bài văn với giọng nhẹ nhàng, lời của thầy giáo Chu nói với học trò thì ôn tồn, thân mật, nói với cụ già thì kính cẩn.</a:t>
            </a:r>
          </a:p>
        </p:txBody>
      </p:sp>
    </p:spTree>
    <p:extLst>
      <p:ext uri="{BB962C8B-B14F-4D97-AF65-F5344CB8AC3E}">
        <p14:creationId xmlns:p14="http://schemas.microsoft.com/office/powerpoint/2010/main" val="1659635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48148E-6 L 0.70534 0.07245 " pathEditMode="relative" rAng="0" ptsTypes="AA">
                                      <p:cBhvr>
                                        <p:cTn id="6" dur="2000" fill="hold"/>
                                        <p:tgtEl>
                                          <p:spTgt spid="7"/>
                                        </p:tgtEl>
                                        <p:attrNameLst>
                                          <p:attrName>ppt_x</p:attrName>
                                          <p:attrName>ppt_y</p:attrName>
                                        </p:attrNameLst>
                                      </p:cBhvr>
                                      <p:rCtr x="35260" y="3611"/>
                                    </p:animMotion>
                                  </p:childTnLst>
                                </p:cTn>
                              </p:par>
                              <p:par>
                                <p:cTn id="7" presetID="10"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408282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1">
            <a:extLst>
              <a:ext uri="{FF2B5EF4-FFF2-40B4-BE49-F238E27FC236}">
                <a16:creationId xmlns:a16="http://schemas.microsoft.com/office/drawing/2014/main" id="{563288EE-B693-4D6E-A9CC-513CEF9A1EC7}"/>
              </a:ext>
            </a:extLst>
          </p:cNvPr>
          <p:cNvSpPr/>
          <p:nvPr/>
        </p:nvSpPr>
        <p:spPr>
          <a:xfrm>
            <a:off x="556591" y="490330"/>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891" name="Text Box 3"/>
          <p:cNvSpPr txBox="1">
            <a:spLocks noChangeArrowheads="1"/>
          </p:cNvSpPr>
          <p:nvPr/>
        </p:nvSpPr>
        <p:spPr bwMode="auto">
          <a:xfrm>
            <a:off x="1741489" y="1576388"/>
            <a:ext cx="87788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indent="263525"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a:latin typeface="Times New Roman" panose="02020603050405020304" pitchFamily="18" charset="0"/>
              </a:rPr>
              <a:t>Từ sáng sớm, các môn sinh đã tề tựu</a:t>
            </a:r>
            <a:r>
              <a:rPr lang="en-US" altLang="en-US" sz="3000" i="1">
                <a:latin typeface="Times New Roman" panose="02020603050405020304" pitchFamily="18" charset="0"/>
              </a:rPr>
              <a:t>  </a:t>
            </a:r>
            <a:r>
              <a:rPr lang="en-US" altLang="en-US" sz="3000">
                <a:latin typeface="Times New Roman" panose="02020603050405020304" pitchFamily="18" charset="0"/>
              </a:rPr>
              <a:t>trước sân nhà cụ giáo Chu  để mừng thọ thầy. Cụ giáo đội khăn ngay</a:t>
            </a:r>
            <a:r>
              <a:rPr lang="en-US" altLang="en-US" sz="3000" b="1">
                <a:latin typeface="Times New Roman" panose="02020603050405020304" pitchFamily="18" charset="0"/>
              </a:rPr>
              <a:t> </a:t>
            </a:r>
            <a:r>
              <a:rPr lang="en-US" altLang="en-US" sz="3000">
                <a:latin typeface="Times New Roman" panose="02020603050405020304" pitchFamily="18" charset="0"/>
              </a:rPr>
              <a:t>ngắn , mặc áo dài thâm  ngồi trên sập. Mấy học trò cũ từ xa về  dâng biếu thầy những cuốn sách quý. Cụ giáo hỏi thăm công việc của từng người, bảo ban các học trò nhỏ, rồi nói:                          </a:t>
            </a:r>
          </a:p>
          <a:p>
            <a:pPr>
              <a:spcBef>
                <a:spcPct val="50000"/>
              </a:spcBef>
            </a:pPr>
            <a:r>
              <a:rPr lang="en-US" altLang="en-US" sz="3000">
                <a:latin typeface="Times New Roman" panose="02020603050405020304" pitchFamily="18" charset="0"/>
              </a:rPr>
              <a:t> - Thầy cảm ơn các anh.  Bây giờ, nhân có đông đủ môn sinh, thầy muốn mời tất cả các anh  theo thầy đến thăm một người  mà thầy mang ơn rất nặng.                                                               Các môn sinh đồng thanh dạ ran.</a:t>
            </a:r>
          </a:p>
        </p:txBody>
      </p:sp>
      <p:sp>
        <p:nvSpPr>
          <p:cNvPr id="26634" name="Line 10"/>
          <p:cNvSpPr>
            <a:spLocks noChangeShapeType="1"/>
          </p:cNvSpPr>
          <p:nvPr/>
        </p:nvSpPr>
        <p:spPr bwMode="auto">
          <a:xfrm>
            <a:off x="6881813" y="2071688"/>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flipV="1">
            <a:off x="3903260" y="2546350"/>
            <a:ext cx="1381529"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flipV="1">
            <a:off x="8953500" y="2546349"/>
            <a:ext cx="66817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5595938" y="2956234"/>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3309938" y="3429000"/>
            <a:ext cx="131286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flipV="1">
            <a:off x="7410733" y="3887501"/>
            <a:ext cx="1091821"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1881188" y="3884921"/>
            <a:ext cx="12176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flipV="1">
            <a:off x="3309938" y="5022375"/>
            <a:ext cx="1043698" cy="1364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18"/>
          <p:cNvSpPr>
            <a:spLocks noChangeShapeType="1"/>
          </p:cNvSpPr>
          <p:nvPr/>
        </p:nvSpPr>
        <p:spPr bwMode="auto">
          <a:xfrm>
            <a:off x="5143216" y="5475288"/>
            <a:ext cx="149888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19"/>
          <p:cNvSpPr>
            <a:spLocks noChangeShapeType="1"/>
          </p:cNvSpPr>
          <p:nvPr/>
        </p:nvSpPr>
        <p:spPr bwMode="auto">
          <a:xfrm>
            <a:off x="5703094" y="5965619"/>
            <a:ext cx="267663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Line 20"/>
          <p:cNvSpPr>
            <a:spLocks noChangeShapeType="1"/>
          </p:cNvSpPr>
          <p:nvPr/>
        </p:nvSpPr>
        <p:spPr bwMode="auto">
          <a:xfrm flipV="1">
            <a:off x="4094328" y="6385234"/>
            <a:ext cx="264766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
          <p:cNvSpPr>
            <a:spLocks noChangeShapeType="1"/>
          </p:cNvSpPr>
          <p:nvPr/>
        </p:nvSpPr>
        <p:spPr bwMode="auto">
          <a:xfrm>
            <a:off x="1809750" y="2956234"/>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
          <p:cNvSpPr>
            <a:spLocks noChangeShapeType="1"/>
          </p:cNvSpPr>
          <p:nvPr/>
        </p:nvSpPr>
        <p:spPr bwMode="auto">
          <a:xfrm>
            <a:off x="1809750" y="5929313"/>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Text Box 3"/>
          <p:cNvSpPr txBox="1">
            <a:spLocks noChangeArrowheads="1"/>
          </p:cNvSpPr>
          <p:nvPr/>
        </p:nvSpPr>
        <p:spPr bwMode="auto">
          <a:xfrm>
            <a:off x="1688308" y="453807"/>
            <a:ext cx="8672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vi-VN" sz="3600" b="1">
                <a:solidFill>
                  <a:srgbClr val="FF0000"/>
                </a:solidFill>
                <a:latin typeface="Cambria" panose="02040503050406030204" pitchFamily="18" charset="0"/>
                <a:ea typeface="Cambria" panose="02040503050406030204" pitchFamily="18" charset="0"/>
                <a:cs typeface="Times New Roman" panose="02020603050405020304" pitchFamily="18" charset="0"/>
              </a:rPr>
              <a:t>Nghĩa thầy trò</a:t>
            </a:r>
          </a:p>
        </p:txBody>
      </p:sp>
    </p:spTree>
    <p:extLst>
      <p:ext uri="{BB962C8B-B14F-4D97-AF65-F5344CB8AC3E}">
        <p14:creationId xmlns:p14="http://schemas.microsoft.com/office/powerpoint/2010/main" val="3957207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additive="base">
                                        <p:cTn id="7" dur="500" fill="hold"/>
                                        <p:tgtEl>
                                          <p:spTgt spid="26634"/>
                                        </p:tgtEl>
                                        <p:attrNameLst>
                                          <p:attrName>ppt_x</p:attrName>
                                        </p:attrNameLst>
                                      </p:cBhvr>
                                      <p:tavLst>
                                        <p:tav tm="0">
                                          <p:val>
                                            <p:strVal val="#ppt_x"/>
                                          </p:val>
                                        </p:tav>
                                        <p:tav tm="100000">
                                          <p:val>
                                            <p:strVal val="#ppt_x"/>
                                          </p:val>
                                        </p:tav>
                                      </p:tavLst>
                                    </p:anim>
                                    <p:anim calcmode="lin" valueType="num">
                                      <p:cBhvr additive="base">
                                        <p:cTn id="8" dur="500" fill="hold"/>
                                        <p:tgtEl>
                                          <p:spTgt spid="266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5"/>
                                        </p:tgtEl>
                                        <p:attrNameLst>
                                          <p:attrName>style.visibility</p:attrName>
                                        </p:attrNameLst>
                                      </p:cBhvr>
                                      <p:to>
                                        <p:strVal val="visible"/>
                                      </p:to>
                                    </p:set>
                                    <p:anim calcmode="lin" valueType="num">
                                      <p:cBhvr additive="base">
                                        <p:cTn id="11" dur="500" fill="hold"/>
                                        <p:tgtEl>
                                          <p:spTgt spid="26635"/>
                                        </p:tgtEl>
                                        <p:attrNameLst>
                                          <p:attrName>ppt_x</p:attrName>
                                        </p:attrNameLst>
                                      </p:cBhvr>
                                      <p:tavLst>
                                        <p:tav tm="0">
                                          <p:val>
                                            <p:strVal val="#ppt_x"/>
                                          </p:val>
                                        </p:tav>
                                        <p:tav tm="100000">
                                          <p:val>
                                            <p:strVal val="#ppt_x"/>
                                          </p:val>
                                        </p:tav>
                                      </p:tavLst>
                                    </p:anim>
                                    <p:anim calcmode="lin" valueType="num">
                                      <p:cBhvr additive="base">
                                        <p:cTn id="12" dur="500" fill="hold"/>
                                        <p:tgtEl>
                                          <p:spTgt spid="266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36"/>
                                        </p:tgtEl>
                                        <p:attrNameLst>
                                          <p:attrName>style.visibility</p:attrName>
                                        </p:attrNameLst>
                                      </p:cBhvr>
                                      <p:to>
                                        <p:strVal val="visible"/>
                                      </p:to>
                                    </p:set>
                                    <p:anim calcmode="lin" valueType="num">
                                      <p:cBhvr additive="base">
                                        <p:cTn id="15" dur="500" fill="hold"/>
                                        <p:tgtEl>
                                          <p:spTgt spid="26636"/>
                                        </p:tgtEl>
                                        <p:attrNameLst>
                                          <p:attrName>ppt_x</p:attrName>
                                        </p:attrNameLst>
                                      </p:cBhvr>
                                      <p:tavLst>
                                        <p:tav tm="0">
                                          <p:val>
                                            <p:strVal val="#ppt_x"/>
                                          </p:val>
                                        </p:tav>
                                        <p:tav tm="100000">
                                          <p:val>
                                            <p:strVal val="#ppt_x"/>
                                          </p:val>
                                        </p:tav>
                                      </p:tavLst>
                                    </p:anim>
                                    <p:anim calcmode="lin" valueType="num">
                                      <p:cBhvr additive="base">
                                        <p:cTn id="16" dur="500" fill="hold"/>
                                        <p:tgtEl>
                                          <p:spTgt spid="266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37"/>
                                        </p:tgtEl>
                                        <p:attrNameLst>
                                          <p:attrName>style.visibility</p:attrName>
                                        </p:attrNameLst>
                                      </p:cBhvr>
                                      <p:to>
                                        <p:strVal val="visible"/>
                                      </p:to>
                                    </p:set>
                                    <p:anim calcmode="lin" valueType="num">
                                      <p:cBhvr additive="base">
                                        <p:cTn id="23" dur="500" fill="hold"/>
                                        <p:tgtEl>
                                          <p:spTgt spid="26637"/>
                                        </p:tgtEl>
                                        <p:attrNameLst>
                                          <p:attrName>ppt_x</p:attrName>
                                        </p:attrNameLst>
                                      </p:cBhvr>
                                      <p:tavLst>
                                        <p:tav tm="0">
                                          <p:val>
                                            <p:strVal val="#ppt_x"/>
                                          </p:val>
                                        </p:tav>
                                        <p:tav tm="100000">
                                          <p:val>
                                            <p:strVal val="#ppt_x"/>
                                          </p:val>
                                        </p:tav>
                                      </p:tavLst>
                                    </p:anim>
                                    <p:anim calcmode="lin" valueType="num">
                                      <p:cBhvr additive="base">
                                        <p:cTn id="24" dur="500" fill="hold"/>
                                        <p:tgtEl>
                                          <p:spTgt spid="266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38"/>
                                        </p:tgtEl>
                                        <p:attrNameLst>
                                          <p:attrName>style.visibility</p:attrName>
                                        </p:attrNameLst>
                                      </p:cBhvr>
                                      <p:to>
                                        <p:strVal val="visible"/>
                                      </p:to>
                                    </p:set>
                                    <p:anim calcmode="lin" valueType="num">
                                      <p:cBhvr additive="base">
                                        <p:cTn id="27" dur="500" fill="hold"/>
                                        <p:tgtEl>
                                          <p:spTgt spid="26638"/>
                                        </p:tgtEl>
                                        <p:attrNameLst>
                                          <p:attrName>ppt_x</p:attrName>
                                        </p:attrNameLst>
                                      </p:cBhvr>
                                      <p:tavLst>
                                        <p:tav tm="0">
                                          <p:val>
                                            <p:strVal val="#ppt_x"/>
                                          </p:val>
                                        </p:tav>
                                        <p:tav tm="100000">
                                          <p:val>
                                            <p:strVal val="#ppt_x"/>
                                          </p:val>
                                        </p:tav>
                                      </p:tavLst>
                                    </p:anim>
                                    <p:anim calcmode="lin" valueType="num">
                                      <p:cBhvr additive="base">
                                        <p:cTn id="28" dur="500" fill="hold"/>
                                        <p:tgtEl>
                                          <p:spTgt spid="266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640"/>
                                        </p:tgtEl>
                                        <p:attrNameLst>
                                          <p:attrName>style.visibility</p:attrName>
                                        </p:attrNameLst>
                                      </p:cBhvr>
                                      <p:to>
                                        <p:strVal val="visible"/>
                                      </p:to>
                                    </p:set>
                                    <p:anim calcmode="lin" valueType="num">
                                      <p:cBhvr additive="base">
                                        <p:cTn id="31" dur="500" fill="hold"/>
                                        <p:tgtEl>
                                          <p:spTgt spid="26640"/>
                                        </p:tgtEl>
                                        <p:attrNameLst>
                                          <p:attrName>ppt_x</p:attrName>
                                        </p:attrNameLst>
                                      </p:cBhvr>
                                      <p:tavLst>
                                        <p:tav tm="0">
                                          <p:val>
                                            <p:strVal val="#ppt_x"/>
                                          </p:val>
                                        </p:tav>
                                        <p:tav tm="100000">
                                          <p:val>
                                            <p:strVal val="#ppt_x"/>
                                          </p:val>
                                        </p:tav>
                                      </p:tavLst>
                                    </p:anim>
                                    <p:anim calcmode="lin" valueType="num">
                                      <p:cBhvr additive="base">
                                        <p:cTn id="32" dur="500" fill="hold"/>
                                        <p:tgtEl>
                                          <p:spTgt spid="266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639"/>
                                        </p:tgtEl>
                                        <p:attrNameLst>
                                          <p:attrName>style.visibility</p:attrName>
                                        </p:attrNameLst>
                                      </p:cBhvr>
                                      <p:to>
                                        <p:strVal val="visible"/>
                                      </p:to>
                                    </p:set>
                                    <p:anim calcmode="lin" valueType="num">
                                      <p:cBhvr additive="base">
                                        <p:cTn id="35" dur="500" fill="hold"/>
                                        <p:tgtEl>
                                          <p:spTgt spid="26639"/>
                                        </p:tgtEl>
                                        <p:attrNameLst>
                                          <p:attrName>ppt_x</p:attrName>
                                        </p:attrNameLst>
                                      </p:cBhvr>
                                      <p:tavLst>
                                        <p:tav tm="0">
                                          <p:val>
                                            <p:strVal val="#ppt_x"/>
                                          </p:val>
                                        </p:tav>
                                        <p:tav tm="100000">
                                          <p:val>
                                            <p:strVal val="#ppt_x"/>
                                          </p:val>
                                        </p:tav>
                                      </p:tavLst>
                                    </p:anim>
                                    <p:anim calcmode="lin" valueType="num">
                                      <p:cBhvr additive="base">
                                        <p:cTn id="36" dur="500" fill="hold"/>
                                        <p:tgtEl>
                                          <p:spTgt spid="266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41"/>
                                        </p:tgtEl>
                                        <p:attrNameLst>
                                          <p:attrName>style.visibility</p:attrName>
                                        </p:attrNameLst>
                                      </p:cBhvr>
                                      <p:to>
                                        <p:strVal val="visible"/>
                                      </p:to>
                                    </p:set>
                                    <p:anim calcmode="lin" valueType="num">
                                      <p:cBhvr additive="base">
                                        <p:cTn id="39" dur="500" fill="hold"/>
                                        <p:tgtEl>
                                          <p:spTgt spid="26641"/>
                                        </p:tgtEl>
                                        <p:attrNameLst>
                                          <p:attrName>ppt_x</p:attrName>
                                        </p:attrNameLst>
                                      </p:cBhvr>
                                      <p:tavLst>
                                        <p:tav tm="0">
                                          <p:val>
                                            <p:strVal val="#ppt_x"/>
                                          </p:val>
                                        </p:tav>
                                        <p:tav tm="100000">
                                          <p:val>
                                            <p:strVal val="#ppt_x"/>
                                          </p:val>
                                        </p:tav>
                                      </p:tavLst>
                                    </p:anim>
                                    <p:anim calcmode="lin" valueType="num">
                                      <p:cBhvr additive="base">
                                        <p:cTn id="40" dur="500" fill="hold"/>
                                        <p:tgtEl>
                                          <p:spTgt spid="2664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642"/>
                                        </p:tgtEl>
                                        <p:attrNameLst>
                                          <p:attrName>style.visibility</p:attrName>
                                        </p:attrNameLst>
                                      </p:cBhvr>
                                      <p:to>
                                        <p:strVal val="visible"/>
                                      </p:to>
                                    </p:set>
                                    <p:anim calcmode="lin" valueType="num">
                                      <p:cBhvr additive="base">
                                        <p:cTn id="43" dur="500" fill="hold"/>
                                        <p:tgtEl>
                                          <p:spTgt spid="26642"/>
                                        </p:tgtEl>
                                        <p:attrNameLst>
                                          <p:attrName>ppt_x</p:attrName>
                                        </p:attrNameLst>
                                      </p:cBhvr>
                                      <p:tavLst>
                                        <p:tav tm="0">
                                          <p:val>
                                            <p:strVal val="#ppt_x"/>
                                          </p:val>
                                        </p:tav>
                                        <p:tav tm="100000">
                                          <p:val>
                                            <p:strVal val="#ppt_x"/>
                                          </p:val>
                                        </p:tav>
                                      </p:tavLst>
                                    </p:anim>
                                    <p:anim calcmode="lin" valueType="num">
                                      <p:cBhvr additive="base">
                                        <p:cTn id="44" dur="500" fill="hold"/>
                                        <p:tgtEl>
                                          <p:spTgt spid="266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643"/>
                                        </p:tgtEl>
                                        <p:attrNameLst>
                                          <p:attrName>style.visibility</p:attrName>
                                        </p:attrNameLst>
                                      </p:cBhvr>
                                      <p:to>
                                        <p:strVal val="visible"/>
                                      </p:to>
                                    </p:set>
                                    <p:anim calcmode="lin" valueType="num">
                                      <p:cBhvr additive="base">
                                        <p:cTn id="47" dur="500" fill="hold"/>
                                        <p:tgtEl>
                                          <p:spTgt spid="26643"/>
                                        </p:tgtEl>
                                        <p:attrNameLst>
                                          <p:attrName>ppt_x</p:attrName>
                                        </p:attrNameLst>
                                      </p:cBhvr>
                                      <p:tavLst>
                                        <p:tav tm="0">
                                          <p:val>
                                            <p:strVal val="#ppt_x"/>
                                          </p:val>
                                        </p:tav>
                                        <p:tav tm="100000">
                                          <p:val>
                                            <p:strVal val="#ppt_x"/>
                                          </p:val>
                                        </p:tav>
                                      </p:tavLst>
                                    </p:anim>
                                    <p:anim calcmode="lin" valueType="num">
                                      <p:cBhvr additive="base">
                                        <p:cTn id="48" dur="500" fill="hold"/>
                                        <p:tgtEl>
                                          <p:spTgt spid="266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644"/>
                                        </p:tgtEl>
                                        <p:attrNameLst>
                                          <p:attrName>style.visibility</p:attrName>
                                        </p:attrNameLst>
                                      </p:cBhvr>
                                      <p:to>
                                        <p:strVal val="visible"/>
                                      </p:to>
                                    </p:set>
                                    <p:anim calcmode="lin" valueType="num">
                                      <p:cBhvr additive="base">
                                        <p:cTn id="55" dur="500" fill="hold"/>
                                        <p:tgtEl>
                                          <p:spTgt spid="26644"/>
                                        </p:tgtEl>
                                        <p:attrNameLst>
                                          <p:attrName>ppt_x</p:attrName>
                                        </p:attrNameLst>
                                      </p:cBhvr>
                                      <p:tavLst>
                                        <p:tav tm="0">
                                          <p:val>
                                            <p:strVal val="#ppt_x"/>
                                          </p:val>
                                        </p:tav>
                                        <p:tav tm="100000">
                                          <p:val>
                                            <p:strVal val="#ppt_x"/>
                                          </p:val>
                                        </p:tav>
                                      </p:tavLst>
                                    </p:anim>
                                    <p:anim calcmode="lin" valueType="num">
                                      <p:cBhvr additive="base">
                                        <p:cTn id="56" dur="500" fill="hold"/>
                                        <p:tgtEl>
                                          <p:spTgt spid="26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3986741" y="303587"/>
            <a:ext cx="5082871"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rgbClr val="002060"/>
                </a:solidFill>
                <a:latin typeface="Pattaya" panose="00000500000000000000" pitchFamily="2" charset="-34"/>
                <a:cs typeface="Pattaya" panose="00000500000000000000" pitchFamily="2" charset="-34"/>
              </a:rPr>
              <a:t>Đánh giá mục </a:t>
            </a:r>
            <a:r>
              <a:rPr lang="vi-VN" sz="4400" dirty="0">
                <a:solidFill>
                  <a:srgbClr val="002060"/>
                </a:solidFill>
                <a:latin typeface="Pattaya" panose="00000500000000000000" pitchFamily="2" charset="-34"/>
                <a:cs typeface="Pattaya" panose="00000500000000000000" pitchFamily="2" charset="-34"/>
              </a:rPr>
              <a:t>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pic>
        <p:nvPicPr>
          <p:cNvPr id="11"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8AE0017-1B1B-4122-8C61-07B9CD189CC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469447" y="3428999"/>
            <a:ext cx="809749" cy="906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0729E57E-73D0-4447-B1A3-DB980BDCB06E}"/>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0763203" y="3428998"/>
            <a:ext cx="809749" cy="90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89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2"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2056" y="1372570"/>
            <a:ext cx="8006686" cy="1200329"/>
          </a:xfrm>
          <a:prstGeom prst="rect">
            <a:avLst/>
          </a:prstGeom>
        </p:spPr>
        <p:txBody>
          <a:bodyPr wrap="square">
            <a:spAutoFit/>
          </a:bodyPr>
          <a:lstStyle/>
          <a:p>
            <a:r>
              <a:rPr lang="en-US" altLang="en-US" sz="3600" b="1" i="1">
                <a:solidFill>
                  <a:srgbClr val="FF0000"/>
                </a:solidFill>
                <a:latin typeface="Times New Roman" panose="02020603050405020304" pitchFamily="18" charset="0"/>
              </a:rPr>
              <a:t>Là một  học sinh, em cần có thái độ như thế nào đối với thầy cô giáo ?</a:t>
            </a:r>
            <a:endParaRPr lang="en-US" sz="3600" i="1">
              <a:solidFill>
                <a:srgbClr val="FF0000"/>
              </a:solidFill>
            </a:endParaRPr>
          </a:p>
        </p:txBody>
      </p:sp>
    </p:spTree>
    <p:extLst>
      <p:ext uri="{BB962C8B-B14F-4D97-AF65-F5344CB8AC3E}">
        <p14:creationId xmlns:p14="http://schemas.microsoft.com/office/powerpoint/2010/main" val="190505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“Hội thổi cơm thi ở Đồng Vân”</a:t>
            </a:r>
          </a:p>
        </p:txBody>
      </p:sp>
    </p:spTree>
    <p:extLst>
      <p:ext uri="{BB962C8B-B14F-4D97-AF65-F5344CB8AC3E}">
        <p14:creationId xmlns:p14="http://schemas.microsoft.com/office/powerpoint/2010/main" val="358402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y 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10" y="1017243"/>
            <a:ext cx="10545798" cy="5793771"/>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0836" y="124691"/>
            <a:ext cx="4696691" cy="892552"/>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NGHĨA THẦY TRÒ</a:t>
            </a:r>
          </a:p>
          <a:p>
            <a:pPr algn="ctr"/>
            <a:r>
              <a:rPr lang="en-US" sz="2400" b="1" i="1" dirty="0">
                <a:solidFill>
                  <a:srgbClr val="FF0000"/>
                </a:solidFill>
                <a:latin typeface="Times New Roman" panose="02020603050405020304" pitchFamily="18" charset="0"/>
                <a:cs typeface="Times New Roman" panose="02020603050405020304" pitchFamily="18" charset="0"/>
              </a:rPr>
              <a:t>Theo </a:t>
            </a:r>
            <a:r>
              <a:rPr lang="en-US" sz="2400" b="1" i="1" dirty="0" err="1">
                <a:solidFill>
                  <a:srgbClr val="FF0000"/>
                </a:solidFill>
                <a:latin typeface="Times New Roman" panose="02020603050405020304" pitchFamily="18" charset="0"/>
                <a:cs typeface="Times New Roman" panose="02020603050405020304" pitchFamily="18" charset="0"/>
              </a:rPr>
              <a:t>Hà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Ân</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20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20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a16="http://schemas.microsoft.com/office/drawing/2014/main" id="{7F8F3850-059A-425D-A833-AFD488FF7AF3}"/>
              </a:ext>
            </a:extLst>
          </p:cNvPr>
          <p:cNvSpPr/>
          <p:nvPr/>
        </p:nvSpPr>
        <p:spPr>
          <a:xfrm>
            <a:off x="4320208" y="284224"/>
            <a:ext cx="3551583"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02060"/>
                </a:solidFill>
                <a:latin typeface="Pattaya" panose="00000500000000000000" pitchFamily="2" charset="-34"/>
                <a:cs typeface="Pattaya" panose="00000500000000000000" pitchFamily="2" charset="-34"/>
              </a:rPr>
              <a:t>Mục 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1570957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4" descr="chu_van_a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381000"/>
            <a:ext cx="4495800" cy="5715000"/>
          </a:xfrm>
        </p:spPr>
      </p:pic>
      <p:sp>
        <p:nvSpPr>
          <p:cNvPr id="10244" name="AutoShape 2" descr="CHU VĂN AN – NGƯỜI THẦY CHUẨN MỰC MUÔN ĐỜI CỦA VIỆT NAM"/>
          <p:cNvSpPr>
            <a:spLocks noChangeAspect="1" noChangeArrowheads="1"/>
          </p:cNvSpPr>
          <p:nvPr/>
        </p:nvSpPr>
        <p:spPr bwMode="auto">
          <a:xfrm>
            <a:off x="1679576" y="-136525"/>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 name="Rounded Rectangle 5"/>
          <p:cNvSpPr/>
          <p:nvPr/>
        </p:nvSpPr>
        <p:spPr>
          <a:xfrm>
            <a:off x="6095999" y="381000"/>
            <a:ext cx="4958993" cy="63246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dirty="0">
              <a:solidFill>
                <a:srgbClr val="C00000"/>
              </a:solidFill>
              <a:latin typeface="Cambria" panose="02040503050406030204" pitchFamily="18" charset="0"/>
              <a:ea typeface="Cambria" panose="02040503050406030204" pitchFamily="18" charset="0"/>
              <a:cs typeface="Times New Roman" pitchFamily="18" charset="0"/>
            </a:endParaRPr>
          </a:p>
          <a:p>
            <a:pPr algn="just">
              <a:defRPr/>
            </a:pPr>
            <a:r>
              <a:rPr lang="en-US" sz="2800" dirty="0">
                <a:solidFill>
                  <a:srgbClr val="C00000"/>
                </a:solidFill>
                <a:latin typeface="Cambria" panose="02040503050406030204" pitchFamily="18" charset="0"/>
                <a:ea typeface="Cambria" panose="02040503050406030204" pitchFamily="18" charset="0"/>
                <a:cs typeface="Times New Roman" pitchFamily="18" charset="0"/>
              </a:rPr>
              <a:t>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( 1292-1370)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một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giáo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thầy</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thuốc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quan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viên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cuối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khi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mất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vua</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truy</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phong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tước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nên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quen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gọi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hay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Sử</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Ký</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Toàn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Thư</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đánh</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giá</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tổ</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của</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các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nước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a:t>
            </a:r>
          </a:p>
          <a:p>
            <a:pPr algn="just">
              <a:defRPr/>
            </a:pP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1981200" y="6096000"/>
            <a:ext cx="335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C00000"/>
                </a:solidFill>
                <a:latin typeface="Times New Roman" pitchFamily="18" charset="0"/>
                <a:cs typeface="Times New Roman" pitchFamily="18" charset="0"/>
              </a:rPr>
              <a:t>( 1292 – 1370)</a:t>
            </a:r>
          </a:p>
        </p:txBody>
      </p:sp>
    </p:spTree>
    <p:extLst>
      <p:ext uri="{BB962C8B-B14F-4D97-AF65-F5344CB8AC3E}">
        <p14:creationId xmlns:p14="http://schemas.microsoft.com/office/powerpoint/2010/main" val="351657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1217290629_Chuvan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4314"/>
            <a:ext cx="4768850" cy="581818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3595689" y="6205538"/>
            <a:ext cx="57673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solidFill>
                  <a:schemeClr val="tx2"/>
                </a:solidFill>
                <a:latin typeface="Times New Roman" panose="02020603050405020304" pitchFamily="18" charset="0"/>
              </a:rPr>
              <a:t>Cụ giáo Chu (1292 – 1370)</a:t>
            </a:r>
          </a:p>
        </p:txBody>
      </p:sp>
    </p:spTree>
    <p:extLst>
      <p:ext uri="{BB962C8B-B14F-4D97-AF65-F5344CB8AC3E}">
        <p14:creationId xmlns:p14="http://schemas.microsoft.com/office/powerpoint/2010/main" val="299258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F57B7D84-D649-43DE-A2DA-09D87826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44D17F5-C583-413B-B74D-D474EB36D9D8}"/>
              </a:ext>
            </a:extLst>
          </p:cNvPr>
          <p:cNvGrpSpPr/>
          <p:nvPr/>
        </p:nvGrpSpPr>
        <p:grpSpPr>
          <a:xfrm>
            <a:off x="-4079673" y="-39756"/>
            <a:ext cx="3944177" cy="2013916"/>
            <a:chOff x="-4079673" y="-39756"/>
            <a:chExt cx="3944177" cy="2013916"/>
          </a:xfrm>
        </p:grpSpPr>
        <p:grpSp>
          <p:nvGrpSpPr>
            <p:cNvPr id="2" name="Group 1">
              <a:extLst>
                <a:ext uri="{FF2B5EF4-FFF2-40B4-BE49-F238E27FC236}">
                  <a16:creationId xmlns:a16="http://schemas.microsoft.com/office/drawing/2014/main" id="{C7E57527-A1F3-43A9-A5BA-9F4D15CD4114}"/>
                </a:ext>
              </a:extLst>
            </p:cNvPr>
            <p:cNvGrpSpPr/>
            <p:nvPr/>
          </p:nvGrpSpPr>
          <p:grpSpPr>
            <a:xfrm>
              <a:off x="-4079673" y="-39756"/>
              <a:ext cx="3944177" cy="2013916"/>
              <a:chOff x="4054998" y="-39756"/>
              <a:chExt cx="3944177" cy="2013916"/>
            </a:xfrm>
          </p:grpSpPr>
          <p:pic>
            <p:nvPicPr>
              <p:cNvPr id="4100" name="Picture 4" descr="Cut sun emoji clip art PNG - Similar PNG">
                <a:extLst>
                  <a:ext uri="{FF2B5EF4-FFF2-40B4-BE49-F238E27FC236}">
                    <a16:creationId xmlns:a16="http://schemas.microsoft.com/office/drawing/2014/main" id="{8F399CFE-8405-4E3F-98A1-A82E65DA5B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67" b="95667" l="3000" r="96667">
                            <a14:foregroundMark x1="9000" y1="30333" x2="14833" y2="31500"/>
                            <a14:foregroundMark x1="33500" y1="5333" x2="38167" y2="10667"/>
                            <a14:foregroundMark x1="62500" y1="3667" x2="62500" y2="3667"/>
                            <a14:foregroundMark x1="92167" y1="35667" x2="88000" y2="37500"/>
                            <a14:foregroundMark x1="94000" y1="56167" x2="96667" y2="58167"/>
                            <a14:foregroundMark x1="63833" y1="93167" x2="64333" y2="89667"/>
                            <a14:foregroundMark x1="38333" y1="95667" x2="40500" y2="93667"/>
                            <a14:foregroundMark x1="3000" y1="50500" x2="9833" y2="49333"/>
                          </a14:backgroundRemoval>
                        </a14:imgEffect>
                      </a14:imgLayer>
                    </a14:imgProps>
                  </a:ext>
                  <a:ext uri="{28A0092B-C50C-407E-A947-70E740481C1C}">
                    <a14:useLocalDpi xmlns:a14="http://schemas.microsoft.com/office/drawing/2010/main" val="0"/>
                  </a:ext>
                </a:extLst>
              </a:blip>
              <a:srcRect/>
              <a:stretch>
                <a:fillRect/>
              </a:stretch>
            </p:blipFill>
            <p:spPr bwMode="auto">
              <a:xfrm>
                <a:off x="4564379" y="-39756"/>
                <a:ext cx="1462708" cy="14627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ue Cloud, PNG, 2001x1187px, Blue, Aqua, Arc, Artworks, Azure Download Free">
                <a:extLst>
                  <a:ext uri="{FF2B5EF4-FFF2-40B4-BE49-F238E27FC236}">
                    <a16:creationId xmlns:a16="http://schemas.microsoft.com/office/drawing/2014/main" id="{C6D1EA73-B046-4484-A06E-1E4B791707E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54998"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240F8465-9D39-42C4-A271-A99F10B73DE2}"/>
                </a:ext>
              </a:extLst>
            </p:cNvPr>
            <p:cNvSpPr/>
            <p:nvPr/>
          </p:nvSpPr>
          <p:spPr>
            <a:xfrm>
              <a:off x="-2993347" y="990670"/>
              <a:ext cx="2238113"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Chia đoạn</a:t>
              </a:r>
              <a:endParaRPr lang="en-US" sz="4000"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77F4219B-1697-4A7B-BA33-BEA1935EF77E}"/>
              </a:ext>
            </a:extLst>
          </p:cNvPr>
          <p:cNvGrpSpPr/>
          <p:nvPr/>
        </p:nvGrpSpPr>
        <p:grpSpPr>
          <a:xfrm>
            <a:off x="2319137" y="1974160"/>
            <a:ext cx="6347191" cy="1015242"/>
            <a:chOff x="2319137" y="1974160"/>
            <a:chExt cx="6347191" cy="1015242"/>
          </a:xfrm>
        </p:grpSpPr>
        <p:sp>
          <p:nvSpPr>
            <p:cNvPr id="5" name="Flowchart: Alternate Process 4">
              <a:extLst>
                <a:ext uri="{FF2B5EF4-FFF2-40B4-BE49-F238E27FC236}">
                  <a16:creationId xmlns:a16="http://schemas.microsoft.com/office/drawing/2014/main" id="{B815623D-BDEF-41E9-9181-76FED9CB92D2}"/>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Premium Vector | Cartoon number collection with colorful style">
              <a:extLst>
                <a:ext uri="{FF2B5EF4-FFF2-40B4-BE49-F238E27FC236}">
                  <a16:creationId xmlns:a16="http://schemas.microsoft.com/office/drawing/2014/main" id="{3AFD65C9-7F89-413A-946A-9E011126D8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EB887F-1CB8-4C7B-99A3-F8F2FC14518B}"/>
                </a:ext>
              </a:extLst>
            </p:cNvPr>
            <p:cNvSpPr/>
            <p:nvPr/>
          </p:nvSpPr>
          <p:spPr>
            <a:xfrm>
              <a:off x="3092184" y="2227259"/>
              <a:ext cx="5553956" cy="584775"/>
            </a:xfrm>
            <a:prstGeom prst="rect">
              <a:avLst/>
            </a:prstGeom>
          </p:spPr>
          <p:txBody>
            <a:bodyPr wrap="none">
              <a:spAutoFit/>
            </a:bodyPr>
            <a:lstStyle/>
            <a:p>
              <a:r>
                <a:rPr lang="en-US" sz="3200">
                  <a:solidFill>
                    <a:srgbClr val="002060"/>
                  </a:solidFill>
                  <a:latin typeface="Calibri" panose="020F0502020204030204" pitchFamily="34" charset="0"/>
                  <a:cs typeface="Calibri" panose="020F0502020204030204" pitchFamily="34" charset="0"/>
                </a:rPr>
                <a:t>Từ đầu đến “mang ơn rất nặng”</a:t>
              </a:r>
              <a:r>
                <a:rPr lang="vi-VN" sz="320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B7486C99-9157-44CC-8183-7D8C2B59037E}"/>
              </a:ext>
            </a:extLst>
          </p:cNvPr>
          <p:cNvGrpSpPr/>
          <p:nvPr/>
        </p:nvGrpSpPr>
        <p:grpSpPr>
          <a:xfrm>
            <a:off x="2319137" y="2986190"/>
            <a:ext cx="6347191" cy="907582"/>
            <a:chOff x="2319136" y="3041909"/>
            <a:chExt cx="6347191" cy="907582"/>
          </a:xfrm>
        </p:grpSpPr>
        <p:grpSp>
          <p:nvGrpSpPr>
            <p:cNvPr id="17" name="Group 16">
              <a:extLst>
                <a:ext uri="{FF2B5EF4-FFF2-40B4-BE49-F238E27FC236}">
                  <a16:creationId xmlns:a16="http://schemas.microsoft.com/office/drawing/2014/main" id="{7A395311-5EFA-4B13-BE61-D325C8844888}"/>
                </a:ext>
              </a:extLst>
            </p:cNvPr>
            <p:cNvGrpSpPr/>
            <p:nvPr/>
          </p:nvGrpSpPr>
          <p:grpSpPr>
            <a:xfrm>
              <a:off x="2319136" y="3069162"/>
              <a:ext cx="6347191" cy="764275"/>
              <a:chOff x="2319137" y="2101755"/>
              <a:chExt cx="6347191" cy="764275"/>
            </a:xfrm>
          </p:grpSpPr>
          <p:sp>
            <p:nvSpPr>
              <p:cNvPr id="18" name="Flowchart: Alternate Process 17">
                <a:extLst>
                  <a:ext uri="{FF2B5EF4-FFF2-40B4-BE49-F238E27FC236}">
                    <a16:creationId xmlns:a16="http://schemas.microsoft.com/office/drawing/2014/main" id="{D8DC35A2-7E40-4BB5-8447-2F5CF345AE0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AEDBBF-C26D-42F9-8622-C161EEDA1023}"/>
                  </a:ext>
                </a:extLst>
              </p:cNvPr>
              <p:cNvSpPr/>
              <p:nvPr/>
            </p:nvSpPr>
            <p:spPr>
              <a:xfrm>
                <a:off x="3016559" y="2221915"/>
                <a:ext cx="5330690" cy="584775"/>
              </a:xfrm>
              <a:prstGeom prst="rect">
                <a:avLst/>
              </a:prstGeom>
            </p:spPr>
            <p:txBody>
              <a:bodyPr wrap="none">
                <a:spAutoFit/>
              </a:bodyPr>
              <a:lstStyle/>
              <a:p>
                <a:pPr algn="ctr"/>
                <a:r>
                  <a:rPr lang="en-US" sz="3200">
                    <a:solidFill>
                      <a:srgbClr val="002060"/>
                    </a:solidFill>
                    <a:latin typeface="Calibri" panose="020F0502020204030204" pitchFamily="34" charset="0"/>
                    <a:cs typeface="Calibri" panose="020F0502020204030204" pitchFamily="34" charset="0"/>
                  </a:rPr>
                  <a:t>Các môn sinh</a:t>
                </a:r>
                <a:r>
                  <a:rPr lang="vi-VN" sz="3200">
                    <a:solidFill>
                      <a:srgbClr val="002060"/>
                    </a:solidFill>
                    <a:latin typeface="Calibri" panose="020F0502020204030204" pitchFamily="34" charset="0"/>
                    <a:cs typeface="Calibri" panose="020F0502020204030204" pitchFamily="34" charset="0"/>
                  </a:rPr>
                  <a:t>... </a:t>
                </a:r>
                <a:r>
                  <a:rPr lang="en-US" sz="3200">
                    <a:solidFill>
                      <a:srgbClr val="002060"/>
                    </a:solidFill>
                    <a:latin typeface="Calibri" panose="020F0502020204030204" pitchFamily="34" charset="0"/>
                    <a:cs typeface="Calibri" panose="020F0502020204030204" pitchFamily="34" charset="0"/>
                  </a:rPr>
                  <a:t>đến tạ ơn thầy</a:t>
                </a:r>
                <a:r>
                  <a:rPr lang="vi-VN" sz="320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4108" name="Picture 12" descr="Premium Vector | Cartoon number collection with colorful style">
              <a:extLst>
                <a:ext uri="{FF2B5EF4-FFF2-40B4-BE49-F238E27FC236}">
                  <a16:creationId xmlns:a16="http://schemas.microsoft.com/office/drawing/2014/main" id="{C5EC8B7E-87D6-4A39-A3A7-7959C9F3E731}"/>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2319136" y="3041909"/>
              <a:ext cx="588701" cy="9075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8A543DB3-9244-4279-8039-08FACDECFBC1}"/>
              </a:ext>
            </a:extLst>
          </p:cNvPr>
          <p:cNvGrpSpPr/>
          <p:nvPr/>
        </p:nvGrpSpPr>
        <p:grpSpPr>
          <a:xfrm>
            <a:off x="2319137" y="3889270"/>
            <a:ext cx="6347191" cy="906595"/>
            <a:chOff x="2319136" y="3894257"/>
            <a:chExt cx="6347191" cy="906595"/>
          </a:xfrm>
        </p:grpSpPr>
        <p:grpSp>
          <p:nvGrpSpPr>
            <p:cNvPr id="29" name="Group 28">
              <a:extLst>
                <a:ext uri="{FF2B5EF4-FFF2-40B4-BE49-F238E27FC236}">
                  <a16:creationId xmlns:a16="http://schemas.microsoft.com/office/drawing/2014/main" id="{5D937890-44AE-436E-B6AB-7D8E7477E10B}"/>
                </a:ext>
              </a:extLst>
            </p:cNvPr>
            <p:cNvGrpSpPr/>
            <p:nvPr/>
          </p:nvGrpSpPr>
          <p:grpSpPr>
            <a:xfrm>
              <a:off x="2319136" y="3951197"/>
              <a:ext cx="6347191" cy="764275"/>
              <a:chOff x="2319137" y="2101755"/>
              <a:chExt cx="6347191" cy="764275"/>
            </a:xfrm>
          </p:grpSpPr>
          <p:sp>
            <p:nvSpPr>
              <p:cNvPr id="31" name="Flowchart: Alternate Process 30">
                <a:extLst>
                  <a:ext uri="{FF2B5EF4-FFF2-40B4-BE49-F238E27FC236}">
                    <a16:creationId xmlns:a16="http://schemas.microsoft.com/office/drawing/2014/main" id="{80023A34-5275-476D-A08E-E60ECCE22FA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1E6860C-BE38-4220-BB90-E3AB22E6CF6A}"/>
                  </a:ext>
                </a:extLst>
              </p:cNvPr>
              <p:cNvSpPr/>
              <p:nvPr/>
            </p:nvSpPr>
            <p:spPr>
              <a:xfrm>
                <a:off x="3077400" y="2191504"/>
                <a:ext cx="2245936" cy="584775"/>
              </a:xfrm>
              <a:prstGeom prst="rect">
                <a:avLst/>
              </a:prstGeom>
            </p:spPr>
            <p:txBody>
              <a:bodyPr wrap="none">
                <a:spAutoFit/>
              </a:bodyPr>
              <a:lstStyle/>
              <a:p>
                <a:pPr algn="ctr"/>
                <a:r>
                  <a:rPr lang="en-US" sz="3200">
                    <a:solidFill>
                      <a:srgbClr val="002060"/>
                    </a:solidFill>
                    <a:latin typeface="Calibri" panose="020F0502020204030204" pitchFamily="34" charset="0"/>
                    <a:cs typeface="Calibri" panose="020F0502020204030204" pitchFamily="34" charset="0"/>
                  </a:rPr>
                  <a:t>Đoạn còn lại</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30" name="Picture 14" descr="Premium Vector | Cartoon number collection with colorful style">
              <a:extLst>
                <a:ext uri="{FF2B5EF4-FFF2-40B4-BE49-F238E27FC236}">
                  <a16:creationId xmlns:a16="http://schemas.microsoft.com/office/drawing/2014/main" id="{76F9680C-A18A-40B0-B8EC-30BF184236B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8">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2407234" y="3894257"/>
              <a:ext cx="511831" cy="906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597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2.22222E-6 L 0.60599 0.00347 " pathEditMode="relative" rAng="0" ptsTypes="AA">
                                      <p:cBhvr>
                                        <p:cTn id="6" dur="2000" fill="hold"/>
                                        <p:tgtEl>
                                          <p:spTgt spid="4"/>
                                        </p:tgtEl>
                                        <p:attrNameLst>
                                          <p:attrName>ppt_x</p:attrName>
                                          <p:attrName>ppt_y</p:attrName>
                                        </p:attrNameLst>
                                      </p:cBhvr>
                                      <p:rCtr x="30299" y="16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63288EE-B693-4D6E-A9CC-513CEF9A1EC7}"/>
              </a:ext>
            </a:extLst>
          </p:cNvPr>
          <p:cNvSpPr/>
          <p:nvPr/>
        </p:nvSpPr>
        <p:spPr>
          <a:xfrm>
            <a:off x="335280" y="243840"/>
            <a:ext cx="11521439" cy="63703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C5FCDFF-B199-44B7-BE0B-F5A0767CBD4B}"/>
              </a:ext>
            </a:extLst>
          </p:cNvPr>
          <p:cNvSpPr/>
          <p:nvPr/>
        </p:nvSpPr>
        <p:spPr>
          <a:xfrm>
            <a:off x="1300487" y="487025"/>
            <a:ext cx="9591023" cy="6370975"/>
          </a:xfrm>
          <a:prstGeom prst="rect">
            <a:avLst/>
          </a:prstGeom>
        </p:spPr>
        <p:txBody>
          <a:bodyPr wrap="square">
            <a:spAutoFit/>
          </a:bodyPr>
          <a:lstStyle/>
          <a:p>
            <a:pPr algn="ctr"/>
            <a:r>
              <a:rPr lang="en-US" sz="2800" b="1">
                <a:solidFill>
                  <a:srgbClr val="000000"/>
                </a:solidFill>
                <a:latin typeface="Times New Roman" panose="02020603050405020304" pitchFamily="18" charset="0"/>
                <a:cs typeface="Times New Roman" panose="02020603050405020304" pitchFamily="18" charset="0"/>
              </a:rPr>
              <a:t>Nghĩa thầy trò</a:t>
            </a:r>
            <a:endParaRPr lang="vi-VN" sz="2800" dirty="0">
              <a:solidFill>
                <a:srgbClr val="003399"/>
              </a:solidFill>
              <a:latin typeface="Times New Roman" panose="02020603050405020304" pitchFamily="18" charset="0"/>
              <a:cs typeface="Times New Roman" panose="02020603050405020304" pitchFamily="18" charset="0"/>
            </a:endParaRPr>
          </a:p>
          <a:p>
            <a:r>
              <a:rPr lang="vi-VN" sz="2400">
                <a:solidFill>
                  <a:srgbClr val="000000"/>
                </a:solidFill>
                <a:latin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Từ sáng sớm, các môn sinh đã tề tựu trước sân nhà cụ giáo Chu để mừng thọ thầy. Cụ giáo đội khăn ngay ngắn, mặc áo dài thâm ngồi trên sập. Mấy học trò cũ từ xa về dâng biếu thầy những cuốn sách qu</a:t>
            </a:r>
            <a:r>
              <a:rPr lang="en-US" sz="2400">
                <a:latin typeface="Times New Roman" panose="02020603050405020304" pitchFamily="18" charset="0"/>
                <a:cs typeface="Times New Roman" panose="02020603050405020304" pitchFamily="18" charset="0"/>
              </a:rPr>
              <a:t>ý</a:t>
            </a:r>
            <a:r>
              <a:rPr lang="vi-VN" sz="2400">
                <a:latin typeface="Times New Roman" panose="02020603050405020304" pitchFamily="18" charset="0"/>
                <a:cs typeface="Times New Roman" panose="02020603050405020304" pitchFamily="18" charset="0"/>
              </a:rPr>
              <a:t>. Cụ giáo hỏi thăm công việc của từng người, bảo ban các học trò nhỏ, rồi nói:</a:t>
            </a: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 Thầy cảm ơn các anh. Bây giờ, nhân có đông đủ môn sinh, thầy muốn mời tất cả các anh theo thầy tới thăm một người mà thầy mang ơn rất nặng.</a:t>
            </a: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Các môn sinh đồng thanh dạ ran. Thế là cụ giáo Chu đi trước, học trò theo sau. Các anh có tuổi đi sau thầy, người ít tuổi hơn nhường bước, cuối cùng là mấy chú tóc để trái đào. Cụ giáo Chu dẫn học trò đi về cuối làng, sang tận thôn Đoài, đến một ngôi nhà tranh đơn sơ mà sáng sủa, ấm cúng. Ở hiên trước, một cụ già trên tám mươi tuổi râu tóc bạc phơ đang ngồi sưởi nắng. Cụ giáo Chu bước vào sân, chắp tay cung kính vái và nói ta:</a:t>
            </a: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Lạy thầy! Hôm nay con đem tất cả môn sinh đến tạ ơn thầy.</a:t>
            </a:r>
          </a:p>
          <a:p>
            <a:br>
              <a:rPr lang="vi-VN" sz="2400">
                <a:latin typeface="Times New Roman" panose="02020603050405020304" pitchFamily="18" charset="0"/>
                <a:cs typeface="Times New Roman" panose="02020603050405020304" pitchFamily="18" charset="0"/>
              </a:rPr>
            </a:br>
            <a:br>
              <a:rPr lang="vi-VN" sz="2400">
                <a:latin typeface="Times New Roman" panose="02020603050405020304" pitchFamily="18" charset="0"/>
                <a:cs typeface="Times New Roman" panose="02020603050405020304" pitchFamily="18" charset="0"/>
              </a:rPr>
            </a:br>
            <a:endParaRPr lang="vi-VN" sz="2400" dirty="0">
              <a:solidFill>
                <a:srgbClr val="003399"/>
              </a:solidFill>
              <a:latin typeface="Times New Roman" panose="02020603050405020304" pitchFamily="18" charset="0"/>
              <a:cs typeface="Times New Roman" panose="02020603050405020304" pitchFamily="18" charset="0"/>
            </a:endParaRPr>
          </a:p>
        </p:txBody>
      </p:sp>
      <p:pic>
        <p:nvPicPr>
          <p:cNvPr id="6"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300487" y="717406"/>
            <a:ext cx="370701" cy="688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434450" y="3085820"/>
            <a:ext cx="365316" cy="586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650C9E-CD4B-465E-8B2C-9B22229F118A}"/>
              </a:ext>
            </a:extLst>
          </p:cNvPr>
          <p:cNvSpPr/>
          <p:nvPr/>
        </p:nvSpPr>
        <p:spPr>
          <a:xfrm>
            <a:off x="6760400" y="6060459"/>
            <a:ext cx="1701107" cy="523220"/>
          </a:xfrm>
          <a:prstGeom prst="rect">
            <a:avLst/>
          </a:prstGeom>
        </p:spPr>
        <p:txBody>
          <a:bodyPr wrap="none">
            <a:spAutoFit/>
          </a:bodyPr>
          <a:lstStyle/>
          <a:p>
            <a:pPr algn="ctr"/>
            <a:r>
              <a:rPr lang="vi-VN" sz="2800" b="1">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9" name="Rectangle 8">
            <a:extLst>
              <a:ext uri="{FF2B5EF4-FFF2-40B4-BE49-F238E27FC236}">
                <a16:creationId xmlns:a16="http://schemas.microsoft.com/office/drawing/2014/main" id="{67EAEEF8-C1C3-4D33-A6B7-7C1E5E91B340}"/>
              </a:ext>
            </a:extLst>
          </p:cNvPr>
          <p:cNvSpPr/>
          <p:nvPr/>
        </p:nvSpPr>
        <p:spPr>
          <a:xfrm>
            <a:off x="5891720" y="6122624"/>
            <a:ext cx="868680" cy="342752"/>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EF97E2-1251-4DA1-9E80-1B70ACDDAF16}"/>
              </a:ext>
            </a:extLst>
          </p:cNvPr>
          <p:cNvSpPr/>
          <p:nvPr/>
        </p:nvSpPr>
        <p:spPr>
          <a:xfrm>
            <a:off x="5484795" y="897632"/>
            <a:ext cx="796553" cy="410839"/>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34FE32-490F-4BB7-B176-B54F0D159A9F}"/>
              </a:ext>
            </a:extLst>
          </p:cNvPr>
          <p:cNvSpPr/>
          <p:nvPr/>
        </p:nvSpPr>
        <p:spPr>
          <a:xfrm>
            <a:off x="4957750" y="3166511"/>
            <a:ext cx="763521" cy="425310"/>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CB5B3E-D870-4E99-8B66-CF16E027C058}"/>
              </a:ext>
            </a:extLst>
          </p:cNvPr>
          <p:cNvSpPr/>
          <p:nvPr/>
        </p:nvSpPr>
        <p:spPr>
          <a:xfrm>
            <a:off x="5491206" y="4970773"/>
            <a:ext cx="1089703" cy="348494"/>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66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64204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1530</Words>
  <Application>Microsoft Office PowerPoint</Application>
  <PresentationFormat>Widescreen</PresentationFormat>
  <Paragraphs>138</Paragraphs>
  <Slides>29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Lato</vt:lpstr>
      <vt:lpstr>Calibri</vt:lpstr>
      <vt:lpstr>Times New Roman</vt:lpstr>
      <vt:lpstr>Pattaya</vt:lpstr>
      <vt:lpstr>Cambria</vt:lpstr>
      <vt:lpstr>Delius Unicase</vt:lpstr>
      <vt:lpstr>Office 主题</vt:lpstr>
      <vt:lpstr>Preschool End of the Year Awards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Swift3</cp:lastModifiedBy>
  <cp:revision>144</cp:revision>
  <dcterms:created xsi:type="dcterms:W3CDTF">2021-03-19T08:33:11Z</dcterms:created>
  <dcterms:modified xsi:type="dcterms:W3CDTF">2023-03-11T01:34:39Z</dcterms:modified>
</cp:coreProperties>
</file>