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3" r:id="rId7"/>
    <p:sldId id="264" r:id="rId8"/>
    <p:sldId id="265" r:id="rId9"/>
    <p:sldId id="267" r:id="rId10"/>
    <p:sldId id="268" r:id="rId11"/>
    <p:sldId id="269" r:id="rId12"/>
    <p:sldId id="271" r:id="rId13"/>
    <p:sldId id="272" r:id="rId14"/>
    <p:sldId id="273" r:id="rId15"/>
    <p:sldId id="276" r:id="rId16"/>
    <p:sldId id="266" r:id="rId17"/>
    <p:sldId id="278" r:id="rId18"/>
    <p:sldId id="290" r:id="rId19"/>
    <p:sldId id="291" r:id="rId20"/>
    <p:sldId id="281" r:id="rId21"/>
    <p:sldId id="282" r:id="rId22"/>
    <p:sldId id="283" r:id="rId23"/>
    <p:sldId id="284" r:id="rId24"/>
    <p:sldId id="292" r:id="rId25"/>
    <p:sldId id="293" r:id="rId26"/>
    <p:sldId id="285" r:id="rId27"/>
    <p:sldId id="286" r:id="rId28"/>
    <p:sldId id="287" r:id="rId29"/>
    <p:sldId id="304" r:id="rId30"/>
  </p:sldIdLst>
  <p:sldSz cx="12192000" cy="6858000"/>
  <p:notesSz cx="6858000" cy="9144000"/>
  <p:embeddedFontLst>
    <p:embeddedFont>
      <p:font typeface="#9Slide02 Noi dung dai" panose="020B0604020202020204" charset="0"/>
      <p:regular r:id="rId31"/>
    </p:embeddedFont>
    <p:embeddedFont>
      <p:font typeface="#9Slide02 Tieu de dai" panose="020B0604020202020204" charset="0"/>
      <p:bold r:id="rId32"/>
    </p:embeddedFont>
    <p:embeddedFont>
      <p:font typeface="#9Slide02 Tieu de rat dai 01" panose="020B0604020202020204" charset="0"/>
      <p:bold r:id="rId33"/>
    </p:embeddedFont>
    <p:embeddedFont>
      <p:font typeface="#9Slide03 AllRoundGothic" panose="020B0703020202020104" pitchFamily="34" charset="0"/>
      <p:regular r:id="rId34"/>
    </p:embeddedFont>
    <p:embeddedFont>
      <p:font typeface="#9Slide03 IcielPanton Black" panose="00000A00000000000000" pitchFamily="2" charset="0"/>
      <p:bold r:id="rId35"/>
    </p:embeddedFont>
    <p:embeddedFont>
      <p:font typeface="#9Slide03 Quicksand" panose="00000500000000000000" pitchFamily="2" charset="0"/>
      <p:regular r:id="rId36"/>
    </p:embeddedFont>
    <p:embeddedFont>
      <p:font typeface="#9Slide06 SVNBlow Brush" pitchFamily="2" charset="0"/>
      <p:regular r:id="rId37"/>
    </p:embeddedFont>
    <p:embeddedFont>
      <p:font typeface="#9Slide07 Cadena" panose="02000503000000020004" pitchFamily="2" charset="0"/>
      <p:bold r:id="rId38"/>
    </p:embeddedFont>
    <p:embeddedFont>
      <p:font typeface="Calibri" panose="020F0502020204030204" pitchFamily="34"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3A5D2"/>
    <a:srgbClr val="F62D04"/>
    <a:srgbClr val="1AA1D0"/>
    <a:srgbClr val="F8F853"/>
    <a:srgbClr val="FBF4ED"/>
    <a:srgbClr val="1D5669"/>
    <a:srgbClr val="F6E7C8"/>
    <a:srgbClr val="FFFFFF"/>
    <a:srgbClr val="975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89" autoAdjust="0"/>
    <p:restoredTop sz="93324" autoAdjust="0"/>
  </p:normalViewPr>
  <p:slideViewPr>
    <p:cSldViewPr showGuides="1">
      <p:cViewPr varScale="1">
        <p:scale>
          <a:sx n="64" d="100"/>
          <a:sy n="64" d="100"/>
        </p:scale>
        <p:origin x="444" y="72"/>
      </p:cViewPr>
      <p:guideLst>
        <p:guide orient="horz" pos="2160"/>
        <p:guide pos="3840"/>
      </p:guideLst>
    </p:cSldViewPr>
  </p:slideViewPr>
  <p:notesTextViewPr>
    <p:cViewPr>
      <p:scale>
        <a:sx n="1" d="1"/>
        <a:sy n="1" d="1"/>
      </p:scale>
      <p:origin x="0" y="0"/>
    </p:cViewPr>
  </p:notesTextViewPr>
  <p:sorterViewPr>
    <p:cViewPr>
      <p:scale>
        <a:sx n="123" d="100"/>
        <a:sy n="123" d="100"/>
      </p:scale>
      <p:origin x="0" y="-3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962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421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125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816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9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4224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017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1882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9652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1570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27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6114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93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0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089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349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97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439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219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777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1522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327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5578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9697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168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8676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6741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81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105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6236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1940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2840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859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001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6436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3364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03-Mar-23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640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4.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D75F301-7D5A-4267-AA9A-9BC22BA5E7C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03-Mar-23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44"/>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5"/>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46"/>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 id="2147483684" r:id="rId12"/>
    <p:sldLayoutId id="2147483683" r:id="rId13"/>
    <p:sldLayoutId id="2147483682" r:id="rId14"/>
    <p:sldLayoutId id="2147483681" r:id="rId15"/>
    <p:sldLayoutId id="2147483680" r:id="rId16"/>
    <p:sldLayoutId id="2147483679" r:id="rId17"/>
    <p:sldLayoutId id="2147483678" r:id="rId18"/>
    <p:sldLayoutId id="2147483677" r:id="rId19"/>
    <p:sldLayoutId id="2147483676" r:id="rId20"/>
    <p:sldLayoutId id="2147483675" r:id="rId21"/>
    <p:sldLayoutId id="2147483674" r:id="rId22"/>
    <p:sldLayoutId id="2147483673" r:id="rId23"/>
    <p:sldLayoutId id="2147483672" r:id="rId24"/>
    <p:sldLayoutId id="2147483671" r:id="rId25"/>
    <p:sldLayoutId id="2147483670" r:id="rId26"/>
    <p:sldLayoutId id="2147483669" r:id="rId27"/>
    <p:sldLayoutId id="2147483668" r:id="rId28"/>
    <p:sldLayoutId id="2147483667" r:id="rId29"/>
    <p:sldLayoutId id="2147483666" r:id="rId30"/>
    <p:sldLayoutId id="2147483665" r:id="rId31"/>
    <p:sldLayoutId id="2147483664" r:id="rId32"/>
    <p:sldLayoutId id="2147483663" r:id="rId33"/>
    <p:sldLayoutId id="2147483662" r:id="rId34"/>
    <p:sldLayoutId id="2147483661" r:id="rId35"/>
    <p:sldLayoutId id="2147483660" r:id="rId36"/>
    <p:sldLayoutId id="2147483659" r:id="rId37"/>
    <p:sldLayoutId id="2147483658" r:id="rId38"/>
    <p:sldLayoutId id="2147483654" r:id="rId39"/>
    <p:sldLayoutId id="2147483649" r:id="rId40"/>
    <p:sldLayoutId id="2147483657" r:id="rId41"/>
    <p:sldLayoutId id="2147483650"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google.com/maps/search/%C4%91%E1%BB%81n+H%C3%B9ng/@21.3639486,105.3208762,2006m/data=!3m1!1e3?hl=vi-VN" TargetMode="External"/><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slide" Target="slide8.xm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16.png"/><Relationship Id="rId4" Type="http://schemas.microsoft.com/office/2007/relationships/hdphoto" Target="../media/hdphoto5.wdp"/><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15.pn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16.png"/><Relationship Id="rId4" Type="http://schemas.microsoft.com/office/2007/relationships/hdphoto" Target="../media/hdphoto5.wdp"/><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png"/><Relationship Id="rId7" Type="http://schemas.openxmlformats.org/officeDocument/2006/relationships/slide" Target="slide8.xm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15.pn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slide" Target="slide8.xml"/><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37.png"/><Relationship Id="rId4" Type="http://schemas.microsoft.com/office/2007/relationships/hdphoto" Target="../media/hdphoto5.wdp"/><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8.png"/><Relationship Id="rId7" Type="http://schemas.openxmlformats.org/officeDocument/2006/relationships/slide" Target="slide8.xm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5.wdp"/><Relationship Id="rId10" Type="http://schemas.openxmlformats.org/officeDocument/2006/relationships/image" Target="../media/image39.png"/><Relationship Id="rId4" Type="http://schemas.openxmlformats.org/officeDocument/2006/relationships/image" Target="../media/image15.png"/><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0.png"/><Relationship Id="rId7" Type="http://schemas.microsoft.com/office/2007/relationships/hdphoto" Target="../media/hdphoto5.wdp"/><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7.wdp"/><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slide" Target="slide8.xml"/></Relationships>
</file>

<file path=ppt/slides/_rels/slide2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www.google.com/maps/search/%C4%91%E1%BB%81n+H%C3%B9ng/@21.3639486,105.3208762,2006m/data=!3m1!1e3?hl=vi-VN" TargetMode="External"/><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10" Type="http://schemas.microsoft.com/office/2007/relationships/hdphoto" Target="../media/hdphoto4.wdp"/><Relationship Id="rId4" Type="http://schemas.openxmlformats.org/officeDocument/2006/relationships/image" Target="../media/image28.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image" Target="../media/image15.png"/><Relationship Id="rId7" Type="http://schemas.openxmlformats.org/officeDocument/2006/relationships/slide" Target="slide21.xml"/><Relationship Id="rId12" Type="http://schemas.openxmlformats.org/officeDocument/2006/relationships/slide" Target="slide28.xm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slide" Target="slide27.xml"/><Relationship Id="rId5" Type="http://schemas.openxmlformats.org/officeDocument/2006/relationships/image" Target="../media/image16.png"/><Relationship Id="rId10" Type="http://schemas.openxmlformats.org/officeDocument/2006/relationships/slide" Target="slide26.xml"/><Relationship Id="rId4" Type="http://schemas.microsoft.com/office/2007/relationships/hdphoto" Target="../media/hdphoto5.wdp"/><Relationship Id="rId9" Type="http://schemas.openxmlformats.org/officeDocument/2006/relationships/slide" Target="slide23.xml"/><Relationship Id="rId14" Type="http://schemas.openxmlformats.org/officeDocument/2006/relationships/slide" Target="slide2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BE467-9ED1-47EE-86FF-5ADBB98CD8A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2000"/>
                    </a14:imgEffect>
                  </a14:imgLayer>
                </a14:imgProps>
              </a:ext>
            </a:extLst>
          </a:blip>
          <a:srcRect l="19457" t="2500"/>
          <a:stretch/>
        </p:blipFill>
        <p:spPr>
          <a:xfrm>
            <a:off x="0" y="0"/>
            <a:ext cx="6858000" cy="6220035"/>
          </a:xfrm>
          <a:prstGeom prst="rect">
            <a:avLst/>
          </a:prstGeom>
        </p:spPr>
      </p:pic>
      <p:pic>
        <p:nvPicPr>
          <p:cNvPr id="6" name="Picture 5">
            <a:extLst>
              <a:ext uri="{FF2B5EF4-FFF2-40B4-BE49-F238E27FC236}">
                <a16:creationId xmlns:a16="http://schemas.microsoft.com/office/drawing/2014/main" id="{770CF8C2-FEC3-4F04-B42D-64FA4D5BEB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77" b="96040" l="400" r="97200">
                        <a14:foregroundMark x1="1400" y1="21075" x2="1100" y2="22065"/>
                        <a14:foregroundMark x1="4625" y1="61412" x2="4800" y2="70156"/>
                        <a14:foregroundMark x1="3900" y1="25177" x2="4106" y2="35450"/>
                        <a14:foregroundMark x1="13641" y1="14062" x2="14532" y2="13929"/>
                        <a14:foregroundMark x1="2700" y1="15700" x2="12959" y2="14164"/>
                        <a14:foregroundMark x1="49516" y1="12864" x2="51800" y2="13013"/>
                        <a14:foregroundMark x1="31786" y1="11708" x2="38861" y2="12170"/>
                        <a14:foregroundMark x1="75300" y1="24187" x2="91100" y2="78925"/>
                        <a14:foregroundMark x1="91100" y1="78925" x2="91100" y2="79208"/>
                        <a14:foregroundMark x1="1100" y1="14003" x2="5200" y2="12730"/>
                        <a14:foregroundMark x1="13804" y1="13618" x2="14300" y2="13720"/>
                        <a14:foregroundMark x1="8800" y1="12588" x2="13204" y2="13495"/>
                        <a14:foregroundMark x1="400" y1="12588" x2="4800" y2="12306"/>
                        <a14:foregroundMark x1="82000" y1="23055" x2="85100" y2="77793"/>
                        <a14:foregroundMark x1="61300" y1="19236" x2="69700" y2="84158"/>
                        <a14:foregroundMark x1="58600" y1="13296" x2="95300" y2="20368"/>
                        <a14:foregroundMark x1="95300" y1="20368" x2="95700" y2="20651"/>
                        <a14:foregroundMark x1="3400" y1="85573" x2="17700" y2="86846"/>
                        <a14:foregroundMark x1="17700" y1="86846" x2="80200" y2="83310"/>
                        <a14:foregroundMark x1="80200" y1="83310" x2="96500" y2="87836"/>
                        <a14:foregroundMark x1="2900" y1="74682" x2="6600" y2="89392"/>
                        <a14:foregroundMark x1="2900" y1="90665" x2="43600" y2="82603"/>
                        <a14:foregroundMark x1="11700" y1="93211" x2="37300" y2="90806"/>
                        <a14:foregroundMark x1="37300" y1="90806" x2="43300" y2="91655"/>
                        <a14:foregroundMark x1="13800" y1="94201" x2="20600" y2="94059"/>
                        <a14:foregroundMark x1="20600" y1="94059" x2="38800" y2="94625"/>
                        <a14:foregroundMark x1="6600" y1="92786" x2="11400" y2="93918"/>
                        <a14:foregroundMark x1="1400" y1="90099" x2="9300" y2="94767"/>
                        <a14:foregroundMark x1="9300" y1="94767" x2="11700" y2="93918"/>
                        <a14:foregroundMark x1="1100" y1="91796" x2="6300" y2="93069"/>
                        <a14:foregroundMark x1="13600" y1="93918" x2="13600" y2="93918"/>
                        <a14:foregroundMark x1="1300" y1="92786" x2="22600" y2="96040"/>
                        <a14:foregroundMark x1="22600" y1="96040" x2="28800" y2="95191"/>
                        <a14:foregroundMark x1="98100" y1="23479" x2="97200" y2="70580"/>
                        <a14:foregroundMark x1="97200" y1="70580" x2="96500" y2="73550"/>
                        <a14:foregroundMark x1="83800" y1="14286" x2="96300" y2="17539"/>
                        <a14:foregroundMark x1="52400" y1="12588" x2="58000" y2="14286"/>
                        <a14:foregroundMark x1="58000" y1="14286" x2="76900" y2="12023"/>
                        <a14:foregroundMark x1="76900" y1="12023" x2="76900" y2="11881"/>
                        <a14:foregroundMark x1="70700" y1="14003" x2="91100" y2="9477"/>
                        <a14:foregroundMark x1="91100" y1="9477" x2="91100" y2="9477"/>
                        <a14:foregroundMark x1="49286" y1="13385" x2="64300" y2="16832"/>
                        <a14:backgroundMark x1="3700" y1="50354" x2="5500" y2="50919"/>
                        <a14:backgroundMark x1="400" y1="47525" x2="6600" y2="58557"/>
                        <a14:backgroundMark x1="3500" y1="39745" x2="6600" y2="51627"/>
                        <a14:backgroundMark x1="1900" y1="39180" x2="7000" y2="39745"/>
                        <a14:backgroundMark x1="3700" y1="36351" x2="4700" y2="36351"/>
                        <a14:backgroundMark x1="3700" y1="59689" x2="5200" y2="60396"/>
                        <a14:backgroundMark x1="9100" y1="73692" x2="9100" y2="73692"/>
                        <a14:backgroundMark x1="41200" y1="14710" x2="45600" y2="13296"/>
                        <a14:backgroundMark x1="45600" y1="13720" x2="49200" y2="13579"/>
                        <a14:backgroundMark x1="14500" y1="14003" x2="19700" y2="13579"/>
                        <a14:backgroundMark x1="12500" y1="15417" x2="13300" y2="14993"/>
                        <a14:backgroundMark x1="19500" y1="13296" x2="31400" y2="12588"/>
                        <a14:backgroundMark x1="42700" y1="13720" x2="45100" y2="14710"/>
                        <a14:backgroundMark x1="38800" y1="12306" x2="43500" y2="12306"/>
                      </a14:backgroundRemoval>
                    </a14:imgEffect>
                    <a14:imgEffect>
                      <a14:saturation sat="400000"/>
                    </a14:imgEffect>
                    <a14:imgEffect>
                      <a14:brightnessContrast bright="2000" contrast="-36000"/>
                    </a14:imgEffect>
                  </a14:imgLayer>
                </a14:imgProps>
              </a:ext>
            </a:extLst>
          </a:blip>
          <a:srcRect t="12482" b="5304"/>
          <a:stretch/>
        </p:blipFill>
        <p:spPr>
          <a:xfrm>
            <a:off x="0" y="-18018"/>
            <a:ext cx="12306318" cy="6858000"/>
          </a:xfrm>
          <a:prstGeom prst="rect">
            <a:avLst/>
          </a:prstGeom>
        </p:spPr>
      </p:pic>
      <p:sp>
        <p:nvSpPr>
          <p:cNvPr id="7" name="TextBox 6">
            <a:extLst>
              <a:ext uri="{FF2B5EF4-FFF2-40B4-BE49-F238E27FC236}">
                <a16:creationId xmlns:a16="http://schemas.microsoft.com/office/drawing/2014/main" id="{57E10008-7BCB-4111-9A13-89F79A60E25C}"/>
              </a:ext>
            </a:extLst>
          </p:cNvPr>
          <p:cNvSpPr txBox="1"/>
          <p:nvPr/>
        </p:nvSpPr>
        <p:spPr>
          <a:xfrm>
            <a:off x="2133600" y="4743677"/>
            <a:ext cx="981038" cy="307777"/>
          </a:xfrm>
          <a:prstGeom prst="rect">
            <a:avLst/>
          </a:prstGeom>
          <a:noFill/>
        </p:spPr>
        <p:txBody>
          <a:bodyPr wrap="none" lIns="0" tIns="0" rIns="0" bIns="0" rtlCol="0">
            <a:spAutoFit/>
          </a:bodyPr>
          <a:lstStyle/>
          <a:p>
            <a:pPr algn="l"/>
            <a:r>
              <a:rPr lang="en-SG" sz="2000" b="1" dirty="0">
                <a:solidFill>
                  <a:srgbClr val="7030A0"/>
                </a:solidFill>
                <a:latin typeface="#9Slide07 Cadena" panose="02000503000000020004" pitchFamily="2" charset="0"/>
              </a:rPr>
              <a:t>TẬP ĐỌC</a:t>
            </a:r>
            <a:endParaRPr lang="en-US" sz="2000" b="1" dirty="0">
              <a:solidFill>
                <a:srgbClr val="7030A0"/>
              </a:solidFill>
              <a:latin typeface="#9Slide07 Cadena" panose="02000503000000020004" pitchFamily="2" charset="0"/>
            </a:endParaRPr>
          </a:p>
        </p:txBody>
      </p:sp>
      <p:sp>
        <p:nvSpPr>
          <p:cNvPr id="8" name="TextBox 7">
            <a:extLst>
              <a:ext uri="{FF2B5EF4-FFF2-40B4-BE49-F238E27FC236}">
                <a16:creationId xmlns:a16="http://schemas.microsoft.com/office/drawing/2014/main" id="{96D5C8DC-F05A-4D10-916D-0B816E0A2D12}"/>
              </a:ext>
            </a:extLst>
          </p:cNvPr>
          <p:cNvSpPr txBox="1"/>
          <p:nvPr/>
        </p:nvSpPr>
        <p:spPr>
          <a:xfrm>
            <a:off x="1473993" y="5029200"/>
            <a:ext cx="4679166" cy="615553"/>
          </a:xfrm>
          <a:prstGeom prst="rect">
            <a:avLst/>
          </a:prstGeom>
          <a:noFill/>
        </p:spPr>
        <p:txBody>
          <a:bodyPr wrap="none" lIns="0" tIns="0" rIns="0" bIns="0" rtlCol="0">
            <a:spAutoFit/>
          </a:bodyPr>
          <a:lstStyle/>
          <a:p>
            <a:pPr algn="l"/>
            <a:r>
              <a:rPr lang="en-SG" sz="4000" dirty="0">
                <a:solidFill>
                  <a:sysClr val="windowText" lastClr="000000"/>
                </a:solidFill>
                <a:latin typeface="#9Slide06 SVNBlow Brush" pitchFamily="2" charset="0"/>
              </a:rPr>
              <a:t>PHONG CẢNH ĐỀN HÙNG</a:t>
            </a:r>
            <a:endParaRPr lang="en-US" sz="4000" dirty="0">
              <a:solidFill>
                <a:sysClr val="windowText" lastClr="000000"/>
              </a:solidFill>
              <a:latin typeface="#9Slide06 SVNBlow Brush" pitchFamily="2" charset="0"/>
            </a:endParaRPr>
          </a:p>
        </p:txBody>
      </p:sp>
      <p:sp>
        <p:nvSpPr>
          <p:cNvPr id="9" name="TextBox 8">
            <a:extLst>
              <a:ext uri="{FF2B5EF4-FFF2-40B4-BE49-F238E27FC236}">
                <a16:creationId xmlns:a16="http://schemas.microsoft.com/office/drawing/2014/main" id="{1E1D7542-2CE1-42C0-B633-BAB6D41CAE09}"/>
              </a:ext>
            </a:extLst>
          </p:cNvPr>
          <p:cNvSpPr txBox="1"/>
          <p:nvPr/>
        </p:nvSpPr>
        <p:spPr>
          <a:xfrm>
            <a:off x="3276600" y="5930276"/>
            <a:ext cx="2572820" cy="307777"/>
          </a:xfrm>
          <a:prstGeom prst="rect">
            <a:avLst/>
          </a:prstGeom>
          <a:noFill/>
        </p:spPr>
        <p:txBody>
          <a:bodyPr wrap="none" lIns="0" tIns="0" rIns="0" bIns="0" rtlCol="0">
            <a:spAutoFit/>
          </a:bodyPr>
          <a:lstStyle/>
          <a:p>
            <a:pPr algn="l"/>
            <a:r>
              <a:rPr lang="en-SG" sz="2000" i="1" dirty="0">
                <a:solidFill>
                  <a:schemeClr val="accent2">
                    <a:lumMod val="50000"/>
                  </a:schemeClr>
                </a:solidFill>
                <a:latin typeface="#9Slide07 Cadena" panose="02000503000000020004" pitchFamily="2" charset="0"/>
              </a:rPr>
              <a:t>Theo </a:t>
            </a:r>
            <a:r>
              <a:rPr lang="en-SG" sz="2000" i="1" dirty="0" err="1">
                <a:solidFill>
                  <a:schemeClr val="accent2">
                    <a:lumMod val="50000"/>
                  </a:schemeClr>
                </a:solidFill>
                <a:latin typeface="#9Slide07 Cadena" panose="02000503000000020004" pitchFamily="2" charset="0"/>
              </a:rPr>
              <a:t>Đoàn</a:t>
            </a:r>
            <a:r>
              <a:rPr lang="en-SG" sz="2000" i="1" dirty="0">
                <a:solidFill>
                  <a:schemeClr val="accent2">
                    <a:lumMod val="50000"/>
                  </a:schemeClr>
                </a:solidFill>
                <a:latin typeface="#9Slide07 Cadena" panose="02000503000000020004" pitchFamily="2" charset="0"/>
              </a:rPr>
              <a:t> Minh </a:t>
            </a:r>
            <a:r>
              <a:rPr lang="en-SG" sz="2000" i="1" dirty="0" err="1">
                <a:solidFill>
                  <a:schemeClr val="accent2">
                    <a:lumMod val="50000"/>
                  </a:schemeClr>
                </a:solidFill>
                <a:latin typeface="#9Slide07 Cadena" panose="02000503000000020004" pitchFamily="2" charset="0"/>
              </a:rPr>
              <a:t>Tuấn</a:t>
            </a:r>
            <a:r>
              <a:rPr lang="en-SG" sz="2000" i="1" dirty="0">
                <a:solidFill>
                  <a:schemeClr val="accent2">
                    <a:lumMod val="50000"/>
                  </a:schemeClr>
                </a:solidFill>
                <a:latin typeface="#9Slide07 Cadena" panose="02000503000000020004" pitchFamily="2" charset="0"/>
              </a:rPr>
              <a:t> </a:t>
            </a:r>
            <a:endParaRPr lang="en-US" sz="2000" i="1" dirty="0">
              <a:solidFill>
                <a:schemeClr val="accent2">
                  <a:lumMod val="50000"/>
                </a:schemeClr>
              </a:solidFill>
              <a:latin typeface="#9Slide07 Cadena" panose="02000503000000020004" pitchFamily="2" charset="0"/>
            </a:endParaRPr>
          </a:p>
        </p:txBody>
      </p:sp>
      <p:sp>
        <p:nvSpPr>
          <p:cNvPr id="10" name="TextBox 1">
            <a:extLst>
              <a:ext uri="{FF2B5EF4-FFF2-40B4-BE49-F238E27FC236}">
                <a16:creationId xmlns:a16="http://schemas.microsoft.com/office/drawing/2014/main" id="{A0753AE6-2113-42D4-9C4C-CBC4EB219184}"/>
              </a:ext>
            </a:extLst>
          </p:cNvPr>
          <p:cNvSpPr txBox="1"/>
          <p:nvPr/>
        </p:nvSpPr>
        <p:spPr>
          <a:xfrm>
            <a:off x="2246753" y="152400"/>
            <a:ext cx="7335406"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002060"/>
                </a:solidFill>
                <a:latin typeface="#9Slide03 AllRoundGothic" panose="020B0703020202020104" pitchFamily="34" charset="0"/>
              </a:rPr>
              <a:t>PHÒNG GIÁO DỤC VÀ ĐÀO TẠO QUẬN LONG BIÊN</a:t>
            </a:r>
          </a:p>
          <a:p>
            <a:pPr algn="ctr"/>
            <a:r>
              <a:rPr lang="en-US" sz="2400" dirty="0">
                <a:solidFill>
                  <a:srgbClr val="002060"/>
                </a:solidFill>
                <a:latin typeface="#9Slide03 AllRoundGothic" panose="020B0703020202020104" pitchFamily="34" charset="0"/>
              </a:rPr>
              <a:t>TRƯỜNG TIỂU HỌC PHÚC LỢI</a:t>
            </a:r>
          </a:p>
        </p:txBody>
      </p:sp>
    </p:spTree>
    <p:extLst>
      <p:ext uri="{BB962C8B-B14F-4D97-AF65-F5344CB8AC3E}">
        <p14:creationId xmlns:p14="http://schemas.microsoft.com/office/powerpoint/2010/main" val="410477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E06425-04F9-49F3-BB2B-30391F92D611}"/>
              </a:ext>
            </a:extLst>
          </p:cNvPr>
          <p:cNvSpPr/>
          <p:nvPr/>
        </p:nvSpPr>
        <p:spPr>
          <a:xfrm>
            <a:off x="0" y="0"/>
            <a:ext cx="12192000" cy="6858000"/>
          </a:xfrm>
          <a:prstGeom prst="rect">
            <a:avLst/>
          </a:prstGeom>
          <a:solidFill>
            <a:srgbClr val="F6E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699B857-1C2D-4189-919E-222E19FFCB3D}"/>
              </a:ext>
            </a:extLst>
          </p:cNvPr>
          <p:cNvPicPr>
            <a:picLocks noChangeAspect="1"/>
          </p:cNvPicPr>
          <p:nvPr/>
        </p:nvPicPr>
        <p:blipFill rotWithShape="1">
          <a:blip r:embed="rId2"/>
          <a:srcRect l="4138" t="23215" r="4828"/>
          <a:stretch/>
        </p:blipFill>
        <p:spPr>
          <a:xfrm>
            <a:off x="2095500" y="0"/>
            <a:ext cx="8001000" cy="6858000"/>
          </a:xfrm>
          <a:prstGeom prst="rect">
            <a:avLst/>
          </a:prstGeom>
        </p:spPr>
      </p:pic>
      <p:sp>
        <p:nvSpPr>
          <p:cNvPr id="5" name="Rectangle 4">
            <a:extLst>
              <a:ext uri="{FF2B5EF4-FFF2-40B4-BE49-F238E27FC236}">
                <a16:creationId xmlns:a16="http://schemas.microsoft.com/office/drawing/2014/main" id="{ADD51373-1487-48C7-8FF2-31EE46BEE77A}"/>
              </a:ext>
            </a:extLst>
          </p:cNvPr>
          <p:cNvSpPr/>
          <p:nvPr/>
        </p:nvSpPr>
        <p:spPr>
          <a:xfrm>
            <a:off x="0" y="0"/>
            <a:ext cx="12192000" cy="1600200"/>
          </a:xfrm>
          <a:prstGeom prst="rect">
            <a:avLst/>
          </a:prstGeom>
          <a:solidFill>
            <a:srgbClr val="F6E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957CD1-1D77-4AAB-A613-F186CB6839D4}"/>
              </a:ext>
            </a:extLst>
          </p:cNvPr>
          <p:cNvSpPr txBox="1"/>
          <p:nvPr/>
        </p:nvSpPr>
        <p:spPr>
          <a:xfrm>
            <a:off x="449166" y="338435"/>
            <a:ext cx="11293669" cy="615553"/>
          </a:xfrm>
          <a:prstGeom prst="rect">
            <a:avLst/>
          </a:prstGeom>
          <a:noFill/>
        </p:spPr>
        <p:txBody>
          <a:bodyPr wrap="none" lIns="0" tIns="0" rIns="0" bIns="0" rtlCol="0">
            <a:spAutoFit/>
          </a:bodyPr>
          <a:lstStyle/>
          <a:p>
            <a:r>
              <a:rPr lang="en-SG" sz="4000" b="1">
                <a:solidFill>
                  <a:srgbClr val="1D5669"/>
                </a:solidFill>
                <a:latin typeface="#9Slide07 Cadena" panose="02000503000000020004" pitchFamily="2" charset="0"/>
              </a:rPr>
              <a:t>Câu 1: Hãy kể những điều em biết về các vua Hùng.</a:t>
            </a:r>
            <a:endParaRPr lang="en-US" sz="4000" b="1">
              <a:solidFill>
                <a:srgbClr val="1D5669"/>
              </a:solidFill>
              <a:latin typeface="#9Slide07 Cadena" panose="02000503000000020004" pitchFamily="2" charset="0"/>
            </a:endParaRPr>
          </a:p>
        </p:txBody>
      </p:sp>
    </p:spTree>
    <p:extLst>
      <p:ext uri="{BB962C8B-B14F-4D97-AF65-F5344CB8AC3E}">
        <p14:creationId xmlns:p14="http://schemas.microsoft.com/office/powerpoint/2010/main" val="3301403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03460-A1A7-4E89-9FB0-B825698D1003}"/>
              </a:ext>
            </a:extLst>
          </p:cNvPr>
          <p:cNvSpPr/>
          <p:nvPr/>
        </p:nvSpPr>
        <p:spPr>
          <a:xfrm>
            <a:off x="0" y="0"/>
            <a:ext cx="12192000" cy="6858000"/>
          </a:xfrm>
          <a:prstGeom prst="rect">
            <a:avLst/>
          </a:prstGeom>
          <a:solidFill>
            <a:srgbClr val="FB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6FDF6A4-87F0-4366-8ABB-72414A66EC51}"/>
              </a:ext>
            </a:extLst>
          </p:cNvPr>
          <p:cNvSpPr txBox="1"/>
          <p:nvPr/>
        </p:nvSpPr>
        <p:spPr>
          <a:xfrm>
            <a:off x="-152400" y="460775"/>
            <a:ext cx="11293669" cy="553998"/>
          </a:xfrm>
          <a:prstGeom prst="rect">
            <a:avLst/>
          </a:prstGeom>
          <a:noFill/>
        </p:spPr>
        <p:txBody>
          <a:bodyPr wrap="square" lIns="0" tIns="0" rIns="0" bIns="0" rtlCol="0">
            <a:spAutoFit/>
          </a:bodyPr>
          <a:lstStyle/>
          <a:p>
            <a:pPr algn="ctr"/>
            <a:r>
              <a:rPr lang="en-SG" sz="3600" b="1">
                <a:solidFill>
                  <a:schemeClr val="accent1">
                    <a:lumMod val="50000"/>
                  </a:schemeClr>
                </a:solidFill>
                <a:latin typeface="#9Slide07 Cadena" panose="02000503000000020004" pitchFamily="2" charset="0"/>
              </a:rPr>
              <a:t>Câu 1: Hãy kể những điều em biết về các vua Hùng.</a:t>
            </a:r>
            <a:endParaRPr lang="en-US" sz="3600" b="1">
              <a:solidFill>
                <a:schemeClr val="accent1">
                  <a:lumMod val="50000"/>
                </a:schemeClr>
              </a:solidFill>
              <a:latin typeface="#9Slide07 Cadena" panose="02000503000000020004" pitchFamily="2" charset="0"/>
            </a:endParaRPr>
          </a:p>
        </p:txBody>
      </p:sp>
      <p:pic>
        <p:nvPicPr>
          <p:cNvPr id="3" name="Picture 2">
            <a:extLst>
              <a:ext uri="{FF2B5EF4-FFF2-40B4-BE49-F238E27FC236}">
                <a16:creationId xmlns:a16="http://schemas.microsoft.com/office/drawing/2014/main" id="{C3D3FCD7-6083-4B39-B779-F83964C2E96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477" b="85573" l="34400" r="83800">
                        <a14:foregroundMark x1="78500" y1="22065" x2="61700" y2="42574"/>
                        <a14:foregroundMark x1="61700" y1="42574" x2="61500" y2="42150"/>
                        <a14:foregroundMark x1="79400" y1="13437" x2="68300" y2="26591"/>
                        <a14:foregroundMark x1="81900" y1="13296" x2="80100" y2="17397"/>
                        <a14:foregroundMark x1="83600" y1="11174" x2="82000" y2="13013"/>
                        <a14:foregroundMark x1="81500" y1="10184" x2="80700" y2="12023"/>
                        <a14:foregroundMark x1="82800" y1="18246" x2="78300" y2="40877"/>
                        <a14:foregroundMark x1="83400" y1="13437" x2="83100" y2="38614"/>
                        <a14:foregroundMark x1="83100" y1="38614" x2="83000" y2="39180"/>
                        <a14:foregroundMark x1="73360" y1="51888" x2="70700" y2="61669"/>
                        <a14:foregroundMark x1="70700" y1="61669" x2="63200" y2="71853"/>
                        <a14:foregroundMark x1="63200" y1="71853" x2="62100" y2="71994"/>
                        <a14:foregroundMark x1="68346" y1="54652" x2="59400" y2="71994"/>
                        <a14:foregroundMark x1="71805" y1="47946" x2="71256" y2="49010"/>
                        <a14:foregroundMark x1="76400" y1="39038" x2="73806" y2="44067"/>
                        <a14:foregroundMark x1="59400" y1="71994" x2="59500" y2="72277"/>
                        <a14:foregroundMark x1="68527" y1="54810" x2="66200" y2="74399"/>
                        <a14:foregroundMark x1="70400" y1="39038" x2="69595" y2="45818"/>
                        <a14:foregroundMark x1="66200" y1="74399" x2="66200" y2="74399"/>
                        <a14:foregroundMark x1="79100" y1="41018" x2="73000" y2="75955"/>
                        <a14:foregroundMark x1="73000" y1="75955" x2="72600" y2="75955"/>
                        <a14:foregroundMark x1="80100" y1="40311" x2="70600" y2="74682"/>
                        <a14:foregroundMark x1="70600" y1="74682" x2="68400" y2="76662"/>
                        <a14:foregroundMark x1="83300" y1="41443" x2="80100" y2="72702"/>
                        <a14:foregroundMark x1="80100" y1="72702" x2="79000" y2="74257"/>
                        <a14:foregroundMark x1="81300" y1="65912" x2="82200" y2="72277"/>
                        <a14:foregroundMark x1="82200" y1="72277" x2="78400" y2="80622"/>
                        <a14:foregroundMark x1="78400" y1="80622" x2="68200" y2="81471"/>
                        <a14:foregroundMark x1="68200" y1="81471" x2="63900" y2="80481"/>
                        <a14:foregroundMark x1="81100" y1="56153" x2="79700" y2="78076"/>
                        <a14:foregroundMark x1="82600" y1="59264" x2="83400" y2="69590"/>
                        <a14:foregroundMark x1="82800" y1="57001" x2="82900" y2="64356"/>
                        <a14:foregroundMark x1="82800" y1="43847" x2="82300" y2="57992"/>
                        <a14:foregroundMark x1="82300" y1="57992" x2="81800" y2="60255"/>
                        <a14:foregroundMark x1="83800" y1="72984" x2="81200" y2="77228"/>
                        <a14:foregroundMark x1="81200" y1="77228" x2="78200" y2="80057"/>
                        <a14:foregroundMark x1="82900" y1="80764" x2="77900" y2="82461"/>
                        <a14:foregroundMark x1="83000" y1="81754" x2="80500" y2="83027"/>
                        <a14:foregroundMark x1="83100" y1="82461" x2="80700" y2="83451"/>
                        <a14:foregroundMark x1="63500" y1="77228" x2="45200" y2="75672"/>
                        <a14:foregroundMark x1="45200" y1="75672" x2="45100" y2="75672"/>
                        <a14:foregroundMark x1="45200" y1="55446" x2="53900" y2="81895"/>
                        <a14:foregroundMark x1="53900" y1="81895" x2="53900" y2="82178"/>
                        <a14:foregroundMark x1="38896" y1="67586" x2="36100" y2="77652"/>
                        <a14:foregroundMark x1="41600" y1="57850" x2="39325" y2="66041"/>
                        <a14:foregroundMark x1="36100" y1="77652" x2="36100" y2="78076"/>
                        <a14:foregroundMark x1="34400" y1="56860" x2="36000" y2="59830"/>
                        <a14:foregroundMark x1="52400" y1="75813" x2="49600" y2="79491"/>
                        <a14:foregroundMark x1="49600" y1="79491" x2="45800" y2="82178"/>
                        <a14:foregroundMark x1="49200" y1="78925" x2="46100" y2="82603"/>
                        <a14:foregroundMark x1="46100" y1="82603" x2="41200" y2="85573"/>
                        <a14:foregroundMark x1="41200" y1="85573" x2="40800" y2="85573"/>
                        <a14:foregroundMark x1="35700" y1="61952" x2="35200" y2="68034"/>
                        <a14:foregroundMark x1="35200" y1="68034" x2="37500" y2="76379"/>
                        <a14:foregroundMark x1="35000" y1="63508" x2="35800" y2="77935"/>
                        <a14:foregroundMark x1="34900" y1="65205" x2="35700" y2="75672"/>
                        <a14:foregroundMark x1="66100" y1="30127" x2="59900" y2="29562"/>
                        <a14:foregroundMark x1="59900" y1="29562" x2="58716" y2="28892"/>
                        <a14:foregroundMark x1="58817" y1="28136" x2="58623" y2="28667"/>
                        <a14:foregroundMark x1="61500" y1="20792" x2="59472" y2="26342"/>
                        <a14:foregroundMark x1="65000" y1="22631" x2="61600" y2="24752"/>
                        <a14:foregroundMark x1="60100" y1="20509" x2="59100" y2="20085"/>
                        <a14:foregroundMark x1="56600" y1="33946" x2="55600" y2="30410"/>
                        <a14:foregroundMark x1="54600" y1="30835" x2="55400" y2="32673"/>
                        <a14:foregroundMark x1="56900" y1="35785" x2="55900" y2="37199"/>
                        <a14:foregroundMark x1="76100" y1="44696" x2="75400" y2="49081"/>
                        <a14:foregroundMark x1="76200" y1="42433" x2="75500" y2="46818"/>
                        <a14:foregroundMark x1="82900" y1="9477" x2="81800" y2="11315"/>
                        <a14:foregroundMark x1="82900" y1="48091" x2="82700" y2="55446"/>
                        <a14:foregroundMark x1="82700" y1="55446" x2="82700" y2="55446"/>
                        <a14:foregroundMark x1="83300" y1="45686" x2="82500" y2="50495"/>
                        <a14:backgroundMark x1="52700" y1="36351" x2="45200" y2="38190"/>
                        <a14:backgroundMark x1="58000" y1="27157" x2="55200" y2="26591"/>
                        <a14:backgroundMark x1="59000" y1="25884" x2="58100" y2="27440"/>
                        <a14:backgroundMark x1="57400" y1="33663" x2="56600" y2="31542"/>
                        <a14:backgroundMark x1="55900" y1="26874" x2="54100" y2="27440"/>
                        <a14:backgroundMark x1="55900" y1="43847" x2="52100" y2="48091"/>
                        <a14:backgroundMark x1="66700" y1="48091" x2="63800" y2="50212"/>
                        <a14:backgroundMark x1="69600" y1="45827" x2="68200" y2="46535"/>
                        <a14:backgroundMark x1="73100" y1="47383" x2="71500" y2="47242"/>
                        <a14:backgroundMark x1="68700" y1="48656" x2="66500" y2="53041"/>
                        <a14:backgroundMark x1="73165" y1="48378" x2="73400" y2="49929"/>
                        <a14:backgroundMark x1="74300" y1="48798" x2="73400" y2="51909"/>
                        <a14:backgroundMark x1="69700" y1="47666" x2="68300" y2="50495"/>
                        <a14:backgroundMark x1="40900" y1="70156" x2="41200" y2="73692"/>
                        <a14:backgroundMark x1="41600" y1="65912" x2="41700" y2="69448"/>
                        <a14:backgroundMark x1="41700" y1="67468" x2="40100" y2="69165"/>
                      </a14:backgroundRemoval>
                    </a14:imgEffect>
                  </a14:imgLayer>
                </a14:imgProps>
              </a:ext>
            </a:extLst>
          </a:blip>
          <a:srcRect l="30996" t="10113" r="16736" b="17223"/>
          <a:stretch/>
        </p:blipFill>
        <p:spPr>
          <a:xfrm flipH="1">
            <a:off x="-1" y="3276600"/>
            <a:ext cx="3660987" cy="3581399"/>
          </a:xfrm>
          <a:prstGeom prst="rect">
            <a:avLst/>
          </a:prstGeom>
        </p:spPr>
      </p:pic>
      <p:pic>
        <p:nvPicPr>
          <p:cNvPr id="8" name="Picture 7">
            <a:extLst>
              <a:ext uri="{FF2B5EF4-FFF2-40B4-BE49-F238E27FC236}">
                <a16:creationId xmlns:a16="http://schemas.microsoft.com/office/drawing/2014/main" id="{0E602FFB-2FC1-44E0-8801-5C79EC2FFF35}"/>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467" b="82178" l="600" r="20600">
                        <a14:foregroundMark x1="5200" y1="12306" x2="1700" y2="22207"/>
                        <a14:foregroundMark x1="15600" y1="10467" x2="5300" y2="13437"/>
                        <a14:foregroundMark x1="19700" y1="82037" x2="5000" y2="76945"/>
                        <a14:foregroundMark x1="5000" y1="76945" x2="4800" y2="76945"/>
                        <a14:foregroundMark x1="17700" y1="81895" x2="1500" y2="78501"/>
                        <a14:foregroundMark x1="1500" y1="78501" x2="700" y2="78501"/>
                        <a14:foregroundMark x1="20000" y1="82320" x2="6600" y2="81188"/>
                        <a14:foregroundMark x1="6600" y1="81188" x2="4600" y2="81188"/>
                        <a14:foregroundMark x1="12900" y1="82037" x2="900" y2="82178"/>
                      </a14:backgroundRemoval>
                    </a14:imgEffect>
                  </a14:imgLayer>
                </a14:imgProps>
              </a:ext>
            </a:extLst>
          </a:blip>
          <a:srcRect t="10113" r="77048" b="17223"/>
          <a:stretch/>
        </p:blipFill>
        <p:spPr>
          <a:xfrm flipH="1">
            <a:off x="9220200" y="7257"/>
            <a:ext cx="2971800" cy="6858000"/>
          </a:xfrm>
          <a:prstGeom prst="rect">
            <a:avLst/>
          </a:prstGeom>
        </p:spPr>
      </p:pic>
      <p:sp>
        <p:nvSpPr>
          <p:cNvPr id="9" name="TextBox 8">
            <a:extLst>
              <a:ext uri="{FF2B5EF4-FFF2-40B4-BE49-F238E27FC236}">
                <a16:creationId xmlns:a16="http://schemas.microsoft.com/office/drawing/2014/main" id="{65A5B09B-A5AF-4802-89F3-FFAEA9AA4C17}"/>
              </a:ext>
            </a:extLst>
          </p:cNvPr>
          <p:cNvSpPr txBox="1"/>
          <p:nvPr/>
        </p:nvSpPr>
        <p:spPr>
          <a:xfrm>
            <a:off x="2209800" y="1295400"/>
            <a:ext cx="9094346" cy="4278094"/>
          </a:xfrm>
          <a:prstGeom prst="rect">
            <a:avLst/>
          </a:prstGeom>
          <a:noFill/>
        </p:spPr>
        <p:txBody>
          <a:bodyPr wrap="square">
            <a:spAutoFit/>
          </a:bodyPr>
          <a:lstStyle/>
          <a:p>
            <a:pPr algn="just"/>
            <a:r>
              <a:rPr kumimoji="0" lang="en-SG"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SG" sz="3400" b="0" i="0" dirty="0">
                <a:solidFill>
                  <a:srgbClr val="000000"/>
                </a:solidFill>
                <a:effectLst/>
                <a:latin typeface="Arial" panose="020B0604020202020204" pitchFamily="34" charset="0"/>
              </a:rPr>
              <a:t>Theo </a:t>
            </a:r>
            <a:r>
              <a:rPr lang="en-SG" sz="3400" b="0" i="0" dirty="0" err="1">
                <a:solidFill>
                  <a:srgbClr val="000000"/>
                </a:solidFill>
                <a:effectLst/>
                <a:latin typeface="Arial" panose="020B0604020202020204" pitchFamily="34" charset="0"/>
              </a:rPr>
              <a:t>truyền</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thuyết</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Lạc</a:t>
            </a:r>
            <a:r>
              <a:rPr lang="en-SG" sz="3400" b="0" i="0" dirty="0">
                <a:solidFill>
                  <a:srgbClr val="000000"/>
                </a:solidFill>
                <a:effectLst/>
                <a:latin typeface="Arial" panose="020B0604020202020204" pitchFamily="34" charset="0"/>
              </a:rPr>
              <a:t> Long </a:t>
            </a:r>
            <a:r>
              <a:rPr lang="en-SG" sz="3400" b="0" i="0" dirty="0" err="1">
                <a:solidFill>
                  <a:srgbClr val="000000"/>
                </a:solidFill>
                <a:effectLst/>
                <a:latin typeface="Arial" panose="020B0604020202020204" pitchFamily="34" charset="0"/>
              </a:rPr>
              <a:t>Quân</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cho</a:t>
            </a:r>
            <a:r>
              <a:rPr lang="en-SG" sz="3400" b="0" i="0" dirty="0">
                <a:solidFill>
                  <a:srgbClr val="000000"/>
                </a:solidFill>
                <a:effectLst/>
                <a:latin typeface="Arial" panose="020B0604020202020204" pitchFamily="34" charset="0"/>
              </a:rPr>
              <a:t> ng</a:t>
            </a:r>
            <a:r>
              <a:rPr lang="vi-VN" sz="3400" b="0" i="0" dirty="0" err="1">
                <a:solidFill>
                  <a:srgbClr val="000000"/>
                </a:solidFill>
                <a:effectLst/>
                <a:latin typeface="Arial" panose="020B0604020202020204" pitchFamily="34" charset="0"/>
              </a:rPr>
              <a:t>ười</a:t>
            </a:r>
            <a:r>
              <a:rPr lang="en-SG" sz="3400" b="0" i="0" dirty="0">
                <a:solidFill>
                  <a:srgbClr val="000000"/>
                </a:solidFill>
                <a:effectLst/>
                <a:latin typeface="Arial" panose="020B0604020202020204" pitchFamily="34" charset="0"/>
              </a:rPr>
              <a:t> con </a:t>
            </a:r>
            <a:r>
              <a:rPr lang="en-SG" sz="3400" b="0" i="0" dirty="0" err="1">
                <a:solidFill>
                  <a:srgbClr val="000000"/>
                </a:solidFill>
                <a:effectLst/>
                <a:latin typeface="Arial" panose="020B0604020202020204" pitchFamily="34" charset="0"/>
              </a:rPr>
              <a:t>trai</a:t>
            </a:r>
            <a:r>
              <a:rPr lang="en-SG" sz="3400" b="0" i="0" dirty="0">
                <a:solidFill>
                  <a:srgbClr val="000000"/>
                </a:solidFill>
                <a:effectLst/>
                <a:latin typeface="Arial" panose="020B0604020202020204" pitchFamily="34" charset="0"/>
              </a:rPr>
              <a:t> tr</a:t>
            </a:r>
            <a:r>
              <a:rPr lang="vi-VN" sz="3400" b="0" i="0" dirty="0" err="1">
                <a:solidFill>
                  <a:srgbClr val="000000"/>
                </a:solidFill>
                <a:effectLst/>
                <a:latin typeface="Arial" panose="020B0604020202020204" pitchFamily="34" charset="0"/>
              </a:rPr>
              <a:t>ưởng</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làm</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vua</a:t>
            </a:r>
            <a:r>
              <a:rPr lang="en-SG" sz="3400" b="0" i="0" dirty="0">
                <a:solidFill>
                  <a:srgbClr val="000000"/>
                </a:solidFill>
                <a:effectLst/>
                <a:latin typeface="Arial" panose="020B0604020202020204" pitchFamily="34" charset="0"/>
              </a:rPr>
              <a:t> n</a:t>
            </a:r>
            <a:r>
              <a:rPr lang="vi-VN" sz="3400" b="0" i="0" dirty="0" err="1">
                <a:solidFill>
                  <a:srgbClr val="000000"/>
                </a:solidFill>
                <a:effectLst/>
                <a:latin typeface="Arial" panose="020B0604020202020204" pitchFamily="34" charset="0"/>
              </a:rPr>
              <a:t>ước</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Văn</a:t>
            </a:r>
            <a:r>
              <a:rPr lang="en-SG" sz="3400" b="0" i="0" dirty="0">
                <a:solidFill>
                  <a:srgbClr val="000000"/>
                </a:solidFill>
                <a:effectLst/>
                <a:latin typeface="Arial" panose="020B0604020202020204" pitchFamily="34" charset="0"/>
              </a:rPr>
              <a:t> Lang, x</a:t>
            </a:r>
            <a:r>
              <a:rPr lang="vi-VN" sz="3400" b="0" i="0" dirty="0">
                <a:solidFill>
                  <a:srgbClr val="000000"/>
                </a:solidFill>
                <a:effectLst/>
                <a:latin typeface="Arial" panose="020B0604020202020204" pitchFamily="34" charset="0"/>
              </a:rPr>
              <a:t>ưng</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là</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Hùng</a:t>
            </a:r>
            <a:r>
              <a:rPr lang="en-SG" sz="3400" b="0" i="0" dirty="0">
                <a:solidFill>
                  <a:srgbClr val="000000"/>
                </a:solidFill>
                <a:effectLst/>
                <a:latin typeface="Arial" panose="020B0604020202020204" pitchFamily="34" charset="0"/>
              </a:rPr>
              <a:t> V</a:t>
            </a:r>
            <a:r>
              <a:rPr lang="vi-VN" sz="3400" b="0" i="0" dirty="0">
                <a:solidFill>
                  <a:srgbClr val="000000"/>
                </a:solidFill>
                <a:effectLst/>
                <a:latin typeface="Arial" panose="020B0604020202020204" pitchFamily="34" charset="0"/>
              </a:rPr>
              <a:t>ương</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đóng</a:t>
            </a:r>
            <a:r>
              <a:rPr lang="en-SG" sz="3400" b="0" i="0" dirty="0">
                <a:solidFill>
                  <a:srgbClr val="000000"/>
                </a:solidFill>
                <a:effectLst/>
                <a:latin typeface="Arial" panose="020B0604020202020204" pitchFamily="34" charset="0"/>
              </a:rPr>
              <a:t> </a:t>
            </a:r>
            <a:r>
              <a:rPr lang="en-SG" sz="3400" b="0" i="0" dirty="0" err="1">
                <a:solidFill>
                  <a:srgbClr val="000000"/>
                </a:solidFill>
                <a:effectLst/>
                <a:latin typeface="Arial" panose="020B0604020202020204" pitchFamily="34" charset="0"/>
              </a:rPr>
              <a:t>đô</a:t>
            </a:r>
            <a:r>
              <a:rPr lang="en-SG" sz="3400" b="0" i="0" dirty="0">
                <a:solidFill>
                  <a:srgbClr val="000000"/>
                </a:solidFill>
                <a:effectLst/>
                <a:latin typeface="Arial" panose="020B0604020202020204" pitchFamily="34" charset="0"/>
              </a:rPr>
              <a:t> ở</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thành</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Phong</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Châu</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từ</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Ngã</a:t>
            </a:r>
            <a:r>
              <a:rPr lang="en-SG" sz="3400" dirty="0">
                <a:solidFill>
                  <a:srgbClr val="000000"/>
                </a:solidFill>
                <a:latin typeface="Arial" panose="020B0604020202020204" pitchFamily="34" charset="0"/>
              </a:rPr>
              <a:t> Ba </a:t>
            </a:r>
            <a:r>
              <a:rPr lang="en-SG" sz="3400" dirty="0" err="1">
                <a:solidFill>
                  <a:srgbClr val="000000"/>
                </a:solidFill>
                <a:latin typeface="Arial" panose="020B0604020202020204" pitchFamily="34" charset="0"/>
              </a:rPr>
              <a:t>Hạc</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về</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tới</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các</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vùng</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đất</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quanh</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núi</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Nghĩa</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Lĩnh</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có</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thành</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phố</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Việt</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Trì</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và</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một</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phần</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đất</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thuộc</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các</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huyện</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Lâm</a:t>
            </a:r>
            <a:r>
              <a:rPr lang="en-SG" sz="3400" dirty="0">
                <a:solidFill>
                  <a:srgbClr val="000000"/>
                </a:solidFill>
                <a:latin typeface="Arial" panose="020B0604020202020204" pitchFamily="34" charset="0"/>
              </a:rPr>
              <a:t> Thao, </a:t>
            </a:r>
            <a:r>
              <a:rPr lang="en-SG" sz="3400" dirty="0" err="1">
                <a:solidFill>
                  <a:srgbClr val="000000"/>
                </a:solidFill>
                <a:latin typeface="Arial" panose="020B0604020202020204" pitchFamily="34" charset="0"/>
              </a:rPr>
              <a:t>Phù</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Ninh</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tỉnh</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Phú</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Thọ</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ngày</a:t>
            </a:r>
            <a:r>
              <a:rPr lang="en-SG" sz="3400" dirty="0">
                <a:solidFill>
                  <a:srgbClr val="000000"/>
                </a:solidFill>
                <a:latin typeface="Arial" panose="020B0604020202020204" pitchFamily="34" charset="0"/>
              </a:rPr>
              <a:t> nay. </a:t>
            </a:r>
          </a:p>
          <a:p>
            <a:pPr algn="just"/>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Hùng</a:t>
            </a:r>
            <a:r>
              <a:rPr lang="en-SG" sz="3400" dirty="0">
                <a:solidFill>
                  <a:srgbClr val="000000"/>
                </a:solidFill>
                <a:latin typeface="Arial" panose="020B0604020202020204" pitchFamily="34" charset="0"/>
              </a:rPr>
              <a:t> V</a:t>
            </a:r>
            <a:r>
              <a:rPr lang="vi-VN" sz="3400" dirty="0">
                <a:solidFill>
                  <a:srgbClr val="000000"/>
                </a:solidFill>
                <a:latin typeface="Arial" panose="020B0604020202020204" pitchFamily="34" charset="0"/>
              </a:rPr>
              <a:t>ương</a:t>
            </a:r>
            <a:r>
              <a:rPr lang="en-SG" sz="3400" dirty="0">
                <a:solidFill>
                  <a:srgbClr val="000000"/>
                </a:solidFill>
                <a:latin typeface="Arial" panose="020B0604020202020204" pitchFamily="34" charset="0"/>
              </a:rPr>
              <a:t> </a:t>
            </a:r>
            <a:r>
              <a:rPr lang="en-SG" sz="3400" dirty="0" err="1">
                <a:solidFill>
                  <a:srgbClr val="000000"/>
                </a:solidFill>
                <a:latin typeface="Arial" panose="020B0604020202020204" pitchFamily="34" charset="0"/>
              </a:rPr>
              <a:t>truyền</a:t>
            </a:r>
            <a:r>
              <a:rPr lang="en-SG" sz="3400" dirty="0">
                <a:solidFill>
                  <a:srgbClr val="000000"/>
                </a:solidFill>
                <a:latin typeface="Arial" panose="020B0604020202020204" pitchFamily="34" charset="0"/>
              </a:rPr>
              <a:t> đ</a:t>
            </a:r>
            <a:r>
              <a:rPr lang="vi-VN" sz="3400" dirty="0" err="1">
                <a:solidFill>
                  <a:srgbClr val="000000"/>
                </a:solidFill>
                <a:latin typeface="Arial" panose="020B0604020202020204" pitchFamily="34" charset="0"/>
              </a:rPr>
              <a:t>ược</a:t>
            </a:r>
            <a:r>
              <a:rPr lang="en-SG" sz="3400" dirty="0">
                <a:solidFill>
                  <a:srgbClr val="000000"/>
                </a:solidFill>
                <a:latin typeface="Arial" panose="020B0604020202020204" pitchFamily="34" charset="0"/>
              </a:rPr>
              <a:t> 18 </a:t>
            </a:r>
            <a:r>
              <a:rPr lang="en-SG" sz="3400" dirty="0" err="1">
                <a:solidFill>
                  <a:srgbClr val="000000"/>
                </a:solidFill>
                <a:latin typeface="Arial" panose="020B0604020202020204" pitchFamily="34" charset="0"/>
              </a:rPr>
              <a:t>đời</a:t>
            </a:r>
            <a:r>
              <a:rPr lang="en-SG" sz="3400" dirty="0">
                <a:solidFill>
                  <a:srgbClr val="000000"/>
                </a:solidFill>
                <a:latin typeface="Arial" panose="020B0604020202020204" pitchFamily="34" charset="0"/>
              </a:rPr>
              <a:t>.</a:t>
            </a:r>
            <a:endParaRPr lang="en-US" sz="3400" dirty="0"/>
          </a:p>
        </p:txBody>
      </p:sp>
    </p:spTree>
    <p:extLst>
      <p:ext uri="{BB962C8B-B14F-4D97-AF65-F5344CB8AC3E}">
        <p14:creationId xmlns:p14="http://schemas.microsoft.com/office/powerpoint/2010/main" val="399739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851A48-B34C-4466-8F1E-B580EC470014}"/>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23903C19-0846-4DCE-83AF-25A15C05EB1D}"/>
              </a:ext>
            </a:extLst>
          </p:cNvPr>
          <p:cNvSpPr/>
          <p:nvPr/>
        </p:nvSpPr>
        <p:spPr>
          <a:xfrm>
            <a:off x="228600" y="217995"/>
            <a:ext cx="11734800" cy="6422010"/>
          </a:xfrm>
          <a:prstGeom prst="roundRect">
            <a:avLst>
              <a:gd name="adj" fmla="val 6399"/>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6FDF6A4-87F0-4366-8ABB-72414A66EC51}"/>
              </a:ext>
            </a:extLst>
          </p:cNvPr>
          <p:cNvSpPr txBox="1"/>
          <p:nvPr/>
        </p:nvSpPr>
        <p:spPr>
          <a:xfrm>
            <a:off x="914400" y="380923"/>
            <a:ext cx="10363200" cy="984885"/>
          </a:xfrm>
          <a:prstGeom prst="rect">
            <a:avLst/>
          </a:prstGeom>
          <a:noFill/>
        </p:spPr>
        <p:txBody>
          <a:bodyPr wrap="square" lIns="0" tIns="0" rIns="0" bIns="0" rtlCol="0">
            <a:spAutoFit/>
          </a:bodyPr>
          <a:lstStyle/>
          <a:p>
            <a:pPr algn="ctr"/>
            <a:r>
              <a:rPr lang="en-SG" sz="3200" b="1">
                <a:solidFill>
                  <a:schemeClr val="accent1">
                    <a:lumMod val="50000"/>
                  </a:schemeClr>
                </a:solidFill>
                <a:latin typeface="#9Slide07 Cadena" panose="02000503000000020004" pitchFamily="2" charset="0"/>
              </a:rPr>
              <a:t>Câu 2: </a:t>
            </a:r>
            <a:r>
              <a:rPr lang="vi-VN" sz="3200" b="1">
                <a:solidFill>
                  <a:schemeClr val="accent1">
                    <a:lumMod val="50000"/>
                  </a:schemeClr>
                </a:solidFill>
                <a:latin typeface="#9Slide07 Cadena" panose="02000503000000020004" pitchFamily="2" charset="0"/>
              </a:rPr>
              <a:t>Tìm những từ ngữ miêu tả cảnh đẹp của thiên nhiên nơi đền Hùng.</a:t>
            </a:r>
            <a:endParaRPr lang="en-US" sz="3200" b="1">
              <a:solidFill>
                <a:schemeClr val="accent1">
                  <a:lumMod val="50000"/>
                </a:schemeClr>
              </a:solidFill>
              <a:latin typeface="#9Slide07 Cadena" panose="02000503000000020004" pitchFamily="2" charset="0"/>
            </a:endParaRPr>
          </a:p>
        </p:txBody>
      </p:sp>
      <p:sp>
        <p:nvSpPr>
          <p:cNvPr id="9" name="TextBox 8">
            <a:extLst>
              <a:ext uri="{FF2B5EF4-FFF2-40B4-BE49-F238E27FC236}">
                <a16:creationId xmlns:a16="http://schemas.microsoft.com/office/drawing/2014/main" id="{65A5B09B-A5AF-4802-89F3-FFAEA9AA4C17}"/>
              </a:ext>
            </a:extLst>
          </p:cNvPr>
          <p:cNvSpPr txBox="1"/>
          <p:nvPr/>
        </p:nvSpPr>
        <p:spPr>
          <a:xfrm>
            <a:off x="685800" y="1599043"/>
            <a:ext cx="10896600" cy="3924151"/>
          </a:xfrm>
          <a:prstGeom prst="rect">
            <a:avLst/>
          </a:prstGeom>
          <a:noFill/>
        </p:spPr>
        <p:txBody>
          <a:bodyPr wrap="square">
            <a:spAutoFit/>
          </a:bodyPr>
          <a:lstStyle/>
          <a:p>
            <a:pPr algn="just">
              <a:spcBef>
                <a:spcPts val="600"/>
              </a:spcBef>
            </a:pPr>
            <a:r>
              <a:rPr lang="vi-VN" sz="2800" b="0" i="0">
                <a:effectLst/>
                <a:latin typeface="Arial" panose="020B0604020202020204" pitchFamily="34" charset="0"/>
              </a:rPr>
              <a:t>- Trước đền, khóm hải đường đâm bông rực rỡ.</a:t>
            </a:r>
          </a:p>
          <a:p>
            <a:pPr algn="just">
              <a:spcBef>
                <a:spcPts val="600"/>
              </a:spcBef>
            </a:pPr>
            <a:r>
              <a:rPr lang="vi-VN" sz="2800" b="0" i="0">
                <a:effectLst/>
                <a:latin typeface="Arial" panose="020B0604020202020204" pitchFamily="34" charset="0"/>
              </a:rPr>
              <a:t>- Những cánh bướm nhiều màu sắc bay dập dờn như đang múa quạt xòe hoa.</a:t>
            </a:r>
          </a:p>
          <a:p>
            <a:pPr algn="just">
              <a:spcBef>
                <a:spcPts val="600"/>
              </a:spcBef>
            </a:pPr>
            <a:r>
              <a:rPr lang="vi-VN" sz="2800" b="0" i="0">
                <a:effectLst/>
                <a:latin typeface="Arial" panose="020B0604020202020204" pitchFamily="34" charset="0"/>
              </a:rPr>
              <a:t>- Bên </a:t>
            </a:r>
            <a:r>
              <a:rPr lang="en-SG" sz="2800" b="0" i="0">
                <a:effectLst/>
                <a:latin typeface="Arial" panose="020B0604020202020204" pitchFamily="34" charset="0"/>
              </a:rPr>
              <a:t>phải</a:t>
            </a:r>
            <a:r>
              <a:rPr lang="vi-VN" sz="2800" b="0" i="0">
                <a:effectLst/>
                <a:latin typeface="Arial" panose="020B0604020202020204" pitchFamily="34" charset="0"/>
              </a:rPr>
              <a:t> là đỉnh Ba Vì vòi vọi</a:t>
            </a:r>
            <a:r>
              <a:rPr lang="en-SG" sz="2800" b="0" i="0">
                <a:effectLst/>
                <a:latin typeface="Arial" panose="020B0604020202020204" pitchFamily="34" charset="0"/>
              </a:rPr>
              <a:t>.</a:t>
            </a:r>
          </a:p>
          <a:p>
            <a:pPr algn="just">
              <a:spcBef>
                <a:spcPts val="600"/>
              </a:spcBef>
            </a:pPr>
            <a:r>
              <a:rPr lang="en-SG" sz="2800">
                <a:latin typeface="Arial" panose="020B0604020202020204" pitchFamily="34" charset="0"/>
              </a:rPr>
              <a:t>- B</a:t>
            </a:r>
            <a:r>
              <a:rPr lang="en-SG" sz="2800" b="0" i="0">
                <a:effectLst/>
                <a:latin typeface="Arial" panose="020B0604020202020204" pitchFamily="34" charset="0"/>
              </a:rPr>
              <a:t>ên trái là d</a:t>
            </a:r>
            <a:r>
              <a:rPr lang="vi-VN" sz="2800" b="0" i="0">
                <a:effectLst/>
                <a:latin typeface="Arial" panose="020B0604020202020204" pitchFamily="34" charset="0"/>
              </a:rPr>
              <a:t>ãy Tam Đảo như bức tường xanh sừng sững.</a:t>
            </a:r>
          </a:p>
          <a:p>
            <a:pPr algn="just">
              <a:spcBef>
                <a:spcPts val="600"/>
              </a:spcBef>
            </a:pPr>
            <a:r>
              <a:rPr lang="vi-VN" sz="2800" b="0" i="0">
                <a:effectLst/>
                <a:latin typeface="Arial" panose="020B0604020202020204" pitchFamily="34" charset="0"/>
              </a:rPr>
              <a:t>- Phía xa xa là núi Sóc Sơ</a:t>
            </a:r>
            <a:r>
              <a:rPr lang="en-SG" sz="2800" b="0" i="0">
                <a:effectLst/>
                <a:latin typeface="Arial" panose="020B0604020202020204" pitchFamily="34" charset="0"/>
              </a:rPr>
              <a:t>n.</a:t>
            </a:r>
            <a:endParaRPr lang="vi-VN" sz="2800" b="0" i="0">
              <a:effectLst/>
              <a:latin typeface="Arial" panose="020B0604020202020204" pitchFamily="34" charset="0"/>
            </a:endParaRPr>
          </a:p>
          <a:p>
            <a:pPr algn="just">
              <a:spcBef>
                <a:spcPts val="600"/>
              </a:spcBef>
            </a:pPr>
            <a:r>
              <a:rPr lang="vi-VN" sz="2800" b="0" i="0">
                <a:effectLst/>
                <a:latin typeface="Arial" panose="020B0604020202020204" pitchFamily="34" charset="0"/>
              </a:rPr>
              <a:t>- </a:t>
            </a:r>
            <a:r>
              <a:rPr lang="en-SG" sz="2800" b="0" i="0">
                <a:effectLst/>
                <a:latin typeface="Arial" panose="020B0604020202020204" pitchFamily="34" charset="0"/>
              </a:rPr>
              <a:t>Tr</a:t>
            </a:r>
            <a:r>
              <a:rPr lang="vi-VN" sz="2800" b="0" i="0">
                <a:effectLst/>
                <a:latin typeface="Arial" panose="020B0604020202020204" pitchFamily="34" charset="0"/>
              </a:rPr>
              <a:t>ước</a:t>
            </a:r>
            <a:r>
              <a:rPr lang="en-SG" sz="2800" b="0" i="0">
                <a:effectLst/>
                <a:latin typeface="Arial" panose="020B0604020202020204" pitchFamily="34" charset="0"/>
              </a:rPr>
              <a:t> mặt là Ngã Ba Hạc, những</a:t>
            </a:r>
            <a:r>
              <a:rPr lang="en-SG" sz="2800">
                <a:latin typeface="Arial" panose="020B0604020202020204" pitchFamily="34" charset="0"/>
              </a:rPr>
              <a:t> cây đại, cây thông già, giếng Ngọc trong xanh,...</a:t>
            </a:r>
            <a:endParaRPr lang="vi-VN" sz="2800" b="0" i="0">
              <a:effectLst/>
              <a:latin typeface="Arial" panose="020B0604020202020204" pitchFamily="34" charset="0"/>
            </a:endParaRPr>
          </a:p>
        </p:txBody>
      </p:sp>
      <p:sp>
        <p:nvSpPr>
          <p:cNvPr id="11" name="TextBox 10">
            <a:extLst>
              <a:ext uri="{FF2B5EF4-FFF2-40B4-BE49-F238E27FC236}">
                <a16:creationId xmlns:a16="http://schemas.microsoft.com/office/drawing/2014/main" id="{F5AF68B9-0521-4827-ADA8-B730A1B54456}"/>
              </a:ext>
            </a:extLst>
          </p:cNvPr>
          <p:cNvSpPr txBox="1"/>
          <p:nvPr/>
        </p:nvSpPr>
        <p:spPr>
          <a:xfrm>
            <a:off x="457200" y="5756429"/>
            <a:ext cx="11277600" cy="584775"/>
          </a:xfrm>
          <a:prstGeom prst="rect">
            <a:avLst/>
          </a:prstGeom>
          <a:noFill/>
        </p:spPr>
        <p:txBody>
          <a:bodyPr wrap="square">
            <a:spAutoFit/>
          </a:bodyPr>
          <a:lstStyle/>
          <a:p>
            <a:pPr algn="just">
              <a:spcBef>
                <a:spcPts val="600"/>
              </a:spcBef>
            </a:pPr>
            <a:r>
              <a:rPr lang="vi-VN" sz="3200" b="1" i="0">
                <a:solidFill>
                  <a:srgbClr val="FF0066"/>
                </a:solidFill>
                <a:effectLst/>
                <a:latin typeface="Arial" panose="020B0604020202020204" pitchFamily="34" charset="0"/>
                <a:sym typeface="Wingdings 3" panose="05040102010807070707" pitchFamily="18" charset="2"/>
              </a:rPr>
              <a:t></a:t>
            </a:r>
            <a:r>
              <a:rPr lang="en-SG" sz="3200" b="1" i="0">
                <a:solidFill>
                  <a:srgbClr val="FF0066"/>
                </a:solidFill>
                <a:effectLst/>
                <a:latin typeface="Arial" panose="020B0604020202020204" pitchFamily="34" charset="0"/>
                <a:sym typeface="Wingdings 3" panose="05040102010807070707" pitchFamily="18" charset="2"/>
              </a:rPr>
              <a:t> Cảnh thiên nhiên n</a:t>
            </a:r>
            <a:r>
              <a:rPr lang="vi-VN" sz="3200" b="1" i="0">
                <a:solidFill>
                  <a:srgbClr val="FF0066"/>
                </a:solidFill>
                <a:effectLst/>
                <a:latin typeface="Arial" panose="020B0604020202020204" pitchFamily="34" charset="0"/>
                <a:sym typeface="Wingdings 3" panose="05040102010807070707" pitchFamily="18" charset="2"/>
              </a:rPr>
              <a:t>ơi</a:t>
            </a:r>
            <a:r>
              <a:rPr lang="en-SG" sz="3200" b="1" i="0">
                <a:solidFill>
                  <a:srgbClr val="FF0066"/>
                </a:solidFill>
                <a:effectLst/>
                <a:latin typeface="Arial" panose="020B0604020202020204" pitchFamily="34" charset="0"/>
                <a:sym typeface="Wingdings 3" panose="05040102010807070707" pitchFamily="18" charset="2"/>
              </a:rPr>
              <a:t> đền Hùng thật tráng lệ, hùng vĩ.</a:t>
            </a:r>
            <a:endParaRPr lang="vi-VN" sz="3200" b="1" i="0">
              <a:solidFill>
                <a:srgbClr val="FF0066"/>
              </a:solidFill>
              <a:effectLst/>
              <a:latin typeface="Arial" panose="020B0604020202020204" pitchFamily="34" charset="0"/>
            </a:endParaRPr>
          </a:p>
        </p:txBody>
      </p:sp>
    </p:spTree>
    <p:extLst>
      <p:ext uri="{BB962C8B-B14F-4D97-AF65-F5344CB8AC3E}">
        <p14:creationId xmlns:p14="http://schemas.microsoft.com/office/powerpoint/2010/main" val="94260394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3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50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500"/>
                                            <p:tgtEl>
                                              <p:spTgt spid="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300" fill="hold"/>
                                            <p:tgtEl>
                                              <p:spTgt spid="5"/>
                                            </p:tgtEl>
                                            <p:attrNameLst>
                                              <p:attrName>ppt_x</p:attrName>
                                            </p:attrNameLst>
                                          </p:cBhvr>
                                          <p:tavLst>
                                            <p:tav tm="0">
                                              <p:val>
                                                <p:strVal val="#ppt_x"/>
                                              </p:val>
                                            </p:tav>
                                            <p:tav tm="100000">
                                              <p:val>
                                                <p:strVal val="#ppt_x"/>
                                              </p:val>
                                            </p:tav>
                                          </p:tavLst>
                                        </p:anim>
                                        <p:anim calcmode="lin" valueType="num">
                                          <p:cBhvr additive="base">
                                            <p:cTn id="8" dur="13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50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500"/>
                                            <p:tgtEl>
                                              <p:spTgt spid="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48FD2B-B87B-4C8F-85E4-A845481450EB}"/>
              </a:ext>
            </a:extLst>
          </p:cNvPr>
          <p:cNvPicPr>
            <a:picLocks noChangeAspect="1"/>
          </p:cNvPicPr>
          <p:nvPr/>
        </p:nvPicPr>
        <p:blipFill rotWithShape="1">
          <a:blip r:embed="rId2"/>
          <a:srcRect l="1491" t="1885" r="1584" b="1824"/>
          <a:stretch/>
        </p:blipFill>
        <p:spPr>
          <a:xfrm>
            <a:off x="0" y="0"/>
            <a:ext cx="12192000" cy="6858000"/>
          </a:xfrm>
          <a:prstGeom prst="rect">
            <a:avLst/>
          </a:prstGeom>
        </p:spPr>
      </p:pic>
      <p:sp>
        <p:nvSpPr>
          <p:cNvPr id="16" name="Rectangle: Rounded Corners 15">
            <a:extLst>
              <a:ext uri="{FF2B5EF4-FFF2-40B4-BE49-F238E27FC236}">
                <a16:creationId xmlns:a16="http://schemas.microsoft.com/office/drawing/2014/main" id="{7B4FE7B5-DF32-4F0D-8B9E-C882AC49F8AF}"/>
              </a:ext>
            </a:extLst>
          </p:cNvPr>
          <p:cNvSpPr/>
          <p:nvPr/>
        </p:nvSpPr>
        <p:spPr>
          <a:xfrm>
            <a:off x="10744200" y="0"/>
            <a:ext cx="1383632"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903C19-0846-4DCE-83AF-25A15C05EB1D}"/>
              </a:ext>
            </a:extLst>
          </p:cNvPr>
          <p:cNvSpPr/>
          <p:nvPr/>
        </p:nvSpPr>
        <p:spPr>
          <a:xfrm>
            <a:off x="127334" y="163782"/>
            <a:ext cx="11937332" cy="6530436"/>
          </a:xfrm>
          <a:prstGeom prst="roundRect">
            <a:avLst>
              <a:gd name="adj" fmla="val 6399"/>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6FDF6A4-87F0-4366-8ABB-72414A66EC51}"/>
              </a:ext>
            </a:extLst>
          </p:cNvPr>
          <p:cNvSpPr txBox="1"/>
          <p:nvPr/>
        </p:nvSpPr>
        <p:spPr>
          <a:xfrm>
            <a:off x="914400" y="635453"/>
            <a:ext cx="10439400" cy="1477328"/>
          </a:xfrm>
          <a:prstGeom prst="rect">
            <a:avLst/>
          </a:prstGeom>
          <a:noFill/>
        </p:spPr>
        <p:txBody>
          <a:bodyPr wrap="square" lIns="0" tIns="0" rIns="0" bIns="0" rtlCol="0">
            <a:spAutoFit/>
          </a:bodyPr>
          <a:lstStyle/>
          <a:p>
            <a:pPr algn="ctr"/>
            <a:r>
              <a:rPr lang="en-SG" sz="3200" b="1">
                <a:solidFill>
                  <a:schemeClr val="accent1">
                    <a:lumMod val="50000"/>
                  </a:schemeClr>
                </a:solidFill>
                <a:latin typeface="#9Slide07 Cadena" panose="02000503000000020004" pitchFamily="2" charset="0"/>
              </a:rPr>
              <a:t>Câu 3: Bài văn đã gợi cho em nhớ đến một số truyền thuyết về sự nghiệp dựng n</a:t>
            </a:r>
            <a:r>
              <a:rPr lang="vi-VN" sz="3200" b="1">
                <a:solidFill>
                  <a:schemeClr val="accent1">
                    <a:lumMod val="50000"/>
                  </a:schemeClr>
                </a:solidFill>
                <a:latin typeface="#9Slide07 Cadena" panose="02000503000000020004" pitchFamily="2" charset="0"/>
              </a:rPr>
              <a:t>ước</a:t>
            </a:r>
            <a:r>
              <a:rPr lang="en-SG" sz="3200" b="1">
                <a:solidFill>
                  <a:schemeClr val="accent1">
                    <a:lumMod val="50000"/>
                  </a:schemeClr>
                </a:solidFill>
                <a:latin typeface="#9Slide07 Cadena" panose="02000503000000020004" pitchFamily="2" charset="0"/>
              </a:rPr>
              <a:t> và giữ n</a:t>
            </a:r>
            <a:r>
              <a:rPr lang="vi-VN" sz="3200" b="1">
                <a:solidFill>
                  <a:schemeClr val="accent1">
                    <a:lumMod val="50000"/>
                  </a:schemeClr>
                </a:solidFill>
                <a:latin typeface="#9Slide07 Cadena" panose="02000503000000020004" pitchFamily="2" charset="0"/>
              </a:rPr>
              <a:t>ước</a:t>
            </a:r>
            <a:r>
              <a:rPr lang="en-SG" sz="3200" b="1">
                <a:solidFill>
                  <a:schemeClr val="accent1">
                    <a:lumMod val="50000"/>
                  </a:schemeClr>
                </a:solidFill>
                <a:latin typeface="#9Slide07 Cadena" panose="02000503000000020004" pitchFamily="2" charset="0"/>
              </a:rPr>
              <a:t> của dân tộc. </a:t>
            </a:r>
          </a:p>
          <a:p>
            <a:pPr algn="ctr"/>
            <a:r>
              <a:rPr lang="en-SG" sz="3200" b="1">
                <a:solidFill>
                  <a:schemeClr val="accent1">
                    <a:lumMod val="50000"/>
                  </a:schemeClr>
                </a:solidFill>
                <a:latin typeface="#9Slide07 Cadena" panose="02000503000000020004" pitchFamily="2" charset="0"/>
              </a:rPr>
              <a:t>Hãy kể tên các truyền thuyết đó.</a:t>
            </a:r>
            <a:endParaRPr lang="en-US" sz="3200" b="1">
              <a:solidFill>
                <a:schemeClr val="accent1">
                  <a:lumMod val="50000"/>
                </a:schemeClr>
              </a:solidFill>
              <a:latin typeface="#9Slide07 Cadena" panose="02000503000000020004" pitchFamily="2" charset="0"/>
            </a:endParaRPr>
          </a:p>
        </p:txBody>
      </p:sp>
      <p:sp>
        <p:nvSpPr>
          <p:cNvPr id="9" name="TextBox 8">
            <a:extLst>
              <a:ext uri="{FF2B5EF4-FFF2-40B4-BE49-F238E27FC236}">
                <a16:creationId xmlns:a16="http://schemas.microsoft.com/office/drawing/2014/main" id="{65A5B09B-A5AF-4802-89F3-FFAEA9AA4C17}"/>
              </a:ext>
            </a:extLst>
          </p:cNvPr>
          <p:cNvSpPr txBox="1"/>
          <p:nvPr/>
        </p:nvSpPr>
        <p:spPr>
          <a:xfrm>
            <a:off x="440059" y="5236706"/>
            <a:ext cx="3707128" cy="907941"/>
          </a:xfrm>
          <a:prstGeom prst="rect">
            <a:avLst/>
          </a:prstGeom>
          <a:noFill/>
        </p:spPr>
        <p:txBody>
          <a:bodyPr wrap="square">
            <a:spAutoFit/>
          </a:bodyPr>
          <a:lstStyle/>
          <a:p>
            <a:pPr algn="ctr">
              <a:spcBef>
                <a:spcPts val="600"/>
              </a:spcBef>
            </a:pPr>
            <a:r>
              <a:rPr lang="en-SG" sz="2400" b="1">
                <a:latin typeface="Arial" panose="020B0604020202020204" pitchFamily="34" charset="0"/>
              </a:rPr>
              <a:t>T</a:t>
            </a:r>
            <a:r>
              <a:rPr lang="vi-VN" sz="2400" b="1" i="0">
                <a:effectLst/>
                <a:latin typeface="Arial" panose="020B0604020202020204" pitchFamily="34" charset="0"/>
              </a:rPr>
              <a:t>ruyền thuyết </a:t>
            </a:r>
            <a:endParaRPr lang="en-SG" sz="2400" b="1" i="0">
              <a:effectLst/>
              <a:latin typeface="Arial" panose="020B0604020202020204" pitchFamily="34" charset="0"/>
            </a:endParaRPr>
          </a:p>
          <a:p>
            <a:pPr algn="ctr">
              <a:spcBef>
                <a:spcPts val="600"/>
              </a:spcBef>
            </a:pPr>
            <a:r>
              <a:rPr lang="vi-VN" sz="2400" b="1" i="0">
                <a:effectLst/>
                <a:latin typeface="Arial" panose="020B0604020202020204" pitchFamily="34" charset="0"/>
              </a:rPr>
              <a:t>Sơn Tinh, Thủy Tinh</a:t>
            </a:r>
          </a:p>
        </p:txBody>
      </p:sp>
      <p:sp>
        <p:nvSpPr>
          <p:cNvPr id="8" name="TextBox 7">
            <a:extLst>
              <a:ext uri="{FF2B5EF4-FFF2-40B4-BE49-F238E27FC236}">
                <a16:creationId xmlns:a16="http://schemas.microsoft.com/office/drawing/2014/main" id="{527DE0DE-5F17-47AE-AE82-252BB08AFC2E}"/>
              </a:ext>
            </a:extLst>
          </p:cNvPr>
          <p:cNvSpPr txBox="1"/>
          <p:nvPr/>
        </p:nvSpPr>
        <p:spPr>
          <a:xfrm>
            <a:off x="4487230" y="5268440"/>
            <a:ext cx="3200400" cy="907941"/>
          </a:xfrm>
          <a:prstGeom prst="rect">
            <a:avLst/>
          </a:prstGeom>
          <a:noFill/>
        </p:spPr>
        <p:txBody>
          <a:bodyPr wrap="square">
            <a:spAutoFit/>
          </a:bodyPr>
          <a:lstStyle/>
          <a:p>
            <a:pPr algn="ctr">
              <a:spcBef>
                <a:spcPts val="600"/>
              </a:spcBef>
            </a:pPr>
            <a:r>
              <a:rPr lang="en-SG" sz="2400" b="1">
                <a:latin typeface="Arial" panose="020B0604020202020204" pitchFamily="34" charset="0"/>
              </a:rPr>
              <a:t>T</a:t>
            </a:r>
            <a:r>
              <a:rPr lang="vi-VN" sz="2400" b="1" i="0">
                <a:effectLst/>
                <a:latin typeface="Arial" panose="020B0604020202020204" pitchFamily="34" charset="0"/>
              </a:rPr>
              <a:t>ruyền thuyết </a:t>
            </a:r>
            <a:endParaRPr lang="en-SG" sz="2400" b="1" i="0">
              <a:effectLst/>
              <a:latin typeface="Arial" panose="020B0604020202020204" pitchFamily="34" charset="0"/>
            </a:endParaRPr>
          </a:p>
          <a:p>
            <a:pPr algn="ctr">
              <a:spcBef>
                <a:spcPts val="600"/>
              </a:spcBef>
            </a:pPr>
            <a:r>
              <a:rPr lang="en-SG" sz="2400" b="1" i="0">
                <a:effectLst/>
                <a:latin typeface="Arial" panose="020B0604020202020204" pitchFamily="34" charset="0"/>
              </a:rPr>
              <a:t>Thánh Gióng</a:t>
            </a:r>
            <a:endParaRPr lang="vi-VN" sz="2400" b="1" i="0">
              <a:effectLst/>
              <a:latin typeface="Arial" panose="020B0604020202020204" pitchFamily="34" charset="0"/>
            </a:endParaRPr>
          </a:p>
        </p:txBody>
      </p:sp>
      <p:sp>
        <p:nvSpPr>
          <p:cNvPr id="12" name="TextBox 11">
            <a:extLst>
              <a:ext uri="{FF2B5EF4-FFF2-40B4-BE49-F238E27FC236}">
                <a16:creationId xmlns:a16="http://schemas.microsoft.com/office/drawing/2014/main" id="{404B27B0-D9C3-49B6-9D65-271644D47182}"/>
              </a:ext>
            </a:extLst>
          </p:cNvPr>
          <p:cNvSpPr txBox="1"/>
          <p:nvPr/>
        </p:nvSpPr>
        <p:spPr>
          <a:xfrm>
            <a:off x="8027673" y="5262313"/>
            <a:ext cx="4227493" cy="907941"/>
          </a:xfrm>
          <a:prstGeom prst="rect">
            <a:avLst/>
          </a:prstGeom>
          <a:noFill/>
        </p:spPr>
        <p:txBody>
          <a:bodyPr wrap="square">
            <a:spAutoFit/>
          </a:bodyPr>
          <a:lstStyle/>
          <a:p>
            <a:pPr algn="ctr">
              <a:spcBef>
                <a:spcPts val="600"/>
              </a:spcBef>
            </a:pPr>
            <a:r>
              <a:rPr lang="en-SG" sz="2400" b="1">
                <a:latin typeface="Arial" panose="020B0604020202020204" pitchFamily="34" charset="0"/>
              </a:rPr>
              <a:t>T</a:t>
            </a:r>
            <a:r>
              <a:rPr lang="vi-VN" sz="2400" b="1" i="0">
                <a:effectLst/>
                <a:latin typeface="Arial" panose="020B0604020202020204" pitchFamily="34" charset="0"/>
              </a:rPr>
              <a:t>ruyền thuyết </a:t>
            </a:r>
            <a:r>
              <a:rPr lang="en-SG" sz="2400" b="1" i="0">
                <a:effectLst/>
                <a:latin typeface="Arial" panose="020B0604020202020204" pitchFamily="34" charset="0"/>
              </a:rPr>
              <a:t>về </a:t>
            </a:r>
          </a:p>
          <a:p>
            <a:pPr algn="ctr">
              <a:spcBef>
                <a:spcPts val="600"/>
              </a:spcBef>
            </a:pPr>
            <a:r>
              <a:rPr lang="en-SG" sz="2400" b="1" i="0">
                <a:effectLst/>
                <a:latin typeface="Arial" panose="020B0604020202020204" pitchFamily="34" charset="0"/>
              </a:rPr>
              <a:t>An D</a:t>
            </a:r>
            <a:r>
              <a:rPr lang="vi-VN" sz="2400" b="1" i="0">
                <a:effectLst/>
                <a:latin typeface="Arial" panose="020B0604020202020204" pitchFamily="34" charset="0"/>
              </a:rPr>
              <a:t>ương</a:t>
            </a:r>
            <a:r>
              <a:rPr lang="en-SG" sz="2400" b="1" i="0">
                <a:effectLst/>
                <a:latin typeface="Arial" panose="020B0604020202020204" pitchFamily="34" charset="0"/>
              </a:rPr>
              <a:t> V</a:t>
            </a:r>
            <a:r>
              <a:rPr lang="vi-VN" sz="2400" b="1" i="0">
                <a:effectLst/>
                <a:latin typeface="Arial" panose="020B0604020202020204" pitchFamily="34" charset="0"/>
              </a:rPr>
              <a:t>ươ</a:t>
            </a:r>
            <a:r>
              <a:rPr lang="en-SG" sz="2400" b="1" i="0">
                <a:effectLst/>
                <a:latin typeface="Arial" panose="020B0604020202020204" pitchFamily="34" charset="0"/>
              </a:rPr>
              <a:t>ng</a:t>
            </a:r>
            <a:endParaRPr lang="vi-VN" sz="2400" b="1" i="0">
              <a:effectLst/>
              <a:latin typeface="Arial" panose="020B0604020202020204" pitchFamily="34" charset="0"/>
            </a:endParaRPr>
          </a:p>
        </p:txBody>
      </p:sp>
      <p:pic>
        <p:nvPicPr>
          <p:cNvPr id="2" name="Picture 1">
            <a:extLst>
              <a:ext uri="{FF2B5EF4-FFF2-40B4-BE49-F238E27FC236}">
                <a16:creationId xmlns:a16="http://schemas.microsoft.com/office/drawing/2014/main" id="{37395BC9-4CE5-4716-9DFB-C5061415359B}"/>
              </a:ext>
            </a:extLst>
          </p:cNvPr>
          <p:cNvPicPr>
            <a:picLocks noChangeAspect="1"/>
          </p:cNvPicPr>
          <p:nvPr/>
        </p:nvPicPr>
        <p:blipFill>
          <a:blip r:embed="rId3"/>
          <a:stretch>
            <a:fillRect/>
          </a:stretch>
        </p:blipFill>
        <p:spPr>
          <a:xfrm>
            <a:off x="535006" y="2774648"/>
            <a:ext cx="3234643" cy="2286893"/>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F8C9A287-E783-4E05-8D07-6FBD94A73E3E}"/>
              </a:ext>
            </a:extLst>
          </p:cNvPr>
          <p:cNvPicPr>
            <a:picLocks noChangeAspect="1"/>
          </p:cNvPicPr>
          <p:nvPr/>
        </p:nvPicPr>
        <p:blipFill rotWithShape="1">
          <a:blip r:embed="rId4"/>
          <a:srcRect t="11827" r="12936"/>
          <a:stretch/>
        </p:blipFill>
        <p:spPr>
          <a:xfrm>
            <a:off x="4270550" y="2774648"/>
            <a:ext cx="3429000" cy="2286893"/>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A109710B-D9DB-4546-9638-98A46A6B9EC7}"/>
              </a:ext>
            </a:extLst>
          </p:cNvPr>
          <p:cNvPicPr>
            <a:picLocks noChangeAspect="1"/>
          </p:cNvPicPr>
          <p:nvPr/>
        </p:nvPicPr>
        <p:blipFill rotWithShape="1">
          <a:blip r:embed="rId5"/>
          <a:srcRect l="1969" r="31699" b="8792"/>
          <a:stretch/>
        </p:blipFill>
        <p:spPr>
          <a:xfrm>
            <a:off x="8200451" y="2752385"/>
            <a:ext cx="3449198" cy="23091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55492198"/>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3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300" fill="hold"/>
                                            <p:tgtEl>
                                              <p:spTgt spid="5"/>
                                            </p:tgtEl>
                                            <p:attrNameLst>
                                              <p:attrName>ppt_x</p:attrName>
                                            </p:attrNameLst>
                                          </p:cBhvr>
                                          <p:tavLst>
                                            <p:tav tm="0">
                                              <p:val>
                                                <p:strVal val="#ppt_x"/>
                                              </p:val>
                                            </p:tav>
                                            <p:tav tm="100000">
                                              <p:val>
                                                <p:strVal val="#ppt_x"/>
                                              </p:val>
                                            </p:tav>
                                          </p:tavLst>
                                        </p:anim>
                                        <p:anim calcmode="lin" valueType="num">
                                          <p:cBhvr additive="base">
                                            <p:cTn id="8" dur="13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 grpId="0"/>
          <p:bldP spid="1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48FD2B-B87B-4C8F-85E4-A845481450EB}"/>
              </a:ext>
            </a:extLst>
          </p:cNvPr>
          <p:cNvPicPr>
            <a:picLocks noChangeAspect="1"/>
          </p:cNvPicPr>
          <p:nvPr/>
        </p:nvPicPr>
        <p:blipFill rotWithShape="1">
          <a:blip r:embed="rId2"/>
          <a:srcRect l="1491" t="1885" r="1584" b="1824"/>
          <a:stretch/>
        </p:blipFill>
        <p:spPr>
          <a:xfrm>
            <a:off x="0" y="0"/>
            <a:ext cx="12192000" cy="6858000"/>
          </a:xfrm>
          <a:prstGeom prst="rect">
            <a:avLst/>
          </a:prstGeom>
        </p:spPr>
      </p:pic>
      <p:sp>
        <p:nvSpPr>
          <p:cNvPr id="16" name="Rectangle: Rounded Corners 15">
            <a:extLst>
              <a:ext uri="{FF2B5EF4-FFF2-40B4-BE49-F238E27FC236}">
                <a16:creationId xmlns:a16="http://schemas.microsoft.com/office/drawing/2014/main" id="{7B4FE7B5-DF32-4F0D-8B9E-C882AC49F8AF}"/>
              </a:ext>
            </a:extLst>
          </p:cNvPr>
          <p:cNvSpPr/>
          <p:nvPr/>
        </p:nvSpPr>
        <p:spPr>
          <a:xfrm>
            <a:off x="10744200" y="0"/>
            <a:ext cx="1383632"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903C19-0846-4DCE-83AF-25A15C05EB1D}"/>
              </a:ext>
            </a:extLst>
          </p:cNvPr>
          <p:cNvSpPr/>
          <p:nvPr/>
        </p:nvSpPr>
        <p:spPr>
          <a:xfrm>
            <a:off x="266700" y="260826"/>
            <a:ext cx="11734800" cy="6422010"/>
          </a:xfrm>
          <a:prstGeom prst="roundRect">
            <a:avLst>
              <a:gd name="adj" fmla="val 6399"/>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6FDF6A4-87F0-4366-8ABB-72414A66EC51}"/>
              </a:ext>
            </a:extLst>
          </p:cNvPr>
          <p:cNvSpPr txBox="1"/>
          <p:nvPr/>
        </p:nvSpPr>
        <p:spPr>
          <a:xfrm>
            <a:off x="914400" y="426615"/>
            <a:ext cx="10439400" cy="1477328"/>
          </a:xfrm>
          <a:prstGeom prst="rect">
            <a:avLst/>
          </a:prstGeom>
          <a:noFill/>
        </p:spPr>
        <p:txBody>
          <a:bodyPr wrap="square" lIns="0" tIns="0" rIns="0" bIns="0" rtlCol="0">
            <a:spAutoFit/>
          </a:bodyPr>
          <a:lstStyle/>
          <a:p>
            <a:pPr algn="ctr"/>
            <a:r>
              <a:rPr lang="en-SG" sz="3200" b="1">
                <a:solidFill>
                  <a:schemeClr val="accent1">
                    <a:lumMod val="50000"/>
                  </a:schemeClr>
                </a:solidFill>
                <a:latin typeface="#9Slide07 Cadena" panose="02000503000000020004" pitchFamily="2" charset="0"/>
              </a:rPr>
              <a:t>Câu 3: Bài văn đã gợi cho em nhớ đến một số truyền thuyết về sự nghiệp dựng n</a:t>
            </a:r>
            <a:r>
              <a:rPr lang="vi-VN" sz="3200" b="1">
                <a:solidFill>
                  <a:schemeClr val="accent1">
                    <a:lumMod val="50000"/>
                  </a:schemeClr>
                </a:solidFill>
                <a:latin typeface="#9Slide07 Cadena" panose="02000503000000020004" pitchFamily="2" charset="0"/>
              </a:rPr>
              <a:t>ước</a:t>
            </a:r>
            <a:r>
              <a:rPr lang="en-SG" sz="3200" b="1">
                <a:solidFill>
                  <a:schemeClr val="accent1">
                    <a:lumMod val="50000"/>
                  </a:schemeClr>
                </a:solidFill>
                <a:latin typeface="#9Slide07 Cadena" panose="02000503000000020004" pitchFamily="2" charset="0"/>
              </a:rPr>
              <a:t> và giữ n</a:t>
            </a:r>
            <a:r>
              <a:rPr lang="vi-VN" sz="3200" b="1">
                <a:solidFill>
                  <a:schemeClr val="accent1">
                    <a:lumMod val="50000"/>
                  </a:schemeClr>
                </a:solidFill>
                <a:latin typeface="#9Slide07 Cadena" panose="02000503000000020004" pitchFamily="2" charset="0"/>
              </a:rPr>
              <a:t>ước</a:t>
            </a:r>
            <a:r>
              <a:rPr lang="en-SG" sz="3200" b="1">
                <a:solidFill>
                  <a:schemeClr val="accent1">
                    <a:lumMod val="50000"/>
                  </a:schemeClr>
                </a:solidFill>
                <a:latin typeface="#9Slide07 Cadena" panose="02000503000000020004" pitchFamily="2" charset="0"/>
              </a:rPr>
              <a:t> của dân tộc. </a:t>
            </a:r>
          </a:p>
          <a:p>
            <a:pPr algn="ctr"/>
            <a:r>
              <a:rPr lang="en-SG" sz="3200" b="1">
                <a:solidFill>
                  <a:schemeClr val="accent1">
                    <a:lumMod val="50000"/>
                  </a:schemeClr>
                </a:solidFill>
                <a:latin typeface="#9Slide07 Cadena" panose="02000503000000020004" pitchFamily="2" charset="0"/>
              </a:rPr>
              <a:t>Hãy kể tên các truyền thuyết đó.</a:t>
            </a:r>
            <a:endParaRPr lang="en-US" sz="3200" b="1">
              <a:solidFill>
                <a:schemeClr val="accent1">
                  <a:lumMod val="50000"/>
                </a:schemeClr>
              </a:solidFill>
              <a:latin typeface="#9Slide07 Cadena" panose="02000503000000020004" pitchFamily="2" charset="0"/>
            </a:endParaRPr>
          </a:p>
        </p:txBody>
      </p:sp>
      <p:sp>
        <p:nvSpPr>
          <p:cNvPr id="13" name="TextBox 12">
            <a:extLst>
              <a:ext uri="{FF2B5EF4-FFF2-40B4-BE49-F238E27FC236}">
                <a16:creationId xmlns:a16="http://schemas.microsoft.com/office/drawing/2014/main" id="{2F7935A2-829A-43EB-A427-7C03DEE075BF}"/>
              </a:ext>
            </a:extLst>
          </p:cNvPr>
          <p:cNvSpPr txBox="1"/>
          <p:nvPr/>
        </p:nvSpPr>
        <p:spPr>
          <a:xfrm>
            <a:off x="385670" y="5306559"/>
            <a:ext cx="5791200" cy="907941"/>
          </a:xfrm>
          <a:prstGeom prst="rect">
            <a:avLst/>
          </a:prstGeom>
          <a:noFill/>
        </p:spPr>
        <p:txBody>
          <a:bodyPr wrap="square">
            <a:spAutoFit/>
          </a:bodyPr>
          <a:lstStyle/>
          <a:p>
            <a:pPr algn="ctr">
              <a:spcBef>
                <a:spcPts val="600"/>
              </a:spcBef>
            </a:pPr>
            <a:r>
              <a:rPr lang="en-SG" sz="2400" b="1">
                <a:latin typeface="Arial" panose="020B0604020202020204" pitchFamily="34" charset="0"/>
              </a:rPr>
              <a:t>T</a:t>
            </a:r>
            <a:r>
              <a:rPr lang="vi-VN" sz="2400" b="1" i="0">
                <a:effectLst/>
                <a:latin typeface="Arial" panose="020B0604020202020204" pitchFamily="34" charset="0"/>
              </a:rPr>
              <a:t>ruyền thuyết </a:t>
            </a:r>
            <a:r>
              <a:rPr lang="en-SG" sz="2400" b="1" i="0">
                <a:effectLst/>
                <a:latin typeface="Arial" panose="020B0604020202020204" pitchFamily="34" charset="0"/>
              </a:rPr>
              <a:t>về </a:t>
            </a:r>
          </a:p>
          <a:p>
            <a:pPr algn="ctr">
              <a:spcBef>
                <a:spcPts val="600"/>
              </a:spcBef>
            </a:pPr>
            <a:r>
              <a:rPr lang="en-SG" sz="2400" b="1" i="0">
                <a:effectLst/>
                <a:latin typeface="Arial" panose="020B0604020202020204" pitchFamily="34" charset="0"/>
              </a:rPr>
              <a:t>Lạc Long Quân và Âu C</a:t>
            </a:r>
            <a:r>
              <a:rPr lang="vi-VN" sz="2400" b="1" i="0">
                <a:effectLst/>
                <a:latin typeface="Arial" panose="020B0604020202020204" pitchFamily="34" charset="0"/>
              </a:rPr>
              <a:t>ơ</a:t>
            </a:r>
          </a:p>
        </p:txBody>
      </p:sp>
      <p:sp>
        <p:nvSpPr>
          <p:cNvPr id="14" name="TextBox 13">
            <a:extLst>
              <a:ext uri="{FF2B5EF4-FFF2-40B4-BE49-F238E27FC236}">
                <a16:creationId xmlns:a16="http://schemas.microsoft.com/office/drawing/2014/main" id="{EE09FF2D-CCFF-40E9-8B0A-50B49D1C0786}"/>
              </a:ext>
            </a:extLst>
          </p:cNvPr>
          <p:cNvSpPr txBox="1"/>
          <p:nvPr/>
        </p:nvSpPr>
        <p:spPr>
          <a:xfrm>
            <a:off x="6110909" y="5306559"/>
            <a:ext cx="5791200" cy="461665"/>
          </a:xfrm>
          <a:prstGeom prst="rect">
            <a:avLst/>
          </a:prstGeom>
          <a:noFill/>
        </p:spPr>
        <p:txBody>
          <a:bodyPr wrap="square">
            <a:spAutoFit/>
          </a:bodyPr>
          <a:lstStyle/>
          <a:p>
            <a:pPr algn="ctr">
              <a:spcBef>
                <a:spcPts val="600"/>
              </a:spcBef>
            </a:pPr>
            <a:r>
              <a:rPr lang="en-SG" sz="2400" b="1" i="0">
                <a:effectLst/>
                <a:latin typeface="Arial" panose="020B0604020202020204" pitchFamily="34" charset="0"/>
              </a:rPr>
              <a:t>Sự tích bánh ch</a:t>
            </a:r>
            <a:r>
              <a:rPr lang="vi-VN" sz="2400" b="1" i="0">
                <a:effectLst/>
                <a:latin typeface="Arial" panose="020B0604020202020204" pitchFamily="34" charset="0"/>
              </a:rPr>
              <a:t>ưng</a:t>
            </a:r>
            <a:r>
              <a:rPr lang="en-SG" sz="2400" b="1">
                <a:latin typeface="Arial" panose="020B0604020202020204" pitchFamily="34" charset="0"/>
              </a:rPr>
              <a:t>, bánh giầy</a:t>
            </a:r>
            <a:endParaRPr lang="vi-VN" sz="2400" b="1" i="0">
              <a:effectLst/>
              <a:latin typeface="Arial" panose="020B0604020202020204" pitchFamily="34" charset="0"/>
            </a:endParaRPr>
          </a:p>
        </p:txBody>
      </p:sp>
      <p:pic>
        <p:nvPicPr>
          <p:cNvPr id="17" name="Picture 16">
            <a:extLst>
              <a:ext uri="{FF2B5EF4-FFF2-40B4-BE49-F238E27FC236}">
                <a16:creationId xmlns:a16="http://schemas.microsoft.com/office/drawing/2014/main" id="{D0A907A0-B957-484F-9A25-D353803330B8}"/>
              </a:ext>
            </a:extLst>
          </p:cNvPr>
          <p:cNvPicPr>
            <a:picLocks noChangeAspect="1"/>
          </p:cNvPicPr>
          <p:nvPr/>
        </p:nvPicPr>
        <p:blipFill>
          <a:blip r:embed="rId3"/>
          <a:stretch>
            <a:fillRect/>
          </a:stretch>
        </p:blipFill>
        <p:spPr>
          <a:xfrm>
            <a:off x="1059108" y="2372279"/>
            <a:ext cx="4267200" cy="2700278"/>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C8390C8C-912B-4937-87F8-E35861089581}"/>
              </a:ext>
            </a:extLst>
          </p:cNvPr>
          <p:cNvPicPr>
            <a:picLocks noChangeAspect="1"/>
          </p:cNvPicPr>
          <p:nvPr/>
        </p:nvPicPr>
        <p:blipFill>
          <a:blip r:embed="rId4"/>
          <a:stretch>
            <a:fillRect/>
          </a:stretch>
        </p:blipFill>
        <p:spPr>
          <a:xfrm>
            <a:off x="6602420" y="2384904"/>
            <a:ext cx="4751380" cy="26750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370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A5B13-4F6C-48AC-8E82-36D85065C020}"/>
              </a:ext>
            </a:extLst>
          </p:cNvPr>
          <p:cNvGrpSpPr/>
          <p:nvPr/>
        </p:nvGrpSpPr>
        <p:grpSpPr>
          <a:xfrm>
            <a:off x="0" y="-17929"/>
            <a:ext cx="12192000" cy="6875929"/>
            <a:chOff x="0" y="-17929"/>
            <a:chExt cx="12192000" cy="6875929"/>
          </a:xfrm>
        </p:grpSpPr>
        <p:pic>
          <p:nvPicPr>
            <p:cNvPr id="7" name="Picture 6">
              <a:extLst>
                <a:ext uri="{FF2B5EF4-FFF2-40B4-BE49-F238E27FC236}">
                  <a16:creationId xmlns:a16="http://schemas.microsoft.com/office/drawing/2014/main" id="{92D51A86-2FE9-4CB8-B3A0-0D9323A0548F}"/>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8" name="Rectangle: Rounded Corners 7">
              <a:extLst>
                <a:ext uri="{FF2B5EF4-FFF2-40B4-BE49-F238E27FC236}">
                  <a16:creationId xmlns:a16="http://schemas.microsoft.com/office/drawing/2014/main" id="{F05860AE-F310-4632-9F4D-14C0305C5198}"/>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E823AF74-FCDE-47B5-9B7F-7E4FCF4A8553}"/>
              </a:ext>
            </a:extLst>
          </p:cNvPr>
          <p:cNvSpPr/>
          <p:nvPr/>
        </p:nvSpPr>
        <p:spPr>
          <a:xfrm>
            <a:off x="0" y="-17930"/>
            <a:ext cx="12192000" cy="6875929"/>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413EBD1-569B-48BC-970E-BC3534DAA3DC}"/>
              </a:ext>
            </a:extLst>
          </p:cNvPr>
          <p:cNvSpPr/>
          <p:nvPr/>
        </p:nvSpPr>
        <p:spPr>
          <a:xfrm>
            <a:off x="348916" y="306495"/>
            <a:ext cx="11430000" cy="6290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5F499CA-3B15-4CEA-A767-8FBAC33379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8095033" y="5725597"/>
            <a:ext cx="2869006" cy="1146245"/>
          </a:xfrm>
          <a:prstGeom prst="rect">
            <a:avLst/>
          </a:prstGeom>
        </p:spPr>
      </p:pic>
      <p:pic>
        <p:nvPicPr>
          <p:cNvPr id="12" name="Picture 11">
            <a:extLst>
              <a:ext uri="{FF2B5EF4-FFF2-40B4-BE49-F238E27FC236}">
                <a16:creationId xmlns:a16="http://schemas.microsoft.com/office/drawing/2014/main" id="{0A9D1520-B369-4245-8F54-AF270B8832D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9253480" y="2633221"/>
            <a:ext cx="3043862" cy="419100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0AB2D06D-7BA4-4984-8A2D-3D4DF5A07DD2}"/>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3200400" cy="1813560"/>
          </a:xfrm>
          <a:prstGeom prst="rect">
            <a:avLst/>
          </a:prstGeom>
        </p:spPr>
      </p:pic>
      <p:pic>
        <p:nvPicPr>
          <p:cNvPr id="14" name="Picture 13">
            <a:extLst>
              <a:ext uri="{FF2B5EF4-FFF2-40B4-BE49-F238E27FC236}">
                <a16:creationId xmlns:a16="http://schemas.microsoft.com/office/drawing/2014/main" id="{1B18E4B9-A4A5-45CC-ABB0-5E9FB9E1B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9190710" y="613768"/>
            <a:ext cx="2515127" cy="1425239"/>
          </a:xfrm>
          <a:prstGeom prst="rect">
            <a:avLst/>
          </a:prstGeom>
        </p:spPr>
      </p:pic>
      <p:sp>
        <p:nvSpPr>
          <p:cNvPr id="15" name="TextBox 14">
            <a:extLst>
              <a:ext uri="{FF2B5EF4-FFF2-40B4-BE49-F238E27FC236}">
                <a16:creationId xmlns:a16="http://schemas.microsoft.com/office/drawing/2014/main" id="{54A195CB-B566-4A0A-A9FC-55C99E193B76}"/>
              </a:ext>
            </a:extLst>
          </p:cNvPr>
          <p:cNvSpPr txBox="1"/>
          <p:nvPr/>
        </p:nvSpPr>
        <p:spPr>
          <a:xfrm>
            <a:off x="2728953" y="1210270"/>
            <a:ext cx="6287299" cy="923330"/>
          </a:xfrm>
          <a:prstGeom prst="rect">
            <a:avLst/>
          </a:prstGeom>
          <a:noFill/>
        </p:spPr>
        <p:txBody>
          <a:bodyPr wrap="none" lIns="0" tIns="0" rIns="0" bIns="0" rtlCol="0">
            <a:spAutoFit/>
          </a:bodyPr>
          <a:lstStyle/>
          <a:p>
            <a:r>
              <a:rPr lang="en-SG" sz="6000">
                <a:solidFill>
                  <a:srgbClr val="FF0066"/>
                </a:solidFill>
                <a:latin typeface="#9Slide07 Cadena" panose="02000503000000020004" pitchFamily="2" charset="0"/>
              </a:rPr>
              <a:t>NỘI DUNG BÀI HỌC</a:t>
            </a:r>
            <a:endParaRPr lang="en-US" sz="6000">
              <a:solidFill>
                <a:srgbClr val="FF0066"/>
              </a:solidFill>
              <a:latin typeface="#9Slide07 Cadena" panose="02000503000000020004" pitchFamily="2" charset="0"/>
            </a:endParaRPr>
          </a:p>
        </p:txBody>
      </p:sp>
      <p:sp>
        <p:nvSpPr>
          <p:cNvPr id="16" name="TextBox 15">
            <a:extLst>
              <a:ext uri="{FF2B5EF4-FFF2-40B4-BE49-F238E27FC236}">
                <a16:creationId xmlns:a16="http://schemas.microsoft.com/office/drawing/2014/main" id="{EEF127BA-4605-4149-A461-331DC9062408}"/>
              </a:ext>
            </a:extLst>
          </p:cNvPr>
          <p:cNvSpPr txBox="1"/>
          <p:nvPr/>
        </p:nvSpPr>
        <p:spPr>
          <a:xfrm>
            <a:off x="866274" y="2410123"/>
            <a:ext cx="9023684" cy="2923877"/>
          </a:xfrm>
          <a:prstGeom prst="rect">
            <a:avLst/>
          </a:prstGeom>
          <a:noFill/>
        </p:spPr>
        <p:txBody>
          <a:bodyPr wrap="square">
            <a:spAutoFit/>
          </a:bodyPr>
          <a:lstStyle/>
          <a:p>
            <a:pPr algn="just"/>
            <a:r>
              <a:rPr lang="en-SG" sz="4600">
                <a:solidFill>
                  <a:prstClr val="black"/>
                </a:solidFill>
                <a:latin typeface="Calibri" panose="020F0502020204030204" pitchFamily="34" charset="0"/>
                <a:cs typeface="Calibri" panose="020F0502020204030204" pitchFamily="34" charset="0"/>
              </a:rPr>
              <a:t>	</a:t>
            </a:r>
            <a:r>
              <a:rPr lang="vi-VN" sz="4600">
                <a:solidFill>
                  <a:prstClr val="black"/>
                </a:solidFill>
                <a:latin typeface="Calibri" panose="020F0502020204030204" pitchFamily="34" charset="0"/>
                <a:cs typeface="Calibri" panose="020F0502020204030204" pitchFamily="34" charset="0"/>
              </a:rPr>
              <a:t>Ca ngợi vẻ đẹp tráng lệ của đền Hùng và vùng đất Tổ, đồng thời bày tỏ niềm thành kính thiêng liêng của mỗi con người đối với tổ tiên.</a:t>
            </a:r>
            <a:endParaRPr lang="en-US" sz="4600"/>
          </a:p>
        </p:txBody>
      </p:sp>
    </p:spTree>
    <p:extLst>
      <p:ext uri="{BB962C8B-B14F-4D97-AF65-F5344CB8AC3E}">
        <p14:creationId xmlns:p14="http://schemas.microsoft.com/office/powerpoint/2010/main" val="2675021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EBCDCF-438A-4E15-B57E-F4BDC7E39953}"/>
              </a:ext>
            </a:extLst>
          </p:cNvPr>
          <p:cNvGrpSpPr/>
          <p:nvPr/>
        </p:nvGrpSpPr>
        <p:grpSpPr>
          <a:xfrm>
            <a:off x="0" y="-17929"/>
            <a:ext cx="12192000" cy="6875929"/>
            <a:chOff x="0" y="-17929"/>
            <a:chExt cx="12192000" cy="6875929"/>
          </a:xfrm>
        </p:grpSpPr>
        <p:pic>
          <p:nvPicPr>
            <p:cNvPr id="3" name="Picture 2">
              <a:extLst>
                <a:ext uri="{FF2B5EF4-FFF2-40B4-BE49-F238E27FC236}">
                  <a16:creationId xmlns:a16="http://schemas.microsoft.com/office/drawing/2014/main" id="{5D3E1233-076B-47E6-8BF8-8745CD9F0706}"/>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4" name="Rectangle: Rounded Corners 3">
              <a:extLst>
                <a:ext uri="{FF2B5EF4-FFF2-40B4-BE49-F238E27FC236}">
                  <a16:creationId xmlns:a16="http://schemas.microsoft.com/office/drawing/2014/main" id="{AF88C279-5710-4230-AD9B-92BEF4E4ECB3}"/>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10E20FD-18F8-4C26-BB0D-9C7527D43550}"/>
              </a:ext>
            </a:extLst>
          </p:cNvPr>
          <p:cNvSpPr txBox="1"/>
          <p:nvPr/>
        </p:nvSpPr>
        <p:spPr>
          <a:xfrm>
            <a:off x="762000" y="2589038"/>
            <a:ext cx="4860305" cy="830997"/>
          </a:xfrm>
          <a:prstGeom prst="rect">
            <a:avLst/>
          </a:prstGeom>
          <a:noFill/>
        </p:spPr>
        <p:txBody>
          <a:bodyPr wrap="none" lIns="0" tIns="0" rIns="0" bIns="0" rtlCol="0">
            <a:spAutoFit/>
          </a:bodyPr>
          <a:lstStyle/>
          <a:p>
            <a:r>
              <a:rPr lang="en-SG" sz="5400">
                <a:solidFill>
                  <a:schemeClr val="accent1">
                    <a:lumMod val="50000"/>
                  </a:schemeClr>
                </a:solidFill>
                <a:latin typeface="#9Slide07 Cadena" panose="02000503000000020004" pitchFamily="2" charset="0"/>
              </a:rPr>
              <a:t>3. Đọc diễn cảm </a:t>
            </a:r>
            <a:endParaRPr lang="en-US" sz="5400">
              <a:solidFill>
                <a:schemeClr val="accent1">
                  <a:lumMod val="50000"/>
                </a:schemeClr>
              </a:solidFill>
              <a:latin typeface="#9Slide07 Cadena" panose="02000503000000020004" pitchFamily="2" charset="0"/>
            </a:endParaRPr>
          </a:p>
        </p:txBody>
      </p:sp>
    </p:spTree>
    <p:extLst>
      <p:ext uri="{BB962C8B-B14F-4D97-AF65-F5344CB8AC3E}">
        <p14:creationId xmlns:p14="http://schemas.microsoft.com/office/powerpoint/2010/main" val="2321177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300" fill="hold"/>
                                            <p:tgtEl>
                                              <p:spTgt spid="6"/>
                                            </p:tgtEl>
                                            <p:attrNameLst>
                                              <p:attrName>ppt_x</p:attrName>
                                            </p:attrNameLst>
                                          </p:cBhvr>
                                          <p:tavLst>
                                            <p:tav tm="0">
                                              <p:val>
                                                <p:strVal val="0-#ppt_w/2"/>
                                              </p:val>
                                            </p:tav>
                                            <p:tav tm="100000">
                                              <p:val>
                                                <p:strVal val="#ppt_x"/>
                                              </p:val>
                                            </p:tav>
                                          </p:tavLst>
                                        </p:anim>
                                        <p:anim calcmode="lin" valueType="num">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5C3CEC-6FAB-463E-B05A-3FE98E133829}"/>
              </a:ext>
            </a:extLst>
          </p:cNvPr>
          <p:cNvPicPr>
            <a:picLocks noChangeAspect="1"/>
          </p:cNvPicPr>
          <p:nvPr/>
        </p:nvPicPr>
        <p:blipFill rotWithShape="1">
          <a:blip r:embed="rId2"/>
          <a:srcRect l="1491" t="1885" r="1584" b="1824"/>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F53A298-7625-4865-A06A-08026CA3B01F}"/>
              </a:ext>
            </a:extLst>
          </p:cNvPr>
          <p:cNvSpPr/>
          <p:nvPr/>
        </p:nvSpPr>
        <p:spPr>
          <a:xfrm>
            <a:off x="10744200" y="0"/>
            <a:ext cx="1383632"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00F5201-1B14-442C-8F7F-82B4CCCA20EB}"/>
              </a:ext>
            </a:extLst>
          </p:cNvPr>
          <p:cNvSpPr/>
          <p:nvPr/>
        </p:nvSpPr>
        <p:spPr>
          <a:xfrm>
            <a:off x="222584" y="217995"/>
            <a:ext cx="11746832" cy="6422011"/>
          </a:xfrm>
          <a:prstGeom prst="roundRect">
            <a:avLst>
              <a:gd name="adj" fmla="val 8614"/>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6D77597-12C7-498C-AD8F-5F0020F4865C}"/>
              </a:ext>
            </a:extLst>
          </p:cNvPr>
          <p:cNvSpPr txBox="1"/>
          <p:nvPr/>
        </p:nvSpPr>
        <p:spPr>
          <a:xfrm>
            <a:off x="800100" y="674400"/>
            <a:ext cx="10591800" cy="5509200"/>
          </a:xfrm>
          <a:prstGeom prst="rect">
            <a:avLst/>
          </a:prstGeom>
          <a:noFill/>
        </p:spPr>
        <p:txBody>
          <a:bodyPr wrap="square">
            <a:spAutoFit/>
          </a:bodyPr>
          <a:lstStyle/>
          <a:p>
            <a:pPr algn="just"/>
            <a:r>
              <a:rPr kumimoji="0" lang="en-SG" sz="320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r>
              <a:rPr lang="vi-VN" sz="3200" i="0">
                <a:solidFill>
                  <a:sysClr val="windowText" lastClr="000000"/>
                </a:solidFill>
                <a:effectLst/>
                <a:latin typeface="Arial" panose="020B0604020202020204" pitchFamily="34" charset="0"/>
              </a:rPr>
              <a:t>Lăng của các vua Hùng kề bên đền Thượng, ẩn trong rừng cây xanh</a:t>
            </a:r>
            <a:r>
              <a:rPr lang="en-SG" sz="3200" i="0">
                <a:solidFill>
                  <a:sysClr val="windowText" lastClr="000000"/>
                </a:solidFill>
                <a:effectLst/>
                <a:latin typeface="Arial" panose="020B0604020202020204" pitchFamily="34" charset="0"/>
              </a:rPr>
              <a:t> xanh</a:t>
            </a:r>
            <a:r>
              <a:rPr lang="vi-VN" sz="3200" i="0">
                <a:solidFill>
                  <a:sysClr val="windowText" lastClr="000000"/>
                </a:solidFill>
                <a:effectLst/>
                <a:latin typeface="Arial" panose="020B0604020202020204" pitchFamily="34" charset="0"/>
              </a:rPr>
              <a:t>. Đứng ở đây, nhìn ra xa, phong cảnh thật là đẹp. Bên phải là đỉnh Ba Vì vòi vọi, nơi Mị Nương – con gái Hùng Vương thứ 18 – theo Sơn Tinh về trấn giữ núi cao. Dãy Tam Đảo như bức tường xan</a:t>
            </a:r>
            <a:r>
              <a:rPr lang="en-SG" sz="3200">
                <a:solidFill>
                  <a:sysClr val="windowText" lastClr="000000"/>
                </a:solidFill>
                <a:latin typeface="Arial" panose="020B0604020202020204" pitchFamily="34" charset="0"/>
              </a:rPr>
              <a:t>h</a:t>
            </a:r>
            <a:r>
              <a:rPr lang="en-SG" sz="3200" i="0">
                <a:solidFill>
                  <a:sysClr val="windowText" lastClr="000000"/>
                </a:solidFill>
                <a:effectLst/>
                <a:latin typeface="Arial" panose="020B0604020202020204" pitchFamily="34" charset="0"/>
              </a:rPr>
              <a:t> </a:t>
            </a:r>
            <a:r>
              <a:rPr lang="vi-VN" sz="3200" i="0">
                <a:solidFill>
                  <a:sysClr val="windowText" lastClr="000000"/>
                </a:solidFill>
                <a:effectLst/>
                <a:latin typeface="Arial" panose="020B0604020202020204" pitchFamily="34" charset="0"/>
              </a:rPr>
              <a:t>sừng sững chắn ngang bên trái đỡ lấy mây trời cuồn cuộn. Phía xa xa là núi Sóc Sơn, nơi in dấu chân ngựa sắt Phù Đổng, người có công giúp Hùng Vương đánh thắng giặc Ân xâm lược. Trước mặt là Ngã Ba Hạc, nơi gặp gỡ giữa ba dòng sông lớn tháng năm mải miết đắp bồi phù sa cho đồng bằng xanh mát.</a:t>
            </a:r>
            <a:endParaRPr lang="en-US" sz="1600">
              <a:solidFill>
                <a:sysClr val="windowText" lastClr="000000"/>
              </a:solidFill>
            </a:endParaRPr>
          </a:p>
        </p:txBody>
      </p:sp>
      <p:pic>
        <p:nvPicPr>
          <p:cNvPr id="19" name="Picture 18">
            <a:extLst>
              <a:ext uri="{FF2B5EF4-FFF2-40B4-BE49-F238E27FC236}">
                <a16:creationId xmlns:a16="http://schemas.microsoft.com/office/drawing/2014/main" id="{2F27EB1F-91EB-44A0-AB08-CEDC04BACC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7010400" y="5292256"/>
            <a:ext cx="3953639" cy="1579585"/>
          </a:xfrm>
          <a:prstGeom prst="rect">
            <a:avLst/>
          </a:prstGeom>
        </p:spPr>
      </p:pic>
      <p:sp>
        <p:nvSpPr>
          <p:cNvPr id="2" name="Rectangle: Rounded Corners 1">
            <a:extLst>
              <a:ext uri="{FF2B5EF4-FFF2-40B4-BE49-F238E27FC236}">
                <a16:creationId xmlns:a16="http://schemas.microsoft.com/office/drawing/2014/main" id="{DF57B2F2-7CB0-4FA6-9226-BC7D89700BC3}"/>
              </a:ext>
            </a:extLst>
          </p:cNvPr>
          <p:cNvSpPr/>
          <p:nvPr/>
        </p:nvSpPr>
        <p:spPr>
          <a:xfrm>
            <a:off x="6515100" y="685800"/>
            <a:ext cx="1524000" cy="533400"/>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F7B4D11-3AA6-4700-9722-CA9853B2A2FA}"/>
              </a:ext>
            </a:extLst>
          </p:cNvPr>
          <p:cNvSpPr/>
          <p:nvPr/>
        </p:nvSpPr>
        <p:spPr>
          <a:xfrm>
            <a:off x="10706100" y="701047"/>
            <a:ext cx="723900" cy="533400"/>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4FC67D5-3EFF-4F5F-8505-D52DB82270EF}"/>
              </a:ext>
            </a:extLst>
          </p:cNvPr>
          <p:cNvSpPr/>
          <p:nvPr/>
        </p:nvSpPr>
        <p:spPr>
          <a:xfrm>
            <a:off x="1790700" y="1676400"/>
            <a:ext cx="2133600" cy="533400"/>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2C49E58-ACB2-4AC9-AD0D-890D8EDB9A5C}"/>
              </a:ext>
            </a:extLst>
          </p:cNvPr>
          <p:cNvSpPr/>
          <p:nvPr/>
        </p:nvSpPr>
        <p:spPr>
          <a:xfrm>
            <a:off x="8536405" y="1676400"/>
            <a:ext cx="1369595" cy="533400"/>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7180DE8-ED83-4D45-A717-06CF0E5DB7CD}"/>
              </a:ext>
            </a:extLst>
          </p:cNvPr>
          <p:cNvSpPr/>
          <p:nvPr/>
        </p:nvSpPr>
        <p:spPr>
          <a:xfrm>
            <a:off x="762000" y="2666205"/>
            <a:ext cx="1562100" cy="533400"/>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A8D2B40-783F-4708-B101-2776BE5AE922}"/>
              </a:ext>
            </a:extLst>
          </p:cNvPr>
          <p:cNvSpPr/>
          <p:nvPr/>
        </p:nvSpPr>
        <p:spPr>
          <a:xfrm>
            <a:off x="10287000" y="2669584"/>
            <a:ext cx="1104900" cy="530021"/>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DA8E47C-450F-4AD9-B1DC-ADA78EA143B7}"/>
              </a:ext>
            </a:extLst>
          </p:cNvPr>
          <p:cNvSpPr/>
          <p:nvPr/>
        </p:nvSpPr>
        <p:spPr>
          <a:xfrm>
            <a:off x="800100" y="3199605"/>
            <a:ext cx="1104900" cy="530021"/>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04E6324-A289-4AFC-B2F8-BF38437AFC53}"/>
              </a:ext>
            </a:extLst>
          </p:cNvPr>
          <p:cNvSpPr/>
          <p:nvPr/>
        </p:nvSpPr>
        <p:spPr>
          <a:xfrm>
            <a:off x="5925552" y="3124200"/>
            <a:ext cx="1389647" cy="530021"/>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CB52B52-3941-4BFA-9C99-A4CDBBC81074}"/>
              </a:ext>
            </a:extLst>
          </p:cNvPr>
          <p:cNvSpPr/>
          <p:nvPr/>
        </p:nvSpPr>
        <p:spPr>
          <a:xfrm>
            <a:off x="6553200" y="3653907"/>
            <a:ext cx="2209800" cy="530021"/>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778020C-16A0-4094-8DE0-F51C90D50FF2}"/>
              </a:ext>
            </a:extLst>
          </p:cNvPr>
          <p:cNvSpPr/>
          <p:nvPr/>
        </p:nvSpPr>
        <p:spPr>
          <a:xfrm>
            <a:off x="8285748" y="4150968"/>
            <a:ext cx="2209800" cy="530021"/>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776AACB-20DC-48BC-85DB-A2858DB1F58E}"/>
              </a:ext>
            </a:extLst>
          </p:cNvPr>
          <p:cNvSpPr/>
          <p:nvPr/>
        </p:nvSpPr>
        <p:spPr>
          <a:xfrm>
            <a:off x="8988592" y="4670137"/>
            <a:ext cx="1506956" cy="467257"/>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92E208B-8C18-4BA7-B2C4-57006FCD4CD6}"/>
              </a:ext>
            </a:extLst>
          </p:cNvPr>
          <p:cNvSpPr/>
          <p:nvPr/>
        </p:nvSpPr>
        <p:spPr>
          <a:xfrm>
            <a:off x="6151143" y="5137394"/>
            <a:ext cx="1609487" cy="467257"/>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D3F8AD3-6830-4A41-9ED5-B82223C48C69}"/>
              </a:ext>
            </a:extLst>
          </p:cNvPr>
          <p:cNvSpPr/>
          <p:nvPr/>
        </p:nvSpPr>
        <p:spPr>
          <a:xfrm>
            <a:off x="2975808" y="5604651"/>
            <a:ext cx="1752600" cy="533400"/>
          </a:xfrm>
          <a:prstGeom prst="roundRect">
            <a:avLst/>
          </a:prstGeom>
          <a:solidFill>
            <a:schemeClr val="accent1">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54F357B-98DA-4AD8-9144-DA5806C1233D}"/>
              </a:ext>
            </a:extLst>
          </p:cNvPr>
          <p:cNvCxnSpPr>
            <a:cxnSpLocks/>
          </p:cNvCxnSpPr>
          <p:nvPr/>
        </p:nvCxnSpPr>
        <p:spPr>
          <a:xfrm flipH="1">
            <a:off x="5903493" y="1676400"/>
            <a:ext cx="76200" cy="4629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804D02D-1F66-4640-8A73-4C9ADD5D0DC2}"/>
              </a:ext>
            </a:extLst>
          </p:cNvPr>
          <p:cNvCxnSpPr>
            <a:cxnSpLocks/>
          </p:cNvCxnSpPr>
          <p:nvPr/>
        </p:nvCxnSpPr>
        <p:spPr>
          <a:xfrm flipH="1">
            <a:off x="10210800" y="2717484"/>
            <a:ext cx="76200" cy="4629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C11B28-289B-47A7-B337-3E4C8125A4FD}"/>
              </a:ext>
            </a:extLst>
          </p:cNvPr>
          <p:cNvCxnSpPr>
            <a:cxnSpLocks/>
          </p:cNvCxnSpPr>
          <p:nvPr/>
        </p:nvCxnSpPr>
        <p:spPr>
          <a:xfrm flipH="1">
            <a:off x="5879430" y="3161944"/>
            <a:ext cx="76200" cy="4629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9A81D5-468C-4A95-996A-BFAC0FD22F37}"/>
              </a:ext>
            </a:extLst>
          </p:cNvPr>
          <p:cNvCxnSpPr>
            <a:cxnSpLocks/>
          </p:cNvCxnSpPr>
          <p:nvPr/>
        </p:nvCxnSpPr>
        <p:spPr>
          <a:xfrm flipH="1">
            <a:off x="5410200" y="4669526"/>
            <a:ext cx="76200" cy="4629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4AA2C2-7F80-451C-B6CE-71C274F50C20}"/>
              </a:ext>
            </a:extLst>
          </p:cNvPr>
          <p:cNvCxnSpPr>
            <a:cxnSpLocks/>
          </p:cNvCxnSpPr>
          <p:nvPr/>
        </p:nvCxnSpPr>
        <p:spPr>
          <a:xfrm flipH="1">
            <a:off x="4038600" y="5105400"/>
            <a:ext cx="76200" cy="4629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582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par>
                                <p:cTn id="76" presetID="10"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10" grpId="0" animBg="1"/>
      <p:bldP spid="11" grpId="0" animBg="1"/>
      <p:bldP spid="12" grpId="0" animBg="1"/>
      <p:bldP spid="13" grpId="0" animBg="1"/>
      <p:bldP spid="15" grpId="0" animBg="1"/>
      <p:bldP spid="18"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B7DE7-F873-4051-8E4A-14D35C1D912D}"/>
              </a:ext>
            </a:extLst>
          </p:cNvPr>
          <p:cNvPicPr>
            <a:picLocks noChangeAspect="1"/>
          </p:cNvPicPr>
          <p:nvPr/>
        </p:nvPicPr>
        <p:blipFill rotWithShape="1">
          <a:blip r:embed="rId2"/>
          <a:srcRect t="5799" b="5799"/>
          <a:stretch/>
        </p:blipFill>
        <p:spPr>
          <a:xfrm>
            <a:off x="0" y="0"/>
            <a:ext cx="12192000" cy="6858000"/>
          </a:xfrm>
          <a:prstGeom prst="rect">
            <a:avLst/>
          </a:prstGeom>
        </p:spPr>
      </p:pic>
      <p:sp>
        <p:nvSpPr>
          <p:cNvPr id="4" name="TextBox 3">
            <a:extLst>
              <a:ext uri="{FF2B5EF4-FFF2-40B4-BE49-F238E27FC236}">
                <a16:creationId xmlns:a16="http://schemas.microsoft.com/office/drawing/2014/main" id="{43B4FD38-BDAF-4ABB-8365-1E20FD4FA92A}"/>
              </a:ext>
            </a:extLst>
          </p:cNvPr>
          <p:cNvSpPr txBox="1"/>
          <p:nvPr/>
        </p:nvSpPr>
        <p:spPr>
          <a:xfrm>
            <a:off x="6767685" y="251826"/>
            <a:ext cx="4993355" cy="677108"/>
          </a:xfrm>
          <a:prstGeom prst="rect">
            <a:avLst/>
          </a:prstGeom>
          <a:noFill/>
        </p:spPr>
        <p:txBody>
          <a:bodyPr wrap="none" lIns="0" tIns="0" rIns="0" bIns="0" rtlCol="0">
            <a:spAutoFit/>
          </a:bodyPr>
          <a:lstStyle/>
          <a:p>
            <a:pPr algn="l"/>
            <a:r>
              <a:rPr lang="en-SG" sz="4400">
                <a:solidFill>
                  <a:schemeClr val="accent1">
                    <a:lumMod val="50000"/>
                  </a:schemeClr>
                </a:solidFill>
                <a:latin typeface="#9Slide07 Cadena" panose="02000503000000020004" pitchFamily="2" charset="0"/>
              </a:rPr>
              <a:t>ĐÁNH GIÁ MỤC TIÊU</a:t>
            </a:r>
            <a:endParaRPr lang="en-US" sz="4400">
              <a:solidFill>
                <a:schemeClr val="accent1">
                  <a:lumMod val="50000"/>
                </a:schemeClr>
              </a:solidFill>
              <a:latin typeface="#9Slide07 Cadena" panose="02000503000000020004" pitchFamily="2" charset="0"/>
            </a:endParaRPr>
          </a:p>
        </p:txBody>
      </p:sp>
      <p:sp>
        <p:nvSpPr>
          <p:cNvPr id="5" name="TextBox 4">
            <a:extLst>
              <a:ext uri="{FF2B5EF4-FFF2-40B4-BE49-F238E27FC236}">
                <a16:creationId xmlns:a16="http://schemas.microsoft.com/office/drawing/2014/main" id="{F4B990CA-2477-42ED-9B27-DE5FB4785F9F}"/>
              </a:ext>
            </a:extLst>
          </p:cNvPr>
          <p:cNvSpPr txBox="1"/>
          <p:nvPr/>
        </p:nvSpPr>
        <p:spPr>
          <a:xfrm>
            <a:off x="6848454" y="1209387"/>
            <a:ext cx="4993354" cy="1292662"/>
          </a:xfrm>
          <a:prstGeom prst="rect">
            <a:avLst/>
          </a:prstGeom>
          <a:noFill/>
        </p:spPr>
        <p:txBody>
          <a:bodyPr wrap="square" lIns="0" tIns="0" rIns="0" bIns="0" rtlCol="0">
            <a:spAutoFit/>
          </a:bodyPr>
          <a:lstStyle/>
          <a:p>
            <a:pPr algn="just"/>
            <a:r>
              <a:rPr lang="en-SG" sz="2800" b="1">
                <a:solidFill>
                  <a:srgbClr val="97593D"/>
                </a:solidFill>
                <a:latin typeface="#9Slide03 Quicksand" panose="00000500000000000000" pitchFamily="2" charset="0"/>
              </a:rPr>
              <a:t>1) Đọc l</a:t>
            </a:r>
            <a:r>
              <a:rPr lang="vi-VN" sz="2800" b="1">
                <a:solidFill>
                  <a:srgbClr val="97593D"/>
                </a:solidFill>
                <a:latin typeface="#9Slide03 Quicksand" panose="00000500000000000000" pitchFamily="2" charset="0"/>
              </a:rPr>
              <a:t>ưu</a:t>
            </a:r>
            <a:r>
              <a:rPr lang="en-SG" sz="2800" b="1">
                <a:solidFill>
                  <a:srgbClr val="97593D"/>
                </a:solidFill>
                <a:latin typeface="#9Slide03 Quicksand" panose="00000500000000000000" pitchFamily="2" charset="0"/>
              </a:rPr>
              <a:t> loát, diễn cảm toàn bài; giọng đọc trang trọng, tha thiết.</a:t>
            </a:r>
            <a:endParaRPr lang="en-US" sz="2800" b="1">
              <a:solidFill>
                <a:srgbClr val="97593D"/>
              </a:solidFill>
              <a:latin typeface="#9Slide03 Quicksand" panose="00000500000000000000" pitchFamily="2" charset="0"/>
            </a:endParaRPr>
          </a:p>
        </p:txBody>
      </p:sp>
      <p:sp>
        <p:nvSpPr>
          <p:cNvPr id="6" name="TextBox 5">
            <a:extLst>
              <a:ext uri="{FF2B5EF4-FFF2-40B4-BE49-F238E27FC236}">
                <a16:creationId xmlns:a16="http://schemas.microsoft.com/office/drawing/2014/main" id="{777E48A9-F3F4-4749-95C1-C7662C33FE5B}"/>
              </a:ext>
            </a:extLst>
          </p:cNvPr>
          <p:cNvSpPr txBox="1"/>
          <p:nvPr/>
        </p:nvSpPr>
        <p:spPr>
          <a:xfrm>
            <a:off x="6767685" y="2803417"/>
            <a:ext cx="4993354" cy="861774"/>
          </a:xfrm>
          <a:prstGeom prst="rect">
            <a:avLst/>
          </a:prstGeom>
          <a:noFill/>
        </p:spPr>
        <p:txBody>
          <a:bodyPr wrap="square" lIns="0" tIns="0" rIns="0" bIns="0" rtlCol="0">
            <a:spAutoFit/>
          </a:bodyPr>
          <a:lstStyle/>
          <a:p>
            <a:pPr algn="just"/>
            <a:r>
              <a:rPr lang="en-SG" sz="2800" b="1">
                <a:solidFill>
                  <a:srgbClr val="97593D"/>
                </a:solidFill>
                <a:latin typeface="#9Slide03 Quicksand" panose="00000500000000000000" pitchFamily="2" charset="0"/>
              </a:rPr>
              <a:t>2) Trình bày đ</a:t>
            </a:r>
            <a:r>
              <a:rPr lang="vi-VN" sz="2800" b="1">
                <a:solidFill>
                  <a:srgbClr val="97593D"/>
                </a:solidFill>
                <a:latin typeface="#9Slide03 Quicksand" panose="00000500000000000000" pitchFamily="2" charset="0"/>
              </a:rPr>
              <a:t>ược</a:t>
            </a:r>
            <a:r>
              <a:rPr lang="en-SG" sz="2800" b="1">
                <a:solidFill>
                  <a:srgbClr val="97593D"/>
                </a:solidFill>
                <a:latin typeface="#9Slide03 Quicksand" panose="00000500000000000000" pitchFamily="2" charset="0"/>
              </a:rPr>
              <a:t> nội dung, ý nghĩa của câu chuyện.</a:t>
            </a:r>
            <a:endParaRPr lang="en-US" sz="2800" b="1">
              <a:solidFill>
                <a:srgbClr val="97593D"/>
              </a:solidFill>
              <a:latin typeface="#9Slide03 Quicksand" panose="00000500000000000000" pitchFamily="2" charset="0"/>
            </a:endParaRPr>
          </a:p>
        </p:txBody>
      </p:sp>
      <p:pic>
        <p:nvPicPr>
          <p:cNvPr id="7" name="Graphic 6" descr="Badge Tick1 with solid fill">
            <a:extLst>
              <a:ext uri="{FF2B5EF4-FFF2-40B4-BE49-F238E27FC236}">
                <a16:creationId xmlns:a16="http://schemas.microsoft.com/office/drawing/2014/main" id="{D8E942DD-9D83-410A-ABA0-2C49F05FD2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2259" y="1209387"/>
            <a:ext cx="914400" cy="914400"/>
          </a:xfrm>
          <a:prstGeom prst="rect">
            <a:avLst/>
          </a:prstGeom>
        </p:spPr>
      </p:pic>
      <p:pic>
        <p:nvPicPr>
          <p:cNvPr id="8" name="Graphic 7" descr="Badge Tick1 with solid fill">
            <a:extLst>
              <a:ext uri="{FF2B5EF4-FFF2-40B4-BE49-F238E27FC236}">
                <a16:creationId xmlns:a16="http://schemas.microsoft.com/office/drawing/2014/main" id="{A011DF38-426C-44BC-B8CD-E8E7BB7684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2259" y="2777104"/>
            <a:ext cx="914400" cy="914400"/>
          </a:xfrm>
          <a:prstGeom prst="rect">
            <a:avLst/>
          </a:prstGeom>
        </p:spPr>
      </p:pic>
    </p:spTree>
    <p:extLst>
      <p:ext uri="{BB962C8B-B14F-4D97-AF65-F5344CB8AC3E}">
        <p14:creationId xmlns:p14="http://schemas.microsoft.com/office/powerpoint/2010/main" val="2255850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3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26"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0000">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14:bounceEnd="60000">
                                          <p:cBhvr additive="base">
                                            <p:cTn id="30" dur="14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31" dur="14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400"/>
                                </p:stCondLst>
                                <p:childTnLst>
                                  <p:par>
                                    <p:cTn id="33" presetID="26"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300" fill="hold"/>
                                            <p:tgtEl>
                                              <p:spTgt spid="5"/>
                                            </p:tgtEl>
                                            <p:attrNameLst>
                                              <p:attrName>ppt_x</p:attrName>
                                            </p:attrNameLst>
                                          </p:cBhvr>
                                          <p:tavLst>
                                            <p:tav tm="0">
                                              <p:val>
                                                <p:strVal val="#ppt_x"/>
                                              </p:val>
                                            </p:tav>
                                            <p:tav tm="100000">
                                              <p:val>
                                                <p:strVal val="#ppt_x"/>
                                              </p:val>
                                            </p:tav>
                                          </p:tavLst>
                                        </p:anim>
                                        <p:anim calcmode="lin" valueType="num">
                                          <p:cBhvr additive="base">
                                            <p:cTn id="8" dur="13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300"/>
                                </p:stCondLst>
                                <p:childTnLst>
                                  <p:par>
                                    <p:cTn id="10" presetID="26"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400" fill="hold"/>
                                            <p:tgtEl>
                                              <p:spTgt spid="6"/>
                                            </p:tgtEl>
                                            <p:attrNameLst>
                                              <p:attrName>ppt_x</p:attrName>
                                            </p:attrNameLst>
                                          </p:cBhvr>
                                          <p:tavLst>
                                            <p:tav tm="0">
                                              <p:val>
                                                <p:strVal val="#ppt_x"/>
                                              </p:val>
                                            </p:tav>
                                            <p:tav tm="100000">
                                              <p:val>
                                                <p:strVal val="#ppt_x"/>
                                              </p:val>
                                            </p:tav>
                                          </p:tavLst>
                                        </p:anim>
                                        <p:anim calcmode="lin" valueType="num">
                                          <p:cBhvr additive="base">
                                            <p:cTn id="31" dur="14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400"/>
                                </p:stCondLst>
                                <p:childTnLst>
                                  <p:par>
                                    <p:cTn id="33" presetID="26"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148FD2B-B87B-4C8F-85E4-A845481450EB}"/>
              </a:ext>
            </a:extLst>
          </p:cNvPr>
          <p:cNvPicPr>
            <a:picLocks noChangeAspect="1"/>
          </p:cNvPicPr>
          <p:nvPr/>
        </p:nvPicPr>
        <p:blipFill rotWithShape="1">
          <a:blip r:embed="rId2"/>
          <a:srcRect l="1491" t="1885" r="1584" b="1824"/>
          <a:stretch/>
        </p:blipFill>
        <p:spPr>
          <a:xfrm>
            <a:off x="0" y="0"/>
            <a:ext cx="12192000" cy="6858000"/>
          </a:xfrm>
          <a:prstGeom prst="rect">
            <a:avLst/>
          </a:prstGeom>
        </p:spPr>
      </p:pic>
      <p:sp>
        <p:nvSpPr>
          <p:cNvPr id="16" name="Rectangle: Rounded Corners 15">
            <a:extLst>
              <a:ext uri="{FF2B5EF4-FFF2-40B4-BE49-F238E27FC236}">
                <a16:creationId xmlns:a16="http://schemas.microsoft.com/office/drawing/2014/main" id="{7B4FE7B5-DF32-4F0D-8B9E-C882AC49F8AF}"/>
              </a:ext>
            </a:extLst>
          </p:cNvPr>
          <p:cNvSpPr/>
          <p:nvPr/>
        </p:nvSpPr>
        <p:spPr>
          <a:xfrm>
            <a:off x="10744200" y="0"/>
            <a:ext cx="1383632"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bbon: Tilted Up 2">
            <a:extLst>
              <a:ext uri="{FF2B5EF4-FFF2-40B4-BE49-F238E27FC236}">
                <a16:creationId xmlns:a16="http://schemas.microsoft.com/office/drawing/2014/main" id="{A3C947ED-8C00-4AAB-8793-D3DB1AC6CCEC}"/>
              </a:ext>
            </a:extLst>
          </p:cNvPr>
          <p:cNvSpPr/>
          <p:nvPr/>
        </p:nvSpPr>
        <p:spPr>
          <a:xfrm>
            <a:off x="1209676" y="304800"/>
            <a:ext cx="9534524" cy="2593824"/>
          </a:xfrm>
          <a:prstGeom prst="ribbon2">
            <a:avLst>
              <a:gd name="adj1" fmla="val 14426"/>
              <a:gd name="adj2" fmla="val 75000"/>
            </a:avLst>
          </a:prstGeom>
          <a:solidFill>
            <a:srgbClr val="F8F85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6FDF6A4-87F0-4366-8ABB-72414A66EC51}"/>
              </a:ext>
            </a:extLst>
          </p:cNvPr>
          <p:cNvSpPr txBox="1"/>
          <p:nvPr/>
        </p:nvSpPr>
        <p:spPr>
          <a:xfrm>
            <a:off x="2607469" y="457200"/>
            <a:ext cx="6977062" cy="1846659"/>
          </a:xfrm>
          <a:prstGeom prst="rect">
            <a:avLst/>
          </a:prstGeom>
          <a:noFill/>
        </p:spPr>
        <p:txBody>
          <a:bodyPr wrap="square" lIns="0" tIns="0" rIns="0" bIns="0" rtlCol="0">
            <a:spAutoFit/>
          </a:bodyPr>
          <a:lstStyle/>
          <a:p>
            <a:pPr algn="ctr">
              <a:lnSpc>
                <a:spcPts val="4800"/>
              </a:lnSpc>
            </a:pPr>
            <a:r>
              <a:rPr lang="en-SG" sz="4000">
                <a:solidFill>
                  <a:srgbClr val="FF0066"/>
                </a:solidFill>
                <a:latin typeface="#9Slide03 IcielPanton Black" panose="00000A00000000000000" pitchFamily="2" charset="0"/>
              </a:rPr>
              <a:t>DẶN DÒ</a:t>
            </a:r>
          </a:p>
          <a:p>
            <a:pPr>
              <a:lnSpc>
                <a:spcPts val="4800"/>
              </a:lnSpc>
            </a:pPr>
            <a:r>
              <a:rPr lang="en-SG" sz="4000" b="1">
                <a:latin typeface="#9Slide02 Tieu de rat dai 01" panose="02000000000000000000" pitchFamily="2" charset="0"/>
                <a:ea typeface="#9Slide02 Tieu de rat dai 01" panose="02000000000000000000" pitchFamily="2" charset="0"/>
              </a:rPr>
              <a:t>- Đọc và trả lời lại các câu hỏi.</a:t>
            </a:r>
          </a:p>
          <a:p>
            <a:pPr>
              <a:lnSpc>
                <a:spcPts val="4800"/>
              </a:lnSpc>
            </a:pPr>
            <a:r>
              <a:rPr lang="en-SG" sz="4000" b="1">
                <a:latin typeface="#9Slide02 Tieu de rat dai 01" panose="02000000000000000000" pitchFamily="2" charset="0"/>
                <a:ea typeface="#9Slide02 Tieu de rat dai 01" panose="02000000000000000000" pitchFamily="2" charset="0"/>
              </a:rPr>
              <a:t>- Chuẩn bị bài "Cửa sông".</a:t>
            </a:r>
            <a:endParaRPr lang="en-US" sz="4000" b="1">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1492661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B7DE7-F873-4051-8E4A-14D35C1D912D}"/>
              </a:ext>
            </a:extLst>
          </p:cNvPr>
          <p:cNvPicPr>
            <a:picLocks noChangeAspect="1"/>
          </p:cNvPicPr>
          <p:nvPr/>
        </p:nvPicPr>
        <p:blipFill rotWithShape="1">
          <a:blip r:embed="rId2"/>
          <a:srcRect t="5799" b="5799"/>
          <a:stretch/>
        </p:blipFill>
        <p:spPr>
          <a:xfrm>
            <a:off x="0" y="0"/>
            <a:ext cx="12192000" cy="6858000"/>
          </a:xfrm>
          <a:prstGeom prst="rect">
            <a:avLst/>
          </a:prstGeom>
        </p:spPr>
      </p:pic>
      <p:sp>
        <p:nvSpPr>
          <p:cNvPr id="4" name="TextBox 3">
            <a:extLst>
              <a:ext uri="{FF2B5EF4-FFF2-40B4-BE49-F238E27FC236}">
                <a16:creationId xmlns:a16="http://schemas.microsoft.com/office/drawing/2014/main" id="{43B4FD38-BDAF-4ABB-8365-1E20FD4FA92A}"/>
              </a:ext>
            </a:extLst>
          </p:cNvPr>
          <p:cNvSpPr txBox="1"/>
          <p:nvPr/>
        </p:nvSpPr>
        <p:spPr>
          <a:xfrm>
            <a:off x="7543800" y="602431"/>
            <a:ext cx="2449388" cy="677108"/>
          </a:xfrm>
          <a:prstGeom prst="rect">
            <a:avLst/>
          </a:prstGeom>
          <a:noFill/>
        </p:spPr>
        <p:txBody>
          <a:bodyPr wrap="none" lIns="0" tIns="0" rIns="0" bIns="0" rtlCol="0">
            <a:spAutoFit/>
          </a:bodyPr>
          <a:lstStyle/>
          <a:p>
            <a:pPr algn="l"/>
            <a:r>
              <a:rPr lang="en-SG" sz="4400">
                <a:solidFill>
                  <a:schemeClr val="accent1">
                    <a:lumMod val="50000"/>
                  </a:schemeClr>
                </a:solidFill>
                <a:latin typeface="#9Slide07 Cadena" panose="02000503000000020004" pitchFamily="2" charset="0"/>
              </a:rPr>
              <a:t>MỤC TIÊU</a:t>
            </a:r>
            <a:endParaRPr lang="en-US" sz="4400">
              <a:solidFill>
                <a:schemeClr val="accent1">
                  <a:lumMod val="50000"/>
                </a:schemeClr>
              </a:solidFill>
              <a:latin typeface="#9Slide07 Cadena" panose="02000503000000020004" pitchFamily="2" charset="0"/>
            </a:endParaRPr>
          </a:p>
        </p:txBody>
      </p:sp>
      <p:sp>
        <p:nvSpPr>
          <p:cNvPr id="5" name="TextBox 4">
            <a:extLst>
              <a:ext uri="{FF2B5EF4-FFF2-40B4-BE49-F238E27FC236}">
                <a16:creationId xmlns:a16="http://schemas.microsoft.com/office/drawing/2014/main" id="{F4B990CA-2477-42ED-9B27-DE5FB4785F9F}"/>
              </a:ext>
            </a:extLst>
          </p:cNvPr>
          <p:cNvSpPr txBox="1"/>
          <p:nvPr/>
        </p:nvSpPr>
        <p:spPr>
          <a:xfrm>
            <a:off x="6096000" y="1707939"/>
            <a:ext cx="5676442" cy="861774"/>
          </a:xfrm>
          <a:prstGeom prst="rect">
            <a:avLst/>
          </a:prstGeom>
          <a:noFill/>
        </p:spPr>
        <p:txBody>
          <a:bodyPr wrap="square" lIns="0" tIns="0" rIns="0" bIns="0" rtlCol="0">
            <a:spAutoFit/>
          </a:bodyPr>
          <a:lstStyle/>
          <a:p>
            <a:pPr algn="just"/>
            <a:r>
              <a:rPr lang="en-SG" sz="2800" b="1">
                <a:solidFill>
                  <a:srgbClr val="97593D"/>
                </a:solidFill>
                <a:latin typeface="#9Slide03 Quicksand" panose="00000500000000000000" pitchFamily="2" charset="0"/>
              </a:rPr>
              <a:t>1) Đọc l</a:t>
            </a:r>
            <a:r>
              <a:rPr lang="vi-VN" sz="2800" b="1">
                <a:solidFill>
                  <a:srgbClr val="97593D"/>
                </a:solidFill>
                <a:latin typeface="#9Slide03 Quicksand" panose="00000500000000000000" pitchFamily="2" charset="0"/>
              </a:rPr>
              <a:t>ưu</a:t>
            </a:r>
            <a:r>
              <a:rPr lang="en-SG" sz="2800" b="1">
                <a:solidFill>
                  <a:srgbClr val="97593D"/>
                </a:solidFill>
                <a:latin typeface="#9Slide03 Quicksand" panose="00000500000000000000" pitchFamily="2" charset="0"/>
              </a:rPr>
              <a:t> loát, diễn cảm toàn bài; </a:t>
            </a:r>
          </a:p>
          <a:p>
            <a:pPr algn="just"/>
            <a:r>
              <a:rPr lang="en-SG" sz="2800" b="1">
                <a:solidFill>
                  <a:srgbClr val="97593D"/>
                </a:solidFill>
                <a:latin typeface="#9Slide03 Quicksand" panose="00000500000000000000" pitchFamily="2" charset="0"/>
              </a:rPr>
              <a:t>giọng đọc trang trọng, tha thiết.</a:t>
            </a:r>
            <a:endParaRPr lang="en-US" sz="2800" b="1">
              <a:solidFill>
                <a:srgbClr val="97593D"/>
              </a:solidFill>
              <a:latin typeface="#9Slide03 Quicksand" panose="00000500000000000000" pitchFamily="2" charset="0"/>
            </a:endParaRPr>
          </a:p>
        </p:txBody>
      </p:sp>
      <p:sp>
        <p:nvSpPr>
          <p:cNvPr id="6" name="TextBox 5">
            <a:extLst>
              <a:ext uri="{FF2B5EF4-FFF2-40B4-BE49-F238E27FC236}">
                <a16:creationId xmlns:a16="http://schemas.microsoft.com/office/drawing/2014/main" id="{777E48A9-F3F4-4749-95C1-C7662C33FE5B}"/>
              </a:ext>
            </a:extLst>
          </p:cNvPr>
          <p:cNvSpPr txBox="1"/>
          <p:nvPr/>
        </p:nvSpPr>
        <p:spPr>
          <a:xfrm>
            <a:off x="7086600" y="2998113"/>
            <a:ext cx="4762958" cy="861774"/>
          </a:xfrm>
          <a:prstGeom prst="rect">
            <a:avLst/>
          </a:prstGeom>
          <a:noFill/>
        </p:spPr>
        <p:txBody>
          <a:bodyPr wrap="square" lIns="0" tIns="0" rIns="0" bIns="0" rtlCol="0">
            <a:spAutoFit/>
          </a:bodyPr>
          <a:lstStyle/>
          <a:p>
            <a:pPr algn="just"/>
            <a:r>
              <a:rPr lang="en-SG" sz="2800" b="1">
                <a:solidFill>
                  <a:srgbClr val="97593D"/>
                </a:solidFill>
                <a:latin typeface="#9Slide03 Quicksand" panose="00000500000000000000" pitchFamily="2" charset="0"/>
              </a:rPr>
              <a:t>2) Trình bày đ</a:t>
            </a:r>
            <a:r>
              <a:rPr lang="vi-VN" sz="2800" b="1">
                <a:solidFill>
                  <a:srgbClr val="97593D"/>
                </a:solidFill>
                <a:latin typeface="#9Slide03 Quicksand" panose="00000500000000000000" pitchFamily="2" charset="0"/>
              </a:rPr>
              <a:t>ược</a:t>
            </a:r>
            <a:r>
              <a:rPr lang="en-SG" sz="2800" b="1">
                <a:solidFill>
                  <a:srgbClr val="97593D"/>
                </a:solidFill>
                <a:latin typeface="#9Slide03 Quicksand" panose="00000500000000000000" pitchFamily="2" charset="0"/>
              </a:rPr>
              <a:t> nội dung, ý nghĩa của câu chuyện.</a:t>
            </a:r>
            <a:endParaRPr lang="en-US" sz="2800" b="1">
              <a:solidFill>
                <a:srgbClr val="97593D"/>
              </a:solidFill>
              <a:latin typeface="#9Slide03 Quicksand" panose="00000500000000000000" pitchFamily="2" charset="0"/>
            </a:endParaRPr>
          </a:p>
        </p:txBody>
      </p:sp>
    </p:spTree>
    <p:extLst>
      <p:ext uri="{BB962C8B-B14F-4D97-AF65-F5344CB8AC3E}">
        <p14:creationId xmlns:p14="http://schemas.microsoft.com/office/powerpoint/2010/main" val="2486072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3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60000">
                                          <p:cBhvr additive="base">
                                            <p:cTn id="13" dur="14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14" dur="14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300" fill="hold"/>
                                            <p:tgtEl>
                                              <p:spTgt spid="5"/>
                                            </p:tgtEl>
                                            <p:attrNameLst>
                                              <p:attrName>ppt_x</p:attrName>
                                            </p:attrNameLst>
                                          </p:cBhvr>
                                          <p:tavLst>
                                            <p:tav tm="0">
                                              <p:val>
                                                <p:strVal val="#ppt_x"/>
                                              </p:val>
                                            </p:tav>
                                            <p:tav tm="100000">
                                              <p:val>
                                                <p:strVal val="#ppt_x"/>
                                              </p:val>
                                            </p:tav>
                                          </p:tavLst>
                                        </p:anim>
                                        <p:anim calcmode="lin" valueType="num">
                                          <p:cBhvr additive="base">
                                            <p:cTn id="8" dur="13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400" fill="hold"/>
                                            <p:tgtEl>
                                              <p:spTgt spid="6"/>
                                            </p:tgtEl>
                                            <p:attrNameLst>
                                              <p:attrName>ppt_x</p:attrName>
                                            </p:attrNameLst>
                                          </p:cBhvr>
                                          <p:tavLst>
                                            <p:tav tm="0">
                                              <p:val>
                                                <p:strVal val="#ppt_x"/>
                                              </p:val>
                                            </p:tav>
                                            <p:tav tm="100000">
                                              <p:val>
                                                <p:strVal val="#ppt_x"/>
                                              </p:val>
                                            </p:tav>
                                          </p:tavLst>
                                        </p:anim>
                                        <p:anim calcmode="lin" valueType="num">
                                          <p:cBhvr additive="base">
                                            <p:cTn id="14" dur="14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2" name="Picture 1">
            <a:hlinkClick r:id="rId3"/>
            <a:extLst>
              <a:ext uri="{FF2B5EF4-FFF2-40B4-BE49-F238E27FC236}">
                <a16:creationId xmlns:a16="http://schemas.microsoft.com/office/drawing/2014/main" id="{34AEBB64-CA67-47C6-9B81-EAF1AF009613}"/>
              </a:ext>
            </a:extLst>
          </p:cNvPr>
          <p:cNvPicPr>
            <a:picLocks noChangeAspect="1"/>
          </p:cNvPicPr>
          <p:nvPr/>
        </p:nvPicPr>
        <p:blipFill rotWithShape="1">
          <a:blip r:embed="rId4"/>
          <a:srcRect t="15608" b="17146"/>
          <a:stretch/>
        </p:blipFill>
        <p:spPr>
          <a:xfrm>
            <a:off x="2127038" y="1695895"/>
            <a:ext cx="7937925" cy="3999331"/>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633763" y="533400"/>
            <a:ext cx="11024837" cy="984885"/>
          </a:xfrm>
          <a:prstGeom prst="rect">
            <a:avLst/>
          </a:prstGeom>
          <a:noFill/>
        </p:spPr>
        <p:txBody>
          <a:bodyPr wrap="square" lIns="0" tIns="0" rIns="0" bIns="0" rtlCol="0">
            <a:spAutoFit/>
          </a:bodyPr>
          <a:lstStyle/>
          <a:p>
            <a:pPr algn="just"/>
            <a:r>
              <a:rPr lang="en-US" sz="3200" b="1">
                <a:latin typeface="Calibri" panose="020F0502020204030204" pitchFamily="34" charset="0"/>
                <a:cs typeface="Calibri" panose="020F0502020204030204" pitchFamily="34" charset="0"/>
              </a:rPr>
              <a:t>Đền Hùng: đền thờ các vua Hùng ở núi Nghĩa Lĩnh, thôn Cổ Tích, xã Hy C</a:t>
            </a:r>
            <a:r>
              <a:rPr lang="vi-VN" sz="3200" b="1">
                <a:latin typeface="Calibri" panose="020F0502020204030204" pitchFamily="34" charset="0"/>
                <a:cs typeface="Calibri" panose="020F0502020204030204" pitchFamily="34" charset="0"/>
              </a:rPr>
              <a:t>ương</a:t>
            </a:r>
            <a:r>
              <a:rPr lang="en-SG" sz="3200" b="1">
                <a:latin typeface="Calibri" panose="020F0502020204030204" pitchFamily="34" charset="0"/>
                <a:cs typeface="Calibri" panose="020F0502020204030204" pitchFamily="34" charset="0"/>
              </a:rPr>
              <a:t>, huyện Lâm Thao, tỉnh Phú Thọ.</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830997"/>
          </a:xfrm>
          <a:prstGeom prst="rect">
            <a:avLst/>
          </a:prstGeom>
          <a:noFill/>
        </p:spPr>
        <p:txBody>
          <a:bodyPr wrap="square">
            <a:spAutoFit/>
          </a:bodyPr>
          <a:lstStyle/>
          <a:p>
            <a:r>
              <a:rPr lang="en-SG" sz="2400"/>
              <a:t>GV bấm vào hình ảnh đền để xem thêm trên Google Map.</a:t>
            </a:r>
          </a:p>
          <a:p>
            <a:r>
              <a:rPr lang="en-SG" sz="2400"/>
              <a:t> GV bấm vào hình ảnh vua Hùng để quay về slide giải nghĩa từ.</a:t>
            </a:r>
            <a:endParaRPr lang="en-US" sz="2400"/>
          </a:p>
        </p:txBody>
      </p:sp>
      <p:pic>
        <p:nvPicPr>
          <p:cNvPr id="25" name="Picture 24">
            <a:hlinkClick r:id="rId8"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903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CE69683-E0A0-42D7-8ABB-717770082A16}"/>
              </a:ext>
            </a:extLst>
          </p:cNvPr>
          <p:cNvPicPr>
            <a:picLocks noChangeAspect="1"/>
          </p:cNvPicPr>
          <p:nvPr/>
        </p:nvPicPr>
        <p:blipFill>
          <a:blip r:embed="rId3"/>
          <a:stretch>
            <a:fillRect/>
          </a:stretch>
        </p:blipFill>
        <p:spPr>
          <a:xfrm>
            <a:off x="2461337" y="1449253"/>
            <a:ext cx="7262390" cy="4081463"/>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583582" y="533400"/>
            <a:ext cx="11024837" cy="492443"/>
          </a:xfrm>
          <a:prstGeom prst="rect">
            <a:avLst/>
          </a:prstGeom>
          <a:noFill/>
        </p:spPr>
        <p:txBody>
          <a:bodyPr wrap="square" lIns="0" tIns="0" rIns="0" bIns="0" rtlCol="0">
            <a:spAutoFit/>
          </a:bodyPr>
          <a:lstStyle/>
          <a:p>
            <a:pPr algn="ctr"/>
            <a:r>
              <a:rPr lang="en-SG" sz="3200" b="1">
                <a:latin typeface="Calibri" panose="020F0502020204030204" pitchFamily="34" charset="0"/>
                <a:cs typeface="Calibri" panose="020F0502020204030204" pitchFamily="34" charset="0"/>
              </a:rPr>
              <a:t>Nam quốc s</a:t>
            </a:r>
            <a:r>
              <a:rPr lang="vi-VN" sz="3200" b="1">
                <a:latin typeface="Calibri" panose="020F0502020204030204" pitchFamily="34" charset="0"/>
                <a:cs typeface="Calibri" panose="020F0502020204030204" pitchFamily="34" charset="0"/>
              </a:rPr>
              <a:t>ơ</a:t>
            </a:r>
            <a:r>
              <a:rPr lang="en-SG" sz="3200" b="1">
                <a:latin typeface="Calibri" panose="020F0502020204030204" pitchFamily="34" charset="0"/>
                <a:cs typeface="Calibri" panose="020F0502020204030204" pitchFamily="34" charset="0"/>
              </a:rPr>
              <a:t>n hà: ý trong bài chỉ Tổ quốc Việt Nam.  </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7"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48127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5960155" y="1386478"/>
            <a:ext cx="5518080" cy="2462213"/>
          </a:xfrm>
          <a:prstGeom prst="rect">
            <a:avLst/>
          </a:prstGeom>
          <a:noFill/>
        </p:spPr>
        <p:txBody>
          <a:bodyPr wrap="square" lIns="0" tIns="0" rIns="0" bIns="0" rtlCol="0">
            <a:spAutoFit/>
          </a:bodyPr>
          <a:lstStyle/>
          <a:p>
            <a:pPr algn="ctr"/>
            <a:r>
              <a:rPr lang="en-SG" sz="3200" b="1">
                <a:latin typeface="Calibri" panose="020F0502020204030204" pitchFamily="34" charset="0"/>
                <a:cs typeface="Calibri" panose="020F0502020204030204" pitchFamily="34" charset="0"/>
              </a:rPr>
              <a:t>Bức hoành phi: tấm gỗ s</a:t>
            </a:r>
            <a:r>
              <a:rPr lang="vi-VN" sz="3200" b="1">
                <a:latin typeface="Calibri" panose="020F0502020204030204" pitchFamily="34" charset="0"/>
                <a:cs typeface="Calibri" panose="020F0502020204030204" pitchFamily="34" charset="0"/>
              </a:rPr>
              <a:t>ơ</a:t>
            </a:r>
            <a:r>
              <a:rPr lang="en-SG" sz="3200" b="1">
                <a:latin typeface="Calibri" panose="020F0502020204030204" pitchFamily="34" charset="0"/>
                <a:cs typeface="Calibri" panose="020F0502020204030204" pitchFamily="34" charset="0"/>
              </a:rPr>
              <a:t>n son thếp vàng có khắc chữ Hán hoặc chữ Nôm cỡ lớn, th</a:t>
            </a:r>
            <a:r>
              <a:rPr lang="vi-VN" sz="3200" b="1">
                <a:latin typeface="Calibri" panose="020F0502020204030204" pitchFamily="34" charset="0"/>
                <a:cs typeface="Calibri" panose="020F0502020204030204" pitchFamily="34" charset="0"/>
              </a:rPr>
              <a:t>ường</a:t>
            </a:r>
            <a:r>
              <a:rPr lang="en-SG" sz="3200" b="1">
                <a:latin typeface="Calibri" panose="020F0502020204030204" pitchFamily="34" charset="0"/>
                <a:cs typeface="Calibri" panose="020F0502020204030204" pitchFamily="34" charset="0"/>
              </a:rPr>
              <a:t> treo ngang ở gian giữa nhà để thờ hoặc trang trí.</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6"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E4F5E48E-41E8-4F67-9E58-5A18F8E88E1D}"/>
              </a:ext>
            </a:extLst>
          </p:cNvPr>
          <p:cNvPicPr>
            <a:picLocks noChangeAspect="1"/>
          </p:cNvPicPr>
          <p:nvPr/>
        </p:nvPicPr>
        <p:blipFill>
          <a:blip r:embed="rId9"/>
          <a:stretch>
            <a:fillRect/>
          </a:stretch>
        </p:blipFill>
        <p:spPr>
          <a:xfrm>
            <a:off x="713765" y="811493"/>
            <a:ext cx="5062337" cy="38023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556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641CE72-05E8-4C1A-9CC5-B9D05DBD8AA9}"/>
              </a:ext>
            </a:extLst>
          </p:cNvPr>
          <p:cNvPicPr>
            <a:picLocks noChangeAspect="1"/>
          </p:cNvPicPr>
          <p:nvPr/>
        </p:nvPicPr>
        <p:blipFill>
          <a:blip r:embed="rId3"/>
          <a:stretch>
            <a:fillRect/>
          </a:stretch>
        </p:blipFill>
        <p:spPr>
          <a:xfrm>
            <a:off x="678022" y="1331532"/>
            <a:ext cx="4813918" cy="3981824"/>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3" name="Picture 2">
            <a:extLst>
              <a:ext uri="{FF2B5EF4-FFF2-40B4-BE49-F238E27FC236}">
                <a16:creationId xmlns:a16="http://schemas.microsoft.com/office/drawing/2014/main" id="{34D293C4-858D-466C-8167-FA9C54299196}"/>
              </a:ext>
            </a:extLst>
          </p:cNvPr>
          <p:cNvPicPr>
            <a:picLocks noChangeAspect="1"/>
          </p:cNvPicPr>
          <p:nvPr/>
        </p:nvPicPr>
        <p:blipFill>
          <a:blip r:embed="rId6"/>
          <a:stretch>
            <a:fillRect/>
          </a:stretch>
        </p:blipFill>
        <p:spPr>
          <a:xfrm>
            <a:off x="5784472" y="1380927"/>
            <a:ext cx="5769427" cy="394263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1534514" y="457200"/>
            <a:ext cx="9116035" cy="492443"/>
          </a:xfrm>
          <a:prstGeom prst="rect">
            <a:avLst/>
          </a:prstGeom>
          <a:noFill/>
        </p:spPr>
        <p:txBody>
          <a:bodyPr wrap="square" lIns="0" tIns="0" rIns="0" bIns="0" rtlCol="0">
            <a:spAutoFit/>
          </a:bodyPr>
          <a:lstStyle/>
          <a:p>
            <a:pPr algn="ctr"/>
            <a:r>
              <a:rPr lang="en-SG" sz="3200" b="1">
                <a:latin typeface="Calibri" panose="020F0502020204030204" pitchFamily="34" charset="0"/>
                <a:cs typeface="Calibri" panose="020F0502020204030204" pitchFamily="34" charset="0"/>
              </a:rPr>
              <a:t>Ngã Ba Hạc: n</a:t>
            </a:r>
            <a:r>
              <a:rPr lang="vi-VN" sz="3200" b="1">
                <a:latin typeface="Calibri" panose="020F0502020204030204" pitchFamily="34" charset="0"/>
                <a:cs typeface="Calibri" panose="020F0502020204030204" pitchFamily="34" charset="0"/>
              </a:rPr>
              <a:t>ơi</a:t>
            </a:r>
            <a:r>
              <a:rPr lang="en-SG" sz="3200" b="1">
                <a:latin typeface="Calibri" panose="020F0502020204030204" pitchFamily="34" charset="0"/>
                <a:cs typeface="Calibri" panose="020F0502020204030204" pitchFamily="34" charset="0"/>
              </a:rPr>
              <a:t> sông Lô chảy vào sông Hồng.</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8"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121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6281826" y="1601288"/>
            <a:ext cx="5368443" cy="1723549"/>
          </a:xfrm>
          <a:prstGeom prst="rect">
            <a:avLst/>
          </a:prstGeom>
          <a:noFill/>
        </p:spPr>
        <p:txBody>
          <a:bodyPr wrap="square" lIns="0" tIns="0" rIns="0" bIns="0" rtlCol="0">
            <a:spAutoFit/>
          </a:bodyPr>
          <a:lstStyle/>
          <a:p>
            <a:pPr algn="just"/>
            <a:r>
              <a:rPr lang="en-SG" sz="2800" b="1">
                <a:latin typeface="Calibri" panose="020F0502020204030204" pitchFamily="34" charset="0"/>
                <a:cs typeface="Calibri" panose="020F0502020204030204" pitchFamily="34" charset="0"/>
              </a:rPr>
              <a:t>Dãy Tam Đảo: là một dãy núi đá ở vùng Đồng bằng Bắc Bộ Việt Nam nằm trên địa bàn ba tỉnh Vĩnh Phúc, Thái Nguyên và Tuyên Quang. </a:t>
            </a:r>
            <a:endParaRPr lang="en-US" sz="28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6"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AD7B9A5A-C496-465D-B3B6-846CB096BAD8}"/>
              </a:ext>
            </a:extLst>
          </p:cNvPr>
          <p:cNvPicPr>
            <a:picLocks noChangeAspect="1"/>
          </p:cNvPicPr>
          <p:nvPr/>
        </p:nvPicPr>
        <p:blipFill>
          <a:blip r:embed="rId9"/>
          <a:stretch>
            <a:fillRect/>
          </a:stretch>
        </p:blipFill>
        <p:spPr>
          <a:xfrm>
            <a:off x="890829" y="724308"/>
            <a:ext cx="5117360" cy="36930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9158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0864346-4D5C-443C-84EF-7F2422C491E6}"/>
              </a:ext>
            </a:extLst>
          </p:cNvPr>
          <p:cNvPicPr>
            <a:picLocks noChangeAspect="1"/>
          </p:cNvPicPr>
          <p:nvPr/>
        </p:nvPicPr>
        <p:blipFill rotWithShape="1">
          <a:blip r:embed="rId3"/>
          <a:srcRect l="20153" t="14992" r="5625" b="5271"/>
          <a:stretch/>
        </p:blipFill>
        <p:spPr>
          <a:xfrm>
            <a:off x="6385636" y="1511352"/>
            <a:ext cx="5144891" cy="3211516"/>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1534514" y="457200"/>
            <a:ext cx="9116035" cy="492443"/>
          </a:xfrm>
          <a:prstGeom prst="rect">
            <a:avLst/>
          </a:prstGeom>
          <a:noFill/>
        </p:spPr>
        <p:txBody>
          <a:bodyPr wrap="square" lIns="0" tIns="0" rIns="0" bIns="0" rtlCol="0">
            <a:spAutoFit/>
          </a:bodyPr>
          <a:lstStyle/>
          <a:p>
            <a:pPr algn="ctr"/>
            <a:r>
              <a:rPr lang="en-SG" sz="3200" b="1">
                <a:latin typeface="Calibri" panose="020F0502020204030204" pitchFamily="34" charset="0"/>
                <a:cs typeface="Calibri" panose="020F0502020204030204" pitchFamily="34" charset="0"/>
              </a:rPr>
              <a:t>Núi Sóc S</a:t>
            </a:r>
            <a:r>
              <a:rPr lang="vi-VN" sz="3200" b="1">
                <a:latin typeface="Calibri" panose="020F0502020204030204" pitchFamily="34" charset="0"/>
                <a:cs typeface="Calibri" panose="020F0502020204030204" pitchFamily="34" charset="0"/>
              </a:rPr>
              <a:t>ơn</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7"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66D1668-90ED-4943-9A6F-4C4C3E083190}"/>
              </a:ext>
            </a:extLst>
          </p:cNvPr>
          <p:cNvPicPr>
            <a:picLocks noChangeAspect="1"/>
          </p:cNvPicPr>
          <p:nvPr/>
        </p:nvPicPr>
        <p:blipFill rotWithShape="1">
          <a:blip r:embed="rId10"/>
          <a:srcRect l="9281" b="7558"/>
          <a:stretch/>
        </p:blipFill>
        <p:spPr>
          <a:xfrm>
            <a:off x="836040" y="1485475"/>
            <a:ext cx="4774196" cy="32506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768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1304126" y="457200"/>
            <a:ext cx="9583749" cy="984885"/>
          </a:xfrm>
          <a:prstGeom prst="rect">
            <a:avLst/>
          </a:prstGeom>
          <a:noFill/>
        </p:spPr>
        <p:txBody>
          <a:bodyPr wrap="square" lIns="0" tIns="0" rIns="0" bIns="0" rtlCol="0">
            <a:spAutoFit/>
          </a:bodyPr>
          <a:lstStyle/>
          <a:p>
            <a:pPr algn="ctr"/>
            <a:r>
              <a:rPr lang="en-SG" sz="3200" b="1">
                <a:latin typeface="Calibri" panose="020F0502020204030204" pitchFamily="34" charset="0"/>
                <a:cs typeface="Calibri" panose="020F0502020204030204" pitchFamily="34" charset="0"/>
              </a:rPr>
              <a:t>Ngọc phả: sách ghi chép lai lịch, thân thế, sự nghiệp của những ng</a:t>
            </a:r>
            <a:r>
              <a:rPr lang="vi-VN" sz="3200" b="1">
                <a:latin typeface="Calibri" panose="020F0502020204030204" pitchFamily="34" charset="0"/>
                <a:cs typeface="Calibri" panose="020F0502020204030204" pitchFamily="34" charset="0"/>
              </a:rPr>
              <a:t>ười</a:t>
            </a:r>
            <a:r>
              <a:rPr lang="en-SG" sz="3200" b="1">
                <a:latin typeface="Calibri" panose="020F0502020204030204" pitchFamily="34" charset="0"/>
                <a:cs typeface="Calibri" panose="020F0502020204030204" pitchFamily="34" charset="0"/>
              </a:rPr>
              <a:t> đ</a:t>
            </a:r>
            <a:r>
              <a:rPr lang="vi-VN" sz="3200" b="1">
                <a:latin typeface="Calibri" panose="020F0502020204030204" pitchFamily="34" charset="0"/>
                <a:cs typeface="Calibri" panose="020F0502020204030204" pitchFamily="34" charset="0"/>
              </a:rPr>
              <a:t>ược</a:t>
            </a:r>
            <a:r>
              <a:rPr lang="en-SG" sz="3200" b="1">
                <a:latin typeface="Calibri" panose="020F0502020204030204" pitchFamily="34" charset="0"/>
                <a:cs typeface="Calibri" panose="020F0502020204030204" pitchFamily="34" charset="0"/>
              </a:rPr>
              <a:t> ng</a:t>
            </a:r>
            <a:r>
              <a:rPr lang="vi-VN" sz="3200" b="1">
                <a:latin typeface="Calibri" panose="020F0502020204030204" pitchFamily="34" charset="0"/>
                <a:cs typeface="Calibri" panose="020F0502020204030204" pitchFamily="34" charset="0"/>
              </a:rPr>
              <a:t>ười</a:t>
            </a:r>
            <a:r>
              <a:rPr lang="en-SG" sz="3200" b="1">
                <a:latin typeface="Calibri" panose="020F0502020204030204" pitchFamily="34" charset="0"/>
                <a:cs typeface="Calibri" panose="020F0502020204030204" pitchFamily="34" charset="0"/>
              </a:rPr>
              <a:t> đời kính trọng, tôn thờ.</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6"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C82A0A6-7E4C-4017-AD6E-CAB636395F86}"/>
              </a:ext>
            </a:extLst>
          </p:cNvPr>
          <p:cNvPicPr>
            <a:picLocks noChangeAspect="1"/>
          </p:cNvPicPr>
          <p:nvPr/>
        </p:nvPicPr>
        <p:blipFill>
          <a:blip r:embed="rId9"/>
          <a:stretch>
            <a:fillRect/>
          </a:stretch>
        </p:blipFill>
        <p:spPr>
          <a:xfrm>
            <a:off x="6553200" y="2007074"/>
            <a:ext cx="3905106" cy="2901313"/>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C4ABE529-873D-4A1A-89F6-1FF78E2F224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5000"/>
                    </a14:imgEffect>
                  </a14:imgLayer>
                </a14:imgProps>
              </a:ext>
            </a:extLst>
          </a:blip>
          <a:stretch>
            <a:fillRect/>
          </a:stretch>
        </p:blipFill>
        <p:spPr>
          <a:xfrm>
            <a:off x="1075528" y="2007074"/>
            <a:ext cx="4191000" cy="29773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57372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6A0A9A9-72EC-4D64-AAC6-7B6040672AE3}"/>
              </a:ext>
            </a:extLst>
          </p:cNvPr>
          <p:cNvPicPr>
            <a:picLocks noChangeAspect="1"/>
          </p:cNvPicPr>
          <p:nvPr/>
        </p:nvPicPr>
        <p:blipFill>
          <a:blip r:embed="rId3"/>
          <a:stretch>
            <a:fillRect/>
          </a:stretch>
        </p:blipFill>
        <p:spPr>
          <a:xfrm>
            <a:off x="5658920" y="1786534"/>
            <a:ext cx="5624821" cy="2944242"/>
          </a:xfrm>
          <a:prstGeom prst="rect">
            <a:avLst/>
          </a:prstGeom>
          <a:effectLst>
            <a:outerShdw blurRad="50800" dist="38100" algn="l" rotWithShape="0">
              <a:prstClr val="black">
                <a:alpha val="40000"/>
              </a:prstClr>
            </a:outerShdw>
          </a:effectLst>
        </p:spPr>
      </p:pic>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1067695" y="542197"/>
            <a:ext cx="10049674" cy="984885"/>
          </a:xfrm>
          <a:prstGeom prst="rect">
            <a:avLst/>
          </a:prstGeom>
          <a:noFill/>
        </p:spPr>
        <p:txBody>
          <a:bodyPr wrap="square" lIns="0" tIns="0" rIns="0" bIns="0" rtlCol="0">
            <a:spAutoFit/>
          </a:bodyPr>
          <a:lstStyle/>
          <a:p>
            <a:pPr algn="ctr"/>
            <a:r>
              <a:rPr lang="en-US" sz="3200" b="1">
                <a:latin typeface="Calibri" panose="020F0502020204030204" pitchFamily="34" charset="0"/>
                <a:cs typeface="Calibri" panose="020F0502020204030204" pitchFamily="34" charset="0"/>
              </a:rPr>
              <a:t>Đất Tổ: chỉ khu vực</a:t>
            </a:r>
            <a:r>
              <a:rPr lang="en-SG" sz="3200" b="1">
                <a:latin typeface="Calibri" panose="020F0502020204030204" pitchFamily="34" charset="0"/>
                <a:cs typeface="Calibri" panose="020F0502020204030204" pitchFamily="34" charset="0"/>
              </a:rPr>
              <a:t> đền Hùng hoặc chỉ chung tỉnh Phú Thọ, n</a:t>
            </a:r>
            <a:r>
              <a:rPr lang="vi-VN" sz="3200" b="1">
                <a:latin typeface="Calibri" panose="020F0502020204030204" pitchFamily="34" charset="0"/>
                <a:cs typeface="Calibri" panose="020F0502020204030204" pitchFamily="34" charset="0"/>
              </a:rPr>
              <a:t>ơi</a:t>
            </a:r>
            <a:r>
              <a:rPr lang="en-SG" sz="3200" b="1">
                <a:latin typeface="Calibri" panose="020F0502020204030204" pitchFamily="34" charset="0"/>
                <a:cs typeface="Calibri" panose="020F0502020204030204" pitchFamily="34" charset="0"/>
              </a:rPr>
              <a:t> các vua Hùng bắt đầu sự nghiệp dựng n</a:t>
            </a:r>
            <a:r>
              <a:rPr lang="vi-VN" sz="3200" b="1">
                <a:latin typeface="Calibri" panose="020F0502020204030204" pitchFamily="34" charset="0"/>
                <a:cs typeface="Calibri" panose="020F0502020204030204" pitchFamily="34" charset="0"/>
              </a:rPr>
              <a:t>ước</a:t>
            </a:r>
            <a:r>
              <a:rPr lang="en-SG" sz="3200" b="1">
                <a:latin typeface="Calibri" panose="020F0502020204030204" pitchFamily="34" charset="0"/>
                <a:cs typeface="Calibri" panose="020F0502020204030204" pitchFamily="34" charset="0"/>
              </a:rPr>
              <a:t>.</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7"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5FBDBC3-8DEA-438B-B436-28C4DEDB9926}"/>
              </a:ext>
            </a:extLst>
          </p:cNvPr>
          <p:cNvPicPr>
            <a:picLocks noChangeAspect="1"/>
          </p:cNvPicPr>
          <p:nvPr/>
        </p:nvPicPr>
        <p:blipFill>
          <a:blip r:embed="rId10"/>
          <a:stretch>
            <a:fillRect/>
          </a:stretch>
        </p:blipFill>
        <p:spPr>
          <a:xfrm>
            <a:off x="731931" y="1760520"/>
            <a:ext cx="4461758" cy="297025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0414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4295124-C97B-4E0D-A6F2-6F947B0403D2}"/>
              </a:ext>
            </a:extLst>
          </p:cNvPr>
          <p:cNvPicPr>
            <a:picLocks noChangeAspect="1"/>
          </p:cNvPicPr>
          <p:nvPr/>
        </p:nvPicPr>
        <p:blipFill>
          <a:blip r:embed="rId3"/>
          <a:stretch>
            <a:fillRect/>
          </a:stretch>
        </p:blipFill>
        <p:spPr>
          <a:xfrm>
            <a:off x="1473649" y="1335595"/>
            <a:ext cx="4421913" cy="4421913"/>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377B5F1A-43FC-43B0-AB84-AEED4B1E912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l="3756" r="12807"/>
          <a:stretch/>
        </p:blipFill>
        <p:spPr>
          <a:xfrm>
            <a:off x="6247451" y="1358842"/>
            <a:ext cx="5076662" cy="3042225"/>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1067695" y="542197"/>
            <a:ext cx="10049674" cy="492443"/>
          </a:xfrm>
          <a:prstGeom prst="rect">
            <a:avLst/>
          </a:prstGeom>
          <a:noFill/>
        </p:spPr>
        <p:txBody>
          <a:bodyPr wrap="square" lIns="0" tIns="0" rIns="0" bIns="0" rtlCol="0">
            <a:spAutoFit/>
          </a:bodyPr>
          <a:lstStyle/>
          <a:p>
            <a:pPr algn="ctr"/>
            <a:r>
              <a:rPr lang="en-SG" sz="3200" b="1">
                <a:latin typeface="Calibri" panose="020F0502020204030204" pitchFamily="34" charset="0"/>
                <a:cs typeface="Calibri" panose="020F0502020204030204" pitchFamily="34" charset="0"/>
              </a:rPr>
              <a:t>Chi: một nhánh trong dòng họ.</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 GV bấm vào hình ảnh vua Hùng để quay về slide giải nghĩa từ.</a:t>
            </a:r>
            <a:endParaRPr lang="en-US" sz="2400"/>
          </a:p>
        </p:txBody>
      </p:sp>
      <p:pic>
        <p:nvPicPr>
          <p:cNvPr id="25" name="Picture 24">
            <a:hlinkClick r:id="rId9"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6106739" y="4158949"/>
            <a:ext cx="1960281" cy="26990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3955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2" name="Picture 1">
            <a:hlinkClick r:id="rId3"/>
            <a:extLst>
              <a:ext uri="{FF2B5EF4-FFF2-40B4-BE49-F238E27FC236}">
                <a16:creationId xmlns:a16="http://schemas.microsoft.com/office/drawing/2014/main" id="{34AEBB64-CA67-47C6-9B81-EAF1AF009613}"/>
              </a:ext>
            </a:extLst>
          </p:cNvPr>
          <p:cNvPicPr>
            <a:picLocks noChangeAspect="1"/>
          </p:cNvPicPr>
          <p:nvPr/>
        </p:nvPicPr>
        <p:blipFill rotWithShape="1">
          <a:blip r:embed="rId4"/>
          <a:srcRect t="15608" b="17146"/>
          <a:stretch/>
        </p:blipFill>
        <p:spPr>
          <a:xfrm>
            <a:off x="2127038" y="1695895"/>
            <a:ext cx="7937925" cy="3999331"/>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17" name="TextBox 16">
            <a:extLst>
              <a:ext uri="{FF2B5EF4-FFF2-40B4-BE49-F238E27FC236}">
                <a16:creationId xmlns:a16="http://schemas.microsoft.com/office/drawing/2014/main" id="{FC9DB102-1B73-413C-A228-243B6E9D2DDB}"/>
              </a:ext>
            </a:extLst>
          </p:cNvPr>
          <p:cNvSpPr txBox="1"/>
          <p:nvPr/>
        </p:nvSpPr>
        <p:spPr>
          <a:xfrm>
            <a:off x="633763" y="533400"/>
            <a:ext cx="11024837" cy="984885"/>
          </a:xfrm>
          <a:prstGeom prst="rect">
            <a:avLst/>
          </a:prstGeom>
          <a:noFill/>
        </p:spPr>
        <p:txBody>
          <a:bodyPr wrap="square" lIns="0" tIns="0" rIns="0" bIns="0" rtlCol="0">
            <a:spAutoFit/>
          </a:bodyPr>
          <a:lstStyle/>
          <a:p>
            <a:pPr algn="just"/>
            <a:r>
              <a:rPr lang="en-US" sz="3200" b="1">
                <a:latin typeface="Calibri" panose="020F0502020204030204" pitchFamily="34" charset="0"/>
                <a:cs typeface="Calibri" panose="020F0502020204030204" pitchFamily="34" charset="0"/>
              </a:rPr>
              <a:t>Đền Hùng: đền thờ các vua Hùng ở núi Nghĩa Lĩnh, thôn Cổ Tích, xã Hy C</a:t>
            </a:r>
            <a:r>
              <a:rPr lang="vi-VN" sz="3200" b="1">
                <a:latin typeface="Calibri" panose="020F0502020204030204" pitchFamily="34" charset="0"/>
                <a:cs typeface="Calibri" panose="020F0502020204030204" pitchFamily="34" charset="0"/>
              </a:rPr>
              <a:t>ương</a:t>
            </a:r>
            <a:r>
              <a:rPr lang="en-SG" sz="3200" b="1">
                <a:latin typeface="Calibri" panose="020F0502020204030204" pitchFamily="34" charset="0"/>
                <a:cs typeface="Calibri" panose="020F0502020204030204" pitchFamily="34" charset="0"/>
              </a:rPr>
              <a:t>, huyện Lâm Thao, tỉnh Phú Thọ.</a:t>
            </a:r>
            <a:endParaRPr lang="en-US" sz="32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830997"/>
          </a:xfrm>
          <a:prstGeom prst="rect">
            <a:avLst/>
          </a:prstGeom>
          <a:noFill/>
        </p:spPr>
        <p:txBody>
          <a:bodyPr wrap="square">
            <a:spAutoFit/>
          </a:bodyPr>
          <a:lstStyle/>
          <a:p>
            <a:r>
              <a:rPr lang="en-SG" sz="2400"/>
              <a:t>GV bấm vào hình ảnh đền để xem thêm trên Google Map.</a:t>
            </a:r>
          </a:p>
          <a:p>
            <a:r>
              <a:rPr lang="en-SG" sz="2400"/>
              <a:t> GV bấm vào hình ảnh vua Hùng để quay về slide giải nghĩa từ.</a:t>
            </a:r>
            <a:endParaRPr lang="en-US" sz="2400"/>
          </a:p>
        </p:txBody>
      </p:sp>
      <p:pic>
        <p:nvPicPr>
          <p:cNvPr id="25" name="Picture 24">
            <a:hlinkClick r:id="rId8" action="ppaction://hlinksldjump"/>
            <a:extLst>
              <a:ext uri="{FF2B5EF4-FFF2-40B4-BE49-F238E27FC236}">
                <a16:creationId xmlns:a16="http://schemas.microsoft.com/office/drawing/2014/main" id="{EB27C7F3-3FEE-4CB0-AB56-8C5C32BA8EE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5390953" y="4908387"/>
            <a:ext cx="1410095" cy="19415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10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323C0-7D11-4C45-A697-565A936B4053}"/>
              </a:ext>
            </a:extLst>
          </p:cNvPr>
          <p:cNvPicPr>
            <a:picLocks noChangeAspect="1"/>
          </p:cNvPicPr>
          <p:nvPr/>
        </p:nvPicPr>
        <p:blipFill>
          <a:blip r:embed="rId2"/>
          <a:stretch>
            <a:fillRect/>
          </a:stretch>
        </p:blipFill>
        <p:spPr>
          <a:xfrm>
            <a:off x="0" y="-10363"/>
            <a:ext cx="12192000" cy="6895795"/>
          </a:xfrm>
          <a:prstGeom prst="rect">
            <a:avLst/>
          </a:prstGeom>
        </p:spPr>
      </p:pic>
      <p:sp>
        <p:nvSpPr>
          <p:cNvPr id="4" name="TextBox 3">
            <a:extLst>
              <a:ext uri="{FF2B5EF4-FFF2-40B4-BE49-F238E27FC236}">
                <a16:creationId xmlns:a16="http://schemas.microsoft.com/office/drawing/2014/main" id="{64F57E87-D391-417C-BDBA-15718FA99B1F}"/>
              </a:ext>
            </a:extLst>
          </p:cNvPr>
          <p:cNvSpPr txBox="1"/>
          <p:nvPr/>
        </p:nvSpPr>
        <p:spPr>
          <a:xfrm>
            <a:off x="381000" y="1676678"/>
            <a:ext cx="3014095" cy="677108"/>
          </a:xfrm>
          <a:prstGeom prst="rect">
            <a:avLst/>
          </a:prstGeom>
          <a:noFill/>
        </p:spPr>
        <p:txBody>
          <a:bodyPr wrap="none" lIns="0" tIns="0" rIns="0" bIns="0" rtlCol="0">
            <a:spAutoFit/>
          </a:bodyPr>
          <a:lstStyle/>
          <a:p>
            <a:pPr algn="l"/>
            <a:r>
              <a:rPr lang="en-SG" sz="4400">
                <a:solidFill>
                  <a:schemeClr val="accent1">
                    <a:lumMod val="50000"/>
                  </a:schemeClr>
                </a:solidFill>
                <a:latin typeface="#9Slide07 Cadena" panose="02000503000000020004" pitchFamily="2" charset="0"/>
              </a:rPr>
              <a:t>1. L</a:t>
            </a:r>
            <a:r>
              <a:rPr lang="en-US" sz="4400">
                <a:solidFill>
                  <a:schemeClr val="accent1">
                    <a:lumMod val="50000"/>
                  </a:schemeClr>
                </a:solidFill>
                <a:latin typeface="#9Slide07 Cadena" panose="02000503000000020004" pitchFamily="2" charset="0"/>
              </a:rPr>
              <a:t>uyện đọc</a:t>
            </a:r>
          </a:p>
        </p:txBody>
      </p:sp>
      <p:sp>
        <p:nvSpPr>
          <p:cNvPr id="5" name="TextBox 4">
            <a:extLst>
              <a:ext uri="{FF2B5EF4-FFF2-40B4-BE49-F238E27FC236}">
                <a16:creationId xmlns:a16="http://schemas.microsoft.com/office/drawing/2014/main" id="{6F0E150D-C138-4ED3-9BE7-3CAE5EC69300}"/>
              </a:ext>
            </a:extLst>
          </p:cNvPr>
          <p:cNvSpPr txBox="1"/>
          <p:nvPr/>
        </p:nvSpPr>
        <p:spPr>
          <a:xfrm>
            <a:off x="381000" y="2619190"/>
            <a:ext cx="3617080" cy="677108"/>
          </a:xfrm>
          <a:prstGeom prst="rect">
            <a:avLst/>
          </a:prstGeom>
          <a:noFill/>
        </p:spPr>
        <p:txBody>
          <a:bodyPr wrap="none" lIns="0" tIns="0" rIns="0" bIns="0" rtlCol="0">
            <a:spAutoFit/>
          </a:bodyPr>
          <a:lstStyle/>
          <a:p>
            <a:pPr algn="l"/>
            <a:r>
              <a:rPr lang="en-SG" sz="4400">
                <a:solidFill>
                  <a:schemeClr val="accent1">
                    <a:lumMod val="50000"/>
                  </a:schemeClr>
                </a:solidFill>
                <a:latin typeface="#9Slide07 Cadena" panose="02000503000000020004" pitchFamily="2" charset="0"/>
              </a:rPr>
              <a:t>2. Tìm hiểu bài</a:t>
            </a:r>
            <a:endParaRPr lang="en-US" sz="4400">
              <a:solidFill>
                <a:schemeClr val="accent1">
                  <a:lumMod val="50000"/>
                </a:schemeClr>
              </a:solidFill>
              <a:latin typeface="#9Slide07 Cadena" panose="02000503000000020004" pitchFamily="2" charset="0"/>
            </a:endParaRPr>
          </a:p>
        </p:txBody>
      </p:sp>
      <p:sp>
        <p:nvSpPr>
          <p:cNvPr id="6" name="TextBox 5">
            <a:extLst>
              <a:ext uri="{FF2B5EF4-FFF2-40B4-BE49-F238E27FC236}">
                <a16:creationId xmlns:a16="http://schemas.microsoft.com/office/drawing/2014/main" id="{2E39E9B1-2ED0-46A5-B621-6CF9DCF39C93}"/>
              </a:ext>
            </a:extLst>
          </p:cNvPr>
          <p:cNvSpPr txBox="1"/>
          <p:nvPr/>
        </p:nvSpPr>
        <p:spPr>
          <a:xfrm>
            <a:off x="381000" y="3561702"/>
            <a:ext cx="3850413" cy="677108"/>
          </a:xfrm>
          <a:prstGeom prst="rect">
            <a:avLst/>
          </a:prstGeom>
          <a:noFill/>
        </p:spPr>
        <p:txBody>
          <a:bodyPr wrap="none" lIns="0" tIns="0" rIns="0" bIns="0" rtlCol="0">
            <a:spAutoFit/>
          </a:bodyPr>
          <a:lstStyle/>
          <a:p>
            <a:pPr algn="l"/>
            <a:r>
              <a:rPr lang="en-SG" sz="4400">
                <a:solidFill>
                  <a:schemeClr val="accent1">
                    <a:lumMod val="50000"/>
                  </a:schemeClr>
                </a:solidFill>
                <a:latin typeface="#9Slide07 Cadena" panose="02000503000000020004" pitchFamily="2" charset="0"/>
              </a:rPr>
              <a:t>3. Đọc diễn cảm</a:t>
            </a:r>
            <a:endParaRPr lang="en-US" sz="4400">
              <a:solidFill>
                <a:schemeClr val="accent1">
                  <a:lumMod val="50000"/>
                </a:schemeClr>
              </a:solidFill>
              <a:latin typeface="#9Slide07 Cadena" panose="02000503000000020004" pitchFamily="2" charset="0"/>
            </a:endParaRPr>
          </a:p>
        </p:txBody>
      </p:sp>
      <p:pic>
        <p:nvPicPr>
          <p:cNvPr id="7" name="Picture 6">
            <a:extLst>
              <a:ext uri="{FF2B5EF4-FFF2-40B4-BE49-F238E27FC236}">
                <a16:creationId xmlns:a16="http://schemas.microsoft.com/office/drawing/2014/main" id="{DEF39487-36AD-4C82-BA11-95445EB6CF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635" b="99631" l="1528" r="27014">
                        <a14:foregroundMark x1="2083" y1="43635" x2="13750" y2="89114"/>
                        <a14:foregroundMark x1="13750" y1="89114" x2="14931" y2="91144"/>
                        <a14:foregroundMark x1="2083" y1="44742" x2="14653" y2="91513"/>
                        <a14:foregroundMark x1="14653" y1="91513" x2="15694" y2="92159"/>
                        <a14:foregroundMark x1="6458" y1="52214" x2="15903" y2="89022"/>
                        <a14:foregroundMark x1="15903" y1="89022" x2="15903" y2="89022"/>
                        <a14:foregroundMark x1="1250" y1="48155" x2="1597" y2="66697"/>
                        <a14:foregroundMark x1="1597" y1="66697" x2="4306" y2="69742"/>
                        <a14:foregroundMark x1="1875" y1="83118" x2="8681" y2="95664"/>
                        <a14:foregroundMark x1="3264" y1="82565" x2="15556" y2="96956"/>
                        <a14:foregroundMark x1="15556" y1="96956" x2="15556" y2="96956"/>
                        <a14:foregroundMark x1="9097" y1="81273" x2="21250" y2="97786"/>
                        <a14:foregroundMark x1="21250" y1="97786" x2="21944" y2="98339"/>
                        <a14:foregroundMark x1="4653" y1="76753" x2="8750" y2="87177"/>
                        <a14:foregroundMark x1="8750" y1="87177" x2="14514" y2="95387"/>
                        <a14:foregroundMark x1="14514" y1="95387" x2="14931" y2="95387"/>
                        <a14:foregroundMark x1="1667" y1="74539" x2="1597" y2="84686"/>
                        <a14:foregroundMark x1="1597" y1="84686" x2="8542" y2="96402"/>
                        <a14:foregroundMark x1="8542" y1="96402" x2="12083" y2="97509"/>
                        <a14:foregroundMark x1="1875" y1="97232" x2="4653" y2="99631"/>
                        <a14:foregroundMark x1="14097" y1="89022" x2="25556" y2="98616"/>
                        <a14:foregroundMark x1="14514" y1="79889" x2="26597" y2="98616"/>
                        <a14:backgroundMark x1="11319" y1="51107" x2="28194" y2="79151"/>
                        <a14:backgroundMark x1="28194" y1="79151" x2="28403" y2="79151"/>
                        <a14:backgroundMark x1="18125" y1="69557" x2="26736" y2="82565"/>
                        <a14:backgroundMark x1="26736" y1="82565" x2="26736" y2="82565"/>
                        <a14:backgroundMark x1="10694" y1="45756" x2="13333" y2="49539"/>
                        <a14:backgroundMark x1="8889" y1="47601" x2="11111" y2="50000"/>
                      </a14:backgroundRemoval>
                    </a14:imgEffect>
                  </a14:imgLayer>
                </a14:imgProps>
              </a:ext>
            </a:extLst>
          </a:blip>
          <a:srcRect t="42227" r="69889"/>
          <a:stretch/>
        </p:blipFill>
        <p:spPr>
          <a:xfrm>
            <a:off x="0" y="4208330"/>
            <a:ext cx="1863646" cy="2691744"/>
          </a:xfrm>
          <a:prstGeom prst="rect">
            <a:avLst/>
          </a:prstGeom>
        </p:spPr>
      </p:pic>
      <p:pic>
        <p:nvPicPr>
          <p:cNvPr id="8" name="Picture 7">
            <a:extLst>
              <a:ext uri="{FF2B5EF4-FFF2-40B4-BE49-F238E27FC236}">
                <a16:creationId xmlns:a16="http://schemas.microsoft.com/office/drawing/2014/main" id="{07147FF8-1743-4828-9C24-AA4B96678270}"/>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2657" b="98155" l="21181" r="69514">
                        <a14:foregroundMark x1="21181" y1="68542" x2="24375" y2="67435"/>
                        <a14:foregroundMark x1="23750" y1="65959" x2="24097" y2="65959"/>
                        <a14:foregroundMark x1="57986" y1="92897" x2="59583" y2="98339"/>
                        <a14:foregroundMark x1="59097" y1="91328" x2="60278" y2="91974"/>
                        <a14:foregroundMark x1="48264" y1="67435" x2="56319" y2="78967"/>
                        <a14:foregroundMark x1="54097" y1="70756" x2="57153" y2="81181"/>
                        <a14:foregroundMark x1="57153" y1="81181" x2="58542" y2="81734"/>
                        <a14:foregroundMark x1="50625" y1="74908" x2="52014" y2="82011"/>
                        <a14:foregroundMark x1="52014" y1="82011" x2="56042" y2="88376"/>
                        <a14:foregroundMark x1="56042" y1="88376" x2="56319" y2="88561"/>
                        <a14:foregroundMark x1="57292" y1="75646" x2="59861" y2="80351"/>
                        <a14:foregroundMark x1="61111" y1="89207" x2="62014" y2="90683"/>
                        <a14:foregroundMark x1="59444" y1="89207" x2="60278" y2="90129"/>
                        <a14:foregroundMark x1="25361" y1="79147" x2="27163" y2="77900"/>
                        <a14:foregroundMark x1="31887" y1="68896" x2="33472" y2="66790"/>
                        <a14:foregroundMark x1="33472" y1="66790" x2="37292" y2="64207"/>
                        <a14:foregroundMark x1="47361" y1="62177" x2="62500" y2="38469"/>
                        <a14:foregroundMark x1="62500" y1="38469" x2="62639" y2="37823"/>
                        <a14:foregroundMark x1="54444" y1="35240" x2="53264" y2="41605"/>
                        <a14:foregroundMark x1="60972" y1="32749" x2="59792" y2="45111"/>
                        <a14:foregroundMark x1="59792" y1="45111" x2="58750" y2="47601"/>
                        <a14:foregroundMark x1="69514" y1="38653" x2="67639" y2="44188"/>
                        <a14:foregroundMark x1="49653" y1="60424" x2="52153" y2="58026"/>
                        <a14:foregroundMark x1="48542" y1="61716" x2="50069" y2="60978"/>
                        <a14:foregroundMark x1="47917" y1="62546" x2="50556" y2="62362"/>
                        <a14:foregroundMark x1="47917" y1="58118" x2="49931" y2="54705"/>
                        <a14:backgroundMark x1="34375" y1="54889" x2="42778" y2="57103"/>
                        <a14:backgroundMark x1="50486" y1="54889" x2="51458" y2="52399"/>
                        <a14:backgroundMark x1="49653" y1="56642" x2="50347" y2="54889"/>
                        <a14:backgroundMark x1="30625" y1="71033" x2="31250" y2="70849"/>
                        <a14:backgroundMark x1="30903" y1="70572" x2="30972" y2="70111"/>
                        <a14:backgroundMark x1="23819" y1="79982" x2="25903" y2="77491"/>
                        <a14:backgroundMark x1="28125" y1="77399" x2="29375" y2="75830"/>
                        <a14:backgroundMark x1="27361" y1="78137" x2="29583" y2="76661"/>
                        <a14:backgroundMark x1="25486" y1="78137" x2="25556" y2="78598"/>
                        <a14:backgroundMark x1="27083" y1="78137" x2="27778" y2="77399"/>
                        <a14:backgroundMark x1="30417" y1="70203" x2="30833" y2="71033"/>
                        <a14:backgroundMark x1="51591" y1="59667" x2="54444" y2="57657"/>
                      </a14:backgroundRemoval>
                    </a14:imgEffect>
                  </a14:imgLayer>
                </a14:imgProps>
              </a:ext>
            </a:extLst>
          </a:blip>
          <a:srcRect l="17999" t="29074" r="25900" b="-1009"/>
          <a:stretch/>
        </p:blipFill>
        <p:spPr>
          <a:xfrm flipH="1">
            <a:off x="2971800" y="-4907132"/>
            <a:ext cx="3617024" cy="3491300"/>
          </a:xfrm>
          <a:prstGeom prst="rect">
            <a:avLst/>
          </a:prstGeom>
        </p:spPr>
      </p:pic>
      <p:pic>
        <p:nvPicPr>
          <p:cNvPr id="9" name="Picture 8">
            <a:extLst>
              <a:ext uri="{FF2B5EF4-FFF2-40B4-BE49-F238E27FC236}">
                <a16:creationId xmlns:a16="http://schemas.microsoft.com/office/drawing/2014/main" id="{5A3A1691-EA04-435E-A7D4-DD1E3283EA5A}"/>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6347" b="99539" l="79375" r="99722">
                        <a14:foregroundMark x1="82639" y1="93911" x2="97917" y2="88284"/>
                        <a14:foregroundMark x1="96111" y1="82472" x2="93611" y2="96771"/>
                        <a14:foregroundMark x1="93611" y1="96771" x2="93889" y2="97694"/>
                        <a14:foregroundMark x1="82014" y1="97694" x2="94514" y2="95480"/>
                        <a14:foregroundMark x1="80069" y1="97140" x2="79444" y2="98985"/>
                        <a14:foregroundMark x1="97083" y1="79797" x2="94653" y2="88653"/>
                        <a14:foregroundMark x1="94653" y1="88653" x2="95486" y2="92804"/>
                        <a14:foregroundMark x1="99514" y1="77399" x2="98681" y2="90221"/>
                        <a14:foregroundMark x1="87292" y1="99539" x2="93056" y2="98985"/>
                        <a14:foregroundMark x1="96528" y1="46956" x2="92917" y2="61624"/>
                        <a14:foregroundMark x1="98472" y1="42159" x2="95278" y2="56273"/>
                        <a14:foregroundMark x1="99722" y1="36347" x2="99306" y2="40037"/>
                        <a14:backgroundMark x1="86042" y1="40037" x2="89097" y2="39022"/>
                        <a14:backgroundMark x1="87639" y1="46956" x2="87639" y2="46218"/>
                        <a14:backgroundMark x1="83056" y1="41882" x2="89792" y2="41790"/>
                        <a14:backgroundMark x1="89792" y1="41790" x2="92708" y2="42159"/>
                      </a14:backgroundRemoval>
                    </a14:imgEffect>
                  </a14:imgLayer>
                </a14:imgProps>
              </a:ext>
            </a:extLst>
          </a:blip>
          <a:srcRect l="79543" t="32671"/>
          <a:stretch/>
        </p:blipFill>
        <p:spPr>
          <a:xfrm rot="5400000" flipH="1">
            <a:off x="1069608" y="-1106063"/>
            <a:ext cx="1447727" cy="3586945"/>
          </a:xfrm>
          <a:prstGeom prst="rect">
            <a:avLst/>
          </a:prstGeom>
        </p:spPr>
      </p:pic>
      <p:pic>
        <p:nvPicPr>
          <p:cNvPr id="11" name="Picture 10">
            <a:extLst>
              <a:ext uri="{FF2B5EF4-FFF2-40B4-BE49-F238E27FC236}">
                <a16:creationId xmlns:a16="http://schemas.microsoft.com/office/drawing/2014/main" id="{E05F363B-E74B-463C-9AC1-7C5D89798CA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47" b="99539" l="79375" r="99722">
                        <a14:foregroundMark x1="82639" y1="93911" x2="97917" y2="88284"/>
                        <a14:foregroundMark x1="96111" y1="82472" x2="93611" y2="96771"/>
                        <a14:foregroundMark x1="93611" y1="96771" x2="93889" y2="97694"/>
                        <a14:foregroundMark x1="82014" y1="97694" x2="94514" y2="95480"/>
                        <a14:foregroundMark x1="80069" y1="97140" x2="79444" y2="98985"/>
                        <a14:foregroundMark x1="97083" y1="79797" x2="94653" y2="88653"/>
                        <a14:foregroundMark x1="94653" y1="88653" x2="95486" y2="92804"/>
                        <a14:foregroundMark x1="99514" y1="77399" x2="98681" y2="90221"/>
                        <a14:foregroundMark x1="87292" y1="99539" x2="93056" y2="98985"/>
                        <a14:foregroundMark x1="93640" y1="58685" x2="92917" y2="61624"/>
                        <a14:foregroundMark x1="98472" y1="42159" x2="98111" y2="43755"/>
                        <a14:foregroundMark x1="99722" y1="36347" x2="99404" y2="39163"/>
                        <a14:backgroundMark x1="86042" y1="40037" x2="89097" y2="39022"/>
                        <a14:backgroundMark x1="87639" y1="46956" x2="87639" y2="46218"/>
                        <a14:backgroundMark x1="83056" y1="41882" x2="89792" y2="41790"/>
                        <a14:backgroundMark x1="89792" y1="41790" x2="92708" y2="42159"/>
                        <a14:backgroundMark x1="96736" y1="46310" x2="92083" y2="41421"/>
                        <a14:backgroundMark x1="97986" y1="45941" x2="87431" y2="57934"/>
                        <a14:backgroundMark x1="99861" y1="40406" x2="94375" y2="36624"/>
                        <a14:backgroundMark x1="99583" y1="48985" x2="90556" y2="53506"/>
                        <a14:backgroundMark x1="91042" y1="56919" x2="98264" y2="50369"/>
                        <a14:backgroundMark x1="94375" y1="55904" x2="94375" y2="55904"/>
                        <a14:backgroundMark x1="99583" y1="44926" x2="98542" y2="20849"/>
                        <a14:backgroundMark x1="99861" y1="46587" x2="94653" y2="42804"/>
                        <a14:backgroundMark x1="95694" y1="54151" x2="92083" y2="57288"/>
                        <a14:backgroundMark x1="97986" y1="45941" x2="96458" y2="39391"/>
                        <a14:backgroundMark x1="97500" y1="42159" x2="98264" y2="41790"/>
                        <a14:backgroundMark x1="98819" y1="44926" x2="99861" y2="39760"/>
                      </a14:backgroundRemoval>
                    </a14:imgEffect>
                  </a14:imgLayer>
                </a14:imgProps>
              </a:ext>
            </a:extLst>
          </a:blip>
          <a:srcRect l="79543" t="32671"/>
          <a:stretch/>
        </p:blipFill>
        <p:spPr>
          <a:xfrm rot="10800000" flipH="1">
            <a:off x="10744273" y="-36454"/>
            <a:ext cx="1447727" cy="3586945"/>
          </a:xfrm>
          <a:prstGeom prst="rect">
            <a:avLst/>
          </a:prstGeom>
        </p:spPr>
      </p:pic>
    </p:spTree>
    <p:extLst>
      <p:ext uri="{BB962C8B-B14F-4D97-AF65-F5344CB8AC3E}">
        <p14:creationId xmlns:p14="http://schemas.microsoft.com/office/powerpoint/2010/main" val="2242729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7" presetClass="path" presetSubtype="0" accel="50000" decel="50000" fill="hold" nodeType="afterEffect">
                                      <p:stCondLst>
                                        <p:cond delay="0"/>
                                      </p:stCondLst>
                                      <p:childTnLst>
                                        <p:animMotion origin="layout" path="M 0.01666 0.21065 L -0.02123 0.42639 C -0.02995 0.47292 -0.02643 0.52616 -0.0125 0.57222 C 0.00299 0.62477 0.02526 0.65764 0.05156 0.67083 L 0.1737 0.73657 " pathEditMode="relative" rAng="3720000" ptsTypes="AAAAA">
                                          <p:cBhvr>
                                            <p:cTn id="22" dur="2000" fill="hold"/>
                                            <p:tgtEl>
                                              <p:spTgt spid="8"/>
                                            </p:tgtEl>
                                            <p:attrNameLst>
                                              <p:attrName>ppt_x</p:attrName>
                                              <p:attrName>ppt_y</p:attrName>
                                            </p:attrNameLst>
                                          </p:cBhvr>
                                          <p:rCtr x="2513" y="31343"/>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0000">
                                          <p:cBhvr additive="base">
                                            <p:cTn id="27"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14:bounceEnd="60000">
                                          <p:cBhvr additive="base">
                                            <p:cTn id="33" dur="13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60000">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14:bounceEnd="60000">
                                          <p:cBhvr additive="base">
                                            <p:cTn id="39"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40"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7" presetClass="path" presetSubtype="0" accel="50000" decel="50000" fill="hold" nodeType="afterEffect">
                                      <p:stCondLst>
                                        <p:cond delay="0"/>
                                      </p:stCondLst>
                                      <p:childTnLst>
                                        <p:animMotion origin="layout" path="M 0.01666 0.21065 L -0.02123 0.42639 C -0.02995 0.47292 -0.02643 0.52616 -0.0125 0.57222 C 0.00299 0.62477 0.02526 0.65764 0.05156 0.67083 L 0.1737 0.73657 " pathEditMode="relative" rAng="3720000" ptsTypes="AAAAA">
                                          <p:cBhvr>
                                            <p:cTn id="22" dur="2000" fill="hold"/>
                                            <p:tgtEl>
                                              <p:spTgt spid="8"/>
                                            </p:tgtEl>
                                            <p:attrNameLst>
                                              <p:attrName>ppt_x</p:attrName>
                                              <p:attrName>ppt_y</p:attrName>
                                            </p:attrNameLst>
                                          </p:cBhvr>
                                          <p:rCtr x="2513" y="31343"/>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300" fill="hold"/>
                                            <p:tgtEl>
                                              <p:spTgt spid="4"/>
                                            </p:tgtEl>
                                            <p:attrNameLst>
                                              <p:attrName>ppt_x</p:attrName>
                                            </p:attrNameLst>
                                          </p:cBhvr>
                                          <p:tavLst>
                                            <p:tav tm="0">
                                              <p:val>
                                                <p:strVal val="0-#ppt_w/2"/>
                                              </p:val>
                                            </p:tav>
                                            <p:tav tm="100000">
                                              <p:val>
                                                <p:strVal val="#ppt_x"/>
                                              </p:val>
                                            </p:tav>
                                          </p:tavLst>
                                        </p:anim>
                                        <p:anim calcmode="lin" valueType="num">
                                          <p:cBhvr additive="base">
                                            <p:cTn id="2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300" fill="hold"/>
                                            <p:tgtEl>
                                              <p:spTgt spid="5"/>
                                            </p:tgtEl>
                                            <p:attrNameLst>
                                              <p:attrName>ppt_x</p:attrName>
                                            </p:attrNameLst>
                                          </p:cBhvr>
                                          <p:tavLst>
                                            <p:tav tm="0">
                                              <p:val>
                                                <p:strVal val="0-#ppt_w/2"/>
                                              </p:val>
                                            </p:tav>
                                            <p:tav tm="100000">
                                              <p:val>
                                                <p:strVal val="#ppt_x"/>
                                              </p:val>
                                            </p:tav>
                                          </p:tavLst>
                                        </p:anim>
                                        <p:anim calcmode="lin" valueType="num">
                                          <p:cBhvr additive="base">
                                            <p:cTn id="34" dur="13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300" fill="hold"/>
                                            <p:tgtEl>
                                              <p:spTgt spid="6"/>
                                            </p:tgtEl>
                                            <p:attrNameLst>
                                              <p:attrName>ppt_x</p:attrName>
                                            </p:attrNameLst>
                                          </p:cBhvr>
                                          <p:tavLst>
                                            <p:tav tm="0">
                                              <p:val>
                                                <p:strVal val="0-#ppt_w/2"/>
                                              </p:val>
                                            </p:tav>
                                            <p:tav tm="100000">
                                              <p:val>
                                                <p:strVal val="#ppt_x"/>
                                              </p:val>
                                            </p:tav>
                                          </p:tavLst>
                                        </p:anim>
                                        <p:anim calcmode="lin" valueType="num">
                                          <p:cBhvr additive="base">
                                            <p:cTn id="40"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EBCDCF-438A-4E15-B57E-F4BDC7E39953}"/>
              </a:ext>
            </a:extLst>
          </p:cNvPr>
          <p:cNvGrpSpPr/>
          <p:nvPr/>
        </p:nvGrpSpPr>
        <p:grpSpPr>
          <a:xfrm>
            <a:off x="0" y="-17929"/>
            <a:ext cx="12192000" cy="6875929"/>
            <a:chOff x="0" y="-17929"/>
            <a:chExt cx="12192000" cy="6875929"/>
          </a:xfrm>
        </p:grpSpPr>
        <p:pic>
          <p:nvPicPr>
            <p:cNvPr id="3" name="Picture 2">
              <a:extLst>
                <a:ext uri="{FF2B5EF4-FFF2-40B4-BE49-F238E27FC236}">
                  <a16:creationId xmlns:a16="http://schemas.microsoft.com/office/drawing/2014/main" id="{5D3E1233-076B-47E6-8BF8-8745CD9F0706}"/>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4" name="Rectangle: Rounded Corners 3">
              <a:extLst>
                <a:ext uri="{FF2B5EF4-FFF2-40B4-BE49-F238E27FC236}">
                  <a16:creationId xmlns:a16="http://schemas.microsoft.com/office/drawing/2014/main" id="{AF88C279-5710-4230-AD9B-92BEF4E4ECB3}"/>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10E20FD-18F8-4C26-BB0D-9C7527D43550}"/>
              </a:ext>
            </a:extLst>
          </p:cNvPr>
          <p:cNvSpPr txBox="1"/>
          <p:nvPr/>
        </p:nvSpPr>
        <p:spPr>
          <a:xfrm>
            <a:off x="1143000" y="2505670"/>
            <a:ext cx="4106958" cy="923330"/>
          </a:xfrm>
          <a:prstGeom prst="rect">
            <a:avLst/>
          </a:prstGeom>
          <a:noFill/>
        </p:spPr>
        <p:txBody>
          <a:bodyPr wrap="none" lIns="0" tIns="0" rIns="0" bIns="0" rtlCol="0">
            <a:spAutoFit/>
          </a:bodyPr>
          <a:lstStyle/>
          <a:p>
            <a:pPr algn="l"/>
            <a:r>
              <a:rPr lang="en-SG" sz="6000">
                <a:solidFill>
                  <a:schemeClr val="accent1">
                    <a:lumMod val="50000"/>
                  </a:schemeClr>
                </a:solidFill>
                <a:latin typeface="#9Slide07 Cadena" panose="02000503000000020004" pitchFamily="2" charset="0"/>
              </a:rPr>
              <a:t>1. L</a:t>
            </a:r>
            <a:r>
              <a:rPr lang="en-US" sz="6000">
                <a:solidFill>
                  <a:schemeClr val="accent1">
                    <a:lumMod val="50000"/>
                  </a:schemeClr>
                </a:solidFill>
                <a:latin typeface="#9Slide07 Cadena" panose="02000503000000020004" pitchFamily="2" charset="0"/>
              </a:rPr>
              <a:t>uyện đọc</a:t>
            </a:r>
          </a:p>
        </p:txBody>
      </p:sp>
    </p:spTree>
    <p:extLst>
      <p:ext uri="{BB962C8B-B14F-4D97-AF65-F5344CB8AC3E}">
        <p14:creationId xmlns:p14="http://schemas.microsoft.com/office/powerpoint/2010/main" val="33608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300" fill="hold"/>
                                            <p:tgtEl>
                                              <p:spTgt spid="6"/>
                                            </p:tgtEl>
                                            <p:attrNameLst>
                                              <p:attrName>ppt_x</p:attrName>
                                            </p:attrNameLst>
                                          </p:cBhvr>
                                          <p:tavLst>
                                            <p:tav tm="0">
                                              <p:val>
                                                <p:strVal val="0-#ppt_w/2"/>
                                              </p:val>
                                            </p:tav>
                                            <p:tav tm="100000">
                                              <p:val>
                                                <p:strVal val="#ppt_x"/>
                                              </p:val>
                                            </p:tav>
                                          </p:tavLst>
                                        </p:anim>
                                        <p:anim calcmode="lin" valueType="num">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EBCDCF-438A-4E15-B57E-F4BDC7E39953}"/>
              </a:ext>
            </a:extLst>
          </p:cNvPr>
          <p:cNvGrpSpPr/>
          <p:nvPr/>
        </p:nvGrpSpPr>
        <p:grpSpPr>
          <a:xfrm>
            <a:off x="0" y="-17929"/>
            <a:ext cx="12192000" cy="6875929"/>
            <a:chOff x="0" y="-17929"/>
            <a:chExt cx="12192000" cy="6875929"/>
          </a:xfrm>
        </p:grpSpPr>
        <p:pic>
          <p:nvPicPr>
            <p:cNvPr id="3" name="Picture 2">
              <a:extLst>
                <a:ext uri="{FF2B5EF4-FFF2-40B4-BE49-F238E27FC236}">
                  <a16:creationId xmlns:a16="http://schemas.microsoft.com/office/drawing/2014/main" id="{5D3E1233-076B-47E6-8BF8-8745CD9F0706}"/>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4" name="Rectangle: Rounded Corners 3">
              <a:extLst>
                <a:ext uri="{FF2B5EF4-FFF2-40B4-BE49-F238E27FC236}">
                  <a16:creationId xmlns:a16="http://schemas.microsoft.com/office/drawing/2014/main" id="{AF88C279-5710-4230-AD9B-92BEF4E4ECB3}"/>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D0758543-59F0-43C7-BFE0-E8B1DAF69955}"/>
              </a:ext>
            </a:extLst>
          </p:cNvPr>
          <p:cNvSpPr/>
          <p:nvPr/>
        </p:nvSpPr>
        <p:spPr>
          <a:xfrm>
            <a:off x="0" y="-17930"/>
            <a:ext cx="12192000" cy="6875929"/>
          </a:xfrm>
          <a:prstGeom prst="rect">
            <a:avLst/>
          </a:prstGeom>
          <a:solidFill>
            <a:schemeClr val="accent2">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00F5201-1B14-442C-8F7F-82B4CCCA20EB}"/>
              </a:ext>
            </a:extLst>
          </p:cNvPr>
          <p:cNvSpPr/>
          <p:nvPr/>
        </p:nvSpPr>
        <p:spPr>
          <a:xfrm>
            <a:off x="348916" y="306495"/>
            <a:ext cx="11430000" cy="6290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BE17A20-CC7A-4905-93F3-601056DDDB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8095033" y="5725597"/>
            <a:ext cx="2869006" cy="1146245"/>
          </a:xfrm>
          <a:prstGeom prst="rect">
            <a:avLst/>
          </a:prstGeom>
        </p:spPr>
      </p:pic>
      <p:pic>
        <p:nvPicPr>
          <p:cNvPr id="8" name="Picture 7">
            <a:extLst>
              <a:ext uri="{FF2B5EF4-FFF2-40B4-BE49-F238E27FC236}">
                <a16:creationId xmlns:a16="http://schemas.microsoft.com/office/drawing/2014/main" id="{CFB0EB29-881B-4405-8653-64211CB8BC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5621" b="97071" l="62090" r="94072">
                        <a14:foregroundMark x1="78393" y1="15621" x2="79641" y2="21060"/>
                        <a14:foregroundMark x1="77847" y1="36960" x2="77067" y2="62622"/>
                        <a14:foregroundMark x1="78783" y1="55927" x2="81357" y2="70293"/>
                        <a14:foregroundMark x1="80655" y1="50209" x2="82995" y2="69456"/>
                        <a14:foregroundMark x1="82995" y1="69456" x2="82995" y2="69456"/>
                        <a14:foregroundMark x1="76521" y1="34449" x2="75975" y2="38215"/>
                        <a14:foregroundMark x1="82137" y1="30544" x2="82917" y2="41283"/>
                        <a14:foregroundMark x1="77691" y1="32775" x2="81669" y2="34589"/>
                        <a14:foregroundMark x1="76365" y1="32636" x2="74259" y2="39749"/>
                        <a14:foregroundMark x1="74259" y1="39749" x2="74805" y2="39749"/>
                        <a14:foregroundMark x1="78783" y1="52999" x2="80031" y2="67643"/>
                        <a14:foregroundMark x1="74649" y1="46165" x2="75663" y2="51883"/>
                        <a14:foregroundMark x1="78783" y1="48954" x2="80655" y2="53138"/>
                        <a14:foregroundMark x1="78393" y1="52441" x2="78471" y2="58717"/>
                        <a14:foregroundMark x1="76209" y1="53417" x2="75975" y2="61088"/>
                        <a14:foregroundMark x1="75975" y1="61088" x2="76287" y2="62064"/>
                        <a14:foregroundMark x1="81201" y1="55230" x2="79953" y2="66388"/>
                        <a14:foregroundMark x1="79953" y1="66388" x2="79953" y2="66388"/>
                        <a14:foregroundMark x1="74415" y1="58020" x2="75975" y2="54114"/>
                        <a14:foregroundMark x1="78159" y1="58717" x2="79329" y2="64017"/>
                        <a14:foregroundMark x1="73089" y1="58438" x2="75195" y2="55927"/>
                        <a14:foregroundMark x1="62871" y1="78382" x2="62402" y2="89121"/>
                        <a14:foregroundMark x1="62402" y1="89121" x2="63651" y2="90098"/>
                        <a14:foregroundMark x1="68409" y1="94421" x2="73167" y2="94561"/>
                        <a14:foregroundMark x1="73167" y1="94561" x2="78705" y2="93584"/>
                        <a14:foregroundMark x1="78705" y1="93584" x2="79251" y2="93584"/>
                        <a14:foregroundMark x1="63105" y1="82845" x2="68331" y2="71967"/>
                        <a14:foregroundMark x1="68331" y1="71967" x2="68487" y2="70990"/>
                        <a14:foregroundMark x1="65523" y1="80753" x2="69501" y2="75453"/>
                        <a14:foregroundMark x1="69501" y1="75453" x2="69735" y2="74895"/>
                        <a14:foregroundMark x1="68409" y1="95816" x2="73791" y2="95537"/>
                        <a14:foregroundMark x1="73791" y1="95537" x2="73947" y2="95537"/>
                        <a14:foregroundMark x1="90952" y1="93724" x2="94072" y2="88424"/>
                        <a14:foregroundMark x1="94072" y1="88424" x2="93214" y2="86053"/>
                        <a14:foregroundMark x1="88456" y1="74338" x2="88245" y2="79699"/>
                        <a14:foregroundMark x1="88534" y1="77685" x2="89020" y2="79587"/>
                        <a14:foregroundMark x1="89938" y1="74198" x2="93526" y2="92050"/>
                        <a14:foregroundMark x1="93526" y1="92050" x2="93526" y2="92050"/>
                        <a14:foregroundMark x1="79095" y1="41423" x2="80811" y2="51743"/>
                        <a14:foregroundMark x1="82683" y1="40028" x2="81747" y2="53696"/>
                        <a14:foregroundMark x1="75039" y1="54533" x2="75897" y2="50628"/>
                        <a14:foregroundMark x1="90432" y1="83031" x2="90952" y2="90656"/>
                        <a14:foregroundMark x1="90172" y1="79219" x2="90354" y2="81895"/>
                        <a14:foregroundMark x1="90952" y1="90656" x2="90952" y2="90656"/>
                        <a14:foregroundMark x1="87598" y1="79777" x2="87776" y2="80794"/>
                        <a14:foregroundMark x1="88989" y1="86697" x2="89314" y2="87029"/>
                        <a14:foregroundMark x1="78393" y1="50628" x2="81357" y2="56625"/>
                        <a14:foregroundMark x1="67629" y1="97071" x2="73011" y2="96513"/>
                        <a14:backgroundMark x1="87676" y1="80893" x2="88924" y2="84519"/>
                        <a14:backgroundMark x1="87832" y1="83961" x2="88456" y2="87029"/>
                      </a14:backgroundRemoval>
                    </a14:imgEffect>
                  </a14:imgLayer>
                </a14:imgProps>
              </a:ext>
            </a:extLst>
          </a:blip>
          <a:srcRect l="60289" t="11821" r="4219" b="1660"/>
          <a:stretch/>
        </p:blipFill>
        <p:spPr>
          <a:xfrm>
            <a:off x="9253480" y="2633221"/>
            <a:ext cx="3043862" cy="419100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9ECA8ACB-EAA8-43F6-8708-AD03ED079442}"/>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068" b="18271" l="1716" r="18097">
                        <a14:foregroundMark x1="2262" y1="3766" x2="2808" y2="11297"/>
                        <a14:foregroundMark x1="2808" y1="11297" x2="2808" y2="11297"/>
                        <a14:foregroundMark x1="2106" y1="3068" x2="1716" y2="8089"/>
                      </a14:backgroundRemoval>
                    </a14:imgEffect>
                  </a14:imgLayer>
                </a14:imgProps>
              </a:ext>
            </a:extLst>
          </a:blip>
          <a:srcRect l="1875" t="2235" r="80078" b="79659"/>
          <a:stretch/>
        </p:blipFill>
        <p:spPr>
          <a:xfrm>
            <a:off x="0" y="0"/>
            <a:ext cx="3200400" cy="1813560"/>
          </a:xfrm>
          <a:prstGeom prst="rect">
            <a:avLst/>
          </a:prstGeom>
        </p:spPr>
      </p:pic>
      <p:pic>
        <p:nvPicPr>
          <p:cNvPr id="13" name="Picture 12">
            <a:extLst>
              <a:ext uri="{FF2B5EF4-FFF2-40B4-BE49-F238E27FC236}">
                <a16:creationId xmlns:a16="http://schemas.microsoft.com/office/drawing/2014/main" id="{39DC38C6-6916-48A6-AFAC-F8F62BE89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3758" r="42629" b="68136"/>
          <a:stretch/>
        </p:blipFill>
        <p:spPr>
          <a:xfrm>
            <a:off x="9150896" y="613768"/>
            <a:ext cx="2554941" cy="1447800"/>
          </a:xfrm>
          <a:prstGeom prst="rect">
            <a:avLst/>
          </a:prstGeom>
        </p:spPr>
      </p:pic>
      <p:sp>
        <p:nvSpPr>
          <p:cNvPr id="15" name="TextBox 14">
            <a:extLst>
              <a:ext uri="{FF2B5EF4-FFF2-40B4-BE49-F238E27FC236}">
                <a16:creationId xmlns:a16="http://schemas.microsoft.com/office/drawing/2014/main" id="{7BE50A54-8919-40D0-91EE-304CBA6A3317}"/>
              </a:ext>
            </a:extLst>
          </p:cNvPr>
          <p:cNvSpPr txBox="1"/>
          <p:nvPr/>
        </p:nvSpPr>
        <p:spPr>
          <a:xfrm>
            <a:off x="3756417" y="599003"/>
            <a:ext cx="5613716" cy="738664"/>
          </a:xfrm>
          <a:prstGeom prst="rect">
            <a:avLst/>
          </a:prstGeom>
          <a:noFill/>
        </p:spPr>
        <p:txBody>
          <a:bodyPr wrap="none" lIns="0" tIns="0" rIns="0" bIns="0" rtlCol="0">
            <a:spAutoFit/>
          </a:bodyPr>
          <a:lstStyle/>
          <a:p>
            <a:pPr algn="l"/>
            <a:r>
              <a:rPr lang="en-SG" sz="4800">
                <a:solidFill>
                  <a:schemeClr val="accent1">
                    <a:lumMod val="50000"/>
                  </a:schemeClr>
                </a:solidFill>
                <a:latin typeface="#9Slide06 SVNBlow Brush" pitchFamily="2" charset="0"/>
              </a:rPr>
              <a:t>PHONG CẢNH ĐỀN HÙNG</a:t>
            </a:r>
            <a:endParaRPr lang="en-US" sz="4800">
              <a:solidFill>
                <a:schemeClr val="accent1">
                  <a:lumMod val="50000"/>
                </a:schemeClr>
              </a:solidFill>
              <a:latin typeface="#9Slide06 SVNBlow Brush" pitchFamily="2" charset="0"/>
            </a:endParaRPr>
          </a:p>
        </p:txBody>
      </p:sp>
      <p:sp>
        <p:nvSpPr>
          <p:cNvPr id="17" name="TextBox 16">
            <a:extLst>
              <a:ext uri="{FF2B5EF4-FFF2-40B4-BE49-F238E27FC236}">
                <a16:creationId xmlns:a16="http://schemas.microsoft.com/office/drawing/2014/main" id="{D6D77597-12C7-498C-AD8F-5F0020F4865C}"/>
              </a:ext>
            </a:extLst>
          </p:cNvPr>
          <p:cNvSpPr txBox="1"/>
          <p:nvPr/>
        </p:nvSpPr>
        <p:spPr>
          <a:xfrm>
            <a:off x="762000" y="1794571"/>
            <a:ext cx="8857245" cy="3970318"/>
          </a:xfrm>
          <a:prstGeom prst="rect">
            <a:avLst/>
          </a:prstGeom>
          <a:noFill/>
        </p:spPr>
        <p:txBody>
          <a:bodyPr wrap="square">
            <a:spAutoFit/>
          </a:bodyPr>
          <a:lstStyle/>
          <a:p>
            <a:pPr algn="just"/>
            <a:r>
              <a:rPr kumimoji="0" lang="en-SG"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Đền Thượng nằm chót vót trên đỉnh núi Nghĩa Lĩnh. Trước đền, những khóm hải đường đâm bông rực đỏ, những cánh bướm nhiều màu sắc bay dập dờn như đang múa quạt xòe hoa. Trong đền, dòng chữ vàng </a:t>
            </a:r>
            <a:r>
              <a:rPr kumimoji="0" lang="vi-VN" sz="36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Nam quốc sơn hà</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uy nghiêm đề ở bức hoành phi treo chính giữa.</a:t>
            </a:r>
            <a:endParaRPr lang="en-US"/>
          </a:p>
        </p:txBody>
      </p:sp>
    </p:spTree>
    <p:extLst>
      <p:ext uri="{BB962C8B-B14F-4D97-AF65-F5344CB8AC3E}">
        <p14:creationId xmlns:p14="http://schemas.microsoft.com/office/powerpoint/2010/main" val="3865499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5C3CEC-6FAB-463E-B05A-3FE98E133829}"/>
              </a:ext>
            </a:extLst>
          </p:cNvPr>
          <p:cNvPicPr>
            <a:picLocks noChangeAspect="1"/>
          </p:cNvPicPr>
          <p:nvPr/>
        </p:nvPicPr>
        <p:blipFill rotWithShape="1">
          <a:blip r:embed="rId2"/>
          <a:srcRect l="1491" t="1885" r="1584" b="1824"/>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F53A298-7625-4865-A06A-08026CA3B01F}"/>
              </a:ext>
            </a:extLst>
          </p:cNvPr>
          <p:cNvSpPr/>
          <p:nvPr/>
        </p:nvSpPr>
        <p:spPr>
          <a:xfrm>
            <a:off x="10744200" y="0"/>
            <a:ext cx="1383632"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00F5201-1B14-442C-8F7F-82B4CCCA20EB}"/>
              </a:ext>
            </a:extLst>
          </p:cNvPr>
          <p:cNvSpPr/>
          <p:nvPr/>
        </p:nvSpPr>
        <p:spPr>
          <a:xfrm>
            <a:off x="381000" y="283590"/>
            <a:ext cx="11430000" cy="6290821"/>
          </a:xfrm>
          <a:prstGeom prst="roundRect">
            <a:avLst>
              <a:gd name="adj" fmla="val 8614"/>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6D77597-12C7-498C-AD8F-5F0020F4865C}"/>
              </a:ext>
            </a:extLst>
          </p:cNvPr>
          <p:cNvSpPr txBox="1"/>
          <p:nvPr/>
        </p:nvSpPr>
        <p:spPr>
          <a:xfrm>
            <a:off x="800100" y="674400"/>
            <a:ext cx="10591800" cy="5509200"/>
          </a:xfrm>
          <a:prstGeom prst="rect">
            <a:avLst/>
          </a:prstGeom>
          <a:noFill/>
        </p:spPr>
        <p:txBody>
          <a:bodyPr wrap="square">
            <a:spAutoFit/>
          </a:bodyPr>
          <a:lstStyle/>
          <a:p>
            <a:pPr algn="just"/>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lang="vi-VN" sz="3200" b="0" i="0">
                <a:solidFill>
                  <a:srgbClr val="000000"/>
                </a:solidFill>
                <a:effectLst/>
                <a:latin typeface="Arial" panose="020B0604020202020204" pitchFamily="34" charset="0"/>
              </a:rPr>
              <a:t>Lăng của các vua Hùng kề bên đền Thượng, ẩn trong rừng cây xanh</a:t>
            </a:r>
            <a:r>
              <a:rPr lang="en-SG" sz="3200" b="0" i="0">
                <a:solidFill>
                  <a:srgbClr val="000000"/>
                </a:solidFill>
                <a:effectLst/>
                <a:latin typeface="Arial" panose="020B0604020202020204" pitchFamily="34" charset="0"/>
              </a:rPr>
              <a:t> xanh</a:t>
            </a:r>
            <a:r>
              <a:rPr lang="vi-VN" sz="3200" b="0" i="0">
                <a:solidFill>
                  <a:srgbClr val="000000"/>
                </a:solidFill>
                <a:effectLst/>
                <a:latin typeface="Arial" panose="020B0604020202020204" pitchFamily="34" charset="0"/>
              </a:rPr>
              <a:t>. Đứng ở đây, nhìn ra xa, phong cảnh thật là đẹp. Bên phải là đỉnh Ba Vì vòi vọi, nơi Mị Nương – con gái</a:t>
            </a:r>
            <a:r>
              <a:rPr lang="en-SG" sz="3200" b="0" i="0">
                <a:solidFill>
                  <a:srgbClr val="000000"/>
                </a:solidFill>
                <a:effectLst/>
                <a:latin typeface="Arial" panose="020B0604020202020204" pitchFamily="34" charset="0"/>
              </a:rPr>
              <a:t> vua</a:t>
            </a:r>
            <a:r>
              <a:rPr lang="vi-VN" sz="3200" b="0" i="0">
                <a:solidFill>
                  <a:srgbClr val="000000"/>
                </a:solidFill>
                <a:effectLst/>
                <a:latin typeface="Arial" panose="020B0604020202020204" pitchFamily="34" charset="0"/>
              </a:rPr>
              <a:t> Hùng Vương thứ 18 – theo Sơn Tinh về trấn giữ núi cao. Dãy Tam Đảo như bức tường xanh sừng sững chắn ngang bên trái đỡ lấy mây trời cuồn cuộn. Phía xa xa là núi Sóc Sơn, nơi in dấu chân ngựa sắt Phù Đổng, người có công giúp Hùng Vương đánh thắng giặc Ân xâm lược. Trước mặt là Ngã Ba Hạc, nơi gặp gỡ giữa ba dòng sông lớn tháng năm mải miết đắp bồi phù sa cho đồng bằng xanh mát.</a:t>
            </a:r>
            <a:endParaRPr lang="en-US" sz="1600"/>
          </a:p>
        </p:txBody>
      </p:sp>
      <p:pic>
        <p:nvPicPr>
          <p:cNvPr id="19" name="Picture 18">
            <a:extLst>
              <a:ext uri="{FF2B5EF4-FFF2-40B4-BE49-F238E27FC236}">
                <a16:creationId xmlns:a16="http://schemas.microsoft.com/office/drawing/2014/main" id="{2F27EB1F-91EB-44A0-AB08-CEDC04BACC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7010400" y="5292256"/>
            <a:ext cx="3953639" cy="1579585"/>
          </a:xfrm>
          <a:prstGeom prst="rect">
            <a:avLst/>
          </a:prstGeom>
        </p:spPr>
      </p:pic>
    </p:spTree>
    <p:extLst>
      <p:ext uri="{BB962C8B-B14F-4D97-AF65-F5344CB8AC3E}">
        <p14:creationId xmlns:p14="http://schemas.microsoft.com/office/powerpoint/2010/main" val="37623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5C3CEC-6FAB-463E-B05A-3FE98E133829}"/>
              </a:ext>
            </a:extLst>
          </p:cNvPr>
          <p:cNvPicPr>
            <a:picLocks noChangeAspect="1"/>
          </p:cNvPicPr>
          <p:nvPr/>
        </p:nvPicPr>
        <p:blipFill rotWithShape="1">
          <a:blip r:embed="rId2"/>
          <a:srcRect l="1491" t="1885" r="1584" b="1824"/>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F53A298-7625-4865-A06A-08026CA3B01F}"/>
              </a:ext>
            </a:extLst>
          </p:cNvPr>
          <p:cNvSpPr/>
          <p:nvPr/>
        </p:nvSpPr>
        <p:spPr>
          <a:xfrm>
            <a:off x="10744200" y="0"/>
            <a:ext cx="1383632"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00F5201-1B14-442C-8F7F-82B4CCCA20EB}"/>
              </a:ext>
            </a:extLst>
          </p:cNvPr>
          <p:cNvSpPr/>
          <p:nvPr/>
        </p:nvSpPr>
        <p:spPr>
          <a:xfrm>
            <a:off x="381000" y="283590"/>
            <a:ext cx="11430000" cy="6290821"/>
          </a:xfrm>
          <a:prstGeom prst="roundRect">
            <a:avLst>
              <a:gd name="adj" fmla="val 8614"/>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6D77597-12C7-498C-AD8F-5F0020F4865C}"/>
              </a:ext>
            </a:extLst>
          </p:cNvPr>
          <p:cNvSpPr txBox="1"/>
          <p:nvPr/>
        </p:nvSpPr>
        <p:spPr>
          <a:xfrm>
            <a:off x="800100" y="674400"/>
            <a:ext cx="10591800" cy="5509200"/>
          </a:xfrm>
          <a:prstGeom prst="rect">
            <a:avLst/>
          </a:prstGeom>
          <a:noFill/>
        </p:spPr>
        <p:txBody>
          <a:bodyPr wrap="square">
            <a:spAutoFit/>
          </a:bodyPr>
          <a:lstStyle/>
          <a:p>
            <a:pPr algn="just"/>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lang="vi-VN" sz="3200" b="0" i="0">
                <a:solidFill>
                  <a:srgbClr val="000000"/>
                </a:solidFill>
                <a:effectLst/>
                <a:latin typeface="Arial" panose="020B0604020202020204" pitchFamily="34" charset="0"/>
              </a:rPr>
              <a:t>Trước đền Thượng có một cột đá cao đến năm gang, rộng khoảng ba tấc. Theo ngọc phả, trước khi dời đô về Phong Khê, An Dương Vương đã dựng mốc đá đó, thề với các vua Hùng giữ vững giang sơn. Lần theo lối cũ đến lưng chừng núi có đền Trung thờ 18 chi vua Hùng. Những cành hoa đại cổ thụ tỏa hương thơm, những gốc thông già hàng năm, sáu thế kỉ che mát cho con cháu về thăm đất Tổ. Đi dần xuống là đền Hạ, chùa Thiên Quang và cuối cùng là đền Giếng, nơi có giếng Ngọc trong xanh, ngày xưa công chúa Mị Nương thường xuống rửa mặt, soi gương.</a:t>
            </a:r>
            <a:endParaRPr lang="en-US" sz="1600"/>
          </a:p>
        </p:txBody>
      </p:sp>
      <p:pic>
        <p:nvPicPr>
          <p:cNvPr id="19" name="Picture 18">
            <a:extLst>
              <a:ext uri="{FF2B5EF4-FFF2-40B4-BE49-F238E27FC236}">
                <a16:creationId xmlns:a16="http://schemas.microsoft.com/office/drawing/2014/main" id="{2F27EB1F-91EB-44A0-AB08-CEDC04BACC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365" b="29986" l="41108" r="55538">
                        <a14:foregroundMark x1="50936" y1="14365" x2="52730" y2="15900"/>
                      </a14:backgroundRemoval>
                    </a14:imgEffect>
                  </a14:imgLayer>
                </a14:imgProps>
              </a:ext>
            </a:extLst>
          </a:blip>
          <a:srcRect l="39324" t="19098" r="42629" b="68136"/>
          <a:stretch/>
        </p:blipFill>
        <p:spPr>
          <a:xfrm rot="10800000">
            <a:off x="7010400" y="5292256"/>
            <a:ext cx="3953639" cy="1579585"/>
          </a:xfrm>
          <a:prstGeom prst="rect">
            <a:avLst/>
          </a:prstGeom>
        </p:spPr>
      </p:pic>
    </p:spTree>
    <p:extLst>
      <p:ext uri="{BB962C8B-B14F-4D97-AF65-F5344CB8AC3E}">
        <p14:creationId xmlns:p14="http://schemas.microsoft.com/office/powerpoint/2010/main" val="390652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182350-1E52-49E8-A064-7415D87B5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 y="0"/>
            <a:ext cx="12198938" cy="6858000"/>
          </a:xfrm>
          <a:prstGeom prst="rect">
            <a:avLst/>
          </a:prstGeom>
        </p:spPr>
      </p:pic>
      <p:sp>
        <p:nvSpPr>
          <p:cNvPr id="5" name="Rectangle: Rounded Corners 4">
            <a:extLst>
              <a:ext uri="{FF2B5EF4-FFF2-40B4-BE49-F238E27FC236}">
                <a16:creationId xmlns:a16="http://schemas.microsoft.com/office/drawing/2014/main" id="{33D57B07-DE3A-4EA6-B6D4-CCEBF3E34290}"/>
              </a:ext>
            </a:extLst>
          </p:cNvPr>
          <p:cNvSpPr/>
          <p:nvPr/>
        </p:nvSpPr>
        <p:spPr>
          <a:xfrm>
            <a:off x="266700" y="217995"/>
            <a:ext cx="11658600" cy="6422010"/>
          </a:xfrm>
          <a:prstGeom prst="roundRect">
            <a:avLst>
              <a:gd name="adj" fmla="val 8614"/>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b="0" i="0">
                <a:solidFill>
                  <a:schemeClr val="tx1"/>
                </a:solidFill>
                <a:effectLst/>
                <a:latin typeface="Calibri" panose="020F0502020204030204" pitchFamily="34" charset="0"/>
                <a:cs typeface="Calibri" panose="020F0502020204030204" pitchFamily="34" charset="0"/>
              </a:rPr>
              <a:t>	</a:t>
            </a:r>
            <a:endParaRPr lang="vi-VN" sz="3600" b="0" i="0">
              <a:solidFill>
                <a:schemeClr val="tx1"/>
              </a:solidFill>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A6F2663-12D2-45C2-8714-CA87FF51AAE3}"/>
              </a:ext>
            </a:extLst>
          </p:cNvPr>
          <p:cNvSpPr txBox="1"/>
          <p:nvPr/>
        </p:nvSpPr>
        <p:spPr>
          <a:xfrm>
            <a:off x="1295400" y="547512"/>
            <a:ext cx="3123804" cy="677108"/>
          </a:xfrm>
          <a:prstGeom prst="rect">
            <a:avLst/>
          </a:prstGeom>
          <a:noFill/>
        </p:spPr>
        <p:txBody>
          <a:bodyPr wrap="none" lIns="0" tIns="0" rIns="0" bIns="0" rtlCol="0">
            <a:spAutoFit/>
          </a:bodyPr>
          <a:lstStyle/>
          <a:p>
            <a:r>
              <a:rPr lang="en-SG" sz="4400">
                <a:solidFill>
                  <a:schemeClr val="accent2">
                    <a:lumMod val="50000"/>
                  </a:schemeClr>
                </a:solidFill>
                <a:latin typeface="#9Slide07 Cadena" panose="02000503000000020004" pitchFamily="2" charset="0"/>
              </a:rPr>
              <a:t>Luyện đọc từ</a:t>
            </a:r>
            <a:endParaRPr lang="en-US" sz="4400">
              <a:solidFill>
                <a:schemeClr val="accent2">
                  <a:lumMod val="50000"/>
                </a:schemeClr>
              </a:solidFill>
              <a:latin typeface="#9Slide07 Cadena" panose="02000503000000020004" pitchFamily="2" charset="0"/>
            </a:endParaRPr>
          </a:p>
        </p:txBody>
      </p:sp>
      <p:sp>
        <p:nvSpPr>
          <p:cNvPr id="7" name="TextBox 6">
            <a:extLst>
              <a:ext uri="{FF2B5EF4-FFF2-40B4-BE49-F238E27FC236}">
                <a16:creationId xmlns:a16="http://schemas.microsoft.com/office/drawing/2014/main" id="{612D812D-326F-4026-A369-97864918C3E3}"/>
              </a:ext>
            </a:extLst>
          </p:cNvPr>
          <p:cNvSpPr txBox="1"/>
          <p:nvPr/>
        </p:nvSpPr>
        <p:spPr>
          <a:xfrm>
            <a:off x="7303962" y="547512"/>
            <a:ext cx="3137077" cy="677108"/>
          </a:xfrm>
          <a:prstGeom prst="rect">
            <a:avLst/>
          </a:prstGeom>
          <a:noFill/>
        </p:spPr>
        <p:txBody>
          <a:bodyPr wrap="none" lIns="0" tIns="0" rIns="0" bIns="0" rtlCol="0">
            <a:spAutoFit/>
          </a:bodyPr>
          <a:lstStyle/>
          <a:p>
            <a:r>
              <a:rPr lang="en-SG" sz="4400">
                <a:solidFill>
                  <a:schemeClr val="accent1">
                    <a:lumMod val="50000"/>
                  </a:schemeClr>
                </a:solidFill>
                <a:latin typeface="#9Slide07 Cadena" panose="02000503000000020004" pitchFamily="2" charset="0"/>
              </a:rPr>
              <a:t>Giải nghĩa từ</a:t>
            </a:r>
            <a:endParaRPr lang="en-US" sz="4400">
              <a:solidFill>
                <a:schemeClr val="accent1">
                  <a:lumMod val="50000"/>
                </a:schemeClr>
              </a:solidFill>
              <a:latin typeface="#9Slide07 Cadena" panose="02000503000000020004" pitchFamily="2" charset="0"/>
            </a:endParaRPr>
          </a:p>
        </p:txBody>
      </p:sp>
      <p:pic>
        <p:nvPicPr>
          <p:cNvPr id="12" name="Picture 11">
            <a:extLst>
              <a:ext uri="{FF2B5EF4-FFF2-40B4-BE49-F238E27FC236}">
                <a16:creationId xmlns:a16="http://schemas.microsoft.com/office/drawing/2014/main" id="{C8AD402E-0C93-42B9-A676-716148A536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816" b="99729" l="530" r="24773">
                        <a14:foregroundMark x1="985" y1="83333" x2="5076" y2="98238"/>
                        <a14:foregroundMark x1="5076" y1="98238" x2="5227" y2="97425"/>
                        <a14:foregroundMark x1="4394" y1="71951" x2="4545" y2="72629"/>
                        <a14:foregroundMark x1="1970" y1="80759" x2="5985" y2="98238"/>
                        <a14:foregroundMark x1="5985" y1="98238" x2="5985" y2="98238"/>
                        <a14:foregroundMark x1="6288" y1="99458" x2="8561" y2="99458"/>
                        <a14:foregroundMark x1="8561" y1="99458" x2="8636" y2="99051"/>
                        <a14:foregroundMark x1="8939" y1="98103" x2="8939" y2="99729"/>
                        <a14:foregroundMark x1="8788" y1="95935" x2="8788" y2="95935"/>
                        <a14:foregroundMark x1="8788" y1="95528" x2="8712" y2="97832"/>
                        <a14:foregroundMark x1="9773" y1="87805" x2="9242" y2="92005"/>
                        <a14:foregroundMark x1="7839" y1="86059" x2="8258" y2="93089"/>
                        <a14:foregroundMark x1="7652" y1="82927" x2="7733" y2="84284"/>
                        <a14:foregroundMark x1="8258" y1="93089" x2="8258" y2="93089"/>
                        <a14:foregroundMark x1="7150" y1="83947" x2="7221" y2="84424"/>
                        <a14:foregroundMark x1="6818" y1="81707" x2="6862" y2="82003"/>
                        <a14:foregroundMark x1="9015" y1="76423" x2="9268" y2="78346"/>
                        <a14:foregroundMark x1="5099" y1="83685" x2="5441" y2="84910"/>
                        <a14:foregroundMark x1="4167" y1="80352" x2="4546" y2="81708"/>
                        <a14:foregroundMark x1="9234" y1="87101" x2="9318" y2="89295"/>
                        <a14:foregroundMark x1="9167" y1="85366" x2="9198" y2="86183"/>
                        <a14:foregroundMark x1="1061" y1="81436" x2="1515" y2="88211"/>
                        <a14:foregroundMark x1="1515" y1="88211" x2="3712" y2="97561"/>
                        <a14:foregroundMark x1="3712" y1="97561" x2="4545" y2="98374"/>
                        <a14:foregroundMark x1="606" y1="98645" x2="6061" y2="97019"/>
                        <a14:foregroundMark x1="4697" y1="87398" x2="6364" y2="94580"/>
                        <a14:foregroundMark x1="13712" y1="84282" x2="14545" y2="91870"/>
                        <a14:foregroundMark x1="14545" y1="91870" x2="14545" y2="91870"/>
                        <a14:foregroundMark x1="14000" y1="83081" x2="14848" y2="86585"/>
                        <a14:foregroundMark x1="14848" y1="86585" x2="14848" y2="86585"/>
                        <a14:foregroundMark x1="13258" y1="85095" x2="13864" y2="88482"/>
                        <a14:foregroundMark x1="13258" y1="92276" x2="13409" y2="96883"/>
                        <a14:foregroundMark x1="13409" y1="96883" x2="13409" y2="96883"/>
                        <a14:foregroundMark x1="13182" y1="98916" x2="19621" y2="98645"/>
                        <a14:foregroundMark x1="23485" y1="94173" x2="24773" y2="98916"/>
                        <a14:foregroundMark x1="13182" y1="87669" x2="14242" y2="91463"/>
                        <a14:foregroundMark x1="14242" y1="91463" x2="14318" y2="91599"/>
                        <a14:foregroundMark x1="10530" y1="83740" x2="11742" y2="84824"/>
                        <a14:backgroundMark x1="10606" y1="71951" x2="16970" y2="83604"/>
                        <a14:backgroundMark x1="15909" y1="79133" x2="20606" y2="83875"/>
                        <a14:backgroundMark x1="21439" y1="76423" x2="22955" y2="82656"/>
                        <a14:backgroundMark x1="6970" y1="73713" x2="7500" y2="75068"/>
                        <a14:backgroundMark x1="6591" y1="76829" x2="7273" y2="80081"/>
                        <a14:backgroundMark x1="5606" y1="81843" x2="5530" y2="83740"/>
                        <a14:backgroundMark x1="5758" y1="84824" x2="5909" y2="86585"/>
                        <a14:backgroundMark x1="7803" y1="79539" x2="8030" y2="80623"/>
                        <a14:backgroundMark x1="5530" y1="80894" x2="5758" y2="81843"/>
                        <a14:backgroundMark x1="8106" y1="80488" x2="8485" y2="80894"/>
                      </a14:backgroundRemoval>
                    </a14:imgEffect>
                  </a14:imgLayer>
                </a14:imgProps>
              </a:ext>
              <a:ext uri="{28A0092B-C50C-407E-A947-70E740481C1C}">
                <a14:useLocalDpi xmlns:a14="http://schemas.microsoft.com/office/drawing/2010/main" val="0"/>
              </a:ext>
            </a:extLst>
          </a:blip>
          <a:srcRect t="68734" r="74284"/>
          <a:stretch/>
        </p:blipFill>
        <p:spPr>
          <a:xfrm>
            <a:off x="0" y="4722868"/>
            <a:ext cx="3123804" cy="2135132"/>
          </a:xfrm>
          <a:prstGeom prst="rect">
            <a:avLst/>
          </a:prstGeom>
        </p:spPr>
      </p:pic>
      <p:pic>
        <p:nvPicPr>
          <p:cNvPr id="13" name="Picture 12">
            <a:extLst>
              <a:ext uri="{FF2B5EF4-FFF2-40B4-BE49-F238E27FC236}">
                <a16:creationId xmlns:a16="http://schemas.microsoft.com/office/drawing/2014/main" id="{38895E12-A441-4986-BAD6-C256D46E712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344" b="99458" l="79470" r="99697">
                        <a14:foregroundMark x1="90379" y1="81707" x2="95076" y2="99187"/>
                        <a14:foregroundMark x1="95076" y1="99187" x2="95076" y2="99322"/>
                        <a14:foregroundMark x1="81771" y1="98495" x2="85303" y2="98916"/>
                        <a14:foregroundMark x1="79621" y1="98238" x2="80903" y2="98391"/>
                        <a14:foregroundMark x1="85303" y1="98916" x2="85455" y2="99187"/>
                        <a14:foregroundMark x1="83182" y1="94173" x2="91364" y2="99458"/>
                        <a14:foregroundMark x1="94394" y1="82656" x2="96515" y2="98780"/>
                        <a14:foregroundMark x1="96515" y1="98780" x2="96515" y2="98780"/>
                        <a14:foregroundMark x1="91136" y1="77642" x2="98258" y2="92412"/>
                        <a14:foregroundMark x1="98864" y1="82520" x2="98561" y2="96070"/>
                        <a14:foregroundMark x1="99470" y1="82656" x2="99697" y2="97290"/>
                        <a14:foregroundMark x1="88939" y1="70190" x2="89697" y2="69377"/>
                        <a14:foregroundMark x1="90530" y1="68699" x2="91288" y2="69512"/>
                        <a14:foregroundMark x1="93864" y1="67344" x2="94318" y2="68157"/>
                        <a14:backgroundMark x1="80833" y1="98509" x2="81364" y2="99187"/>
                        <a14:backgroundMark x1="87803" y1="87127" x2="88636" y2="87127"/>
                        <a14:backgroundMark x1="80606" y1="71409" x2="85758" y2="82656"/>
                        <a14:backgroundMark x1="85758" y1="82656" x2="85833" y2="82656"/>
                        <a14:backgroundMark x1="87045" y1="75745" x2="87955" y2="73848"/>
                        <a14:backgroundMark x1="88409" y1="68157" x2="88333" y2="69512"/>
                        <a14:backgroundMark x1="96212" y1="68293" x2="97803" y2="73713"/>
                        <a14:backgroundMark x1="97803" y1="73713" x2="97803" y2="73713"/>
                        <a14:backgroundMark x1="91667" y1="71138" x2="91894" y2="70732"/>
                        <a14:backgroundMark x1="88485" y1="69241" x2="88485" y2="69241"/>
                        <a14:backgroundMark x1="88409" y1="69512" x2="88409" y2="69919"/>
                        <a14:backgroundMark x1="92348" y1="69512" x2="92576" y2="71816"/>
                        <a14:backgroundMark x1="92500" y1="68293" x2="92424" y2="68835"/>
                        <a14:backgroundMark x1="92500" y1="73171" x2="92727" y2="73848"/>
                        <a14:backgroundMark x1="93030" y1="71274" x2="92955" y2="71680"/>
                        <a14:backgroundMark x1="93258" y1="71409" x2="92803" y2="72493"/>
                        <a14:backgroundMark x1="92955" y1="72222" x2="92803" y2="73171"/>
                        <a14:backgroundMark x1="86364" y1="83875" x2="86667" y2="84959"/>
                      </a14:backgroundRemoval>
                    </a14:imgEffect>
                  </a14:imgLayer>
                </a14:imgProps>
              </a:ext>
              <a:ext uri="{28A0092B-C50C-407E-A947-70E740481C1C}">
                <a14:useLocalDpi xmlns:a14="http://schemas.microsoft.com/office/drawing/2010/main" val="0"/>
              </a:ext>
            </a:extLst>
          </a:blip>
          <a:srcRect l="77513" t="64367" r="73"/>
          <a:stretch/>
        </p:blipFill>
        <p:spPr>
          <a:xfrm>
            <a:off x="9448801" y="4394937"/>
            <a:ext cx="2755900" cy="2463063"/>
          </a:xfrm>
          <a:prstGeom prst="rect">
            <a:avLst/>
          </a:prstGeom>
        </p:spPr>
      </p:pic>
      <p:sp>
        <p:nvSpPr>
          <p:cNvPr id="8" name="TextBox 7">
            <a:extLst>
              <a:ext uri="{FF2B5EF4-FFF2-40B4-BE49-F238E27FC236}">
                <a16:creationId xmlns:a16="http://schemas.microsoft.com/office/drawing/2014/main" id="{90C4DB16-9594-4D03-A7D6-46AC55132F35}"/>
              </a:ext>
            </a:extLst>
          </p:cNvPr>
          <p:cNvSpPr txBox="1"/>
          <p:nvPr/>
        </p:nvSpPr>
        <p:spPr>
          <a:xfrm>
            <a:off x="2181139" y="1431806"/>
            <a:ext cx="1577868"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chót vót</a:t>
            </a:r>
            <a:endParaRPr lang="en-US" sz="3600" b="1">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44E2F7F-057B-47F4-875F-2616DDA7DCF6}"/>
              </a:ext>
            </a:extLst>
          </p:cNvPr>
          <p:cNvSpPr txBox="1"/>
          <p:nvPr/>
        </p:nvSpPr>
        <p:spPr>
          <a:xfrm>
            <a:off x="2181139" y="2154548"/>
            <a:ext cx="1617430"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dập dờn</a:t>
            </a:r>
            <a:endParaRPr lang="en-US" sz="3600" b="1">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684618D-66E5-4556-AE3D-A5F9C73E01D9}"/>
              </a:ext>
            </a:extLst>
          </p:cNvPr>
          <p:cNvSpPr txBox="1"/>
          <p:nvPr/>
        </p:nvSpPr>
        <p:spPr>
          <a:xfrm>
            <a:off x="1999199" y="2877290"/>
            <a:ext cx="2008563"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uy nghiêm</a:t>
            </a:r>
            <a:endParaRPr lang="en-US" sz="3600" b="1">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0995340-F724-453B-9325-B2DC9EAC3435}"/>
              </a:ext>
            </a:extLst>
          </p:cNvPr>
          <p:cNvSpPr txBox="1"/>
          <p:nvPr/>
        </p:nvSpPr>
        <p:spPr>
          <a:xfrm>
            <a:off x="2339836" y="3600032"/>
            <a:ext cx="1256178"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vòi vọi</a:t>
            </a:r>
            <a:endParaRPr lang="en-US" sz="3600" b="1">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21E065B-C1F8-4AF9-8997-E19F0C567FC3}"/>
              </a:ext>
            </a:extLst>
          </p:cNvPr>
          <p:cNvSpPr txBox="1"/>
          <p:nvPr/>
        </p:nvSpPr>
        <p:spPr>
          <a:xfrm>
            <a:off x="2022442" y="4322774"/>
            <a:ext cx="2005357"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sừng sững</a:t>
            </a:r>
            <a:endParaRPr lang="en-US" sz="3600" b="1">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81F21B4C-F891-4632-901C-8FF19E4328F9}"/>
              </a:ext>
            </a:extLst>
          </p:cNvPr>
          <p:cNvSpPr txBox="1"/>
          <p:nvPr/>
        </p:nvSpPr>
        <p:spPr>
          <a:xfrm>
            <a:off x="1875767" y="5045514"/>
            <a:ext cx="2151358"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Ngã Ba Hạc</a:t>
            </a:r>
            <a:endParaRPr lang="en-US" sz="3600" b="1">
              <a:latin typeface="Calibri" panose="020F0502020204030204" pitchFamily="34" charset="0"/>
              <a:cs typeface="Calibri" panose="020F0502020204030204" pitchFamily="34" charset="0"/>
            </a:endParaRPr>
          </a:p>
        </p:txBody>
      </p:sp>
      <p:sp>
        <p:nvSpPr>
          <p:cNvPr id="17" name="TextBox 16">
            <a:hlinkClick r:id="rId6" action="ppaction://hlinksldjump"/>
            <a:extLst>
              <a:ext uri="{FF2B5EF4-FFF2-40B4-BE49-F238E27FC236}">
                <a16:creationId xmlns:a16="http://schemas.microsoft.com/office/drawing/2014/main" id="{FC9DB102-1B73-413C-A228-243B6E9D2DDB}"/>
              </a:ext>
            </a:extLst>
          </p:cNvPr>
          <p:cNvSpPr txBox="1"/>
          <p:nvPr/>
        </p:nvSpPr>
        <p:spPr>
          <a:xfrm>
            <a:off x="6135395" y="1402231"/>
            <a:ext cx="1856277" cy="553998"/>
          </a:xfrm>
          <a:prstGeom prst="rect">
            <a:avLst/>
          </a:prstGeom>
          <a:noFill/>
        </p:spPr>
        <p:txBody>
          <a:bodyPr wrap="none" lIns="0" tIns="0" rIns="0" bIns="0" rtlCol="0">
            <a:spAutoFit/>
          </a:bodyPr>
          <a:lstStyle/>
          <a:p>
            <a:r>
              <a:rPr lang="en-US" sz="3600" b="1">
                <a:latin typeface="Calibri" panose="020F0502020204030204" pitchFamily="34" charset="0"/>
                <a:cs typeface="Calibri" panose="020F0502020204030204" pitchFamily="34" charset="0"/>
              </a:rPr>
              <a:t>đền Hùng</a:t>
            </a:r>
          </a:p>
        </p:txBody>
      </p:sp>
      <p:sp>
        <p:nvSpPr>
          <p:cNvPr id="18" name="TextBox 17">
            <a:hlinkClick r:id="rId7" action="ppaction://hlinksldjump"/>
            <a:extLst>
              <a:ext uri="{FF2B5EF4-FFF2-40B4-BE49-F238E27FC236}">
                <a16:creationId xmlns:a16="http://schemas.microsoft.com/office/drawing/2014/main" id="{8845DBDE-B87C-43AD-8D19-4A7D4A6C848C}"/>
              </a:ext>
            </a:extLst>
          </p:cNvPr>
          <p:cNvSpPr txBox="1"/>
          <p:nvPr/>
        </p:nvSpPr>
        <p:spPr>
          <a:xfrm>
            <a:off x="5383586" y="2125240"/>
            <a:ext cx="3359894"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Nam quốc s</a:t>
            </a:r>
            <a:r>
              <a:rPr lang="vi-VN" sz="3600" b="1">
                <a:latin typeface="Calibri" panose="020F0502020204030204" pitchFamily="34" charset="0"/>
                <a:cs typeface="Calibri" panose="020F0502020204030204" pitchFamily="34" charset="0"/>
              </a:rPr>
              <a:t>ơ</a:t>
            </a:r>
            <a:r>
              <a:rPr lang="en-SG" sz="3600" b="1">
                <a:latin typeface="Calibri" panose="020F0502020204030204" pitchFamily="34" charset="0"/>
                <a:cs typeface="Calibri" panose="020F0502020204030204" pitchFamily="34" charset="0"/>
              </a:rPr>
              <a:t>n hà</a:t>
            </a:r>
            <a:endParaRPr lang="en-US" sz="3600" b="1">
              <a:latin typeface="Calibri" panose="020F0502020204030204" pitchFamily="34" charset="0"/>
              <a:cs typeface="Calibri" panose="020F0502020204030204" pitchFamily="34" charset="0"/>
            </a:endParaRPr>
          </a:p>
        </p:txBody>
      </p:sp>
      <p:sp>
        <p:nvSpPr>
          <p:cNvPr id="19" name="TextBox 18">
            <a:hlinkClick r:id="rId8" action="ppaction://hlinksldjump"/>
            <a:extLst>
              <a:ext uri="{FF2B5EF4-FFF2-40B4-BE49-F238E27FC236}">
                <a16:creationId xmlns:a16="http://schemas.microsoft.com/office/drawing/2014/main" id="{7B5271AB-6D4F-4E16-9ACF-BEDBD6F87E14}"/>
              </a:ext>
            </a:extLst>
          </p:cNvPr>
          <p:cNvSpPr txBox="1"/>
          <p:nvPr/>
        </p:nvSpPr>
        <p:spPr>
          <a:xfrm>
            <a:off x="5672928" y="2848249"/>
            <a:ext cx="2781211"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bức hoành phi</a:t>
            </a:r>
            <a:endParaRPr lang="en-US" sz="3600" b="1">
              <a:latin typeface="Calibri" panose="020F0502020204030204" pitchFamily="34" charset="0"/>
              <a:cs typeface="Calibri" panose="020F0502020204030204" pitchFamily="34" charset="0"/>
            </a:endParaRPr>
          </a:p>
        </p:txBody>
      </p:sp>
      <p:sp>
        <p:nvSpPr>
          <p:cNvPr id="20" name="TextBox 19">
            <a:hlinkClick r:id="rId9" action="ppaction://hlinksldjump"/>
            <a:extLst>
              <a:ext uri="{FF2B5EF4-FFF2-40B4-BE49-F238E27FC236}">
                <a16:creationId xmlns:a16="http://schemas.microsoft.com/office/drawing/2014/main" id="{B967BFBA-AE7F-459D-ABF7-D4263236CF6C}"/>
              </a:ext>
            </a:extLst>
          </p:cNvPr>
          <p:cNvSpPr txBox="1"/>
          <p:nvPr/>
        </p:nvSpPr>
        <p:spPr>
          <a:xfrm>
            <a:off x="5987854" y="3571258"/>
            <a:ext cx="2151358"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Ngã Ba Hạc</a:t>
            </a:r>
            <a:endParaRPr lang="en-US" sz="3600" b="1">
              <a:latin typeface="Calibri" panose="020F0502020204030204" pitchFamily="34" charset="0"/>
              <a:cs typeface="Calibri" panose="020F0502020204030204" pitchFamily="34" charset="0"/>
            </a:endParaRPr>
          </a:p>
        </p:txBody>
      </p:sp>
      <p:sp>
        <p:nvSpPr>
          <p:cNvPr id="21" name="TextBox 20">
            <a:hlinkClick r:id="rId10" action="ppaction://hlinksldjump"/>
            <a:extLst>
              <a:ext uri="{FF2B5EF4-FFF2-40B4-BE49-F238E27FC236}">
                <a16:creationId xmlns:a16="http://schemas.microsoft.com/office/drawing/2014/main" id="{9B7C25CC-7B10-4C9C-87AD-D89DAFDFCFB1}"/>
              </a:ext>
            </a:extLst>
          </p:cNvPr>
          <p:cNvSpPr txBox="1"/>
          <p:nvPr/>
        </p:nvSpPr>
        <p:spPr>
          <a:xfrm>
            <a:off x="9485410" y="2184161"/>
            <a:ext cx="1734770" cy="553998"/>
          </a:xfrm>
          <a:prstGeom prst="rect">
            <a:avLst/>
          </a:prstGeom>
          <a:noFill/>
        </p:spPr>
        <p:txBody>
          <a:bodyPr wrap="none" lIns="0" tIns="0" rIns="0" bIns="0" rtlCol="0">
            <a:spAutoFit/>
          </a:bodyPr>
          <a:lstStyle/>
          <a:p>
            <a:r>
              <a:rPr lang="en-SG" sz="3600" b="1">
                <a:latin typeface="Calibri" panose="020F0502020204030204" pitchFamily="34" charset="0"/>
                <a:cs typeface="Calibri" panose="020F0502020204030204" pitchFamily="34" charset="0"/>
              </a:rPr>
              <a:t>ngọc phả</a:t>
            </a:r>
            <a:endParaRPr lang="en-US" sz="3600" b="1">
              <a:latin typeface="Calibri" panose="020F0502020204030204" pitchFamily="34" charset="0"/>
              <a:cs typeface="Calibri" panose="020F0502020204030204" pitchFamily="34" charset="0"/>
            </a:endParaRPr>
          </a:p>
        </p:txBody>
      </p:sp>
      <p:sp>
        <p:nvSpPr>
          <p:cNvPr id="22" name="TextBox 21">
            <a:hlinkClick r:id="rId11" action="ppaction://hlinksldjump"/>
            <a:extLst>
              <a:ext uri="{FF2B5EF4-FFF2-40B4-BE49-F238E27FC236}">
                <a16:creationId xmlns:a16="http://schemas.microsoft.com/office/drawing/2014/main" id="{5882F49D-DB85-4E2E-BF68-A1DA6CA649FC}"/>
              </a:ext>
            </a:extLst>
          </p:cNvPr>
          <p:cNvSpPr txBox="1"/>
          <p:nvPr/>
        </p:nvSpPr>
        <p:spPr>
          <a:xfrm>
            <a:off x="9758530" y="2920522"/>
            <a:ext cx="1188530" cy="553998"/>
          </a:xfrm>
          <a:prstGeom prst="rect">
            <a:avLst/>
          </a:prstGeom>
          <a:noFill/>
        </p:spPr>
        <p:txBody>
          <a:bodyPr wrap="none" lIns="0" tIns="0" rIns="0" bIns="0" rtlCol="0">
            <a:spAutoFit/>
          </a:bodyPr>
          <a:lstStyle/>
          <a:p>
            <a:r>
              <a:rPr lang="en-US" sz="3600" b="1">
                <a:latin typeface="Calibri" panose="020F0502020204030204" pitchFamily="34" charset="0"/>
                <a:cs typeface="Calibri" panose="020F0502020204030204" pitchFamily="34" charset="0"/>
              </a:rPr>
              <a:t>đất Tổ</a:t>
            </a:r>
          </a:p>
        </p:txBody>
      </p:sp>
      <p:sp>
        <p:nvSpPr>
          <p:cNvPr id="23" name="TextBox 22">
            <a:hlinkClick r:id="rId12" action="ppaction://hlinksldjump"/>
            <a:extLst>
              <a:ext uri="{FF2B5EF4-FFF2-40B4-BE49-F238E27FC236}">
                <a16:creationId xmlns:a16="http://schemas.microsoft.com/office/drawing/2014/main" id="{89E6B5AF-A556-4DE7-AE0D-220091C552EC}"/>
              </a:ext>
            </a:extLst>
          </p:cNvPr>
          <p:cNvSpPr txBox="1"/>
          <p:nvPr/>
        </p:nvSpPr>
        <p:spPr>
          <a:xfrm>
            <a:off x="10074674" y="3656882"/>
            <a:ext cx="556243" cy="553998"/>
          </a:xfrm>
          <a:prstGeom prst="rect">
            <a:avLst/>
          </a:prstGeom>
          <a:noFill/>
        </p:spPr>
        <p:txBody>
          <a:bodyPr wrap="square" lIns="0" tIns="0" rIns="0" bIns="0" rtlCol="0">
            <a:spAutoFit/>
          </a:bodyPr>
          <a:lstStyle/>
          <a:p>
            <a:r>
              <a:rPr lang="en-SG" sz="3600" b="1">
                <a:latin typeface="Calibri" panose="020F0502020204030204" pitchFamily="34" charset="0"/>
                <a:cs typeface="Calibri" panose="020F0502020204030204" pitchFamily="34" charset="0"/>
              </a:rPr>
              <a:t>chi</a:t>
            </a:r>
            <a:endParaRPr lang="en-US" sz="3600" b="1">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39BBCDFF-9502-43ED-A44E-7793A42AA1D6}"/>
              </a:ext>
            </a:extLst>
          </p:cNvPr>
          <p:cNvSpPr txBox="1"/>
          <p:nvPr/>
        </p:nvSpPr>
        <p:spPr>
          <a:xfrm>
            <a:off x="1875767" y="7035611"/>
            <a:ext cx="9284613" cy="461665"/>
          </a:xfrm>
          <a:prstGeom prst="rect">
            <a:avLst/>
          </a:prstGeom>
          <a:noFill/>
        </p:spPr>
        <p:txBody>
          <a:bodyPr wrap="square">
            <a:spAutoFit/>
          </a:bodyPr>
          <a:lstStyle/>
          <a:p>
            <a:r>
              <a:rPr lang="en-SG" sz="2400"/>
              <a:t>GV bấm vào các từ ở cột giải nghĩa để xem phần giải nghĩa từ.</a:t>
            </a:r>
            <a:endParaRPr lang="en-US" sz="2400"/>
          </a:p>
        </p:txBody>
      </p:sp>
      <p:sp>
        <p:nvSpPr>
          <p:cNvPr id="25" name="TextBox 24">
            <a:hlinkClick r:id="rId13" action="ppaction://hlinksldjump"/>
            <a:extLst>
              <a:ext uri="{FF2B5EF4-FFF2-40B4-BE49-F238E27FC236}">
                <a16:creationId xmlns:a16="http://schemas.microsoft.com/office/drawing/2014/main" id="{41CCC117-769A-42DA-8981-1F14BD9A5329}"/>
              </a:ext>
            </a:extLst>
          </p:cNvPr>
          <p:cNvSpPr txBox="1"/>
          <p:nvPr/>
        </p:nvSpPr>
        <p:spPr>
          <a:xfrm>
            <a:off x="5554471" y="4294268"/>
            <a:ext cx="3018124" cy="553998"/>
          </a:xfrm>
          <a:prstGeom prst="rect">
            <a:avLst/>
          </a:prstGeom>
          <a:noFill/>
        </p:spPr>
        <p:txBody>
          <a:bodyPr wrap="square" lIns="0" tIns="0" rIns="0" bIns="0" rtlCol="0">
            <a:spAutoFit/>
          </a:bodyPr>
          <a:lstStyle/>
          <a:p>
            <a:pPr algn="ctr"/>
            <a:r>
              <a:rPr lang="en-SG" sz="3600" b="1">
                <a:latin typeface="Calibri" panose="020F0502020204030204" pitchFamily="34" charset="0"/>
                <a:cs typeface="Calibri" panose="020F0502020204030204" pitchFamily="34" charset="0"/>
              </a:rPr>
              <a:t>dãy Tam Đảo</a:t>
            </a:r>
            <a:endParaRPr lang="en-US" sz="3600" b="1">
              <a:latin typeface="Calibri" panose="020F0502020204030204" pitchFamily="34" charset="0"/>
              <a:cs typeface="Calibri" panose="020F0502020204030204" pitchFamily="34" charset="0"/>
            </a:endParaRPr>
          </a:p>
        </p:txBody>
      </p:sp>
      <p:sp>
        <p:nvSpPr>
          <p:cNvPr id="26" name="TextBox 25">
            <a:hlinkClick r:id="rId14" action="ppaction://hlinksldjump"/>
            <a:extLst>
              <a:ext uri="{FF2B5EF4-FFF2-40B4-BE49-F238E27FC236}">
                <a16:creationId xmlns:a16="http://schemas.microsoft.com/office/drawing/2014/main" id="{A2B0179B-7080-4533-8920-6306C764AF92}"/>
              </a:ext>
            </a:extLst>
          </p:cNvPr>
          <p:cNvSpPr txBox="1"/>
          <p:nvPr/>
        </p:nvSpPr>
        <p:spPr>
          <a:xfrm>
            <a:off x="8843733" y="1447800"/>
            <a:ext cx="3018124" cy="553998"/>
          </a:xfrm>
          <a:prstGeom prst="rect">
            <a:avLst/>
          </a:prstGeom>
          <a:noFill/>
        </p:spPr>
        <p:txBody>
          <a:bodyPr wrap="square" lIns="0" tIns="0" rIns="0" bIns="0" rtlCol="0">
            <a:spAutoFit/>
          </a:bodyPr>
          <a:lstStyle/>
          <a:p>
            <a:pPr algn="ctr"/>
            <a:r>
              <a:rPr lang="en-SG" sz="3600" b="1">
                <a:latin typeface="Calibri" panose="020F0502020204030204" pitchFamily="34" charset="0"/>
                <a:cs typeface="Calibri" panose="020F0502020204030204" pitchFamily="34" charset="0"/>
              </a:rPr>
              <a:t>núi Sóc S</a:t>
            </a:r>
            <a:r>
              <a:rPr lang="vi-VN" sz="3600" b="1">
                <a:latin typeface="Calibri" panose="020F0502020204030204" pitchFamily="34" charset="0"/>
                <a:cs typeface="Calibri" panose="020F0502020204030204" pitchFamily="34" charset="0"/>
              </a:rPr>
              <a:t>ơ</a:t>
            </a:r>
            <a:r>
              <a:rPr lang="en-SG" sz="3600" b="1">
                <a:latin typeface="Calibri" panose="020F0502020204030204" pitchFamily="34" charset="0"/>
                <a:cs typeface="Calibri" panose="020F0502020204030204" pitchFamily="34" charset="0"/>
              </a:rPr>
              <a:t>n</a:t>
            </a:r>
            <a:endParaRPr lang="en-US" sz="3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22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3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4" grpId="0"/>
          <p:bldP spid="15" grpId="0"/>
          <p:bldP spid="16" grpId="0"/>
          <p:bldP spid="17" grpId="0"/>
          <p:bldP spid="18" grpId="0"/>
          <p:bldP spid="19" grpId="0"/>
          <p:bldP spid="20" grpId="0"/>
          <p:bldP spid="21" grpId="0"/>
          <p:bldP spid="22" grpId="0"/>
          <p:bldP spid="23"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300" fill="hold"/>
                                            <p:tgtEl>
                                              <p:spTgt spid="6"/>
                                            </p:tgtEl>
                                            <p:attrNameLst>
                                              <p:attrName>ppt_x</p:attrName>
                                            </p:attrNameLst>
                                          </p:cBhvr>
                                          <p:tavLst>
                                            <p:tav tm="0">
                                              <p:val>
                                                <p:strVal val="0-#ppt_w/2"/>
                                              </p:val>
                                            </p:tav>
                                            <p:tav tm="100000">
                                              <p:val>
                                                <p:strVal val="#ppt_x"/>
                                              </p:val>
                                            </p:tav>
                                          </p:tavLst>
                                        </p:anim>
                                        <p:anim calcmode="lin" valueType="num">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300" fill="hold"/>
                                            <p:tgtEl>
                                              <p:spTgt spid="7"/>
                                            </p:tgtEl>
                                            <p:attrNameLst>
                                              <p:attrName>ppt_x</p:attrName>
                                            </p:attrNameLst>
                                          </p:cBhvr>
                                          <p:tavLst>
                                            <p:tav tm="0">
                                              <p:val>
                                                <p:strVal val="1+#ppt_w/2"/>
                                              </p:val>
                                            </p:tav>
                                            <p:tav tm="100000">
                                              <p:val>
                                                <p:strVal val="#ppt_x"/>
                                              </p:val>
                                            </p:tav>
                                          </p:tavLst>
                                        </p:anim>
                                        <p:anim calcmode="lin" valueType="num">
                                          <p:cBhvr additive="base">
                                            <p:cTn id="14"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4" grpId="0"/>
          <p:bldP spid="15" grpId="0"/>
          <p:bldP spid="16" grpId="0"/>
          <p:bldP spid="17" grpId="0"/>
          <p:bldP spid="18" grpId="0"/>
          <p:bldP spid="19" grpId="0"/>
          <p:bldP spid="20" grpId="0"/>
          <p:bldP spid="21" grpId="0"/>
          <p:bldP spid="22" grpId="0"/>
          <p:bldP spid="23" grpId="0"/>
          <p:bldP spid="25" grpId="0"/>
          <p:bldP spid="2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EBCDCF-438A-4E15-B57E-F4BDC7E39953}"/>
              </a:ext>
            </a:extLst>
          </p:cNvPr>
          <p:cNvGrpSpPr/>
          <p:nvPr/>
        </p:nvGrpSpPr>
        <p:grpSpPr>
          <a:xfrm>
            <a:off x="0" y="-17929"/>
            <a:ext cx="12192000" cy="6875929"/>
            <a:chOff x="0" y="-17929"/>
            <a:chExt cx="12192000" cy="6875929"/>
          </a:xfrm>
        </p:grpSpPr>
        <p:pic>
          <p:nvPicPr>
            <p:cNvPr id="3" name="Picture 2">
              <a:extLst>
                <a:ext uri="{FF2B5EF4-FFF2-40B4-BE49-F238E27FC236}">
                  <a16:creationId xmlns:a16="http://schemas.microsoft.com/office/drawing/2014/main" id="{5D3E1233-076B-47E6-8BF8-8745CD9F0706}"/>
                </a:ext>
              </a:extLst>
            </p:cNvPr>
            <p:cNvPicPr>
              <a:picLocks noChangeAspect="1"/>
            </p:cNvPicPr>
            <p:nvPr/>
          </p:nvPicPr>
          <p:blipFill rotWithShape="1">
            <a:blip r:embed="rId2"/>
            <a:srcRect l="1875" t="2235" r="1875" b="1660"/>
            <a:stretch/>
          </p:blipFill>
          <p:spPr>
            <a:xfrm>
              <a:off x="0" y="-17929"/>
              <a:ext cx="12192000" cy="6875929"/>
            </a:xfrm>
            <a:prstGeom prst="rect">
              <a:avLst/>
            </a:prstGeom>
          </p:spPr>
        </p:pic>
        <p:sp>
          <p:nvSpPr>
            <p:cNvPr id="4" name="Rectangle: Rounded Corners 3">
              <a:extLst>
                <a:ext uri="{FF2B5EF4-FFF2-40B4-BE49-F238E27FC236}">
                  <a16:creationId xmlns:a16="http://schemas.microsoft.com/office/drawing/2014/main" id="{AF88C279-5710-4230-AD9B-92BEF4E4ECB3}"/>
                </a:ext>
              </a:extLst>
            </p:cNvPr>
            <p:cNvSpPr/>
            <p:nvPr/>
          </p:nvSpPr>
          <p:spPr>
            <a:xfrm>
              <a:off x="762000" y="838200"/>
              <a:ext cx="4267200" cy="4648200"/>
            </a:xfrm>
            <a:prstGeom prst="roundRect">
              <a:avLst>
                <a:gd name="adj" fmla="val 2341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10E20FD-18F8-4C26-BB0D-9C7527D43550}"/>
              </a:ext>
            </a:extLst>
          </p:cNvPr>
          <p:cNvSpPr txBox="1"/>
          <p:nvPr/>
        </p:nvSpPr>
        <p:spPr>
          <a:xfrm>
            <a:off x="685800" y="2505670"/>
            <a:ext cx="4926990" cy="923330"/>
          </a:xfrm>
          <a:prstGeom prst="rect">
            <a:avLst/>
          </a:prstGeom>
          <a:noFill/>
        </p:spPr>
        <p:txBody>
          <a:bodyPr wrap="none" lIns="0" tIns="0" rIns="0" bIns="0" rtlCol="0">
            <a:spAutoFit/>
          </a:bodyPr>
          <a:lstStyle/>
          <a:p>
            <a:r>
              <a:rPr lang="en-SG" sz="6000">
                <a:solidFill>
                  <a:schemeClr val="accent1">
                    <a:lumMod val="50000"/>
                  </a:schemeClr>
                </a:solidFill>
                <a:latin typeface="#9Slide07 Cadena" panose="02000503000000020004" pitchFamily="2" charset="0"/>
              </a:rPr>
              <a:t>2. Tìm hiểu bài</a:t>
            </a:r>
            <a:endParaRPr lang="en-US" sz="6000">
              <a:solidFill>
                <a:schemeClr val="accent1">
                  <a:lumMod val="50000"/>
                </a:schemeClr>
              </a:solidFill>
              <a:latin typeface="#9Slide07 Cadena" panose="02000503000000020004" pitchFamily="2" charset="0"/>
            </a:endParaRPr>
          </a:p>
        </p:txBody>
      </p:sp>
    </p:spTree>
    <p:extLst>
      <p:ext uri="{BB962C8B-B14F-4D97-AF65-F5344CB8AC3E}">
        <p14:creationId xmlns:p14="http://schemas.microsoft.com/office/powerpoint/2010/main" val="3621501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300" fill="hold"/>
                                            <p:tgtEl>
                                              <p:spTgt spid="6"/>
                                            </p:tgtEl>
                                            <p:attrNameLst>
                                              <p:attrName>ppt_x</p:attrName>
                                            </p:attrNameLst>
                                          </p:cBhvr>
                                          <p:tavLst>
                                            <p:tav tm="0">
                                              <p:val>
                                                <p:strVal val="0-#ppt_w/2"/>
                                              </p:val>
                                            </p:tav>
                                            <p:tav tm="100000">
                                              <p:val>
                                                <p:strVal val="#ppt_x"/>
                                              </p:val>
                                            </p:tav>
                                          </p:tavLst>
                                        </p:anim>
                                        <p:anim calcmode="lin" valueType="num">
                                          <p:cBhvr additive="base">
                                            <p:cTn id="8"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729395742"/>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527</TotalTime>
  <Words>1508</Words>
  <Application>Microsoft Office PowerPoint</Application>
  <PresentationFormat>Widescreen</PresentationFormat>
  <Paragraphs>112</Paragraphs>
  <Slides>29</Slides>
  <Notes>0</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#9Slide03 Quicksand</vt:lpstr>
      <vt:lpstr>#9Slide07 Cadena</vt:lpstr>
      <vt:lpstr>Calibri</vt:lpstr>
      <vt:lpstr>Arial</vt:lpstr>
      <vt:lpstr>#9Slide02 Tieu de rat dai 01</vt:lpstr>
      <vt:lpstr>#9Slide06 SVNBlow Brush</vt:lpstr>
      <vt:lpstr>#9Slide02 Tieu de dai</vt:lpstr>
      <vt:lpstr>#9Slide02 Noi dung dai</vt:lpstr>
      <vt:lpstr>#9Slide03 IcielPanton Black</vt:lpstr>
      <vt:lpstr>#9Slide03 AllRoundGothic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Swift3</cp:lastModifiedBy>
  <cp:revision>58</cp:revision>
  <dcterms:created xsi:type="dcterms:W3CDTF">2022-01-29T14:42:27Z</dcterms:created>
  <dcterms:modified xsi:type="dcterms:W3CDTF">2023-03-03T09:19:07Z</dcterms:modified>
  <cp:category>9Slide.vn</cp:category>
  <cp:contentStatus>9Slide</cp:contentStatus>
</cp:coreProperties>
</file>