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14" r:id="rId3"/>
    <p:sldId id="315" r:id="rId5"/>
    <p:sldId id="257" r:id="rId6"/>
    <p:sldId id="258" r:id="rId7"/>
    <p:sldId id="317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318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319" r:id="rId34"/>
    <p:sldId id="283" r:id="rId35"/>
    <p:sldId id="284" r:id="rId36"/>
    <p:sldId id="316" r:id="rId37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7" d="100"/>
          <a:sy n="67" d="100"/>
        </p:scale>
        <p:origin x="-60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1" Type="http://schemas.openxmlformats.org/officeDocument/2006/relationships/tags" Target="tags/tag1.xml"/><Relationship Id="rId4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717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 anchorCtr="0"/>
          <a:p>
            <a:pPr lvl="0"/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 lIns="91440" tIns="45720" rIns="91440" bIns="4572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2765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 anchorCtr="0"/>
          <a:p>
            <a:pPr lvl="0"/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 lIns="91440" tIns="45720" rIns="91440" bIns="4572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2765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 anchorCtr="0"/>
          <a:p>
            <a:pPr lvl="0"/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 lIns="91440" tIns="45720" rIns="91440" bIns="4572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2765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 anchorCtr="0"/>
          <a:p>
            <a:pPr lvl="0"/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 lIns="91440" tIns="45720" rIns="91440" bIns="4572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2765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 anchorCtr="0"/>
          <a:p>
            <a:pPr lvl="0"/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 lIns="91440" tIns="45720" rIns="91440" bIns="4572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CAE3-A22C-4F80-A04B-D3FECA51261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E014-3900-4799-9688-81A5059056A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CAE3-A22C-4F80-A04B-D3FECA51261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E014-3900-4799-9688-81A5059056A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CAE3-A22C-4F80-A04B-D3FECA51261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E014-3900-4799-9688-81A5059056A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Verdana" panose="020B060403050404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Verdana" panose="020B060403050404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CAE3-A22C-4F80-A04B-D3FECA51261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E014-3900-4799-9688-81A5059056A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CAE3-A22C-4F80-A04B-D3FECA51261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E014-3900-4799-9688-81A5059056A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CAE3-A22C-4F80-A04B-D3FECA51261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E014-3900-4799-9688-81A5059056A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CAE3-A22C-4F80-A04B-D3FECA51261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E014-3900-4799-9688-81A5059056A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CAE3-A22C-4F80-A04B-D3FECA51261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E014-3900-4799-9688-81A5059056A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CAE3-A22C-4F80-A04B-D3FECA51261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E014-3900-4799-9688-81A5059056A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CAE3-A22C-4F80-A04B-D3FECA51261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E014-3900-4799-9688-81A5059056A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CAE3-A22C-4F80-A04B-D3FECA51261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E014-3900-4799-9688-81A5059056A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CCAE3-A22C-4F80-A04B-D3FECA51261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6E014-3900-4799-9688-81A5059056A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hyperlink" Target="http://images.google.com.vn/imgres?imgurl=http://www.khoahoc.com.vn/photos/Image/2007/06/14/Gian.jpg&amp;imgrefurl=http://koquen.com/forum/forum_posts.asp?TID=13480&amp;title=ch%C3%A1n-nh%C6%B0-con-gi%C3%A1n&amp;usg=__5QV0D4DNM0rrGJBqZVsRvlKoYB4=&amp;h=300&amp;w=400&amp;sz=23&amp;hl=vi&amp;start=1&amp;itbs=1&amp;tbnid=80HFWcl8WNqmvM:&amp;tbnh=93&amp;tbnw=124&amp;prev=/images?q=con+gian&amp;hl=vi&amp;sa=N&amp;gbv=2&amp;ndsp=21&amp;tbs=isch:1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hyperlink" Target="http://images.google.com.vn/imgres?imgurl=http://i706.photobucket.com/albums/ww62/muctau/MTAU5660.jpg&amp;imgrefurl=http://www.tinhte.com/threads/237091-Macro-l%E1%BB%9Bp-m%E1%BA%A7m-Ru%E1%BB%93i-mu%E1%BB%97i-b%E1%BB%8D-gai-!&amp;usg=__iSOlUTjSVLEBhi9AnR1ALFLQeU0=&amp;h=786&amp;w=1024&amp;sz=591&amp;hl=vi&amp;start=39&amp;itbs=1&amp;tbnid=rAvngVL0u3SjCM:&amp;tbnh=115&amp;tbnw=150&amp;prev=/images?q=con+ruoi&amp;start=21&amp;hl=vi&amp;sa=N&amp;gbv=2&amp;ndsp=21&amp;tbs=isch:1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hyperlink" Target="http://images.google.com.vn/imgres?imgurl=http://www.khoahoc.com.vn/photos/Image/2008/04/22/insect.jpg&amp;imgrefurl=http://www.khoahoc.com.vn/khampha/sinh-vat-hoc/19913_Con-trung-tien-hoa-mot-chien-thuat-hoan-toan-khac-de-danh-hoi.aspx&amp;usg=__qcoH3FlsFD5l-Sa_kWs2ZdtHgHQ=&amp;h=365&amp;w=500&amp;sz=29&amp;hl=vi&amp;start=9&amp;itbs=1&amp;tbnid=OQme_C0w0t5ZGM:&amp;tbnh=95&amp;tbnw=130&amp;prev=/images?q=con+trung&amp;hl=vi&amp;gbv=2&amp;tbs=isch:1" TargetMode="External"/><Relationship Id="rId8" Type="http://schemas.openxmlformats.org/officeDocument/2006/relationships/image" Target="../media/image5.jpeg"/><Relationship Id="rId7" Type="http://schemas.openxmlformats.org/officeDocument/2006/relationships/hyperlink" Target="http://images.google.com.vn/imgres?imgurl=http://www.vncreatures.net/forumpic/Ac_violaef.jpg&amp;imgrefurl=http://www.vncreatures.net/event11.php&amp;usg=__yp9jRci_46FUu2lXwlhymLIcym4=&amp;h=296&amp;w=550&amp;sz=78&amp;hl=vi&amp;start=10&amp;itbs=1&amp;tbnid=OdZQjBYP34qh3M:&amp;tbnh=72&amp;tbnw=133&amp;prev=/images?q=con+trung&amp;hl=vi&amp;gbv=2&amp;tbs=isch:1" TargetMode="External"/><Relationship Id="rId6" Type="http://schemas.openxmlformats.org/officeDocument/2006/relationships/image" Target="../media/image4.jpeg"/><Relationship Id="rId5" Type="http://schemas.openxmlformats.org/officeDocument/2006/relationships/hyperlink" Target="http://images.google.com.vn/imgres?imgurl=http://i303.photobucket.com/albums/nn122/nemo018162/Linh%20Tinh/gbimaculatus1.jpg&amp;imgrefurl=http://www.yeuthucung.com/lofiversion/index.php?t2355.html&amp;usg=__lunOiYYqDMUoMwPO0xfJMnCGuw8=&amp;h=282&amp;w=400&amp;sz=17&amp;hl=vi&amp;start=46&amp;itbs=1&amp;tbnid=7JBfuxJYA12jLM:&amp;tbnh=87&amp;tbnw=124&amp;prev=/images?q=con+trung&amp;start=40&amp;hl=vi&amp;sa=N&amp;gbv=2&amp;ndsp=20&amp;tbs=isch:1" TargetMode="External"/><Relationship Id="rId4" Type="http://schemas.openxmlformats.org/officeDocument/2006/relationships/image" Target="../media/image3.jpeg"/><Relationship Id="rId3" Type="http://schemas.openxmlformats.org/officeDocument/2006/relationships/hyperlink" Target="http://images.google.com.vn/imgres?imgurl=http://suckhoe365.net/wp-content/uploads/2009/09/muoi.jpg&amp;imgrefurl=http://suckhoe365.net/2009/06/22-dieu-khong-nen-lam-tren-giuong/&amp;usg=__P1xoE9rMDAyhwYMbrxJ8V_NUCQM=&amp;h=297&amp;w=384&amp;sz=16&amp;hl=vi&amp;start=24&amp;itbs=1&amp;tbnid=yIwJq0YjiJQOkM:&amp;tbnh=95&amp;tbnw=123&amp;prev=/images?q=con+trung&amp;start=20&amp;hl=vi&amp;sa=N&amp;gbv=2&amp;ndsp=20&amp;tbs=isch:1" TargetMode="External"/><Relationship Id="rId2" Type="http://schemas.openxmlformats.org/officeDocument/2006/relationships/image" Target="../media/image2.jpeg"/><Relationship Id="rId19" Type="http://schemas.openxmlformats.org/officeDocument/2006/relationships/slideLayout" Target="../slideLayouts/slideLayout2.xml"/><Relationship Id="rId18" Type="http://schemas.openxmlformats.org/officeDocument/2006/relationships/image" Target="../media/image10.jpeg"/><Relationship Id="rId17" Type="http://schemas.openxmlformats.org/officeDocument/2006/relationships/hyperlink" Target="http://images.google.com.vn/imgres?imgurl=http://www16.24h.com.vn/upload/news/2009-07-06/1246842357-nhungvudaudoc.jpg&amp;imgrefurl=http://vietnamways.vn/DetailNews.aspx?NewsID=4787&amp;usg=__tcpIY_8nN9Vp07EDWSe-7Z5yux8=&amp;h=300&amp;w=400&amp;sz=16&amp;hl=vi&amp;start=93&amp;itbs=1&amp;tbnid=Pjq45kOmNEjwMM:&amp;tbnh=93&amp;tbnw=124&amp;prev=/images?q=con+trung&amp;start=80&amp;hl=vi&amp;sa=N&amp;gbv=2&amp;ndsp=20&amp;tbs=isch:1" TargetMode="External"/><Relationship Id="rId16" Type="http://schemas.openxmlformats.org/officeDocument/2006/relationships/image" Target="../media/image9.jpeg"/><Relationship Id="rId15" Type="http://schemas.openxmlformats.org/officeDocument/2006/relationships/hyperlink" Target="http://images.google.com.vn/imgres?imgurl=http://www.khoahoc.com.vn/photos/Image/2006/10/27/Mantis_religiosa_BoNgua1.jpg&amp;imgrefurl=http://www.khoahoc.com.vn/khampha/sinh-vat-hoc/vikhuan-contrung/9408_Bo-ngua.aspx&amp;usg=__amtpOxv6_kFJakplhJvMBLemCMQ=&amp;h=334&amp;w=500&amp;sz=19&amp;hl=vi&amp;start=12&amp;itbs=1&amp;tbnid=DTpYeZfoIALjqM:&amp;tbnh=87&amp;tbnw=130&amp;prev=/images?q=con+trung&amp;hl=vi&amp;gbv=2&amp;tbs=isch:1" TargetMode="External"/><Relationship Id="rId14" Type="http://schemas.openxmlformats.org/officeDocument/2006/relationships/image" Target="../media/image8.jpeg"/><Relationship Id="rId13" Type="http://schemas.openxmlformats.org/officeDocument/2006/relationships/hyperlink" Target="http://images.google.com.vn/imgres?imgurl=http://hula.vn/images/tips/2009/11/anh_dep/anh-con-trung-dep-macro-09110612.jpg&amp;imgrefurl=http://hula.vn/thong_tin/ky+thuat/tim_kiem/1.html&amp;usg=__OdJmGNq_BVb2G3XlBLA-o96PwM0=&amp;h=296&amp;w=450&amp;sz=19&amp;hl=vi&amp;start=52&amp;itbs=1&amp;tbnid=sGrc1kqJdJpTrM:&amp;tbnh=84&amp;tbnw=127&amp;prev=/images?q=con+trung&amp;start=40&amp;hl=vi&amp;sa=N&amp;gbv=2&amp;ndsp=20&amp;tbs=isch:1" TargetMode="External"/><Relationship Id="rId12" Type="http://schemas.openxmlformats.org/officeDocument/2006/relationships/image" Target="../media/image7.jpeg"/><Relationship Id="rId11" Type="http://schemas.openxmlformats.org/officeDocument/2006/relationships/hyperlink" Target="http://images.google.com.vn/imgres?imgurl=http://www.thegioisuckhoe.com/wp-content/uploads/image/C%C3%B4n%20tr%C3%B9ng.jpg&amp;imgrefurl=http://www.thegioisuckhoe.com/category/y-hoc/page/4/&amp;usg=__HNdo18WndTwtg_7vzh69fPtbJxA=&amp;h=300&amp;w=400&amp;sz=20&amp;hl=vi&amp;start=15&amp;itbs=1&amp;tbnid=Kw16fRfG7_yoSM:&amp;tbnh=93&amp;tbnw=124&amp;prev=/images?q=con+trung&amp;hl=vi&amp;gbv=2&amp;tbs=isch:1" TargetMode="External"/><Relationship Id="rId10" Type="http://schemas.openxmlformats.org/officeDocument/2006/relationships/image" Target="../media/image6.jpeg"/><Relationship Id="rId1" Type="http://schemas.openxmlformats.org/officeDocument/2006/relationships/hyperlink" Target="http://images.google.com.vn/imgres?imgurl=http://farm4.static.flickr.com/3603/3487830039_2b78ba1eae.jpg&amp;imgrefurl=http://www.binhdinhffc.com/diendan/viewtopic.php?f=61&amp;t=5816&amp;usg=__P7pnwREnOTBgDiDWyCwx8jKPdCE=&amp;h=357&amp;w=500&amp;sz=102&amp;hl=vi&amp;start=160&amp;itbs=1&amp;tbnid=aonxIWPztypOcM:&amp;tbnh=93&amp;tbnw=130&amp;prev=/images?q=con+trung&amp;start=140&amp;hl=vi&amp;sa=N&amp;gbv=2&amp;ndsp=20&amp;tbs=isch:1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Picture 2" descr="190 BACKGROUND ý tưởng | hình nền, hình ảnh, power point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8575"/>
            <a:ext cx="9144000" cy="6829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Rectangle 14"/>
          <p:cNvSpPr/>
          <p:nvPr/>
        </p:nvSpPr>
        <p:spPr>
          <a:xfrm>
            <a:off x="1219200" y="1568450"/>
            <a:ext cx="6705600" cy="7143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fontAlgn="base"/>
            <a:r>
              <a:rPr lang="en-US" sz="2100" b="1" strike="noStrike" cap="none" spc="0" noProof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VÀ ĐÀO TẠO QUẬN LONG BIÊN</a:t>
            </a:r>
            <a:endParaRPr lang="en-US" sz="2100" b="1" strike="noStrike" cap="none" spc="0" noProof="1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en-US" sz="2100" b="1" strike="noStrike" cap="none" spc="0" noProof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Phúc Lợi</a:t>
            </a:r>
            <a:endParaRPr lang="en-US" sz="2100" b="1" strike="noStrike" cap="none" spc="0" noProof="1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1160144" y="2438400"/>
            <a:ext cx="6878320" cy="14763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 fontAlgn="base"/>
            <a:r>
              <a:rPr lang="en-US" altLang="zh-CN" sz="4500" b="1" strike="noStrike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Mang Tre" panose="00000400000000000000" charset="0"/>
                <a:ea typeface="+mn-ea"/>
                <a:cs typeface="UVN Mang Tre" panose="00000400000000000000" charset="0"/>
              </a:rPr>
              <a:t>KHOA HỌC 5</a:t>
            </a:r>
            <a:endParaRPr lang="en-US" altLang="zh-CN" sz="4500" b="1" strike="noStrike" noProof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Mang Tre" panose="00000400000000000000" charset="0"/>
              <a:cs typeface="UVN Mang Tre" panose="00000400000000000000" charset="0"/>
            </a:endParaRPr>
          </a:p>
          <a:p>
            <a:pPr algn="ctr" fontAlgn="base"/>
            <a:r>
              <a:rPr lang="en-US" altLang="zh-CN" sz="4500" b="1" strike="noStrike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Mang Tre" panose="00000400000000000000" charset="0"/>
                <a:cs typeface="UVN Mang Tre" panose="00000400000000000000" charset="0"/>
              </a:rPr>
              <a:t>Sự sinh sản của côn trùng</a:t>
            </a:r>
            <a:endParaRPr lang="en-US" altLang="zh-CN" sz="4500" b="1" strike="noStrike" noProof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Mang Tre" panose="00000400000000000000" charset="0"/>
              <a:cs typeface="UVN Mang Tre" panose="00000400000000000000" charset="0"/>
            </a:endParaRPr>
          </a:p>
        </p:txBody>
      </p:sp>
      <p:sp>
        <p:nvSpPr>
          <p:cNvPr id="3" name="Rectangle 14"/>
          <p:cNvSpPr/>
          <p:nvPr/>
        </p:nvSpPr>
        <p:spPr>
          <a:xfrm>
            <a:off x="3513138" y="5522913"/>
            <a:ext cx="2117725" cy="34448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p>
            <a:pPr algn="ctr" fontAlgn="base"/>
            <a:r>
              <a:rPr lang="en-US" sz="1800" i="1" strike="noStrike" cap="none" spc="0" noProof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 học 2022 - 2023</a:t>
            </a:r>
            <a:endParaRPr lang="en-US" sz="1800" i="1" strike="noStrike" cap="none" spc="0" noProof="1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đôi</a:t>
            </a:r>
            <a:endParaRPr lang="en-US" sz="3600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144000" cy="16002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nhộng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Ở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đọan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1676400" cy="1752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09800"/>
            <a:ext cx="7010400" cy="1752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43400"/>
            <a:ext cx="3200400" cy="2133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343400"/>
            <a:ext cx="3048000" cy="2133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343400"/>
            <a:ext cx="2590800" cy="2133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533400" y="3962400"/>
            <a:ext cx="1143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657600" y="3962400"/>
            <a:ext cx="3581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2a,2b,2c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1066800" y="6553200"/>
            <a:ext cx="1447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3a,3b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4114800" y="6477000"/>
            <a:ext cx="1600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4a,4b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7391400" y="6477000"/>
            <a:ext cx="838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5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5" grpId="0" animBg="1"/>
      <p:bldP spid="9226" grpId="0" animBg="1"/>
      <p:bldP spid="9227" grpId="0" animBg="1"/>
      <p:bldP spid="9228" grpId="0" animBg="1"/>
      <p:bldP spid="92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572000"/>
            <a:ext cx="7391400" cy="1828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1:Trứng</a:t>
            </a:r>
            <a:endParaRPr lang="en-US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6-8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00200"/>
            <a:ext cx="2514600" cy="2895600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521075"/>
            <a:ext cx="8382000" cy="2163762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2a,2b,2c: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229600" cy="2630487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419600"/>
            <a:ext cx="8229600" cy="1676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3a,3b: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Nhộng</a:t>
            </a:r>
            <a:endParaRPr lang="en-US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nứt</a:t>
            </a:r>
            <a:r>
              <a:rPr lang="en-US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nhộng</a:t>
            </a:r>
            <a:r>
              <a:rPr lang="en-US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95400"/>
            <a:ext cx="3733800" cy="3048000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770" y="3505200"/>
            <a:ext cx="8229600" cy="24384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4a,4b: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sz="36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US" b="1" dirty="0" smtClean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2, 3 </a:t>
            </a:r>
            <a:r>
              <a:rPr lang="en-US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nhăn</a:t>
            </a:r>
            <a:r>
              <a:rPr lang="en-US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nheo</a:t>
            </a:r>
            <a:r>
              <a:rPr lang="en-US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kén</a:t>
            </a:r>
            <a:r>
              <a:rPr lang="en-US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r>
              <a:rPr lang="en-US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70" y="609600"/>
            <a:ext cx="3733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541838"/>
            <a:ext cx="8229600" cy="1782762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b="1" u="sng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cải,bắp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súp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733800" cy="2971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0"/>
            <a:ext cx="8763000" cy="4572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1676400" cy="1828800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14400"/>
            <a:ext cx="6781800" cy="1828800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95600"/>
            <a:ext cx="3048000" cy="2133600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95600"/>
            <a:ext cx="2819400" cy="2133600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895600"/>
            <a:ext cx="2362200" cy="2133600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1828800" y="1905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 flipH="1">
            <a:off x="1676400" y="27432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3124200" y="4038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>
            <a:off x="6324600" y="3962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7" grpId="0" animBg="1"/>
      <p:bldP spid="37898" grpId="0" animBg="1"/>
      <p:bldP spid="37899" grpId="0" animBg="1"/>
      <p:bldP spid="3790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95600"/>
            <a:ext cx="3733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707" name="AutoShape 35"/>
          <p:cNvSpPr>
            <a:spLocks noChangeArrowheads="1"/>
          </p:cNvSpPr>
          <p:nvPr/>
        </p:nvSpPr>
        <p:spPr bwMode="auto">
          <a:xfrm>
            <a:off x="2286000" y="838200"/>
            <a:ext cx="6858000" cy="1905000"/>
          </a:xfrm>
          <a:prstGeom prst="wedgeEllipseCallout">
            <a:avLst>
              <a:gd name="adj1" fmla="val -44074"/>
              <a:gd name="adj2" fmla="val 600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đọan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762000" y="1447800"/>
            <a:ext cx="7696200" cy="3505200"/>
          </a:xfrm>
          <a:prstGeom prst="cloudCallout">
            <a:avLst>
              <a:gd name="adj1" fmla="val -36324"/>
              <a:gd name="adj2" fmla="val 7001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b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b="1" u="sng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u="sng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650874" y="1497013"/>
            <a:ext cx="7959726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Bướm cải thường đẻ trứng vào mặt dưới lá rau cải. Trứng nở thành sâu. Sâu ăn lá để lớn. </a:t>
            </a:r>
            <a:r>
              <a:rPr lang="vi-VN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(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a,b,c) cho thấy sâu càng lớn ăn càng nhiều lá và gây thiệt hại nhất.</a:t>
            </a:r>
            <a:endParaRPr lang="vi-V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Để </a:t>
            </a:r>
            <a:r>
              <a:rPr lang="vi-VN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 </a:t>
            </a:r>
            <a:r>
              <a:rPr lang="vi-VN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thiệt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 cho rau màu do côn trùng gây ra, trong trồng trọt người ta thường áp dụng các biện pháp như: bắt sâu, phun thuốc trừ sâu, diệt bướm,…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5" name="Picture 2" descr="190 BACKGROUND ý tưởng | hình nền, hình ảnh, power point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8575"/>
            <a:ext cx="9144000" cy="6829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s 1"/>
          <p:cNvSpPr/>
          <p:nvPr/>
        </p:nvSpPr>
        <p:spPr>
          <a:xfrm>
            <a:off x="1160144" y="2438400"/>
            <a:ext cx="6878320" cy="78359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 fontAlgn="base"/>
            <a:r>
              <a:rPr lang="en-US" altLang="zh-CN" sz="4500" b="1" strike="noStrike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Mang Tre" panose="00000400000000000000" charset="0"/>
                <a:ea typeface="+mn-ea"/>
                <a:cs typeface="UVN Mang Tre" panose="00000400000000000000" charset="0"/>
              </a:rPr>
              <a:t>KHỞI ĐỘNG</a:t>
            </a:r>
            <a:endParaRPr lang="en-US" altLang="zh-CN" sz="4500" b="1" strike="noStrike" noProof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Mang Tre" panose="00000400000000000000" charset="0"/>
              <a:cs typeface="UVN Mang Tre" panose="00000400000000000000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5" name="Picture 2" descr="190 BACKGROUND ý tưởng | hình nền, hình ảnh, power point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8575"/>
            <a:ext cx="9144000" cy="6829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s 1"/>
          <p:cNvSpPr/>
          <p:nvPr/>
        </p:nvSpPr>
        <p:spPr>
          <a:xfrm>
            <a:off x="1160144" y="2438400"/>
            <a:ext cx="6878320" cy="78359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 fontAlgn="base"/>
            <a:r>
              <a:rPr lang="en-US" altLang="zh-CN" sz="4500" b="1" strike="noStrike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Mang Tre" panose="00000400000000000000" charset="0"/>
                <a:cs typeface="UVN Mang Tre" panose="00000400000000000000" charset="0"/>
              </a:rPr>
              <a:t>THỰC HÀNH</a:t>
            </a:r>
            <a:endParaRPr lang="en-US" altLang="zh-CN" sz="4500" b="1" strike="noStrike" noProof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Mang Tre" panose="00000400000000000000" charset="0"/>
              <a:cs typeface="UVN Mang Tre" panose="00000400000000000000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914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057400" y="6400800"/>
            <a:ext cx="4876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Sơ đồ sự sinh sản ruồi 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2286000" y="2438400"/>
            <a:ext cx="434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  <p:bldP spid="174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6527" y="1143000"/>
            <a:ext cx="8229600" cy="6858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4000" b="1" u="sng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b="1" u="sng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u="sng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u="sng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u="sng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2800" b="1" u="sng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3435927" y="1981200"/>
            <a:ext cx="3048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Ruồi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6483927" y="1981200"/>
            <a:ext cx="2355273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533399" y="1981200"/>
            <a:ext cx="2902528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533399" y="2438400"/>
            <a:ext cx="2902527" cy="304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Giống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Khác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3435927" y="2438400"/>
            <a:ext cx="3048000" cy="304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6483927" y="2438400"/>
            <a:ext cx="2355273" cy="304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914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057400" y="6400800"/>
            <a:ext cx="4876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Sơ đồ sự sinh sản ruồi 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286000" y="2438400"/>
            <a:ext cx="434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  <p:bldP spid="358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9144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286000" y="2438400"/>
            <a:ext cx="434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2057400" y="6400800"/>
            <a:ext cx="4876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Sơ đồ sự sinh sản của ruồi 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5" name="AutoShape 19"/>
          <p:cNvSpPr>
            <a:spLocks noChangeArrowheads="1"/>
          </p:cNvSpPr>
          <p:nvPr/>
        </p:nvSpPr>
        <p:spPr bwMode="auto">
          <a:xfrm rot="5400000">
            <a:off x="3695700" y="-1790700"/>
            <a:ext cx="762000" cy="4648200"/>
          </a:xfrm>
          <a:prstGeom prst="curvedRightArrow">
            <a:avLst>
              <a:gd name="adj1" fmla="val 3615"/>
              <a:gd name="adj2" fmla="val 12561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6" name="AutoShape 20"/>
          <p:cNvSpPr>
            <a:spLocks noChangeArrowheads="1"/>
          </p:cNvSpPr>
          <p:nvPr/>
        </p:nvSpPr>
        <p:spPr bwMode="auto">
          <a:xfrm rot="16200000">
            <a:off x="4017168" y="-435768"/>
            <a:ext cx="881063" cy="4648200"/>
          </a:xfrm>
          <a:prstGeom prst="curvedRightArrow">
            <a:avLst>
              <a:gd name="adj1" fmla="val 6253"/>
              <a:gd name="adj2" fmla="val 21102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7" name="AutoShape 21"/>
          <p:cNvSpPr>
            <a:spLocks noChangeArrowheads="1"/>
          </p:cNvSpPr>
          <p:nvPr/>
        </p:nvSpPr>
        <p:spPr bwMode="auto">
          <a:xfrm rot="5682879">
            <a:off x="3583782" y="680244"/>
            <a:ext cx="687387" cy="5419725"/>
          </a:xfrm>
          <a:prstGeom prst="curvedRightArrow">
            <a:avLst>
              <a:gd name="adj1" fmla="val 9345"/>
              <a:gd name="adj2" fmla="val 31538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8" name="AutoShape 22"/>
          <p:cNvSpPr>
            <a:spLocks noChangeArrowheads="1"/>
          </p:cNvSpPr>
          <p:nvPr/>
        </p:nvSpPr>
        <p:spPr bwMode="auto">
          <a:xfrm rot="-2793310">
            <a:off x="2259807" y="4439443"/>
            <a:ext cx="266700" cy="1395413"/>
          </a:xfrm>
          <a:prstGeom prst="curvedRightArrow">
            <a:avLst>
              <a:gd name="adj1" fmla="val 104643"/>
              <a:gd name="adj2" fmla="val 20928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9" name="AutoShape 23"/>
          <p:cNvSpPr>
            <a:spLocks noChangeArrowheads="1"/>
          </p:cNvSpPr>
          <p:nvPr/>
        </p:nvSpPr>
        <p:spPr bwMode="auto">
          <a:xfrm rot="370976">
            <a:off x="3500438" y="5484813"/>
            <a:ext cx="1684337" cy="300037"/>
          </a:xfrm>
          <a:prstGeom prst="curvedUpArrow">
            <a:avLst>
              <a:gd name="adj1" fmla="val 112275"/>
              <a:gd name="adj2" fmla="val 22455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0" name="AutoShape 24"/>
          <p:cNvSpPr>
            <a:spLocks noChangeArrowheads="1"/>
          </p:cNvSpPr>
          <p:nvPr/>
        </p:nvSpPr>
        <p:spPr bwMode="auto">
          <a:xfrm rot="-2089753">
            <a:off x="5757863" y="4710113"/>
            <a:ext cx="1109662" cy="434975"/>
          </a:xfrm>
          <a:prstGeom prst="curvedUpArrow">
            <a:avLst>
              <a:gd name="adj1" fmla="val 51022"/>
              <a:gd name="adj2" fmla="val 10204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5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  <p:bldP spid="19463" grpId="0" animBg="1"/>
      <p:bldP spid="19475" grpId="0" animBg="1"/>
      <p:bldP spid="19476" grpId="0" animBg="1"/>
      <p:bldP spid="19477" grpId="0" animBg="1"/>
      <p:bldP spid="19478" grpId="0" animBg="1"/>
      <p:bldP spid="19479" grpId="0" animBg="1"/>
      <p:bldP spid="19480" grpId="0" animBg="1"/>
      <p:bldP spid="19480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65" name="Group 17"/>
          <p:cNvGrpSpPr/>
          <p:nvPr/>
        </p:nvGrpSpPr>
        <p:grpSpPr bwMode="auto">
          <a:xfrm>
            <a:off x="0" y="609600"/>
            <a:ext cx="9144000" cy="5791200"/>
            <a:chOff x="0" y="0"/>
            <a:chExt cx="5760" cy="3648"/>
          </a:xfrm>
          <a:solidFill>
            <a:schemeClr val="bg1"/>
          </a:solidFill>
        </p:grpSpPr>
        <p:sp>
          <p:nvSpPr>
            <p:cNvPr id="2765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92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1920" y="0"/>
              <a:ext cx="192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Ruồi</a:t>
              </a:r>
              <a:endPara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3840" y="0"/>
              <a:ext cx="192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Gián</a:t>
              </a:r>
              <a:endPara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55" name="Rectangle 7"/>
            <p:cNvSpPr>
              <a:spLocks noChangeArrowheads="1"/>
            </p:cNvSpPr>
            <p:nvPr/>
          </p:nvSpPr>
          <p:spPr bwMode="auto">
            <a:xfrm>
              <a:off x="0" y="432"/>
              <a:ext cx="1920" cy="14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40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Giống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Khác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56" name="Rectangle 8"/>
            <p:cNvSpPr>
              <a:spLocks noChangeArrowheads="1"/>
            </p:cNvSpPr>
            <p:nvPr/>
          </p:nvSpPr>
          <p:spPr bwMode="auto">
            <a:xfrm>
              <a:off x="1920" y="432"/>
              <a:ext cx="1920" cy="14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Đẻ</a:t>
              </a:r>
              <a:r>
                <a:rPr lang="en-US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trứng</a:t>
              </a:r>
              <a:endPara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Trứng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nở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dòi</a:t>
              </a:r>
              <a:endPara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ấu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trùng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).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Dòi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hóa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nhộng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Nhộng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nở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ruồi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57" name="Rectangle 9"/>
            <p:cNvSpPr>
              <a:spLocks noChangeArrowheads="1"/>
            </p:cNvSpPr>
            <p:nvPr/>
          </p:nvSpPr>
          <p:spPr bwMode="auto">
            <a:xfrm>
              <a:off x="3840" y="432"/>
              <a:ext cx="1920" cy="14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Đẻ</a:t>
              </a:r>
              <a:r>
                <a:rPr lang="en-US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trứng</a:t>
              </a:r>
              <a:endPara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Trứng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nở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gián</a:t>
              </a:r>
              <a:endPara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4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24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endPara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giai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58" name="Rectangle 10"/>
            <p:cNvSpPr>
              <a:spLocks noChangeArrowheads="1"/>
            </p:cNvSpPr>
            <p:nvPr/>
          </p:nvSpPr>
          <p:spPr bwMode="auto">
            <a:xfrm>
              <a:off x="0" y="1920"/>
              <a:ext cx="1920" cy="91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4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Nơi đẻ trứng</a:t>
              </a:r>
              <a:endPara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59" name="Rectangle 11"/>
            <p:cNvSpPr>
              <a:spLocks noChangeArrowheads="1"/>
            </p:cNvSpPr>
            <p:nvPr/>
          </p:nvSpPr>
          <p:spPr bwMode="auto">
            <a:xfrm>
              <a:off x="1920" y="1920"/>
              <a:ext cx="1920" cy="91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60" name="Rectangle 12"/>
            <p:cNvSpPr>
              <a:spLocks noChangeArrowheads="1"/>
            </p:cNvSpPr>
            <p:nvPr/>
          </p:nvSpPr>
          <p:spPr bwMode="auto">
            <a:xfrm>
              <a:off x="3840" y="1920"/>
              <a:ext cx="1920" cy="91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61" name="Rectangle 13"/>
            <p:cNvSpPr>
              <a:spLocks noChangeArrowheads="1"/>
            </p:cNvSpPr>
            <p:nvPr/>
          </p:nvSpPr>
          <p:spPr bwMode="auto">
            <a:xfrm>
              <a:off x="0" y="2832"/>
              <a:ext cx="1920" cy="81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4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tiêu diệt</a:t>
              </a:r>
              <a:endPara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62" name="Rectangle 14"/>
            <p:cNvSpPr>
              <a:spLocks noChangeArrowheads="1"/>
            </p:cNvSpPr>
            <p:nvPr/>
          </p:nvSpPr>
          <p:spPr bwMode="auto">
            <a:xfrm>
              <a:off x="1920" y="2832"/>
              <a:ext cx="1920" cy="81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63" name="Rectangle 15"/>
            <p:cNvSpPr>
              <a:spLocks noChangeArrowheads="1"/>
            </p:cNvSpPr>
            <p:nvPr/>
          </p:nvSpPr>
          <p:spPr bwMode="auto">
            <a:xfrm>
              <a:off x="3840" y="2832"/>
              <a:ext cx="1920" cy="81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1828800" y="-381000"/>
            <a:ext cx="5486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br>
              <a:rPr lang="en-US" sz="24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endParaRPr lang="en-US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26" y="591917"/>
            <a:ext cx="30413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9144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286000" y="2438400"/>
            <a:ext cx="434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2057400" y="6400800"/>
            <a:ext cx="4876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Sơ đồ sự sinh sản của ruồi 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2" name="AutoShape 6"/>
          <p:cNvSpPr>
            <a:spLocks noChangeArrowheads="1"/>
          </p:cNvSpPr>
          <p:nvPr/>
        </p:nvSpPr>
        <p:spPr bwMode="auto">
          <a:xfrm rot="5400000">
            <a:off x="3695700" y="-1790700"/>
            <a:ext cx="762000" cy="4648200"/>
          </a:xfrm>
          <a:prstGeom prst="curvedRightArrow">
            <a:avLst>
              <a:gd name="adj1" fmla="val 3615"/>
              <a:gd name="adj2" fmla="val 12561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3" name="AutoShape 7"/>
          <p:cNvSpPr>
            <a:spLocks noChangeArrowheads="1"/>
          </p:cNvSpPr>
          <p:nvPr/>
        </p:nvSpPr>
        <p:spPr bwMode="auto">
          <a:xfrm rot="16200000">
            <a:off x="4017168" y="-435768"/>
            <a:ext cx="881063" cy="4648200"/>
          </a:xfrm>
          <a:prstGeom prst="curvedRightArrow">
            <a:avLst>
              <a:gd name="adj1" fmla="val 6253"/>
              <a:gd name="adj2" fmla="val 21102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4" name="AutoShape 8"/>
          <p:cNvSpPr>
            <a:spLocks noChangeArrowheads="1"/>
          </p:cNvSpPr>
          <p:nvPr/>
        </p:nvSpPr>
        <p:spPr bwMode="auto">
          <a:xfrm rot="5682879">
            <a:off x="3583782" y="680244"/>
            <a:ext cx="687387" cy="5419725"/>
          </a:xfrm>
          <a:prstGeom prst="curvedRightArrow">
            <a:avLst>
              <a:gd name="adj1" fmla="val 9345"/>
              <a:gd name="adj2" fmla="val 31538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5" name="AutoShape 9"/>
          <p:cNvSpPr>
            <a:spLocks noChangeArrowheads="1"/>
          </p:cNvSpPr>
          <p:nvPr/>
        </p:nvSpPr>
        <p:spPr bwMode="auto">
          <a:xfrm rot="-2793310">
            <a:off x="2259807" y="4439443"/>
            <a:ext cx="266700" cy="1395413"/>
          </a:xfrm>
          <a:prstGeom prst="curvedRightArrow">
            <a:avLst>
              <a:gd name="adj1" fmla="val 104643"/>
              <a:gd name="adj2" fmla="val 20928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6" name="AutoShape 10"/>
          <p:cNvSpPr>
            <a:spLocks noChangeArrowheads="1"/>
          </p:cNvSpPr>
          <p:nvPr/>
        </p:nvSpPr>
        <p:spPr bwMode="auto">
          <a:xfrm rot="370976">
            <a:off x="3500438" y="5484813"/>
            <a:ext cx="1684337" cy="300037"/>
          </a:xfrm>
          <a:prstGeom prst="curvedUpArrow">
            <a:avLst>
              <a:gd name="adj1" fmla="val 112275"/>
              <a:gd name="adj2" fmla="val 22455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7" name="AutoShape 11"/>
          <p:cNvSpPr>
            <a:spLocks noChangeArrowheads="1"/>
          </p:cNvSpPr>
          <p:nvPr/>
        </p:nvSpPr>
        <p:spPr bwMode="auto">
          <a:xfrm rot="-2089753">
            <a:off x="5757863" y="4710113"/>
            <a:ext cx="1109662" cy="434975"/>
          </a:xfrm>
          <a:prstGeom prst="curvedUpArrow">
            <a:avLst>
              <a:gd name="adj1" fmla="val 51022"/>
              <a:gd name="adj2" fmla="val 10204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Gian">
            <a:hlinkClick r:id="rId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62000"/>
            <a:ext cx="4191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685800" y="3532909"/>
            <a:ext cx="8001000" cy="3325091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0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MTAU5660">
            <a:hlinkClick r:id="rId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38200"/>
            <a:ext cx="3810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1143000" y="3352800"/>
            <a:ext cx="7467600" cy="2133600"/>
          </a:xfrm>
          <a:prstGeom prst="cloudCallout">
            <a:avLst>
              <a:gd name="adj1" fmla="val -43708"/>
              <a:gd name="adj2" fmla="val -1317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Ruồi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1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1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06" name="Group 14"/>
          <p:cNvGrpSpPr/>
          <p:nvPr/>
        </p:nvGrpSpPr>
        <p:grpSpPr bwMode="auto">
          <a:xfrm>
            <a:off x="0" y="1066800"/>
            <a:ext cx="9144000" cy="5791200"/>
            <a:chOff x="0" y="0"/>
            <a:chExt cx="5760" cy="3648"/>
          </a:xfrm>
          <a:solidFill>
            <a:schemeClr val="bg1"/>
          </a:solidFill>
        </p:grpSpPr>
        <p:sp>
          <p:nvSpPr>
            <p:cNvPr id="33794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92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795" name="Rectangle 3"/>
            <p:cNvSpPr>
              <a:spLocks noChangeArrowheads="1"/>
            </p:cNvSpPr>
            <p:nvPr/>
          </p:nvSpPr>
          <p:spPr bwMode="auto">
            <a:xfrm>
              <a:off x="1920" y="0"/>
              <a:ext cx="192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Ruồi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796" name="Rectangle 4"/>
            <p:cNvSpPr>
              <a:spLocks noChangeArrowheads="1"/>
            </p:cNvSpPr>
            <p:nvPr/>
          </p:nvSpPr>
          <p:spPr bwMode="auto">
            <a:xfrm>
              <a:off x="3840" y="0"/>
              <a:ext cx="192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Gián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797" name="Rectangle 5"/>
            <p:cNvSpPr>
              <a:spLocks noChangeArrowheads="1"/>
            </p:cNvSpPr>
            <p:nvPr/>
          </p:nvSpPr>
          <p:spPr bwMode="auto">
            <a:xfrm>
              <a:off x="0" y="432"/>
              <a:ext cx="1920" cy="14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sánh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Giống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798" name="Rectangle 6"/>
            <p:cNvSpPr>
              <a:spLocks noChangeArrowheads="1"/>
            </p:cNvSpPr>
            <p:nvPr/>
          </p:nvSpPr>
          <p:spPr bwMode="auto">
            <a:xfrm>
              <a:off x="1920" y="432"/>
              <a:ext cx="1920" cy="14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Đẻ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trứng</a:t>
              </a:r>
              <a:endPara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Trứng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nở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dòi</a:t>
              </a:r>
              <a:endPara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ấu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trùng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).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Dòi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hóa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nhộng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Nhộng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nở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ruồi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799" name="Rectangle 7"/>
            <p:cNvSpPr>
              <a:spLocks noChangeArrowheads="1"/>
            </p:cNvSpPr>
            <p:nvPr/>
          </p:nvSpPr>
          <p:spPr bwMode="auto">
            <a:xfrm>
              <a:off x="3840" y="432"/>
              <a:ext cx="1920" cy="14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Đẻ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trứng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Trứng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nở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gián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</a:t>
              </a:r>
              <a:endPara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giai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endPara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800" name="Rectangle 8"/>
            <p:cNvSpPr>
              <a:spLocks noChangeArrowheads="1"/>
            </p:cNvSpPr>
            <p:nvPr/>
          </p:nvSpPr>
          <p:spPr bwMode="auto">
            <a:xfrm>
              <a:off x="0" y="1920"/>
              <a:ext cx="1920" cy="91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Nơi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đẻ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trứng</a:t>
              </a:r>
              <a:endPara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801" name="Rectangle 9"/>
            <p:cNvSpPr>
              <a:spLocks noChangeArrowheads="1"/>
            </p:cNvSpPr>
            <p:nvPr/>
          </p:nvSpPr>
          <p:spPr bwMode="auto">
            <a:xfrm>
              <a:off x="1920" y="1920"/>
              <a:ext cx="1920" cy="91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Nơi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phân,rác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thải,xác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chết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….</a:t>
              </a:r>
              <a:endPara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802" name="Rectangle 10"/>
            <p:cNvSpPr>
              <a:spLocks noChangeArrowheads="1"/>
            </p:cNvSpPr>
            <p:nvPr/>
          </p:nvSpPr>
          <p:spPr bwMode="auto">
            <a:xfrm>
              <a:off x="3840" y="1920"/>
              <a:ext cx="1920" cy="91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Xó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bếp,ngăn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kéo,tủ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bếp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tủ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quần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áo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….</a:t>
              </a:r>
              <a:endPara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803" name="Rectangle 11"/>
            <p:cNvSpPr>
              <a:spLocks noChangeArrowheads="1"/>
            </p:cNvSpPr>
            <p:nvPr/>
          </p:nvSpPr>
          <p:spPr bwMode="auto">
            <a:xfrm>
              <a:off x="0" y="2832"/>
              <a:ext cx="1920" cy="81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diệt</a:t>
              </a:r>
              <a:endPara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804" name="Rectangle 12"/>
            <p:cNvSpPr>
              <a:spLocks noChangeArrowheads="1"/>
            </p:cNvSpPr>
            <p:nvPr/>
          </p:nvSpPr>
          <p:spPr bwMode="auto">
            <a:xfrm>
              <a:off x="1920" y="2832"/>
              <a:ext cx="1920" cy="81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môi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endPara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ở,nhà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chuồng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trại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chăn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nuôi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Phun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thuốc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diệt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ruồi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805" name="Rectangle 13"/>
            <p:cNvSpPr>
              <a:spLocks noChangeArrowheads="1"/>
            </p:cNvSpPr>
            <p:nvPr/>
          </p:nvSpPr>
          <p:spPr bwMode="auto">
            <a:xfrm>
              <a:off x="3840" y="2832"/>
              <a:ext cx="1920" cy="81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môi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endPara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ở,nhà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sinh,nơi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tủ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bếp,tủ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quần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áo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….</a:t>
              </a:r>
              <a:endPara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Phun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thuốc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diệt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gián</a:t>
              </a:r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1905000" y="-304800"/>
            <a:ext cx="5486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br>
              <a:rPr lang="en-US" sz="32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362200"/>
            <a:ext cx="8229600" cy="1143000"/>
          </a:xfrm>
        </p:spPr>
        <p:txBody>
          <a:bodyPr/>
          <a:lstStyle/>
          <a:p>
            <a:r>
              <a:rPr lang="en-US" b="1" u="sng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352800"/>
            <a:ext cx="8229600" cy="1143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cả các côn trùng đều đẻ trứng.</a:t>
            </a:r>
            <a:endParaRPr lang="en-US" sz="3600" b="1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5" name="Picture 2" descr="190 BACKGROUND ý tưởng | hình nền, hình ảnh, power point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8575"/>
            <a:ext cx="9144000" cy="6829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s 1"/>
          <p:cNvSpPr/>
          <p:nvPr/>
        </p:nvSpPr>
        <p:spPr>
          <a:xfrm>
            <a:off x="1160144" y="2438400"/>
            <a:ext cx="6878320" cy="78359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 fontAlgn="base"/>
            <a:r>
              <a:rPr lang="en-US" altLang="zh-CN" sz="4500" b="1" strike="noStrike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Mang Tre" panose="00000400000000000000" charset="0"/>
                <a:cs typeface="UVN Mang Tre" panose="00000400000000000000" charset="0"/>
              </a:rPr>
              <a:t>VẬN DỤNG</a:t>
            </a:r>
            <a:endParaRPr lang="en-US" altLang="zh-CN" sz="4500" b="1" strike="noStrike" noProof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Mang Tre" panose="00000400000000000000" charset="0"/>
              <a:cs typeface="UVN Mang Tre" panose="00000400000000000000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/>
          <a:lstStyle/>
          <a:p>
            <a:r>
              <a:rPr lang="en-US" b="1" u="sng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  <a:endParaRPr lang="en-US" b="1" u="sng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67200"/>
            <a:ext cx="8229600" cy="1858963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đội cử 1 bạn lên viết chu trình sinh sản của ruồi.</a:t>
            </a:r>
            <a:endParaRPr lang="en-US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1828800" y="1676400"/>
            <a:ext cx="5943600" cy="21510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600" kern="10" dirty="0" smtClean="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600" kern="10" dirty="0" smtClean="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nhí</a:t>
            </a:r>
            <a:endParaRPr lang="en-US" sz="3600" kern="10" dirty="0"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1600200" y="381000"/>
            <a:ext cx="556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sinh sản của côn trùng</a:t>
            </a:r>
            <a:endParaRPr lang="en-US" sz="3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8" name="Picture 8" descr="0080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133600"/>
            <a:ext cx="2800350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0080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85800"/>
            <a:ext cx="2800350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kết thúc</a:t>
            </a:r>
            <a:endParaRPr lang="en-US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en-US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5" name="Picture 5" descr="0080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3810000"/>
            <a:ext cx="2800350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0080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343400"/>
            <a:ext cx="2800350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7" descr="0080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124200"/>
            <a:ext cx="2800350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0" name="Picture 10" descr="0080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029200"/>
            <a:ext cx="2800350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1" name="Picture 11" descr="0080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0600"/>
            <a:ext cx="2800350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889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450" y="2217738"/>
            <a:ext cx="7023100" cy="1965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391400" cy="26670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5" name="Picture 2" descr="190 BACKGROUND ý tưởng | hình nền, hình ảnh, power point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8575"/>
            <a:ext cx="9144000" cy="6829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s 1"/>
          <p:cNvSpPr/>
          <p:nvPr/>
        </p:nvSpPr>
        <p:spPr>
          <a:xfrm>
            <a:off x="1160144" y="2438400"/>
            <a:ext cx="6878320" cy="78359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 fontAlgn="base"/>
            <a:r>
              <a:rPr lang="en-US" altLang="zh-CN" sz="4500" b="1" strike="noStrike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Mang Tre" panose="00000400000000000000" charset="0"/>
                <a:cs typeface="UVN Mang Tre" panose="00000400000000000000" charset="0"/>
              </a:rPr>
              <a:t>KHÁM PHÁ</a:t>
            </a:r>
            <a:endParaRPr lang="en-US" altLang="zh-CN" sz="4500" b="1" strike="noStrike" noProof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Mang Tre" panose="00000400000000000000" charset="0"/>
              <a:cs typeface="UVN Mang Tre" panose="00000400000000000000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304800" y="2286000"/>
            <a:ext cx="8382000" cy="2438400"/>
          </a:xfrm>
          <a:prstGeom prst="cloudCallout">
            <a:avLst>
              <a:gd name="adj1" fmla="val -24718"/>
              <a:gd name="adj2" fmla="val 7128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kể tên một số côn trùng mà em biết?</a:t>
            </a:r>
            <a:endParaRPr lang="en-US" sz="3600" b="1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182829"/>
            <a:ext cx="8229600" cy="6397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endParaRPr lang="en-US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3487830039_2b78ba1eae">
            <a:hlinkClick r:id="rId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2286000" cy="167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muoi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33600"/>
            <a:ext cx="2286000" cy="16462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bimaculatus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2286000" cy="167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Ac_violaef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2286000" cy="1600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nsect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267200"/>
            <a:ext cx="2286000" cy="167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%C3%B4n%2520tr%C3%B9n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33600"/>
            <a:ext cx="2286000" cy="167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anh-con-trung-dep-macro-09110612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91000"/>
            <a:ext cx="2286000" cy="167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Mantis_religiosa_BoNgua1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6200"/>
            <a:ext cx="2286000" cy="167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1246842357-nhungvudaudoc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2286000" cy="167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56" name="Text Box 212"/>
          <p:cNvSpPr txBox="1">
            <a:spLocks noChangeArrowheads="1"/>
          </p:cNvSpPr>
          <p:nvPr/>
        </p:nvSpPr>
        <p:spPr bwMode="auto">
          <a:xfrm>
            <a:off x="1219200" y="16002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58" name="Text Box 214"/>
          <p:cNvSpPr txBox="1">
            <a:spLocks noChangeArrowheads="1"/>
          </p:cNvSpPr>
          <p:nvPr/>
        </p:nvSpPr>
        <p:spPr bwMode="auto">
          <a:xfrm>
            <a:off x="7543800" y="575945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6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59" name="Text Box 215"/>
          <p:cNvSpPr txBox="1">
            <a:spLocks noChangeArrowheads="1"/>
          </p:cNvSpPr>
          <p:nvPr/>
        </p:nvSpPr>
        <p:spPr bwMode="auto">
          <a:xfrm>
            <a:off x="4343400" y="583565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60" name="Text Box 216"/>
          <p:cNvSpPr txBox="1">
            <a:spLocks noChangeArrowheads="1"/>
          </p:cNvSpPr>
          <p:nvPr/>
        </p:nvSpPr>
        <p:spPr bwMode="auto">
          <a:xfrm>
            <a:off x="990600" y="57912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61" name="Text Box 217"/>
          <p:cNvSpPr txBox="1">
            <a:spLocks noChangeArrowheads="1"/>
          </p:cNvSpPr>
          <p:nvPr/>
        </p:nvSpPr>
        <p:spPr bwMode="auto">
          <a:xfrm>
            <a:off x="7467600" y="36576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62" name="Text Box 218"/>
          <p:cNvSpPr txBox="1">
            <a:spLocks noChangeArrowheads="1"/>
          </p:cNvSpPr>
          <p:nvPr/>
        </p:nvSpPr>
        <p:spPr bwMode="auto">
          <a:xfrm>
            <a:off x="4267200" y="370205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63" name="Text Box 219"/>
          <p:cNvSpPr txBox="1">
            <a:spLocks noChangeArrowheads="1"/>
          </p:cNvSpPr>
          <p:nvPr/>
        </p:nvSpPr>
        <p:spPr bwMode="auto">
          <a:xfrm>
            <a:off x="1143000" y="37338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64" name="Text Box 220"/>
          <p:cNvSpPr txBox="1">
            <a:spLocks noChangeArrowheads="1"/>
          </p:cNvSpPr>
          <p:nvPr/>
        </p:nvSpPr>
        <p:spPr bwMode="auto">
          <a:xfrm>
            <a:off x="7543800" y="16002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65" name="Text Box 221"/>
          <p:cNvSpPr txBox="1">
            <a:spLocks noChangeArrowheads="1"/>
          </p:cNvSpPr>
          <p:nvPr/>
        </p:nvSpPr>
        <p:spPr bwMode="auto">
          <a:xfrm>
            <a:off x="4191000" y="16002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3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6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6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6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6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6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6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6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6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6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6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6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63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6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6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6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63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6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6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6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63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6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6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800" decel="100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800" decel="100000"/>
                                        <p:tgtEl>
                                          <p:spTgt spid="6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6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6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6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800" decel="100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356" grpId="0"/>
      <p:bldP spid="6358" grpId="0"/>
      <p:bldP spid="6359" grpId="0"/>
      <p:bldP spid="6360" grpId="0"/>
      <p:bldP spid="6361" grpId="0"/>
      <p:bldP spid="6362" grpId="0"/>
      <p:bldP spid="6363" grpId="0"/>
      <p:bldP spid="6364" grpId="0"/>
      <p:bldP spid="63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609600" y="1981200"/>
            <a:ext cx="8077200" cy="3200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kern="10" dirty="0" smtClean="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kern="10" dirty="0" smtClean="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kern="10" dirty="0" smtClean="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kern="10" dirty="0" smtClean="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3600" b="1" kern="10" dirty="0" smtClean="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endParaRPr lang="en-US" sz="3600" b="1" kern="10" dirty="0"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0"/>
            <a:ext cx="9144000" cy="4572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1676400" cy="18288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7010400" cy="18288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3352800" cy="21336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57600"/>
            <a:ext cx="3048000" cy="21336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657600"/>
            <a:ext cx="2209800" cy="21336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8&quot; unique_id=&quot;26550&quot;&gt;&lt;/object&gt;&lt;object type=&quot;2&quot; unique_id=&quot;26551&quot;&gt;&lt;object type=&quot;3&quot; unique_id=&quot;26553&quot;&gt;&lt;property id=&quot;20148&quot; value=&quot;5&quot;/&gt;&lt;property id=&quot;20300&quot; value=&quot;Slide 2 - &amp;quot;Môn: Khoa học&amp;quot;&quot;/&gt;&lt;property id=&quot;20307&quot; value=&quot;257&quot;/&gt;&lt;/object&gt;&lt;object type=&quot;3&quot; unique_id=&quot;26554&quot;&gt;&lt;property id=&quot;20148&quot; value=&quot;5&quot;/&gt;&lt;property id=&quot;20300&quot; value=&quot;Slide 3&quot;/&gt;&lt;property id=&quot;20307&quot; value=&quot;258&quot;/&gt;&lt;/object&gt;&lt;object type=&quot;3&quot; unique_id=&quot;26555&quot;&gt;&lt;property id=&quot;20148&quot; value=&quot;5&quot;/&gt;&lt;property id=&quot;20300&quot; value=&quot;Slide 4 - &amp;quot; Môn: Khoa học&amp;quot;&quot;/&gt;&lt;property id=&quot;20307&quot; value=&quot;259&quot;/&gt;&lt;/object&gt;&lt;object type=&quot;3&quot; unique_id=&quot;26556&quot;&gt;&lt;property id=&quot;20148&quot; value=&quot;5&quot;/&gt;&lt;property id=&quot;20300&quot; value=&quot;Slide 5&quot;/&gt;&lt;property id=&quot;20307&quot; value=&quot;260&quot;/&gt;&lt;/object&gt;&lt;object type=&quot;3&quot; unique_id=&quot;26557&quot;&gt;&lt;property id=&quot;20148&quot; value=&quot;5&quot;/&gt;&lt;property id=&quot;20300&quot; value=&quot;Slide 6&quot;/&gt;&lt;property id=&quot;20307&quot; value=&quot;261&quot;/&gt;&lt;/object&gt;&lt;object type=&quot;3&quot; unique_id=&quot;26558&quot;&gt;&lt;property id=&quot;20148&quot; value=&quot;5&quot;/&gt;&lt;property id=&quot;20300&quot; value=&quot;Slide 7&quot;/&gt;&lt;property id=&quot;20307&quot; value=&quot;262&quot;/&gt;&lt;/object&gt;&lt;object type=&quot;3&quot; unique_id=&quot;26559&quot;&gt;&lt;property id=&quot;20148&quot; value=&quot;5&quot;/&gt;&lt;property id=&quot;20300&quot; value=&quot;Slide 8 - &amp;quot;Thảo luận nhóm đôi&amp;quot;&quot;/&gt;&lt;property id=&quot;20307&quot; value=&quot;263&quot;/&gt;&lt;/object&gt;&lt;object type=&quot;3&quot; unique_id=&quot;26561&quot;&gt;&lt;property id=&quot;20148&quot; value=&quot;5&quot;/&gt;&lt;property id=&quot;20300&quot; value=&quot;Slide 9&quot;/&gt;&lt;property id=&quot;20307&quot; value=&quot;264&quot;/&gt;&lt;/object&gt;&lt;object type=&quot;3&quot; unique_id=&quot;26562&quot;&gt;&lt;property id=&quot;20148&quot; value=&quot;5&quot;/&gt;&lt;property id=&quot;20300&quot; value=&quot;Slide 10&quot;/&gt;&lt;property id=&quot;20307&quot; value=&quot;265&quot;/&gt;&lt;/object&gt;&lt;object type=&quot;3&quot; unique_id=&quot;26563&quot;&gt;&lt;property id=&quot;20148&quot; value=&quot;5&quot;/&gt;&lt;property id=&quot;20300&quot; value=&quot;Slide 11&quot;/&gt;&lt;property id=&quot;20307&quot; value=&quot;266&quot;/&gt;&lt;/object&gt;&lt;object type=&quot;3&quot; unique_id=&quot;26564&quot;&gt;&lt;property id=&quot;20148&quot; value=&quot;5&quot;/&gt;&lt;property id=&quot;20300&quot; value=&quot;Slide 12&quot;/&gt;&lt;property id=&quot;20307&quot; value=&quot;267&quot;/&gt;&lt;/object&gt;&lt;object type=&quot;3&quot; unique_id=&quot;26565&quot;&gt;&lt;property id=&quot;20148&quot; value=&quot;5&quot;/&gt;&lt;property id=&quot;20300&quot; value=&quot;Slide 13&quot;/&gt;&lt;property id=&quot;20307&quot; value=&quot;268&quot;/&gt;&lt;/object&gt;&lt;object type=&quot;3&quot; unique_id=&quot;26566&quot;&gt;&lt;property id=&quot;20148&quot; value=&quot;5&quot;/&gt;&lt;property id=&quot;20300&quot; value=&quot;Slide 14&quot;/&gt;&lt;property id=&quot;20307&quot; value=&quot;269&quot;/&gt;&lt;/object&gt;&lt;object type=&quot;3&quot; unique_id=&quot;26567&quot;&gt;&lt;property id=&quot;20148&quot; value=&quot;5&quot;/&gt;&lt;property id=&quot;20300&quot; value=&quot;Slide 15&quot;/&gt;&lt;property id=&quot;20307&quot; value=&quot;270&quot;/&gt;&lt;/object&gt;&lt;object type=&quot;3&quot; unique_id=&quot;26568&quot;&gt;&lt;property id=&quot;20148&quot; value=&quot;5&quot;/&gt;&lt;property id=&quot;20300&quot; value=&quot;Slide 16 - &amp;quot; &amp;quot;&quot;/&gt;&lt;property id=&quot;20307&quot; value=&quot;271&quot;/&gt;&lt;/object&gt;&lt;object type=&quot;3&quot; unique_id=&quot;26569&quot;&gt;&lt;property id=&quot;20148&quot; value=&quot;5&quot;/&gt;&lt;property id=&quot;20300&quot; value=&quot;Slide 17 - &amp;quot;Kết luận:&amp;quot;&quot;/&gt;&lt;property id=&quot;20307&quot; value=&quot;272&quot;/&gt;&lt;/object&gt;&lt;object type=&quot;3&quot; unique_id=&quot;26570&quot;&gt;&lt;property id=&quot;20148&quot; value=&quot;5&quot;/&gt;&lt;property id=&quot;20300&quot; value=&quot;Slide 18&quot;/&gt;&lt;property id=&quot;20307&quot; value=&quot;273&quot;/&gt;&lt;/object&gt;&lt;object type=&quot;3&quot; unique_id=&quot;26571&quot;&gt;&lt;property id=&quot;20148&quot; value=&quot;5&quot;/&gt;&lt;property id=&quot;20300&quot; value=&quot;Slide 19 - &amp;quot;Thảo luận theo nhóm 4&amp;quot;&quot;/&gt;&lt;property id=&quot;20307&quot; value=&quot;274&quot;/&gt;&lt;/object&gt;&lt;object type=&quot;3&quot; unique_id=&quot;26572&quot;&gt;&lt;property id=&quot;20148&quot; value=&quot;5&quot;/&gt;&lt;property id=&quot;20300&quot; value=&quot;Slide 20&quot;/&gt;&lt;property id=&quot;20307&quot; value=&quot;275&quot;/&gt;&lt;/object&gt;&lt;object type=&quot;3&quot; unique_id=&quot;26573&quot;&gt;&lt;property id=&quot;20148&quot; value=&quot;5&quot;/&gt;&lt;property id=&quot;20300&quot; value=&quot;Slide 21&quot;/&gt;&lt;property id=&quot;20307&quot; value=&quot;276&quot;/&gt;&lt;/object&gt;&lt;object type=&quot;3&quot; unique_id=&quot;26574&quot;&gt;&lt;property id=&quot;20148&quot; value=&quot;5&quot;/&gt;&lt;property id=&quot;20300&quot; value=&quot;Slide 22&quot;/&gt;&lt;property id=&quot;20307&quot; value=&quot;277&quot;/&gt;&lt;/object&gt;&lt;object type=&quot;3&quot; unique_id=&quot;26575&quot;&gt;&lt;property id=&quot;20148&quot; value=&quot;5&quot;/&gt;&lt;property id=&quot;20300&quot; value=&quot;Slide 23&quot;/&gt;&lt;property id=&quot;20307&quot; value=&quot;278&quot;/&gt;&lt;/object&gt;&lt;object type=&quot;3&quot; unique_id=&quot;26576&quot;&gt;&lt;property id=&quot;20148&quot; value=&quot;5&quot;/&gt;&lt;property id=&quot;20300&quot; value=&quot;Slide 24&quot;/&gt;&lt;property id=&quot;20307&quot; value=&quot;279&quot;/&gt;&lt;/object&gt;&lt;object type=&quot;3&quot; unique_id=&quot;26577&quot;&gt;&lt;property id=&quot;20148&quot; value=&quot;5&quot;/&gt;&lt;property id=&quot;20300&quot; value=&quot;Slide 25&quot;/&gt;&lt;property id=&quot;20307&quot; value=&quot;280&quot;/&gt;&lt;/object&gt;&lt;object type=&quot;3&quot; unique_id=&quot;26578&quot;&gt;&lt;property id=&quot;20148&quot; value=&quot;5&quot;/&gt;&lt;property id=&quot;20300&quot; value=&quot;Slide 26&quot;/&gt;&lt;property id=&quot;20307&quot; value=&quot;281&quot;/&gt;&lt;/object&gt;&lt;object type=&quot;3&quot; unique_id=&quot;26579&quot;&gt;&lt;property id=&quot;20148&quot; value=&quot;5&quot;/&gt;&lt;property id=&quot;20300&quot; value=&quot;Slide 27 - &amp;quot;Kết luận:&amp;quot;&quot;/&gt;&lt;property id=&quot;20307&quot; value=&quot;282&quot;/&gt;&lt;/object&gt;&lt;object type=&quot;3&quot; unique_id=&quot;26580&quot;&gt;&lt;property id=&quot;20148&quot; value=&quot;5&quot;/&gt;&lt;property id=&quot;20300&quot; value=&quot;Slide 28 - &amp;quot;Trò chơi:&amp;quot;&quot;/&gt;&lt;property id=&quot;20307&quot; value=&quot;283&quot;/&gt;&lt;/object&gt;&lt;object type=&quot;3&quot; unique_id=&quot;26581&quot;&gt;&lt;property id=&quot;20148&quot; value=&quot;5&quot;/&gt;&lt;property id=&quot;20300&quot; value=&quot;Slide 29 - &amp;quot;Bài học kết thúc&amp;quot;&quot;/&gt;&lt;property id=&quot;20307&quot; value=&quot;284&quot;/&gt;&lt;/object&gt;&lt;object type=&quot;3&quot; unique_id=&quot;27055&quot;&gt;&lt;property id=&quot;20148&quot; value=&quot;5&quot;/&gt;&lt;property id=&quot;20300&quot; value=&quot;Slide 1&quot;/&gt;&lt;property id=&quot;20307&quot; value=&quot;2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3070</Words>
  <Application>WPS Presentation</Application>
  <PresentationFormat>On-screen Show (4:3)</PresentationFormat>
  <Paragraphs>219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7" baseType="lpstr">
      <vt:lpstr>Arial</vt:lpstr>
      <vt:lpstr>SimSun</vt:lpstr>
      <vt:lpstr>Wingdings</vt:lpstr>
      <vt:lpstr>Times New Roman</vt:lpstr>
      <vt:lpstr>Calibri</vt:lpstr>
      <vt:lpstr>Times New Roman</vt:lpstr>
      <vt:lpstr>Microsoft YaHei</vt:lpstr>
      <vt:lpstr>Arial Unicode MS</vt:lpstr>
      <vt:lpstr>Verdana</vt:lpstr>
      <vt:lpstr>UVN Mang Tre</vt:lpstr>
      <vt:lpstr>Calibri</vt:lpstr>
      <vt:lpstr>字魂70号-灵悦黑体</vt:lpstr>
      <vt:lpstr>Office Theme</vt:lpstr>
      <vt:lpstr>PowerPoint 演示文稿</vt:lpstr>
      <vt:lpstr>PowerPoint 演示文稿</vt:lpstr>
      <vt:lpstr>Môn: Khoa học</vt:lpstr>
      <vt:lpstr>PowerPoint 演示文稿</vt:lpstr>
      <vt:lpstr>PowerPoint 演示文稿</vt:lpstr>
      <vt:lpstr> Môn: Khoa học</vt:lpstr>
      <vt:lpstr>PowerPoint 演示文稿</vt:lpstr>
      <vt:lpstr>PowerPoint 演示文稿</vt:lpstr>
      <vt:lpstr>PowerPoint 演示文稿</vt:lpstr>
      <vt:lpstr>Thảo luận nhóm đôi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Kết luận:</vt:lpstr>
      <vt:lpstr>PowerPoint 演示文稿</vt:lpstr>
      <vt:lpstr>PowerPoint 演示文稿</vt:lpstr>
      <vt:lpstr>Thảo luận theo nhóm 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Kết luận:</vt:lpstr>
      <vt:lpstr>PowerPoint 演示文稿</vt:lpstr>
      <vt:lpstr>Trò chơi:</vt:lpstr>
      <vt:lpstr>Bài học kết thúc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THAMB</dc:creator>
  <cp:lastModifiedBy>HUONG GIANG</cp:lastModifiedBy>
  <cp:revision>16</cp:revision>
  <dcterms:created xsi:type="dcterms:W3CDTF">2017-03-16T06:24:00Z</dcterms:created>
  <dcterms:modified xsi:type="dcterms:W3CDTF">2023-02-15T06:01:47Z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9933C470A5A74202B20037C2C5856513</vt:lpwstr>
  </property>
  <property fmtid="{D5CDD505-2E9C-101B-9397-08002B2CF9AE}" pid="3" name="KSOProductBuildVer">
    <vt:lpwstr>1033-11.2.0.11440</vt:lpwstr>
  </property>
</Properties>
</file>