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9" r:id="rId3"/>
    <p:sldId id="260" r:id="rId5"/>
    <p:sldId id="269" r:id="rId6"/>
    <p:sldId id="271" r:id="rId7"/>
    <p:sldId id="285" r:id="rId8"/>
    <p:sldId id="275" r:id="rId9"/>
    <p:sldId id="287" r:id="rId10"/>
    <p:sldId id="290" r:id="rId11"/>
    <p:sldId id="289" r:id="rId12"/>
  </p:sldIdLst>
  <p:sldSz cx="12192000" cy="6858000"/>
  <p:notesSz cx="6858000" cy="9144000"/>
  <p:embeddedFontLst>
    <p:embeddedFont>
      <p:font typeface="Microsoft YaHei" panose="020B0503020204020204" pitchFamily="34" charset="-122"/>
      <p:regular r:id="rId16"/>
    </p:embeddedFont>
    <p:embeddedFont>
      <p:font typeface="#9Slide07 SVNNexa Rust Slab Bla" panose="020B0606040200020203" pitchFamily="34" charset="0"/>
      <p:bold r:id="rId17"/>
    </p:embeddedFont>
    <p:embeddedFont>
      <p:font typeface="#9Slide07 IcielKoni" pitchFamily="2" charset="0"/>
      <p:bold r:id="rId18"/>
    </p:embeddedFont>
    <p:embeddedFont>
      <p:font typeface="#9Slide07 SVNRevolution" panose="02040603050506020204" pitchFamily="18" charset="0"/>
      <p:regular r:id="rId19"/>
    </p:embeddedFont>
    <p:embeddedFont>
      <p:font typeface="#9Slide07 Itim" panose="00000500000000000000" pitchFamily="2" charset="-34"/>
      <p:regular r:id="rId20"/>
    </p:embeddedFont>
    <p:embeddedFont>
      <p:font typeface="Cambria Math" panose="02040503050406030204" pitchFamily="18" charset="0"/>
      <p:regular r:id="rId21"/>
    </p:embeddedFont>
    <p:embeddedFont>
      <p:font typeface="#9Slide07 IcielNabila" pitchFamily="2" charset="0"/>
      <p:regular r:id="rId22"/>
    </p:embeddedFont>
    <p:embeddedFont>
      <p:font typeface="#9Slide07 HLT Fall For You" panose="02000506000000020003" pitchFamily="2" charset="0"/>
      <p:regular r:id="rId23"/>
    </p:embeddedFont>
    <p:embeddedFont>
      <p:font typeface="Calibri" panose="020F0502020204030204" charset="0"/>
      <p:regular r:id="rId24"/>
      <p:bold r:id="rId25"/>
      <p:italic r:id="rId26"/>
      <p:boldItalic r:id="rId27"/>
    </p:embeddedFont>
    <p:embeddedFont>
      <p:font typeface="等线" panose="02010600030101010101" charset="-122"/>
      <p:regular r:id="rId28"/>
    </p:embeddedFont>
    <p:embeddedFont>
      <p:font typeface="Calibri Light" panose="020F0302020204030204" charset="0"/>
      <p:regular r:id="rId29"/>
      <p:italic r:id="rId30"/>
    </p:embeddedFont>
  </p:embeddedFontLst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F39"/>
    <a:srgbClr val="953735"/>
    <a:srgbClr val="FF9409"/>
    <a:srgbClr val="F8665B"/>
    <a:srgbClr val="FFE7DD"/>
    <a:srgbClr val="FEA580"/>
    <a:srgbClr val="E6E6E6"/>
    <a:srgbClr val="1FC2A4"/>
    <a:srgbClr val="85E2BC"/>
    <a:srgbClr val="1DC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1.xml"/><Relationship Id="rId30" Type="http://schemas.openxmlformats.org/officeDocument/2006/relationships/font" Target="fonts/font15.fntdata"/><Relationship Id="rId3" Type="http://schemas.openxmlformats.org/officeDocument/2006/relationships/slide" Target="slides/slide1.xml"/><Relationship Id="rId29" Type="http://schemas.openxmlformats.org/officeDocument/2006/relationships/font" Target="fonts/font14.fntdata"/><Relationship Id="rId28" Type="http://schemas.openxmlformats.org/officeDocument/2006/relationships/font" Target="fonts/font13.fntdata"/><Relationship Id="rId27" Type="http://schemas.openxmlformats.org/officeDocument/2006/relationships/font" Target="fonts/font12.fntdata"/><Relationship Id="rId26" Type="http://schemas.openxmlformats.org/officeDocument/2006/relationships/font" Target="fonts/font11.fntdata"/><Relationship Id="rId25" Type="http://schemas.openxmlformats.org/officeDocument/2006/relationships/font" Target="fonts/font10.fntdata"/><Relationship Id="rId24" Type="http://schemas.openxmlformats.org/officeDocument/2006/relationships/font" Target="fonts/font9.fntdata"/><Relationship Id="rId23" Type="http://schemas.openxmlformats.org/officeDocument/2006/relationships/font" Target="fonts/font8.fntdata"/><Relationship Id="rId22" Type="http://schemas.openxmlformats.org/officeDocument/2006/relationships/font" Target="fonts/font7.fntdata"/><Relationship Id="rId21" Type="http://schemas.openxmlformats.org/officeDocument/2006/relationships/font" Target="fonts/font6.fntdata"/><Relationship Id="rId20" Type="http://schemas.openxmlformats.org/officeDocument/2006/relationships/font" Target="fonts/font5.fntdata"/><Relationship Id="rId2" Type="http://schemas.openxmlformats.org/officeDocument/2006/relationships/theme" Target="theme/theme1.xml"/><Relationship Id="rId19" Type="http://schemas.openxmlformats.org/officeDocument/2006/relationships/font" Target="fonts/font4.fntdata"/><Relationship Id="rId18" Type="http://schemas.openxmlformats.org/officeDocument/2006/relationships/font" Target="fonts/font3.fntdata"/><Relationship Id="rId17" Type="http://schemas.openxmlformats.org/officeDocument/2006/relationships/font" Target="fonts/font2.fntdata"/><Relationship Id="rId16" Type="http://schemas.openxmlformats.org/officeDocument/2006/relationships/font" Target="fonts/font1.fntdata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3FD3A-418C-4B9A-9C3D-670DD51D93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80E74-10DF-4CCC-941D-73CC7839639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bịch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t</a:t>
            </a:r>
            <a:r>
              <a:rPr lang="vi-VN" baseline="0" dirty="0"/>
              <a:t>ư</a:t>
            </a:r>
            <a:r>
              <a:rPr lang="en-US" baseline="0" dirty="0" err="1"/>
              <a:t>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bón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3" Type="http://schemas.openxmlformats.org/officeDocument/2006/relationships/theme" Target="../theme/theme1.xml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951405"/>
            <a:chOff x="0" y="0"/>
            <a:chExt cx="12192000" cy="695140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/>
            <a:srcRect t="20823" b="1283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8" t="70707" r="42426" b="104"/>
              <a:stretch>
                <a:fillRect/>
              </a:stretch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3" t="56918"/>
              <a:stretch>
                <a:fillRect/>
              </a:stretch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5949"/>
              <a:stretch>
                <a:fillRect/>
              </a:stretch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6" t="84371" r="6826" b="360"/>
              <a:stretch>
                <a:fillRect/>
              </a:stretch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1637"/>
              <a:stretch>
                <a:fillRect/>
              </a:stretch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4" t="71506" r="69295" b="8801"/>
              <a:stretch>
                <a:fillRect/>
              </a:stretch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25085"/>
              <a:stretch>
                <a:fillRect/>
              </a:stretch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3639"/>
              <a:stretch>
                <a:fillRect/>
              </a:stretch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>
              <a:fillRect/>
            </a:stretch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>
              <a:fillRect/>
            </a:stretch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 advClick="0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microsoft.com/office/2007/relationships/hdphoto" Target="../media/image28.wdp"/><Relationship Id="rId2" Type="http://schemas.openxmlformats.org/officeDocument/2006/relationships/image" Target="../media/image27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png"/><Relationship Id="rId2" Type="http://schemas.microsoft.com/office/2007/relationships/hdphoto" Target="../media/image28.wdp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hdphoto" Target="../media/image30.wdp"/><Relationship Id="rId8" Type="http://schemas.openxmlformats.org/officeDocument/2006/relationships/image" Target="../media/image2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40.png"/><Relationship Id="rId10" Type="http://schemas.openxmlformats.org/officeDocument/2006/relationships/image" Target="../media/image39.jpeg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/>
        </p:nvGrpSpPr>
        <p:grpSpPr>
          <a:xfrm>
            <a:off x="1391684" y="1811593"/>
            <a:ext cx="9542584" cy="2762865"/>
            <a:chOff x="1513192" y="1554345"/>
            <a:chExt cx="9542584" cy="2489152"/>
          </a:xfrm>
        </p:grpSpPr>
        <p:sp>
          <p:nvSpPr>
            <p:cNvPr id="40" name="Rectangle 4"/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"/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57993" r="24514" b="-1075"/>
          <a:stretch>
            <a:fillRect/>
          </a:stretch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>
            <a:fillRect/>
          </a:stretch>
        </p:blipFill>
        <p:spPr>
          <a:xfrm>
            <a:off x="8924027" y="3508899"/>
            <a:ext cx="1715729" cy="123418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>
            <a:fillRect/>
          </a:stretch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>
            <a:fillRect/>
          </a:stretch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>
            <a:fillRect/>
          </a:stretch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9" t="1181" r="376" b="83294"/>
          <a:stretch>
            <a:fillRect/>
          </a:stretch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2447584" y="2307319"/>
            <a:ext cx="76037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solidFill>
                  <a:srgbClr val="F8665B"/>
                </a:solidFill>
                <a:latin typeface="#9Slide07 SVNNexa Rust Slab Bla" panose="020B0606040200020203" pitchFamily="34" charset="0"/>
                <a:ea typeface="小宝贝儿拼音体" panose="02010601030101010101" pitchFamily="2" charset="-122"/>
              </a:rPr>
              <a:t>LUYỆN TẬP</a:t>
            </a:r>
            <a:endParaRPr lang="zh-CN" altLang="en-US" sz="8000" b="1" dirty="0">
              <a:solidFill>
                <a:srgbClr val="F8665B"/>
              </a:solidFill>
              <a:latin typeface="#9Slide07 SVNNexa Rust Slab Bla" panose="020B0606040200020203" pitchFamily="34" charset="0"/>
              <a:ea typeface="小宝贝儿拼音体" panose="02010601030101010101" pitchFamily="2" charset="-122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>
            <a:fillRect/>
          </a:stretch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4080848" y="3599350"/>
            <a:ext cx="392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1DCCEC"/>
                </a:solidFill>
                <a:latin typeface="#9Slide07 IcielKoni" pitchFamily="2" charset="0"/>
                <a:ea typeface="小单纯体" panose="02010601030101010101" pitchFamily="2" charset="-122"/>
              </a:rPr>
              <a:t>Trang 110</a:t>
            </a:r>
            <a:endParaRPr lang="zh-CN" altLang="en-US" sz="3200" dirty="0">
              <a:solidFill>
                <a:srgbClr val="1DCCEC"/>
              </a:solidFill>
              <a:latin typeface="#9Slide07 IcielKoni" pitchFamily="2" charset="0"/>
              <a:ea typeface="小单纯体" panose="02010601030101010101" pitchFamily="2" charset="-122"/>
            </a:endParaRPr>
          </a:p>
        </p:txBody>
      </p:sp>
    </p:spTree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81132" y="695414"/>
            <a:ext cx="11255268" cy="5244280"/>
            <a:chOff x="1254803" y="1501448"/>
            <a:chExt cx="10082234" cy="2489152"/>
          </a:xfrm>
        </p:grpSpPr>
        <p:sp>
          <p:nvSpPr>
            <p:cNvPr id="4" name="Rectangle 4"/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4769331" y="821653"/>
            <a:ext cx="2720053" cy="926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3200" dirty="0">
                <a:solidFill>
                  <a:srgbClr val="FECF39"/>
                </a:solidFill>
                <a:latin typeface="#9Slide07 SVNRevolution" panose="02040603050506020204" pitchFamily="18" charset="0"/>
                <a:ea typeface="小单纯体" panose="02010601030101010101" pitchFamily="2" charset="-122"/>
              </a:rPr>
              <a:t>MỤC TIÊU</a:t>
            </a:r>
            <a:endParaRPr lang="en-US" altLang="zh-CN" sz="3200" dirty="0">
              <a:solidFill>
                <a:srgbClr val="FECF39"/>
              </a:solidFill>
              <a:latin typeface="#9Slide07 SVNRevolution" panose="02040603050506020204" pitchFamily="18" charset="0"/>
              <a:ea typeface="小单纯体" panose="02010601030101010101" pitchFamily="2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t="4954" r="66159" b="82004"/>
          <a:stretch>
            <a:fillRect/>
          </a:stretch>
        </p:blipFill>
        <p:spPr>
          <a:xfrm>
            <a:off x="1611244" y="2216910"/>
            <a:ext cx="1270360" cy="92509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985167" y="2164699"/>
            <a:ext cx="7907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Nhớ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công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thức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tính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diện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tích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xung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quanh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và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diện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tích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toàn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phần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của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hình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hộp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chữ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nhật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  <a:endParaRPr lang="en-US" sz="2800" dirty="0"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00739" y="3559226"/>
            <a:ext cx="78924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Vận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dụng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công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thức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tính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diện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tích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xung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quanh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và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diện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tích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toàn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phần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của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hình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hộp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chữ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nhật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trong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một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số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tình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huống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ơ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n </a:t>
            </a:r>
            <a:r>
              <a:rPr lang="en-US" sz="28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giản</a:t>
            </a:r>
            <a:r>
              <a:rPr lang="en-US" sz="28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  <a:endParaRPr lang="en-US" sz="2800" dirty="0"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pic>
        <p:nvPicPr>
          <p:cNvPr id="29" name="图片 2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t="4954" r="66159" b="82004"/>
          <a:stretch>
            <a:fillRect/>
          </a:stretch>
        </p:blipFill>
        <p:spPr>
          <a:xfrm>
            <a:off x="1611244" y="3789176"/>
            <a:ext cx="1270360" cy="925094"/>
          </a:xfrm>
          <a:prstGeom prst="rect">
            <a:avLst/>
          </a:prstGeom>
        </p:spPr>
      </p:pic>
    </p:spTree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377369" y="246743"/>
            <a:ext cx="11585930" cy="5818583"/>
            <a:chOff x="1254803" y="1501448"/>
            <a:chExt cx="10082234" cy="2489152"/>
          </a:xfrm>
        </p:grpSpPr>
        <p:sp>
          <p:nvSpPr>
            <p:cNvPr id="34" name="Rectangle 4"/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4"/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1278957" y="1310486"/>
            <a:ext cx="9945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200000"/>
              </a:lnSpc>
              <a:defRPr sz="2000">
                <a:solidFill>
                  <a:srgbClr val="117926"/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600" b="1" dirty="0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1. </a:t>
            </a:r>
            <a:r>
              <a:rPr lang="en-US" altLang="zh-CN" sz="3600" b="1" dirty="0" err="1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Tính</a:t>
            </a:r>
            <a:r>
              <a:rPr lang="en-US" altLang="zh-CN" sz="3600" b="1" dirty="0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diện</a:t>
            </a:r>
            <a:r>
              <a:rPr lang="en-US" altLang="zh-CN" sz="3600" b="1" dirty="0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tích</a:t>
            </a:r>
            <a:r>
              <a:rPr lang="en-US" altLang="zh-CN" sz="3600" b="1" dirty="0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xung</a:t>
            </a:r>
            <a:r>
              <a:rPr lang="en-US" altLang="zh-CN" sz="3600" b="1" dirty="0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quanh</a:t>
            </a:r>
            <a:r>
              <a:rPr lang="en-US" altLang="zh-CN" sz="3600" b="1" dirty="0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và</a:t>
            </a:r>
            <a:r>
              <a:rPr lang="en-US" altLang="zh-CN" sz="3600" b="1" dirty="0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diện</a:t>
            </a:r>
            <a:r>
              <a:rPr lang="en-US" altLang="zh-CN" sz="3600" b="1" dirty="0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tích</a:t>
            </a:r>
            <a:r>
              <a:rPr lang="en-US" altLang="zh-CN" sz="3600" b="1" dirty="0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toàn</a:t>
            </a:r>
            <a:r>
              <a:rPr lang="en-US" altLang="zh-CN" sz="3600" b="1" dirty="0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phần</a:t>
            </a:r>
            <a:r>
              <a:rPr lang="en-US" altLang="zh-CN" sz="3600" b="1" dirty="0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của</a:t>
            </a:r>
            <a:r>
              <a:rPr lang="en-US" altLang="zh-CN" sz="3600" b="1" dirty="0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hình</a:t>
            </a:r>
            <a:r>
              <a:rPr lang="en-US" altLang="zh-CN" sz="3600" b="1" dirty="0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hộp</a:t>
            </a:r>
            <a:r>
              <a:rPr lang="en-US" altLang="zh-CN" sz="3600" b="1" dirty="0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chữ</a:t>
            </a:r>
            <a:r>
              <a:rPr lang="en-US" altLang="zh-CN" sz="3600" b="1" dirty="0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nhật</a:t>
            </a:r>
            <a:r>
              <a:rPr lang="en-US" altLang="zh-CN" sz="3600" b="1" dirty="0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có</a:t>
            </a:r>
            <a:r>
              <a:rPr lang="en-US" altLang="zh-CN" sz="3600" b="1" dirty="0">
                <a:solidFill>
                  <a:srgbClr val="1FC2A4"/>
                </a:solidFill>
                <a:latin typeface="+mj-lt"/>
                <a:ea typeface="小单纯体" panose="02010601030101010101" pitchFamily="2" charset="-122"/>
              </a:rPr>
              <a:t>:</a:t>
            </a:r>
            <a:endParaRPr lang="zh-CN" altLang="zh-CN" sz="3600" b="1" dirty="0">
              <a:solidFill>
                <a:srgbClr val="1FC2A4"/>
              </a:solidFill>
              <a:latin typeface="+mj-lt"/>
              <a:ea typeface="小单纯体" panose="02010601030101010101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31"/>
              <p:cNvSpPr txBox="1"/>
              <p:nvPr/>
            </p:nvSpPr>
            <p:spPr>
              <a:xfrm>
                <a:off x="1535321" y="2557283"/>
                <a:ext cx="994547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just">
                  <a:lnSpc>
                    <a:spcPct val="200000"/>
                  </a:lnSpc>
                  <a:defRPr sz="2000">
                    <a:solidFill>
                      <a:srgbClr val="117926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a)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Chiều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dài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600" b="0" i="0" smtClean="0">
                        <a:solidFill>
                          <a:srgbClr val="1FC2A4"/>
                        </a:solidFill>
                        <a:latin typeface="Cambria Math" panose="02040503050406030204" pitchFamily="18" charset="0"/>
                        <a:ea typeface="小单纯体" panose="02010601030101010101" pitchFamily="2" charset="-122"/>
                      </a:rPr>
                      <m:t>25</m:t>
                    </m:r>
                    <m:r>
                      <m:rPr>
                        <m:sty m:val="p"/>
                      </m:rPr>
                      <a:rPr lang="en-US" altLang="zh-CN" sz="3600" b="0" i="0" smtClean="0">
                        <a:solidFill>
                          <a:srgbClr val="1FC2A4"/>
                        </a:solidFill>
                        <a:latin typeface="Cambria Math" panose="02040503050406030204" pitchFamily="18" charset="0"/>
                        <a:ea typeface="小单纯体" panose="02010601030101010101" pitchFamily="2" charset="-122"/>
                      </a:rPr>
                      <m:t>dm</m:t>
                    </m:r>
                  </m:oMath>
                </a14:m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,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chiều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rộng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600" b="0" i="0" smtClean="0">
                        <a:solidFill>
                          <a:srgbClr val="1FC2A4"/>
                        </a:solidFill>
                        <a:latin typeface="Cambria Math" panose="02040503050406030204" pitchFamily="18" charset="0"/>
                        <a:ea typeface="小单纯体" panose="02010601030101010101" pitchFamily="2" charset="-122"/>
                      </a:rPr>
                      <m:t>15</m:t>
                    </m:r>
                    <m:r>
                      <m:rPr>
                        <m:sty m:val="p"/>
                      </m:rPr>
                      <a:rPr lang="en-US" altLang="zh-CN" sz="3600" b="0" i="0" smtClean="0">
                        <a:solidFill>
                          <a:srgbClr val="1FC2A4"/>
                        </a:solidFill>
                        <a:latin typeface="Cambria Math" panose="02040503050406030204" pitchFamily="18" charset="0"/>
                        <a:ea typeface="小单纯体" panose="02010601030101010101" pitchFamily="2" charset="-122"/>
                      </a:rPr>
                      <m:t>m</m:t>
                    </m:r>
                  </m:oMath>
                </a14:m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và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chiều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cao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600" b="0" i="0" smtClean="0">
                        <a:solidFill>
                          <a:srgbClr val="1FC2A4"/>
                        </a:solidFill>
                        <a:latin typeface="Cambria Math" panose="02040503050406030204" pitchFamily="18" charset="0"/>
                        <a:ea typeface="小单纯体" panose="02010601030101010101" pitchFamily="2" charset="-122"/>
                      </a:rPr>
                      <m:t>18</m:t>
                    </m:r>
                    <m:r>
                      <m:rPr>
                        <m:sty m:val="p"/>
                      </m:rPr>
                      <a:rPr lang="en-US" altLang="zh-CN" sz="3600" b="0" i="0" smtClean="0">
                        <a:solidFill>
                          <a:srgbClr val="1FC2A4"/>
                        </a:solidFill>
                        <a:latin typeface="Cambria Math" panose="02040503050406030204" pitchFamily="18" charset="0"/>
                        <a:ea typeface="小单纯体" panose="02010601030101010101" pitchFamily="2" charset="-122"/>
                      </a:rPr>
                      <m:t>dm</m:t>
                    </m:r>
                  </m:oMath>
                </a14:m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.</a:t>
                </a:r>
                <a:endParaRPr lang="zh-CN" altLang="zh-CN" sz="3600" b="1" dirty="0">
                  <a:solidFill>
                    <a:srgbClr val="1FC2A4"/>
                  </a:solidFill>
                  <a:latin typeface="+mj-lt"/>
                  <a:ea typeface="小单纯体" panose="02010601030101010101" pitchFamily="2" charset="-122"/>
                </a:endParaRPr>
              </a:p>
            </p:txBody>
          </p:sp>
        </mc:Choice>
        <mc:Fallback>
          <p:sp>
            <p:nvSpPr>
              <p:cNvPr id="13" name="文本框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321" y="2557283"/>
                <a:ext cx="9945479" cy="1200329"/>
              </a:xfrm>
              <a:prstGeom prst="rect">
                <a:avLst/>
              </a:prstGeom>
              <a:blipFill rotWithShape="1">
                <a:blip r:embed="rId1"/>
                <a:stretch>
                  <a:fillRect l="-5" t="-11" b="2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31"/>
              <p:cNvSpPr txBox="1"/>
              <p:nvPr/>
            </p:nvSpPr>
            <p:spPr>
              <a:xfrm>
                <a:off x="1535321" y="3864713"/>
                <a:ext cx="9945479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just">
                  <a:lnSpc>
                    <a:spcPct val="200000"/>
                  </a:lnSpc>
                  <a:defRPr sz="2000">
                    <a:solidFill>
                      <a:srgbClr val="117926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b)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Chiều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dài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 smtClean="0">
                            <a:solidFill>
                              <a:srgbClr val="1FC2A4"/>
                            </a:solidFill>
                            <a:latin typeface="Cambria Math" panose="02040503050406030204" pitchFamily="18" charset="0"/>
                            <a:ea typeface="小单纯体" panose="02010601030101010101" pitchFamily="2" charset="-122"/>
                          </a:rPr>
                        </m:ctrlPr>
                      </m:fPr>
                      <m:num>
                        <m:r>
                          <a:rPr lang="en-US" altLang="zh-CN" sz="3600" b="1" i="0" smtClean="0">
                            <a:solidFill>
                              <a:srgbClr val="1FC2A4"/>
                            </a:solidFill>
                            <a:latin typeface="Cambria Math" panose="02040503050406030204" pitchFamily="18" charset="0"/>
                            <a:ea typeface="小单纯体" panose="02010601030101010101" pitchFamily="2" charset="-122"/>
                          </a:rPr>
                          <m:t>𝟒</m:t>
                        </m:r>
                      </m:num>
                      <m:den>
                        <m:r>
                          <a:rPr lang="en-US" altLang="zh-CN" sz="3600" b="1" i="0" smtClean="0">
                            <a:solidFill>
                              <a:srgbClr val="1FC2A4"/>
                            </a:solidFill>
                            <a:latin typeface="Cambria Math" panose="02040503050406030204" pitchFamily="18" charset="0"/>
                            <a:ea typeface="小单纯体" panose="02010601030101010101" pitchFamily="2" charset="-122"/>
                          </a:rPr>
                          <m:t>𝟓</m:t>
                        </m:r>
                      </m:den>
                    </m:f>
                    <m:r>
                      <m:rPr>
                        <m:sty m:val="p"/>
                      </m:rPr>
                      <a:rPr lang="en-US" altLang="zh-CN" sz="3600" b="0" i="0" smtClean="0">
                        <a:solidFill>
                          <a:srgbClr val="1FC2A4"/>
                        </a:solidFill>
                        <a:latin typeface="Cambria Math" panose="02040503050406030204" pitchFamily="18" charset="0"/>
                        <a:ea typeface="小单纯体" panose="02010601030101010101" pitchFamily="2" charset="-122"/>
                      </a:rPr>
                      <m:t>m</m:t>
                    </m:r>
                  </m:oMath>
                </a14:m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,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chiều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rộng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600" b="1" i="0">
                        <a:solidFill>
                          <a:srgbClr val="1FC2A4"/>
                        </a:solidFill>
                        <a:latin typeface="Cambria Math" panose="02040503050406030204" pitchFamily="18" charset="0"/>
                        <a:ea typeface="小单纯体" panose="02010601030101010101" pitchFamily="2" charset="-122"/>
                      </a:rPr>
                      <m:t> </m:t>
                    </m:r>
                    <m:f>
                      <m:fPr>
                        <m:ctrlPr>
                          <a:rPr lang="en-US" altLang="zh-CN" sz="3600" b="1" i="1" smtClean="0">
                            <a:solidFill>
                              <a:srgbClr val="1FC2A4"/>
                            </a:solidFill>
                            <a:latin typeface="Cambria Math" panose="02040503050406030204" pitchFamily="18" charset="0"/>
                            <a:ea typeface="小单纯体" panose="02010601030101010101" pitchFamily="2" charset="-122"/>
                          </a:rPr>
                        </m:ctrlPr>
                      </m:fPr>
                      <m:num>
                        <m:r>
                          <a:rPr lang="en-US" altLang="zh-CN" sz="3600" b="1" i="0" smtClean="0">
                            <a:solidFill>
                              <a:srgbClr val="1FC2A4"/>
                            </a:solidFill>
                            <a:latin typeface="Cambria Math" panose="02040503050406030204" pitchFamily="18" charset="0"/>
                            <a:ea typeface="小单纯体" panose="02010601030101010101" pitchFamily="2" charset="-122"/>
                          </a:rPr>
                          <m:t>𝟏</m:t>
                        </m:r>
                      </m:num>
                      <m:den>
                        <m:r>
                          <a:rPr lang="en-US" altLang="zh-CN" sz="3600" b="1" i="0" smtClean="0">
                            <a:solidFill>
                              <a:srgbClr val="1FC2A4"/>
                            </a:solidFill>
                            <a:latin typeface="Cambria Math" panose="02040503050406030204" pitchFamily="18" charset="0"/>
                            <a:ea typeface="小单纯体" panose="02010601030101010101" pitchFamily="2" charset="-122"/>
                          </a:rPr>
                          <m:t>𝟑</m:t>
                        </m:r>
                      </m:den>
                    </m:f>
                    <m:r>
                      <m:rPr>
                        <m:sty m:val="p"/>
                      </m:rPr>
                      <a:rPr lang="en-US" altLang="zh-CN" sz="3600" b="0" i="0" smtClean="0">
                        <a:solidFill>
                          <a:srgbClr val="1FC2A4"/>
                        </a:solidFill>
                        <a:latin typeface="Cambria Math" panose="02040503050406030204" pitchFamily="18" charset="0"/>
                        <a:ea typeface="小单纯体" panose="02010601030101010101" pitchFamily="2" charset="-122"/>
                      </a:rPr>
                      <m:t>m</m:t>
                    </m:r>
                  </m:oMath>
                </a14:m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và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chiều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cao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600" b="1" i="0">
                        <a:solidFill>
                          <a:srgbClr val="1FC2A4"/>
                        </a:solidFill>
                        <a:latin typeface="Cambria Math" panose="02040503050406030204" pitchFamily="18" charset="0"/>
                        <a:ea typeface="小单纯体" panose="02010601030101010101" pitchFamily="2" charset="-122"/>
                      </a:rPr>
                      <m:t> </m:t>
                    </m:r>
                    <m:f>
                      <m:fPr>
                        <m:ctrlPr>
                          <a:rPr lang="en-US" altLang="zh-CN" sz="3600" b="1" i="1" smtClean="0">
                            <a:solidFill>
                              <a:srgbClr val="1FC2A4"/>
                            </a:solidFill>
                            <a:latin typeface="Cambria Math" panose="02040503050406030204" pitchFamily="18" charset="0"/>
                            <a:ea typeface="小单纯体" panose="02010601030101010101" pitchFamily="2" charset="-122"/>
                          </a:rPr>
                        </m:ctrlPr>
                      </m:fPr>
                      <m:num>
                        <m:r>
                          <a:rPr lang="en-US" altLang="zh-CN" sz="3600" b="1" i="0" smtClean="0">
                            <a:solidFill>
                              <a:srgbClr val="1FC2A4"/>
                            </a:solidFill>
                            <a:latin typeface="Cambria Math" panose="02040503050406030204" pitchFamily="18" charset="0"/>
                            <a:ea typeface="小单纯体" panose="02010601030101010101" pitchFamily="2" charset="-122"/>
                          </a:rPr>
                          <m:t>𝟏</m:t>
                        </m:r>
                      </m:num>
                      <m:den>
                        <m:r>
                          <a:rPr lang="en-US" altLang="zh-CN" sz="3600" b="1" i="0" smtClean="0">
                            <a:solidFill>
                              <a:srgbClr val="1FC2A4"/>
                            </a:solidFill>
                            <a:latin typeface="Cambria Math" panose="02040503050406030204" pitchFamily="18" charset="0"/>
                            <a:ea typeface="小单纯体" panose="02010601030101010101" pitchFamily="2" charset="-122"/>
                          </a:rPr>
                          <m:t>𝟒</m:t>
                        </m:r>
                      </m:den>
                    </m:f>
                    <m:r>
                      <m:rPr>
                        <m:sty m:val="p"/>
                      </m:rPr>
                      <a:rPr lang="en-US" altLang="zh-CN" sz="3600" b="0" i="0" smtClean="0">
                        <a:solidFill>
                          <a:srgbClr val="1FC2A4"/>
                        </a:solidFill>
                        <a:latin typeface="Cambria Math" panose="02040503050406030204" pitchFamily="18" charset="0"/>
                        <a:ea typeface="小单纯体" panose="02010601030101010101" pitchFamily="2" charset="-122"/>
                      </a:rPr>
                      <m:t>m</m:t>
                    </m:r>
                  </m:oMath>
                </a14:m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.</a:t>
                </a:r>
                <a:endParaRPr lang="zh-CN" altLang="zh-CN" sz="3600" b="1" dirty="0">
                  <a:solidFill>
                    <a:srgbClr val="1FC2A4"/>
                  </a:solidFill>
                  <a:latin typeface="+mj-lt"/>
                  <a:ea typeface="小单纯体" panose="02010601030101010101" pitchFamily="2" charset="-122"/>
                </a:endParaRPr>
              </a:p>
            </p:txBody>
          </p:sp>
        </mc:Choice>
        <mc:Fallback>
          <p:sp>
            <p:nvSpPr>
              <p:cNvPr id="15" name="文本框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321" y="3864713"/>
                <a:ext cx="9945479" cy="892552"/>
              </a:xfrm>
              <a:prstGeom prst="rect">
                <a:avLst/>
              </a:prstGeom>
              <a:blipFill rotWithShape="1">
                <a:blip r:embed="rId2"/>
                <a:stretch>
                  <a:fillRect l="-5" t="-12" b="5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1"/>
              <p:cNvSpPr txBox="1"/>
              <p:nvPr/>
            </p:nvSpPr>
            <p:spPr>
              <a:xfrm>
                <a:off x="1550561" y="2557283"/>
                <a:ext cx="994547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just">
                  <a:lnSpc>
                    <a:spcPct val="200000"/>
                  </a:lnSpc>
                  <a:defRPr sz="2000">
                    <a:solidFill>
                      <a:srgbClr val="117926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a)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Chiều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dài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600" b="0" i="0" smtClean="0">
                        <a:solidFill>
                          <a:srgbClr val="1FC2A4"/>
                        </a:solidFill>
                        <a:latin typeface="Cambria Math" panose="02040503050406030204" pitchFamily="18" charset="0"/>
                        <a:ea typeface="小单纯体" panose="02010601030101010101" pitchFamily="2" charset="-122"/>
                      </a:rPr>
                      <m:t>25</m:t>
                    </m:r>
                    <m:r>
                      <m:rPr>
                        <m:sty m:val="p"/>
                      </m:rPr>
                      <a:rPr lang="en-US" altLang="zh-CN" sz="3600" b="0" i="0" smtClean="0">
                        <a:solidFill>
                          <a:srgbClr val="1FC2A4"/>
                        </a:solidFill>
                        <a:latin typeface="Cambria Math" panose="02040503050406030204" pitchFamily="18" charset="0"/>
                        <a:ea typeface="小单纯体" panose="02010601030101010101" pitchFamily="2" charset="-122"/>
                      </a:rPr>
                      <m:t>dm</m:t>
                    </m:r>
                  </m:oMath>
                </a14:m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,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chiều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rộng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600" b="0" i="0" smtClean="0">
                        <a:solidFill>
                          <a:srgbClr val="1FC2A4"/>
                        </a:solidFill>
                        <a:latin typeface="Cambria Math" panose="02040503050406030204" pitchFamily="18" charset="0"/>
                        <a:ea typeface="小单纯体" panose="02010601030101010101" pitchFamily="2" charset="-122"/>
                      </a:rPr>
                      <m:t>15</m:t>
                    </m:r>
                    <m:r>
                      <m:rPr>
                        <m:sty m:val="p"/>
                      </m:rPr>
                      <a:rPr lang="en-US" altLang="zh-CN" sz="3600" b="0" i="0" smtClean="0">
                        <a:solidFill>
                          <a:srgbClr val="1FC2A4"/>
                        </a:solidFill>
                        <a:latin typeface="Cambria Math" panose="02040503050406030204" pitchFamily="18" charset="0"/>
                        <a:ea typeface="小单纯体" panose="02010601030101010101" pitchFamily="2" charset="-122"/>
                      </a:rPr>
                      <m:t>m</m:t>
                    </m:r>
                  </m:oMath>
                </a14:m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và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chiều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cao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600" b="0" i="0" smtClean="0">
                        <a:solidFill>
                          <a:srgbClr val="1FC2A4"/>
                        </a:solidFill>
                        <a:latin typeface="Cambria Math" panose="02040503050406030204" pitchFamily="18" charset="0"/>
                        <a:ea typeface="小单纯体" panose="02010601030101010101" pitchFamily="2" charset="-122"/>
                      </a:rPr>
                      <m:t>18</m:t>
                    </m:r>
                    <m:r>
                      <m:rPr>
                        <m:sty m:val="p"/>
                      </m:rPr>
                      <a:rPr lang="en-US" altLang="zh-CN" sz="3600" b="0" i="0" smtClean="0">
                        <a:solidFill>
                          <a:srgbClr val="1FC2A4"/>
                        </a:solidFill>
                        <a:latin typeface="Cambria Math" panose="02040503050406030204" pitchFamily="18" charset="0"/>
                        <a:ea typeface="小单纯体" panose="02010601030101010101" pitchFamily="2" charset="-122"/>
                      </a:rPr>
                      <m:t>dm</m:t>
                    </m:r>
                  </m:oMath>
                </a14:m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.</a:t>
                </a:r>
                <a:endParaRPr lang="zh-CN" altLang="zh-CN" sz="3600" b="1" dirty="0">
                  <a:solidFill>
                    <a:srgbClr val="1FC2A4"/>
                  </a:solidFill>
                  <a:latin typeface="+mj-lt"/>
                  <a:ea typeface="小单纯体" panose="02010601030101010101" pitchFamily="2" charset="-122"/>
                </a:endParaRPr>
              </a:p>
            </p:txBody>
          </p:sp>
        </mc:Choice>
        <mc:Fallback>
          <p:sp>
            <p:nvSpPr>
              <p:cNvPr id="4" name="文本框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561" y="2557283"/>
                <a:ext cx="9945479" cy="1200329"/>
              </a:xfrm>
              <a:prstGeom prst="rect">
                <a:avLst/>
              </a:prstGeom>
              <a:blipFill rotWithShape="1">
                <a:blip r:embed="rId1"/>
                <a:stretch>
                  <a:fillRect l="-5" t="-11" b="2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31"/>
              <p:cNvSpPr txBox="1"/>
              <p:nvPr/>
            </p:nvSpPr>
            <p:spPr>
              <a:xfrm>
                <a:off x="1550561" y="3864713"/>
                <a:ext cx="9945479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just">
                  <a:lnSpc>
                    <a:spcPct val="200000"/>
                  </a:lnSpc>
                  <a:defRPr sz="2000">
                    <a:solidFill>
                      <a:srgbClr val="117926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b)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Chiều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dài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 smtClean="0">
                            <a:solidFill>
                              <a:srgbClr val="1FC2A4"/>
                            </a:solidFill>
                            <a:latin typeface="Cambria Math" panose="02040503050406030204" pitchFamily="18" charset="0"/>
                            <a:ea typeface="小单纯体" panose="02010601030101010101" pitchFamily="2" charset="-122"/>
                          </a:rPr>
                        </m:ctrlPr>
                      </m:fPr>
                      <m:num>
                        <m:r>
                          <a:rPr lang="en-US" altLang="zh-CN" sz="3600" b="1" i="0" smtClean="0">
                            <a:solidFill>
                              <a:srgbClr val="1FC2A4"/>
                            </a:solidFill>
                            <a:latin typeface="Cambria Math" panose="02040503050406030204" pitchFamily="18" charset="0"/>
                            <a:ea typeface="小单纯体" panose="02010601030101010101" pitchFamily="2" charset="-122"/>
                          </a:rPr>
                          <m:t>𝟒</m:t>
                        </m:r>
                      </m:num>
                      <m:den>
                        <m:r>
                          <a:rPr lang="en-US" altLang="zh-CN" sz="3600" b="1" i="0" smtClean="0">
                            <a:solidFill>
                              <a:srgbClr val="1FC2A4"/>
                            </a:solidFill>
                            <a:latin typeface="Cambria Math" panose="02040503050406030204" pitchFamily="18" charset="0"/>
                            <a:ea typeface="小单纯体" panose="02010601030101010101" pitchFamily="2" charset="-122"/>
                          </a:rPr>
                          <m:t>𝟓</m:t>
                        </m:r>
                      </m:den>
                    </m:f>
                    <m:r>
                      <m:rPr>
                        <m:sty m:val="p"/>
                      </m:rPr>
                      <a:rPr lang="en-US" altLang="zh-CN" sz="3600" b="0" i="0" smtClean="0">
                        <a:solidFill>
                          <a:srgbClr val="1FC2A4"/>
                        </a:solidFill>
                        <a:latin typeface="Cambria Math" panose="02040503050406030204" pitchFamily="18" charset="0"/>
                        <a:ea typeface="小单纯体" panose="02010601030101010101" pitchFamily="2" charset="-122"/>
                      </a:rPr>
                      <m:t>m</m:t>
                    </m:r>
                  </m:oMath>
                </a14:m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,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chiều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rộng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600" b="1" i="0">
                        <a:solidFill>
                          <a:srgbClr val="1FC2A4"/>
                        </a:solidFill>
                        <a:latin typeface="Cambria Math" panose="02040503050406030204" pitchFamily="18" charset="0"/>
                        <a:ea typeface="小单纯体" panose="02010601030101010101" pitchFamily="2" charset="-122"/>
                      </a:rPr>
                      <m:t> </m:t>
                    </m:r>
                    <m:f>
                      <m:fPr>
                        <m:ctrlPr>
                          <a:rPr lang="en-US" altLang="zh-CN" sz="3600" b="1" i="1" smtClean="0">
                            <a:solidFill>
                              <a:srgbClr val="1FC2A4"/>
                            </a:solidFill>
                            <a:latin typeface="Cambria Math" panose="02040503050406030204" pitchFamily="18" charset="0"/>
                            <a:ea typeface="小单纯体" panose="02010601030101010101" pitchFamily="2" charset="-122"/>
                          </a:rPr>
                        </m:ctrlPr>
                      </m:fPr>
                      <m:num>
                        <m:r>
                          <a:rPr lang="en-US" altLang="zh-CN" sz="3600" b="1" i="0" smtClean="0">
                            <a:solidFill>
                              <a:srgbClr val="1FC2A4"/>
                            </a:solidFill>
                            <a:latin typeface="Cambria Math" panose="02040503050406030204" pitchFamily="18" charset="0"/>
                            <a:ea typeface="小单纯体" panose="02010601030101010101" pitchFamily="2" charset="-122"/>
                          </a:rPr>
                          <m:t>𝟏</m:t>
                        </m:r>
                      </m:num>
                      <m:den>
                        <m:r>
                          <a:rPr lang="en-US" altLang="zh-CN" sz="3600" b="1" i="0" smtClean="0">
                            <a:solidFill>
                              <a:srgbClr val="1FC2A4"/>
                            </a:solidFill>
                            <a:latin typeface="Cambria Math" panose="02040503050406030204" pitchFamily="18" charset="0"/>
                            <a:ea typeface="小单纯体" panose="02010601030101010101" pitchFamily="2" charset="-122"/>
                          </a:rPr>
                          <m:t>𝟑</m:t>
                        </m:r>
                      </m:den>
                    </m:f>
                    <m:r>
                      <m:rPr>
                        <m:sty m:val="p"/>
                      </m:rPr>
                      <a:rPr lang="en-US" altLang="zh-CN" sz="3600" b="0" i="0" smtClean="0">
                        <a:solidFill>
                          <a:srgbClr val="1FC2A4"/>
                        </a:solidFill>
                        <a:latin typeface="Cambria Math" panose="02040503050406030204" pitchFamily="18" charset="0"/>
                        <a:ea typeface="小单纯体" panose="02010601030101010101" pitchFamily="2" charset="-122"/>
                      </a:rPr>
                      <m:t>m</m:t>
                    </m:r>
                  </m:oMath>
                </a14:m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và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chiều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:r>
                  <a:rPr lang="en-US" altLang="zh-CN" sz="3600" b="1" dirty="0" err="1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cao</a:t>
                </a:r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600" b="1" i="0">
                        <a:solidFill>
                          <a:srgbClr val="1FC2A4"/>
                        </a:solidFill>
                        <a:latin typeface="Cambria Math" panose="02040503050406030204" pitchFamily="18" charset="0"/>
                        <a:ea typeface="小单纯体" panose="02010601030101010101" pitchFamily="2" charset="-122"/>
                      </a:rPr>
                      <m:t> </m:t>
                    </m:r>
                    <m:f>
                      <m:fPr>
                        <m:ctrlPr>
                          <a:rPr lang="en-US" altLang="zh-CN" sz="3600" b="1" i="1" smtClean="0">
                            <a:solidFill>
                              <a:srgbClr val="1FC2A4"/>
                            </a:solidFill>
                            <a:latin typeface="Cambria Math" panose="02040503050406030204" pitchFamily="18" charset="0"/>
                            <a:ea typeface="小单纯体" panose="02010601030101010101" pitchFamily="2" charset="-122"/>
                          </a:rPr>
                        </m:ctrlPr>
                      </m:fPr>
                      <m:num>
                        <m:r>
                          <a:rPr lang="en-US" altLang="zh-CN" sz="3600" b="1" i="0" smtClean="0">
                            <a:solidFill>
                              <a:srgbClr val="1FC2A4"/>
                            </a:solidFill>
                            <a:latin typeface="Cambria Math" panose="02040503050406030204" pitchFamily="18" charset="0"/>
                            <a:ea typeface="小单纯体" panose="02010601030101010101" pitchFamily="2" charset="-122"/>
                          </a:rPr>
                          <m:t>𝟏</m:t>
                        </m:r>
                      </m:num>
                      <m:den>
                        <m:r>
                          <a:rPr lang="en-US" altLang="zh-CN" sz="3600" b="1" i="0" smtClean="0">
                            <a:solidFill>
                              <a:srgbClr val="1FC2A4"/>
                            </a:solidFill>
                            <a:latin typeface="Cambria Math" panose="02040503050406030204" pitchFamily="18" charset="0"/>
                            <a:ea typeface="小单纯体" panose="02010601030101010101" pitchFamily="2" charset="-122"/>
                          </a:rPr>
                          <m:t>𝟒</m:t>
                        </m:r>
                      </m:den>
                    </m:f>
                    <m:r>
                      <m:rPr>
                        <m:sty m:val="p"/>
                      </m:rPr>
                      <a:rPr lang="en-US" altLang="zh-CN" sz="3600" b="0" i="0" smtClean="0">
                        <a:solidFill>
                          <a:srgbClr val="1FC2A4"/>
                        </a:solidFill>
                        <a:latin typeface="Cambria Math" panose="02040503050406030204" pitchFamily="18" charset="0"/>
                        <a:ea typeface="小单纯体" panose="02010601030101010101" pitchFamily="2" charset="-122"/>
                      </a:rPr>
                      <m:t>m</m:t>
                    </m:r>
                  </m:oMath>
                </a14:m>
                <a:r>
                  <a:rPr lang="en-US" altLang="zh-CN" sz="3600" b="1" dirty="0">
                    <a:solidFill>
                      <a:srgbClr val="1FC2A4"/>
                    </a:solidFill>
                    <a:latin typeface="+mj-lt"/>
                    <a:ea typeface="小单纯体" panose="02010601030101010101" pitchFamily="2" charset="-122"/>
                  </a:rPr>
                  <a:t>.</a:t>
                </a:r>
                <a:endParaRPr lang="zh-CN" altLang="zh-CN" sz="3600" b="1" dirty="0">
                  <a:solidFill>
                    <a:srgbClr val="1FC2A4"/>
                  </a:solidFill>
                  <a:latin typeface="+mj-lt"/>
                  <a:ea typeface="小单纯体" panose="02010601030101010101" pitchFamily="2" charset="-122"/>
                </a:endParaRPr>
              </a:p>
            </p:txBody>
          </p:sp>
        </mc:Choice>
        <mc:Fallback>
          <p:sp>
            <p:nvSpPr>
              <p:cNvPr id="5" name="文本框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561" y="3864713"/>
                <a:ext cx="9945479" cy="892552"/>
              </a:xfrm>
              <a:prstGeom prst="rect">
                <a:avLst/>
              </a:prstGeom>
              <a:blipFill rotWithShape="1">
                <a:blip r:embed="rId2"/>
                <a:stretch>
                  <a:fillRect l="-5" t="-12" b="5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/>
          <p:nvPr/>
        </p:nvSpPr>
        <p:spPr>
          <a:xfrm>
            <a:off x="346216" y="579006"/>
            <a:ext cx="11499568" cy="5941396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4"/>
          <p:cNvSpPr/>
          <p:nvPr/>
        </p:nvSpPr>
        <p:spPr>
          <a:xfrm>
            <a:off x="584406" y="877020"/>
            <a:ext cx="11055672" cy="5401974"/>
          </a:xfrm>
          <a:prstGeom prst="roundRect">
            <a:avLst>
              <a:gd name="adj" fmla="val 15809"/>
            </a:avLst>
          </a:prstGeom>
          <a:noFill/>
          <a:ln w="38100" cap="rnd">
            <a:solidFill>
              <a:srgbClr val="1FC2A4"/>
            </a:solidFill>
            <a:prstDash val="dash"/>
            <a:round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95626" y="2563326"/>
            <a:ext cx="4128525" cy="2146638"/>
            <a:chOff x="1386113" y="2639397"/>
            <a:chExt cx="4370630" cy="2339252"/>
          </a:xfrm>
        </p:grpSpPr>
        <p:sp>
          <p:nvSpPr>
            <p:cNvPr id="18" name="Cube 17"/>
            <p:cNvSpPr/>
            <p:nvPr/>
          </p:nvSpPr>
          <p:spPr>
            <a:xfrm>
              <a:off x="1386113" y="3171455"/>
              <a:ext cx="3200400" cy="1771606"/>
            </a:xfrm>
            <a:prstGeom prst="cube">
              <a:avLst>
                <a:gd name="adj" fmla="val 30026"/>
              </a:avLst>
            </a:prstGeom>
            <a:solidFill>
              <a:srgbClr val="F0F962"/>
            </a:solidFill>
            <a:ln w="38100">
              <a:solidFill>
                <a:srgbClr val="F866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795347" y="2639397"/>
                  <a:ext cx="117987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𝑑𝑚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5347" y="2639397"/>
                  <a:ext cx="1179875" cy="523220"/>
                </a:xfrm>
                <a:prstGeom prst="rect">
                  <a:avLst/>
                </a:prstGeom>
                <a:blipFill rotWithShape="1">
                  <a:blip r:embed="rId1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4384262" y="4455429"/>
                  <a:ext cx="104522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4262" y="4455429"/>
                  <a:ext cx="1045223" cy="523220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4576868" y="3529509"/>
                  <a:ext cx="117987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𝑑𝑚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6868" y="3529509"/>
                  <a:ext cx="1179875" cy="523220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4641496" y="1079794"/>
                <a:ext cx="7144392" cy="4064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F8665B"/>
                    </a:solidFill>
                  </a:rPr>
                  <a:t>					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Đổi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</a:rPr>
                      <m:t>15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</a:rPr>
                      <m:t>𝑑𝑚</m:t>
                    </m:r>
                  </m:oMath>
                </a14:m>
                <a:endParaRPr lang="en-US" sz="2800" dirty="0">
                  <a:solidFill>
                    <a:srgbClr val="F8665B"/>
                  </a:solidFill>
                </a:endParaRPr>
              </a:p>
              <a:p>
                <a:r>
                  <a:rPr lang="en-US" sz="2800" dirty="0" err="1">
                    <a:solidFill>
                      <a:srgbClr val="F8665B"/>
                    </a:solidFill>
                  </a:rPr>
                  <a:t>Diện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tích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xung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quanh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của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hình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hộp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chữ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nhật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là</a:t>
                </a:r>
                <a:r>
                  <a:rPr lang="en-US" sz="2800" dirty="0">
                    <a:solidFill>
                      <a:srgbClr val="F8665B"/>
                    </a:solidFill>
                  </a:rPr>
                  <a:t>:</a:t>
                </a:r>
                <a:endParaRPr lang="en-US" sz="2800" dirty="0">
                  <a:solidFill>
                    <a:srgbClr val="F8665B"/>
                  </a:solidFill>
                </a:endParaRPr>
              </a:p>
              <a:p>
                <a:r>
                  <a:rPr lang="en-US" sz="2800" dirty="0">
                    <a:solidFill>
                      <a:srgbClr val="F8665B"/>
                    </a:solidFill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  <m:r>
                          <a:rPr lang="en-US" sz="2800" i="1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</m:t>
                        </m:r>
                      </m:e>
                    </m:d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18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0" i="0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1440</m:t>
                    </m:r>
                    <m:r>
                      <a:rPr lang="en-US" sz="2800" b="0" i="0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𝑑𝑚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F8665B"/>
                  </a:solidFill>
                </a:endParaRPr>
              </a:p>
              <a:p>
                <a:r>
                  <a:rPr lang="en-US" sz="2800" dirty="0" err="1">
                    <a:solidFill>
                      <a:srgbClr val="F8665B"/>
                    </a:solidFill>
                  </a:rPr>
                  <a:t>Diện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tích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hai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mặt</a:t>
                </a:r>
                <a:r>
                  <a:rPr lang="en-US" sz="2800" dirty="0">
                    <a:solidFill>
                      <a:srgbClr val="F8665B"/>
                    </a:solidFill>
                  </a:rPr>
                  <a:t> 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đáy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của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hình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hộp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chữ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nhật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là</a:t>
                </a:r>
                <a:r>
                  <a:rPr lang="en-US" sz="2800" dirty="0">
                    <a:solidFill>
                      <a:srgbClr val="F8665B"/>
                    </a:solidFill>
                  </a:rPr>
                  <a:t>:</a:t>
                </a:r>
                <a:endParaRPr lang="en-US" sz="2800" dirty="0">
                  <a:solidFill>
                    <a:srgbClr val="F8665B"/>
                  </a:solidFill>
                </a:endParaRPr>
              </a:p>
              <a:p>
                <a:r>
                  <a:rPr lang="en-US" sz="2800" b="0" dirty="0">
                    <a:solidFill>
                      <a:srgbClr val="F8665B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25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</m:t>
                    </m:r>
                    <m:r>
                      <a:rPr lang="en-US" sz="280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750</m:t>
                    </m:r>
                    <m:r>
                      <a:rPr lang="en-US" sz="2800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𝑑𝑚</m:t>
                        </m:r>
                      </m:e>
                      <m:sup>
                        <m:r>
                          <a:rPr lang="en-US" sz="2800" i="1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F8665B"/>
                  </a:solidFill>
                </a:endParaRPr>
              </a:p>
              <a:p>
                <a:r>
                  <a:rPr lang="en-US" sz="2800" dirty="0" err="1">
                    <a:solidFill>
                      <a:srgbClr val="F8665B"/>
                    </a:solidFill>
                  </a:rPr>
                  <a:t>Diện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tích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toàn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phần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của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hình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hộp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chữ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nhật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là</a:t>
                </a:r>
                <a:r>
                  <a:rPr lang="en-US" sz="2800" dirty="0">
                    <a:solidFill>
                      <a:srgbClr val="F8665B"/>
                    </a:solidFill>
                  </a:rPr>
                  <a:t>:</a:t>
                </a:r>
                <a:endParaRPr lang="en-US" sz="2800" dirty="0">
                  <a:solidFill>
                    <a:srgbClr val="F8665B"/>
                  </a:solidFill>
                </a:endParaRPr>
              </a:p>
              <a:p>
                <a:r>
                  <a:rPr lang="en-US" sz="2800" dirty="0">
                    <a:solidFill>
                      <a:srgbClr val="F8665B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1440</m:t>
                    </m:r>
                    <m:r>
                      <a:rPr lang="en-US" sz="280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750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2190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F8665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F8665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𝑑𝑚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8665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800" b="0" dirty="0">
                  <a:solidFill>
                    <a:srgbClr val="F8665B"/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2800" dirty="0">
                    <a:solidFill>
                      <a:srgbClr val="F8665B"/>
                    </a:solidFill>
                  </a:rPr>
                  <a:t>		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Đáp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số</a:t>
                </a:r>
                <a:r>
                  <a:rPr lang="en-US" sz="2800" dirty="0">
                    <a:solidFill>
                      <a:srgbClr val="F8665B"/>
                    </a:solidFill>
                  </a:rPr>
                  <a:t>:Diện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tích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xung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quanh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0" i="0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</a:rPr>
                      <m:t>144</m:t>
                    </m:r>
                    <m:r>
                      <a:rPr lang="en-US" sz="280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𝑑𝑚</m:t>
                        </m:r>
                      </m:e>
                      <m:sup>
                        <m:r>
                          <a:rPr lang="en-US" sz="2800" i="1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solidFill>
                    <a:srgbClr val="F8665B"/>
                  </a:solidFill>
                </a:endParaRPr>
              </a:p>
              <a:p>
                <a:r>
                  <a:rPr lang="en-US" sz="2800" dirty="0">
                    <a:solidFill>
                      <a:srgbClr val="F8665B"/>
                    </a:solidFill>
                  </a:rPr>
                  <a:t>				Diện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tích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toàn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phần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8665B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0" i="0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</a:rPr>
                      <m:t>2190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𝑑𝑚</m:t>
                        </m:r>
                      </m:e>
                      <m:sup>
                        <m:r>
                          <a:rPr lang="en-US" sz="2800" i="1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solidFill>
                    <a:srgbClr val="F8665B"/>
                  </a:solidFill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1496" y="1079794"/>
                <a:ext cx="7144392" cy="4064767"/>
              </a:xfrm>
              <a:prstGeom prst="rect">
                <a:avLst/>
              </a:prstGeom>
              <a:blipFill rotWithShape="1">
                <a:blip r:embed="rId4"/>
                <a:stretch>
                  <a:fillRect l="-4" t="-7" r="4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Arrow: Pentagon 22"/>
          <p:cNvSpPr/>
          <p:nvPr/>
        </p:nvSpPr>
        <p:spPr>
          <a:xfrm>
            <a:off x="4769570" y="5203463"/>
            <a:ext cx="6533322" cy="819119"/>
          </a:xfrm>
          <a:prstGeom prst="homePlate">
            <a:avLst/>
          </a:prstGeom>
          <a:solidFill>
            <a:srgbClr val="85E2BC"/>
          </a:solidFill>
          <a:ln>
            <a:solidFill>
              <a:srgbClr val="1FC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922649" y="5362569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#9Slide07 IcielKoni" pitchFamily="2" charset="0"/>
              </a:rPr>
              <a:t>Chú</a:t>
            </a:r>
            <a:r>
              <a:rPr lang="en-US" sz="2800" dirty="0">
                <a:solidFill>
                  <a:schemeClr val="bg1"/>
                </a:solidFill>
                <a:latin typeface="#9Slide07 IcielKoni" pitchFamily="2" charset="0"/>
              </a:rPr>
              <a:t> ý:</a:t>
            </a:r>
            <a:endParaRPr lang="en-US" sz="2800" dirty="0">
              <a:solidFill>
                <a:schemeClr val="bg1"/>
              </a:solidFill>
              <a:latin typeface="#9Slide07 IcielKoni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09426" y="5408914"/>
            <a:ext cx="5073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Độ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dài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cạnh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đ</a:t>
            </a:r>
            <a:r>
              <a:rPr lang="vi-VN" sz="2800" dirty="0">
                <a:solidFill>
                  <a:schemeClr val="bg1"/>
                </a:solidFill>
                <a:latin typeface="#9Slide07 IcielNabila" pitchFamily="2" charset="0"/>
              </a:rPr>
              <a:t>ơ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n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vị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.</a:t>
            </a:r>
            <a:endParaRPr lang="en-US" sz="2800" dirty="0">
              <a:solidFill>
                <a:schemeClr val="bg1"/>
              </a:solidFill>
              <a:latin typeface="#9Slide07 IcielNabila" pitchFamily="2" charset="0"/>
            </a:endParaRPr>
          </a:p>
        </p:txBody>
      </p:sp>
    </p:spTree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2" grpId="0" uiExpand="1" build="p"/>
      <p:bldP spid="23" grpId="0" animBg="1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/>
          <p:nvPr/>
        </p:nvSpPr>
        <p:spPr>
          <a:xfrm>
            <a:off x="346216" y="978028"/>
            <a:ext cx="11499568" cy="5542373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4"/>
          <p:cNvSpPr/>
          <p:nvPr/>
        </p:nvSpPr>
        <p:spPr>
          <a:xfrm>
            <a:off x="584406" y="1239816"/>
            <a:ext cx="11055672" cy="5039178"/>
          </a:xfrm>
          <a:prstGeom prst="roundRect">
            <a:avLst>
              <a:gd name="adj" fmla="val 15809"/>
            </a:avLst>
          </a:prstGeom>
          <a:noFill/>
          <a:ln w="38100" cap="rnd">
            <a:solidFill>
              <a:srgbClr val="1FC2A4"/>
            </a:solidFill>
            <a:prstDash val="dash"/>
            <a:round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4598539" y="1649710"/>
                <a:ext cx="7144392" cy="44862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FF9409"/>
                    </a:solidFill>
                  </a:rPr>
                  <a:t>Diện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tích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xung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quanh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của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hình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hộp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chữ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nhật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là</a:t>
                </a:r>
                <a:r>
                  <a:rPr lang="en-US" sz="2800" dirty="0">
                    <a:solidFill>
                      <a:srgbClr val="FF9409"/>
                    </a:solidFill>
                  </a:rPr>
                  <a:t>:</a:t>
                </a:r>
                <a:endParaRPr lang="en-US" sz="2800" dirty="0">
                  <a:solidFill>
                    <a:srgbClr val="FF9409"/>
                  </a:solidFill>
                </a:endParaRPr>
              </a:p>
              <a:p>
                <a:r>
                  <a:rPr lang="en-US" sz="2800" dirty="0">
                    <a:solidFill>
                      <a:srgbClr val="FF9409"/>
                    </a:solidFill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solidFill>
                                  <a:srgbClr val="FF940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solidFill>
                                  <a:srgbClr val="FF9409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i="1">
                                <a:solidFill>
                                  <a:srgbClr val="FF9409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i="1">
                                <a:solidFill>
                                  <a:srgbClr val="FF940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solidFill>
                                  <a:srgbClr val="FF940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i="1">
                                <a:solidFill>
                                  <a:srgbClr val="FF9409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en-US" sz="2800" i="1">
                        <a:solidFill>
                          <a:srgbClr val="FF9409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800" i="1">
                        <a:solidFill>
                          <a:srgbClr val="FF9409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i="1">
                        <a:solidFill>
                          <a:srgbClr val="FF9409"/>
                        </a:solidFill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800" i="1">
                        <a:solidFill>
                          <a:srgbClr val="FF9409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  <m:r>
                      <a:rPr lang="en-US" sz="2800">
                        <a:solidFill>
                          <a:srgbClr val="FF9409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𝑑𝑚</m:t>
                        </m:r>
                      </m:e>
                      <m:sup>
                        <m: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rgbClr val="FF9409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FF9409"/>
                  </a:solidFill>
                </a:endParaRPr>
              </a:p>
              <a:p>
                <a:r>
                  <a:rPr lang="en-US" sz="2800" dirty="0" err="1">
                    <a:solidFill>
                      <a:srgbClr val="FF9409"/>
                    </a:solidFill>
                  </a:rPr>
                  <a:t>Diện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tích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hai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mặt</a:t>
                </a:r>
                <a:r>
                  <a:rPr lang="en-US" sz="2800" dirty="0">
                    <a:solidFill>
                      <a:srgbClr val="FF9409"/>
                    </a:solidFill>
                  </a:rPr>
                  <a:t> 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đáy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của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hình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hộp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chữ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nhật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là</a:t>
                </a:r>
                <a:r>
                  <a:rPr lang="en-US" sz="2800" dirty="0">
                    <a:solidFill>
                      <a:srgbClr val="FF9409"/>
                    </a:solidFill>
                  </a:rPr>
                  <a:t>:</a:t>
                </a:r>
                <a:endParaRPr lang="en-US" sz="2800" dirty="0">
                  <a:solidFill>
                    <a:srgbClr val="FF9409"/>
                  </a:solidFill>
                </a:endParaRPr>
              </a:p>
              <a:p>
                <a:r>
                  <a:rPr lang="en-US" sz="2800" dirty="0">
                    <a:solidFill>
                      <a:srgbClr val="FF9409"/>
                    </a:solidFill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800" i="1">
                        <a:solidFill>
                          <a:srgbClr val="FF940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800" i="1">
                        <a:solidFill>
                          <a:srgbClr val="FF9409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800" i="1">
                        <a:solidFill>
                          <a:srgbClr val="FF9409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i="1">
                        <a:solidFill>
                          <a:srgbClr val="FF9409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2800">
                        <a:solidFill>
                          <a:srgbClr val="FF9409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𝑑𝑚</m:t>
                        </m:r>
                      </m:e>
                      <m:sup>
                        <m: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rgbClr val="FF9409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FF9409"/>
                  </a:solidFill>
                </a:endParaRPr>
              </a:p>
              <a:p>
                <a:r>
                  <a:rPr lang="en-US" sz="2800" dirty="0" err="1">
                    <a:solidFill>
                      <a:srgbClr val="FF9409"/>
                    </a:solidFill>
                  </a:rPr>
                  <a:t>Diện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tích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toàn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phần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của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hình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hộp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chữ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nhật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là</a:t>
                </a:r>
                <a:r>
                  <a:rPr lang="en-US" sz="2800" dirty="0">
                    <a:solidFill>
                      <a:srgbClr val="FF9409"/>
                    </a:solidFill>
                  </a:rPr>
                  <a:t>:</a:t>
                </a:r>
                <a:endParaRPr lang="en-US" sz="2800" dirty="0">
                  <a:solidFill>
                    <a:srgbClr val="FF9409"/>
                  </a:solidFill>
                </a:endParaRPr>
              </a:p>
              <a:p>
                <a:r>
                  <a:rPr lang="en-US" sz="2800" dirty="0">
                    <a:solidFill>
                      <a:srgbClr val="FF9409"/>
                    </a:solidFill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  <m:r>
                      <a:rPr lang="en-US" sz="2800" i="1">
                        <a:solidFill>
                          <a:srgbClr val="FF9409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2800" i="1">
                        <a:solidFill>
                          <a:srgbClr val="FF9409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d>
                      <m:dPr>
                        <m:ctrlP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rgbClr val="FF940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FF9409"/>
                                </a:solidFill>
                                <a:latin typeface="Cambria Math" panose="02040503050406030204" pitchFamily="18" charset="0"/>
                              </a:rPr>
                              <m:t>𝑑𝑚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FF9409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800" dirty="0">
                  <a:solidFill>
                    <a:srgbClr val="FF9409"/>
                  </a:solidFill>
                </a:endParaRPr>
              </a:p>
              <a:p>
                <a:r>
                  <a:rPr lang="en-US" sz="2800" dirty="0">
                    <a:solidFill>
                      <a:srgbClr val="FF9409"/>
                    </a:solidFill>
                  </a:rPr>
                  <a:t>		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Đáp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số</a:t>
                </a:r>
                <a:r>
                  <a:rPr lang="en-US" sz="2800" dirty="0">
                    <a:solidFill>
                      <a:srgbClr val="FF9409"/>
                    </a:solidFill>
                  </a:rPr>
                  <a:t>:Diện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tích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xung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quanh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9409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  <m:sSup>
                      <m:sSupPr>
                        <m:ctrlP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𝑑𝑚</m:t>
                        </m:r>
                      </m:e>
                      <m:sup>
                        <m: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solidFill>
                    <a:srgbClr val="FF9409"/>
                  </a:solidFill>
                </a:endParaRPr>
              </a:p>
              <a:p>
                <a:r>
                  <a:rPr lang="en-US" sz="2800" dirty="0">
                    <a:solidFill>
                      <a:srgbClr val="FF9409"/>
                    </a:solidFill>
                  </a:rPr>
                  <a:t>				Diện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tích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toàn</a:t>
                </a:r>
                <a:r>
                  <a:rPr lang="en-US" sz="2800" dirty="0">
                    <a:solidFill>
                      <a:srgbClr val="FF9409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9409"/>
                    </a:solidFill>
                  </a:rPr>
                  <a:t>phần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9409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sSup>
                      <m:sSupPr>
                        <m:ctrlP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𝑑𝑚</m:t>
                        </m:r>
                      </m:e>
                      <m:sup>
                        <m:r>
                          <a:rPr lang="en-US" sz="2800" i="1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solidFill>
                    <a:srgbClr val="FF9409"/>
                  </a:solidFill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8539" y="1649710"/>
                <a:ext cx="7144392" cy="4486293"/>
              </a:xfrm>
              <a:prstGeom prst="rect">
                <a:avLst/>
              </a:prstGeom>
              <a:blipFill rotWithShape="1">
                <a:blip r:embed="rId1"/>
                <a:stretch>
                  <a:fillRect l="-7" t="-14" r="7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758663" y="2488237"/>
            <a:ext cx="3397108" cy="3027096"/>
            <a:chOff x="7069019" y="2540355"/>
            <a:chExt cx="3397108" cy="3027096"/>
          </a:xfrm>
        </p:grpSpPr>
        <p:sp>
          <p:nvSpPr>
            <p:cNvPr id="16" name="Cube 15"/>
            <p:cNvSpPr/>
            <p:nvPr/>
          </p:nvSpPr>
          <p:spPr>
            <a:xfrm>
              <a:off x="7069019" y="3514788"/>
              <a:ext cx="2564572" cy="1645920"/>
            </a:xfrm>
            <a:prstGeom prst="cube">
              <a:avLst>
                <a:gd name="adj" fmla="val 42625"/>
              </a:avLst>
            </a:prstGeom>
            <a:solidFill>
              <a:srgbClr val="F0F962"/>
            </a:solidFill>
            <a:ln w="38100">
              <a:solidFill>
                <a:srgbClr val="F866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8429204" y="2540355"/>
                  <a:ext cx="1040926" cy="9002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𝑑𝑚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9204" y="2540355"/>
                  <a:ext cx="1040926" cy="900246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9440869" y="4665666"/>
                  <a:ext cx="832536" cy="9017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0869" y="4665666"/>
                  <a:ext cx="832536" cy="901785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9633591" y="3495493"/>
                  <a:ext cx="832536" cy="8989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3591" y="3495493"/>
                  <a:ext cx="832536" cy="898964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929132" y="639715"/>
            <a:ext cx="5868710" cy="5572691"/>
            <a:chOff x="1064180" y="3851681"/>
            <a:chExt cx="9908620" cy="1932431"/>
          </a:xfrm>
        </p:grpSpPr>
        <p:grpSp>
          <p:nvGrpSpPr>
            <p:cNvPr id="3" name="组合 2"/>
            <p:cNvGrpSpPr/>
            <p:nvPr/>
          </p:nvGrpSpPr>
          <p:grpSpPr>
            <a:xfrm>
              <a:off x="1064180" y="3851681"/>
              <a:ext cx="9908620" cy="1932431"/>
              <a:chOff x="1513192" y="1554345"/>
              <a:chExt cx="9542584" cy="2489152"/>
            </a:xfrm>
          </p:grpSpPr>
          <p:sp>
            <p:nvSpPr>
              <p:cNvPr id="4" name="Rectangle 4"/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900994" y="1660916"/>
                <a:ext cx="8681462" cy="2300557"/>
              </a:xfrm>
              <a:prstGeom prst="roundRect">
                <a:avLst/>
              </a:prstGeom>
              <a:noFill/>
              <a:ln w="381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1466857" y="3982846"/>
              <a:ext cx="9258283" cy="173800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50000"/>
                </a:lnSpc>
                <a:defRPr sz="2000">
                  <a:solidFill>
                    <a:srgbClr val="117926"/>
                  </a:solidFill>
                  <a:latin typeface="小考拉体" panose="02000503000000000000" pitchFamily="2" charset="-122"/>
                  <a:ea typeface="小考拉体" panose="02000503000000000000" pitchFamily="2" charset="-122"/>
                </a:defRPr>
              </a:lvl1pPr>
            </a:lstStyle>
            <a:p>
              <a:pPr algn="l"/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2.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Một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cái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thùng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không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nắp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dạng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hình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hộp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chữ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nhật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có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chiều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dài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1,5m,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chiều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rộng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0,6m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và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chiều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cao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8dm. Ng</a:t>
              </a:r>
              <a:r>
                <a:rPr lang="vi-VN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ư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ời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ta s</a:t>
              </a:r>
              <a:r>
                <a:rPr lang="vi-VN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ơ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n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mặt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ngoài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của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thùng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.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Hỏi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diện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tích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quét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s</a:t>
              </a:r>
              <a:r>
                <a:rPr lang="vi-VN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ơ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n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là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bao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nhiêu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mét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 </a:t>
              </a:r>
              <a:r>
                <a:rPr lang="en-US" altLang="zh-CN" sz="2800" dirty="0" err="1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vuông</a:t>
              </a:r>
              <a:r>
                <a:rPr lang="en-US" altLang="zh-CN" sz="2800" dirty="0">
                  <a:solidFill>
                    <a:srgbClr val="1FC2A4"/>
                  </a:solidFill>
                  <a:latin typeface="#9Slide07 IcielKoni" pitchFamily="2" charset="0"/>
                  <a:ea typeface="小单纯体" panose="02010601030101010101" pitchFamily="2" charset="-122"/>
                </a:rPr>
                <a:t>?</a:t>
              </a:r>
              <a:endParaRPr lang="zh-CN" altLang="zh-CN" sz="2800" dirty="0">
                <a:solidFill>
                  <a:srgbClr val="1FC2A4"/>
                </a:solidFill>
                <a:latin typeface="#9Slide07 IcielKoni" pitchFamily="2" charset="0"/>
                <a:ea typeface="小单纯体" panose="02010601030101010101" pitchFamily="2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>
            <a:fillRect/>
          </a:stretch>
        </p:blipFill>
        <p:spPr>
          <a:xfrm>
            <a:off x="4585212" y="502907"/>
            <a:ext cx="1715729" cy="1234189"/>
          </a:xfrm>
          <a:prstGeom prst="rect">
            <a:avLst/>
          </a:prstGeom>
        </p:spPr>
      </p:pic>
      <p:pic>
        <p:nvPicPr>
          <p:cNvPr id="1026" name="Picture 2" descr="Luyện tập, trắc nghiệm - Hoc2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9" b="89680" l="6147" r="89835">
                        <a14:foregroundMark x1="8983" y1="32384" x2="8983" y2="32384"/>
                        <a14:foregroundMark x1="8983" y1="29893" x2="8983" y2="29893"/>
                        <a14:foregroundMark x1="6147" y1="28826" x2="6147" y2="28826"/>
                        <a14:foregroundMark x1="80142" y1="85409" x2="80142" y2="85409"/>
                        <a14:foregroundMark x1="83215" y1="84342" x2="83215" y2="84342"/>
                        <a14:foregroundMark x1="8983" y1="48043" x2="8983" y2="48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70" y="3426060"/>
            <a:ext cx="4015409" cy="266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9321495" y="1822720"/>
            <a:ext cx="1865042" cy="0"/>
          </a:xfrm>
          <a:prstGeom prst="line">
            <a:avLst/>
          </a:prstGeom>
          <a:ln w="28575">
            <a:solidFill>
              <a:srgbClr val="F86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456674" y="2465846"/>
            <a:ext cx="3037860" cy="0"/>
          </a:xfrm>
          <a:prstGeom prst="line">
            <a:avLst/>
          </a:prstGeom>
          <a:ln w="28575">
            <a:solidFill>
              <a:srgbClr val="F86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524153" y="3115203"/>
            <a:ext cx="2423391" cy="0"/>
          </a:xfrm>
          <a:prstGeom prst="line">
            <a:avLst/>
          </a:prstGeom>
          <a:ln w="28575">
            <a:solidFill>
              <a:srgbClr val="F86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098147" y="3115203"/>
            <a:ext cx="1865042" cy="0"/>
          </a:xfrm>
          <a:prstGeom prst="line">
            <a:avLst/>
          </a:prstGeom>
          <a:ln w="28575">
            <a:solidFill>
              <a:srgbClr val="F86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477993" y="3738055"/>
            <a:ext cx="905447" cy="0"/>
          </a:xfrm>
          <a:prstGeom prst="line">
            <a:avLst/>
          </a:prstGeom>
          <a:ln w="28575">
            <a:solidFill>
              <a:srgbClr val="F86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948984" y="3738055"/>
            <a:ext cx="2441512" cy="0"/>
          </a:xfrm>
          <a:prstGeom prst="line">
            <a:avLst/>
          </a:prstGeom>
          <a:ln w="28575">
            <a:solidFill>
              <a:srgbClr val="F86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69118" y="442182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8dm</a:t>
            </a:r>
            <a:endParaRPr lang="en-US" sz="2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652021" y="3164450"/>
            <a:ext cx="926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1,5m</a:t>
            </a:r>
            <a:endParaRPr lang="en-US" sz="2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3886022" y="5732119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0,6m</a:t>
            </a:r>
            <a:endParaRPr lang="en-US" sz="2800" b="1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234" r="38105">
                        <a14:foregroundMark x1="15974" y1="33684" x2="19808" y2="36632"/>
                        <a14:foregroundMark x1="27636" y1="29474" x2="27476" y2="35368"/>
                        <a14:foregroundMark x1="34345" y1="10316" x2="34345" y2="10316"/>
                        <a14:foregroundMark x1="34665" y1="14947" x2="34665" y2="14947"/>
                        <a14:foregroundMark x1="35623" y1="12000" x2="35623" y2="12000"/>
                        <a14:foregroundMark x1="32268" y1="10947" x2="32268" y2="10947"/>
                        <a14:foregroundMark x1="33546" y1="20000" x2="33546" y2="20000"/>
                        <a14:backgroundMark x1="33387" y1="30105" x2="33387" y2="30105"/>
                        <a14:backgroundMark x1="9105" y1="33684" x2="9105" y2="33684"/>
                        <a14:backgroundMark x1="9265" y1="41263" x2="9265" y2="41263"/>
                        <a14:backgroundMark x1="9585" y1="32632" x2="9585" y2="32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40" t="7577" r="57661" b="11299"/>
          <a:stretch>
            <a:fillRect/>
          </a:stretch>
        </p:blipFill>
        <p:spPr>
          <a:xfrm>
            <a:off x="115851" y="639715"/>
            <a:ext cx="1581615" cy="2813890"/>
          </a:xfrm>
          <a:prstGeom prst="rect">
            <a:avLst/>
          </a:prstGeom>
        </p:spPr>
      </p:pic>
      <p:sp>
        <p:nvSpPr>
          <p:cNvPr id="26" name="Rounded Rectangle 9"/>
          <p:cNvSpPr/>
          <p:nvPr/>
        </p:nvSpPr>
        <p:spPr>
          <a:xfrm>
            <a:off x="2363346" y="890857"/>
            <a:ext cx="7315200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 defTabSz="914400">
              <a:defRPr/>
            </a:pPr>
            <a:r>
              <a:rPr lang="en-US" sz="2800" b="1" dirty="0" err="1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rgbClr val="9537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>
              <a:defRPr/>
            </a:pPr>
            <a:r>
              <a:rPr lang="en-US" sz="2800" b="1" dirty="0" err="1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800" b="1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vi-VN" sz="2800" b="1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b="1" dirty="0" err="1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b="1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800" b="1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953735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/>
          <p:nvPr/>
        </p:nvSpPr>
        <p:spPr>
          <a:xfrm>
            <a:off x="201154" y="1510708"/>
            <a:ext cx="11781110" cy="5009693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4"/>
          <p:cNvSpPr/>
          <p:nvPr/>
        </p:nvSpPr>
        <p:spPr>
          <a:xfrm>
            <a:off x="450212" y="1724132"/>
            <a:ext cx="11326346" cy="4554861"/>
          </a:xfrm>
          <a:prstGeom prst="roundRect">
            <a:avLst>
              <a:gd name="adj" fmla="val 15809"/>
            </a:avLst>
          </a:prstGeom>
          <a:noFill/>
          <a:ln w="38100" cap="rnd">
            <a:solidFill>
              <a:srgbClr val="1FC2A4"/>
            </a:solidFill>
            <a:prstDash val="dash"/>
            <a:round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2" descr="Luyện tập, trắc nghiệm - Hoc24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609" b="89680" l="6147" r="89835">
                        <a14:foregroundMark x1="8983" y1="32384" x2="8983" y2="32384"/>
                        <a14:foregroundMark x1="8983" y1="29893" x2="8983" y2="29893"/>
                        <a14:foregroundMark x1="6147" y1="28826" x2="6147" y2="28826"/>
                        <a14:foregroundMark x1="80142" y1="85409" x2="80142" y2="85409"/>
                        <a14:foregroundMark x1="83215" y1="84342" x2="83215" y2="84342"/>
                        <a14:foregroundMark x1="8983" y1="48043" x2="8983" y2="48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72" y="2924221"/>
            <a:ext cx="3249821" cy="215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468333" y="3708038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8dm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136152" y="2662611"/>
            <a:ext cx="926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1,5m</a:t>
            </a:r>
            <a:endParaRPr lang="en-US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063009" y="4710875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0,6m</a:t>
            </a:r>
            <a:endParaRPr lang="en-US" sz="28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4547479" y="1973377"/>
                <a:ext cx="7330789" cy="3539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F8665B"/>
                    </a:solidFill>
                  </a:rPr>
                  <a:t>					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Đổi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</a:rPr>
                      <m:t>18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</a:rPr>
                      <m:t>𝑑𝑚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800" dirty="0">
                  <a:solidFill>
                    <a:srgbClr val="F8665B"/>
                  </a:solidFill>
                </a:endParaRPr>
              </a:p>
              <a:p>
                <a:r>
                  <a:rPr lang="en-US" sz="2800" dirty="0" err="1">
                    <a:solidFill>
                      <a:srgbClr val="F8665B"/>
                    </a:solidFill>
                  </a:rPr>
                  <a:t>Diện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tích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xung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quanh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của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cái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thùng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không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nắp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là</a:t>
                </a:r>
                <a:r>
                  <a:rPr lang="en-US" sz="2800" dirty="0">
                    <a:solidFill>
                      <a:srgbClr val="F8665B"/>
                    </a:solidFill>
                  </a:rPr>
                  <a:t>:</a:t>
                </a:r>
                <a:endParaRPr lang="en-US" sz="2800" dirty="0">
                  <a:solidFill>
                    <a:srgbClr val="F8665B"/>
                  </a:solidFill>
                </a:endParaRPr>
              </a:p>
              <a:p>
                <a:r>
                  <a:rPr lang="en-US" sz="2800" dirty="0">
                    <a:solidFill>
                      <a:srgbClr val="F8665B"/>
                    </a:solidFill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800" i="1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US" sz="2800" b="0" i="1" smtClean="0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e>
                    </m:d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en-US" sz="2800" b="0" i="0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0" i="0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sz="2800" b="0" i="0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800" b="0" i="0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36</m:t>
                    </m:r>
                    <m:r>
                      <a:rPr lang="en-US" sz="2800" b="0" i="0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F8665B"/>
                  </a:solidFill>
                </a:endParaRPr>
              </a:p>
              <a:p>
                <a:r>
                  <a:rPr lang="en-US" sz="2800" dirty="0" err="1">
                    <a:solidFill>
                      <a:srgbClr val="F8665B"/>
                    </a:solidFill>
                  </a:rPr>
                  <a:t>Diện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tích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mặt</a:t>
                </a:r>
                <a:r>
                  <a:rPr lang="en-US" sz="2800" dirty="0">
                    <a:solidFill>
                      <a:srgbClr val="F8665B"/>
                    </a:solidFill>
                  </a:rPr>
                  <a:t> 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đáy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của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cái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thùng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là</a:t>
                </a:r>
                <a:r>
                  <a:rPr lang="en-US" sz="2800" dirty="0">
                    <a:solidFill>
                      <a:srgbClr val="F8665B"/>
                    </a:solidFill>
                  </a:rPr>
                  <a:t>:</a:t>
                </a:r>
                <a:endParaRPr lang="en-US" sz="2800" dirty="0">
                  <a:solidFill>
                    <a:srgbClr val="F8665B"/>
                  </a:solidFill>
                </a:endParaRPr>
              </a:p>
              <a:p>
                <a:r>
                  <a:rPr lang="en-US" sz="2800" b="0" dirty="0">
                    <a:solidFill>
                      <a:srgbClr val="F8665B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0" i="0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800" b="0" i="0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800" b="0" i="0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</m:t>
                    </m:r>
                    <m:r>
                      <a:rPr lang="en-US" sz="2800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i="1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F8665B"/>
                  </a:solidFill>
                </a:endParaRPr>
              </a:p>
              <a:p>
                <a:r>
                  <a:rPr lang="en-US" sz="2800" dirty="0" err="1">
                    <a:solidFill>
                      <a:srgbClr val="F8665B"/>
                    </a:solidFill>
                  </a:rPr>
                  <a:t>Diện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tích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quét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sơn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mặt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ngoài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của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cái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thùng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là</a:t>
                </a:r>
                <a:r>
                  <a:rPr lang="en-US" sz="2800" dirty="0">
                    <a:solidFill>
                      <a:srgbClr val="F8665B"/>
                    </a:solidFill>
                  </a:rPr>
                  <a:t>:</a:t>
                </a:r>
                <a:endParaRPr lang="en-US" sz="2800" dirty="0">
                  <a:solidFill>
                    <a:srgbClr val="F8665B"/>
                  </a:solidFill>
                </a:endParaRPr>
              </a:p>
              <a:p>
                <a:r>
                  <a:rPr lang="en-US" sz="2800" dirty="0">
                    <a:solidFill>
                      <a:srgbClr val="F8665B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sz="2800" b="0" i="0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800" b="0" i="0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36</m:t>
                    </m:r>
                    <m:r>
                      <a:rPr lang="en-US" sz="280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26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F8665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F8665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8665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800" b="0" dirty="0">
                  <a:solidFill>
                    <a:srgbClr val="F8665B"/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2800" dirty="0">
                    <a:solidFill>
                      <a:srgbClr val="F8665B"/>
                    </a:solidFill>
                  </a:rPr>
                  <a:t>		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Đáp</a:t>
                </a:r>
                <a:r>
                  <a:rPr lang="en-US" sz="2800" dirty="0">
                    <a:solidFill>
                      <a:srgbClr val="F8665B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8665B"/>
                    </a:solidFill>
                  </a:rPr>
                  <a:t>số</a:t>
                </a:r>
                <a:r>
                  <a:rPr lang="en-US" sz="2800" dirty="0">
                    <a:solidFill>
                      <a:srgbClr val="F8665B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US" sz="2800" i="1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800" i="1">
                        <a:solidFill>
                          <a:srgbClr val="F8665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26</m:t>
                    </m:r>
                  </m:oMath>
                </a14:m>
                <a:r>
                  <a:rPr lang="en-US" sz="2800" dirty="0">
                    <a:solidFill>
                      <a:srgbClr val="F8665B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i="1">
                            <a:solidFill>
                              <a:srgbClr val="F8665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solidFill>
                    <a:srgbClr val="F8665B"/>
                  </a:solidFill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479" y="1973377"/>
                <a:ext cx="7330789" cy="3539430"/>
              </a:xfrm>
              <a:prstGeom prst="rect">
                <a:avLst/>
              </a:prstGeom>
              <a:blipFill rotWithShape="1">
                <a:blip r:embed="rId3"/>
                <a:stretch>
                  <a:fillRect l="-3" t="-12" r="8" b="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8" grpId="0"/>
      <p:bldP spid="19" grpId="0"/>
      <p:bldP spid="20" grpId="0"/>
      <p:bldP spid="2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990527" y="3385008"/>
            <a:ext cx="8644602" cy="743427"/>
            <a:chOff x="1513191" y="1554345"/>
            <a:chExt cx="9823876" cy="2489152"/>
          </a:xfrm>
        </p:grpSpPr>
        <p:sp>
          <p:nvSpPr>
            <p:cNvPr id="21" name="Rectangle 4"/>
            <p:cNvSpPr/>
            <p:nvPr/>
          </p:nvSpPr>
          <p:spPr>
            <a:xfrm>
              <a:off x="1513191" y="1554345"/>
              <a:ext cx="9823876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#9Slide07 HLT Fall For You" panose="02000506000000020003" pitchFamily="2" charset="0"/>
              </a:endParaRPr>
            </a:p>
          </p:txBody>
        </p:sp>
        <p:sp>
          <p:nvSpPr>
            <p:cNvPr id="22" name="Rectangle 4"/>
            <p:cNvSpPr/>
            <p:nvPr/>
          </p:nvSpPr>
          <p:spPr>
            <a:xfrm>
              <a:off x="1608384" y="1769779"/>
              <a:ext cx="9665627" cy="2112676"/>
            </a:xfrm>
            <a:prstGeom prst="roundRect">
              <a:avLst>
                <a:gd name="adj" fmla="val 50000"/>
              </a:avLst>
            </a:prstGeom>
            <a:noFill/>
            <a:ln w="254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1150787" y="3500265"/>
            <a:ext cx="8719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rgbClr val="FECF39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a) </a:t>
            </a:r>
            <a:r>
              <a:rPr kumimoji="1" lang="en-US" altLang="zh-CN" sz="3200" b="1" dirty="0" err="1">
                <a:solidFill>
                  <a:srgbClr val="FECF39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Diện</a:t>
            </a:r>
            <a:r>
              <a:rPr kumimoji="1" lang="en-US" altLang="zh-CN" sz="3200" b="1" dirty="0">
                <a:solidFill>
                  <a:srgbClr val="FECF39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FECF39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tích</a:t>
            </a:r>
            <a:r>
              <a:rPr kumimoji="1" lang="en-US" altLang="zh-CN" sz="3200" b="1" dirty="0">
                <a:solidFill>
                  <a:srgbClr val="FECF39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FECF39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toàn</a:t>
            </a:r>
            <a:r>
              <a:rPr kumimoji="1" lang="en-US" altLang="zh-CN" sz="3200" b="1" dirty="0">
                <a:solidFill>
                  <a:srgbClr val="FECF39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FECF39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phần</a:t>
            </a:r>
            <a:r>
              <a:rPr kumimoji="1" lang="en-US" altLang="zh-CN" sz="3200" b="1" dirty="0">
                <a:solidFill>
                  <a:srgbClr val="FECF39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FECF39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của</a:t>
            </a:r>
            <a:r>
              <a:rPr kumimoji="1" lang="en-US" altLang="zh-CN" sz="3200" b="1" dirty="0">
                <a:solidFill>
                  <a:srgbClr val="FECF39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FECF39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hai</a:t>
            </a:r>
            <a:r>
              <a:rPr kumimoji="1" lang="en-US" altLang="zh-CN" sz="3200" b="1" dirty="0">
                <a:solidFill>
                  <a:srgbClr val="FECF39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FECF39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hình</a:t>
            </a:r>
            <a:r>
              <a:rPr kumimoji="1" lang="en-US" altLang="zh-CN" sz="3200" b="1" dirty="0">
                <a:solidFill>
                  <a:srgbClr val="FECF39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FECF39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hộp</a:t>
            </a:r>
            <a:r>
              <a:rPr kumimoji="1" lang="en-US" altLang="zh-CN" sz="3200" b="1" dirty="0">
                <a:solidFill>
                  <a:srgbClr val="FECF39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FECF39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chữ</a:t>
            </a:r>
            <a:r>
              <a:rPr kumimoji="1" lang="en-US" altLang="zh-CN" sz="3200" b="1" dirty="0">
                <a:solidFill>
                  <a:srgbClr val="FECF39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FECF39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nhật</a:t>
            </a:r>
            <a:r>
              <a:rPr kumimoji="1" lang="en-US" altLang="zh-CN" sz="3200" b="1" dirty="0">
                <a:solidFill>
                  <a:srgbClr val="FECF39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FECF39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bằng</a:t>
            </a:r>
            <a:r>
              <a:rPr kumimoji="1" lang="en-US" altLang="zh-CN" sz="3200" b="1" dirty="0">
                <a:solidFill>
                  <a:srgbClr val="FECF39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FECF39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nhau</a:t>
            </a:r>
            <a:r>
              <a:rPr kumimoji="1" lang="en-US" altLang="zh-CN" sz="3200" b="1" dirty="0">
                <a:solidFill>
                  <a:srgbClr val="FECF39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.</a:t>
            </a:r>
            <a:endParaRPr kumimoji="1" lang="zh-CN" altLang="en-US" sz="3200" b="1" dirty="0">
              <a:solidFill>
                <a:srgbClr val="FECF39"/>
              </a:solidFill>
              <a:latin typeface="#9Slide07 HLT Fall For You" panose="02000506000000020003" pitchFamily="2" charset="0"/>
              <a:ea typeface="小单纯体" panose="02010601030101010101" pitchFamily="2" charset="-122"/>
              <a:cs typeface="Microsoft YaHei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1005684" y="5138891"/>
            <a:ext cx="8867976" cy="743426"/>
            <a:chOff x="1513189" y="1554345"/>
            <a:chExt cx="29921815" cy="2489152"/>
          </a:xfrm>
        </p:grpSpPr>
        <p:sp>
          <p:nvSpPr>
            <p:cNvPr id="39" name="Rectangle 4"/>
            <p:cNvSpPr/>
            <p:nvPr/>
          </p:nvSpPr>
          <p:spPr>
            <a:xfrm>
              <a:off x="1513189" y="1554345"/>
              <a:ext cx="29921815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4"/>
            <p:cNvSpPr/>
            <p:nvPr/>
          </p:nvSpPr>
          <p:spPr>
            <a:xfrm>
              <a:off x="1706877" y="1727315"/>
              <a:ext cx="29472543" cy="2112677"/>
            </a:xfrm>
            <a:prstGeom prst="roundRect">
              <a:avLst>
                <a:gd name="adj" fmla="val 50000"/>
              </a:avLst>
            </a:prstGeom>
            <a:noFill/>
            <a:ln w="254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1211930" y="5233065"/>
            <a:ext cx="8422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>
                <a:solidFill>
                  <a:srgbClr val="7030A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c) </a:t>
            </a:r>
            <a:r>
              <a:rPr kumimoji="1" lang="en-US" altLang="zh-CN" sz="3200" b="1" dirty="0" err="1">
                <a:solidFill>
                  <a:srgbClr val="7030A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Diện</a:t>
            </a:r>
            <a:r>
              <a:rPr kumimoji="1" lang="en-US" altLang="zh-CN" sz="3200" b="1" dirty="0">
                <a:solidFill>
                  <a:srgbClr val="7030A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7030A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tích</a:t>
            </a:r>
            <a:r>
              <a:rPr kumimoji="1" lang="en-US" altLang="zh-CN" sz="3200" b="1" dirty="0">
                <a:solidFill>
                  <a:srgbClr val="7030A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7030A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xung</a:t>
            </a:r>
            <a:r>
              <a:rPr kumimoji="1" lang="en-US" altLang="zh-CN" sz="3200" b="1" dirty="0">
                <a:solidFill>
                  <a:srgbClr val="7030A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7030A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quanh</a:t>
            </a:r>
            <a:r>
              <a:rPr kumimoji="1" lang="en-US" altLang="zh-CN" sz="3200" b="1" dirty="0">
                <a:solidFill>
                  <a:srgbClr val="7030A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7030A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của</a:t>
            </a:r>
            <a:r>
              <a:rPr kumimoji="1" lang="en-US" altLang="zh-CN" sz="3200" b="1" dirty="0">
                <a:solidFill>
                  <a:srgbClr val="7030A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7030A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hai</a:t>
            </a:r>
            <a:r>
              <a:rPr kumimoji="1" lang="en-US" altLang="zh-CN" sz="3200" b="1" dirty="0">
                <a:solidFill>
                  <a:srgbClr val="7030A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7030A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hình</a:t>
            </a:r>
            <a:r>
              <a:rPr kumimoji="1" lang="en-US" altLang="zh-CN" sz="3200" b="1" dirty="0">
                <a:solidFill>
                  <a:srgbClr val="7030A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7030A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hộp</a:t>
            </a:r>
            <a:r>
              <a:rPr kumimoji="1" lang="en-US" altLang="zh-CN" sz="3200" b="1" dirty="0">
                <a:solidFill>
                  <a:srgbClr val="7030A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7030A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chữ</a:t>
            </a:r>
            <a:r>
              <a:rPr kumimoji="1" lang="en-US" altLang="zh-CN" sz="3200" b="1" dirty="0">
                <a:solidFill>
                  <a:srgbClr val="7030A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7030A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nhật</a:t>
            </a:r>
            <a:r>
              <a:rPr kumimoji="1" lang="en-US" altLang="zh-CN" sz="3200" b="1" dirty="0">
                <a:solidFill>
                  <a:srgbClr val="7030A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7030A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bằng</a:t>
            </a:r>
            <a:r>
              <a:rPr kumimoji="1" lang="en-US" altLang="zh-CN" sz="3200" b="1" dirty="0">
                <a:solidFill>
                  <a:srgbClr val="7030A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7030A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nhau</a:t>
            </a:r>
            <a:r>
              <a:rPr kumimoji="1" lang="en-US" altLang="zh-CN" sz="3200" b="1" dirty="0">
                <a:solidFill>
                  <a:srgbClr val="7030A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.</a:t>
            </a:r>
            <a:endParaRPr kumimoji="1" lang="zh-CN" altLang="en-US" sz="3200" b="1" dirty="0">
              <a:solidFill>
                <a:srgbClr val="7030A0"/>
              </a:solidFill>
              <a:latin typeface="#9Slide07 HLT Fall For You" panose="02000506000000020003" pitchFamily="2" charset="0"/>
              <a:ea typeface="小单纯体" panose="02010601030101010101" pitchFamily="2" charset="-122"/>
              <a:cs typeface="Microsoft YaHei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005684" y="4261948"/>
            <a:ext cx="9332129" cy="743426"/>
            <a:chOff x="1513192" y="1554345"/>
            <a:chExt cx="32395591" cy="2489152"/>
          </a:xfrm>
        </p:grpSpPr>
        <p:sp>
          <p:nvSpPr>
            <p:cNvPr id="33" name="Rectangle 4"/>
            <p:cNvSpPr/>
            <p:nvPr/>
          </p:nvSpPr>
          <p:spPr>
            <a:xfrm>
              <a:off x="1513192" y="1554345"/>
              <a:ext cx="32395591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4"/>
            <p:cNvSpPr/>
            <p:nvPr/>
          </p:nvSpPr>
          <p:spPr>
            <a:xfrm>
              <a:off x="1706877" y="1727315"/>
              <a:ext cx="32025506" cy="2112677"/>
            </a:xfrm>
            <a:prstGeom prst="roundRect">
              <a:avLst>
                <a:gd name="adj" fmla="val 50000"/>
              </a:avLst>
            </a:prstGeom>
            <a:noFill/>
            <a:ln w="254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153808" y="4364762"/>
            <a:ext cx="9123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>
                <a:solidFill>
                  <a:srgbClr val="953735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b) </a:t>
            </a:r>
            <a:r>
              <a:rPr kumimoji="1" lang="en-US" altLang="zh-CN" sz="3200" b="1" dirty="0" err="1">
                <a:solidFill>
                  <a:srgbClr val="953735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Diện</a:t>
            </a:r>
            <a:r>
              <a:rPr kumimoji="1" lang="en-US" altLang="zh-CN" sz="3200" b="1" dirty="0">
                <a:solidFill>
                  <a:srgbClr val="953735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953735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tích</a:t>
            </a:r>
            <a:r>
              <a:rPr kumimoji="1" lang="en-US" altLang="zh-CN" sz="3200" b="1" dirty="0">
                <a:solidFill>
                  <a:srgbClr val="953735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953735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toàn</a:t>
            </a:r>
            <a:r>
              <a:rPr kumimoji="1" lang="en-US" altLang="zh-CN" sz="3200" b="1" dirty="0">
                <a:solidFill>
                  <a:srgbClr val="953735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953735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phần</a:t>
            </a:r>
            <a:r>
              <a:rPr kumimoji="1" lang="en-US" altLang="zh-CN" sz="3200" b="1" dirty="0">
                <a:solidFill>
                  <a:srgbClr val="953735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953735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của</a:t>
            </a:r>
            <a:r>
              <a:rPr kumimoji="1" lang="en-US" altLang="zh-CN" sz="3200" b="1" dirty="0">
                <a:solidFill>
                  <a:srgbClr val="953735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953735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hai</a:t>
            </a:r>
            <a:r>
              <a:rPr kumimoji="1" lang="en-US" altLang="zh-CN" sz="3200" b="1" dirty="0">
                <a:solidFill>
                  <a:srgbClr val="953735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953735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hình</a:t>
            </a:r>
            <a:r>
              <a:rPr kumimoji="1" lang="en-US" altLang="zh-CN" sz="3200" b="1" dirty="0">
                <a:solidFill>
                  <a:srgbClr val="953735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953735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hộp</a:t>
            </a:r>
            <a:r>
              <a:rPr kumimoji="1" lang="en-US" altLang="zh-CN" sz="3200" b="1" dirty="0">
                <a:solidFill>
                  <a:srgbClr val="953735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953735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chữ</a:t>
            </a:r>
            <a:r>
              <a:rPr kumimoji="1" lang="en-US" altLang="zh-CN" sz="3200" b="1" dirty="0">
                <a:solidFill>
                  <a:srgbClr val="953735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953735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nhật</a:t>
            </a:r>
            <a:r>
              <a:rPr kumimoji="1" lang="en-US" altLang="zh-CN" sz="3200" b="1" dirty="0">
                <a:solidFill>
                  <a:srgbClr val="953735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953735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không</a:t>
            </a:r>
            <a:r>
              <a:rPr kumimoji="1" lang="en-US" altLang="zh-CN" sz="3200" b="1" dirty="0">
                <a:solidFill>
                  <a:srgbClr val="953735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953735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bằng</a:t>
            </a:r>
            <a:r>
              <a:rPr kumimoji="1" lang="en-US" altLang="zh-CN" sz="3200" b="1" dirty="0">
                <a:solidFill>
                  <a:srgbClr val="953735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953735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nhau</a:t>
            </a:r>
            <a:r>
              <a:rPr kumimoji="1" lang="en-US" altLang="zh-CN" sz="3200" b="1" dirty="0">
                <a:solidFill>
                  <a:srgbClr val="953735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.</a:t>
            </a:r>
            <a:endParaRPr kumimoji="1" lang="zh-CN" altLang="en-US" sz="3200" b="1" dirty="0">
              <a:solidFill>
                <a:srgbClr val="953735"/>
              </a:solidFill>
              <a:latin typeface="#9Slide07 HLT Fall For You" panose="02000506000000020003" pitchFamily="2" charset="0"/>
              <a:ea typeface="小单纯体" panose="02010601030101010101" pitchFamily="2" charset="-122"/>
              <a:cs typeface="Microsoft YaHei" panose="020B0503020204020204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1005684" y="6015835"/>
            <a:ext cx="9580830" cy="743426"/>
            <a:chOff x="1513189" y="1554345"/>
            <a:chExt cx="32667823" cy="2489152"/>
          </a:xfrm>
        </p:grpSpPr>
        <p:sp>
          <p:nvSpPr>
            <p:cNvPr id="36" name="Rectangle 4"/>
            <p:cNvSpPr/>
            <p:nvPr/>
          </p:nvSpPr>
          <p:spPr>
            <a:xfrm>
              <a:off x="1513189" y="1554345"/>
              <a:ext cx="32667823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4"/>
            <p:cNvSpPr/>
            <p:nvPr/>
          </p:nvSpPr>
          <p:spPr>
            <a:xfrm>
              <a:off x="1706880" y="1727315"/>
              <a:ext cx="32211406" cy="2112677"/>
            </a:xfrm>
            <a:prstGeom prst="roundRect">
              <a:avLst>
                <a:gd name="adj" fmla="val 50000"/>
              </a:avLst>
            </a:prstGeom>
            <a:noFill/>
            <a:ln w="254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158110" y="6127693"/>
            <a:ext cx="9275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>
                <a:solidFill>
                  <a:srgbClr val="92D05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d) </a:t>
            </a:r>
            <a:r>
              <a:rPr kumimoji="1" lang="en-US" altLang="zh-CN" sz="3200" b="1" dirty="0" err="1">
                <a:solidFill>
                  <a:srgbClr val="92D05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Diện</a:t>
            </a:r>
            <a:r>
              <a:rPr kumimoji="1" lang="en-US" altLang="zh-CN" sz="3200" b="1" dirty="0">
                <a:solidFill>
                  <a:srgbClr val="92D05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92D05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tích</a:t>
            </a:r>
            <a:r>
              <a:rPr kumimoji="1" lang="en-US" altLang="zh-CN" sz="3200" b="1" dirty="0">
                <a:solidFill>
                  <a:srgbClr val="92D05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92D05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xung</a:t>
            </a:r>
            <a:r>
              <a:rPr kumimoji="1" lang="en-US" altLang="zh-CN" sz="3200" b="1" dirty="0">
                <a:solidFill>
                  <a:srgbClr val="92D05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92D05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quanh</a:t>
            </a:r>
            <a:r>
              <a:rPr kumimoji="1" lang="en-US" altLang="zh-CN" sz="3200" b="1" dirty="0">
                <a:solidFill>
                  <a:srgbClr val="92D05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92D05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của</a:t>
            </a:r>
            <a:r>
              <a:rPr kumimoji="1" lang="en-US" altLang="zh-CN" sz="3200" b="1" dirty="0">
                <a:solidFill>
                  <a:srgbClr val="92D05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92D05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hai</a:t>
            </a:r>
            <a:r>
              <a:rPr kumimoji="1" lang="en-US" altLang="zh-CN" sz="3200" b="1" dirty="0">
                <a:solidFill>
                  <a:srgbClr val="92D05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92D05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hình</a:t>
            </a:r>
            <a:r>
              <a:rPr kumimoji="1" lang="en-US" altLang="zh-CN" sz="3200" b="1" dirty="0">
                <a:solidFill>
                  <a:srgbClr val="92D05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92D05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hộp</a:t>
            </a:r>
            <a:r>
              <a:rPr kumimoji="1" lang="en-US" altLang="zh-CN" sz="3200" b="1" dirty="0">
                <a:solidFill>
                  <a:srgbClr val="92D05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92D05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chữ</a:t>
            </a:r>
            <a:r>
              <a:rPr kumimoji="1" lang="en-US" altLang="zh-CN" sz="3200" b="1" dirty="0">
                <a:solidFill>
                  <a:srgbClr val="92D05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92D05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nhật</a:t>
            </a:r>
            <a:r>
              <a:rPr kumimoji="1" lang="en-US" altLang="zh-CN" sz="3200" b="1" dirty="0">
                <a:solidFill>
                  <a:srgbClr val="92D05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92D05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không</a:t>
            </a:r>
            <a:r>
              <a:rPr kumimoji="1" lang="en-US" altLang="zh-CN" sz="3200" b="1" dirty="0">
                <a:solidFill>
                  <a:srgbClr val="92D05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92D05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bằng</a:t>
            </a:r>
            <a:r>
              <a:rPr kumimoji="1" lang="en-US" altLang="zh-CN" sz="3200" b="1" dirty="0">
                <a:solidFill>
                  <a:srgbClr val="92D05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 </a:t>
            </a:r>
            <a:r>
              <a:rPr kumimoji="1" lang="en-US" altLang="zh-CN" sz="3200" b="1" dirty="0" err="1">
                <a:solidFill>
                  <a:srgbClr val="92D05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nhau</a:t>
            </a:r>
            <a:r>
              <a:rPr kumimoji="1" lang="en-US" altLang="zh-CN" sz="3200" b="1" dirty="0">
                <a:solidFill>
                  <a:srgbClr val="92D050"/>
                </a:solidFill>
                <a:latin typeface="#9Slide07 HLT Fall For You" panose="02000506000000020003" pitchFamily="2" charset="0"/>
                <a:ea typeface="小单纯体" panose="02010601030101010101" pitchFamily="2" charset="-122"/>
                <a:cs typeface="Microsoft YaHei" panose="020B0503020204020204" pitchFamily="34" charset="-122"/>
              </a:rPr>
              <a:t>.</a:t>
            </a:r>
            <a:endParaRPr kumimoji="1" lang="zh-CN" altLang="en-US" sz="3200" b="1" dirty="0">
              <a:solidFill>
                <a:srgbClr val="92D050"/>
              </a:solidFill>
              <a:latin typeface="#9Slide07 HLT Fall For You" panose="02000506000000020003" pitchFamily="2" charset="0"/>
              <a:ea typeface="小单纯体" panose="02010601030101010101" pitchFamily="2" charset="-122"/>
              <a:cs typeface="Microsoft YaHei" panose="020B0503020204020204" pitchFamily="34" charset="-122"/>
            </a:endParaRPr>
          </a:p>
        </p:txBody>
      </p:sp>
      <p:grpSp>
        <p:nvGrpSpPr>
          <p:cNvPr id="52" name="组合 44"/>
          <p:cNvGrpSpPr/>
          <p:nvPr/>
        </p:nvGrpSpPr>
        <p:grpSpPr>
          <a:xfrm>
            <a:off x="277821" y="204460"/>
            <a:ext cx="5085749" cy="840919"/>
            <a:chOff x="1031100" y="1581116"/>
            <a:chExt cx="3990895" cy="840919"/>
          </a:xfrm>
        </p:grpSpPr>
        <p:grpSp>
          <p:nvGrpSpPr>
            <p:cNvPr id="53" name="组合 19"/>
            <p:cNvGrpSpPr/>
            <p:nvPr/>
          </p:nvGrpSpPr>
          <p:grpSpPr>
            <a:xfrm>
              <a:off x="1031100" y="1581116"/>
              <a:ext cx="3990895" cy="840919"/>
              <a:chOff x="1449425" y="1554345"/>
              <a:chExt cx="11881549" cy="2489152"/>
            </a:xfrm>
          </p:grpSpPr>
          <p:sp>
            <p:nvSpPr>
              <p:cNvPr id="55" name="Rectangle 4"/>
              <p:cNvSpPr/>
              <p:nvPr/>
            </p:nvSpPr>
            <p:spPr>
              <a:xfrm>
                <a:off x="1449425" y="1554345"/>
                <a:ext cx="11881549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6" name="Rectangle 4"/>
              <p:cNvSpPr/>
              <p:nvPr/>
            </p:nvSpPr>
            <p:spPr>
              <a:xfrm>
                <a:off x="1706881" y="1767713"/>
                <a:ext cx="1136901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4" name="文本框 22"/>
            <p:cNvSpPr txBox="1"/>
            <p:nvPr/>
          </p:nvSpPr>
          <p:spPr>
            <a:xfrm>
              <a:off x="1264876" y="1756249"/>
              <a:ext cx="36714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800" b="1" dirty="0">
                  <a:solidFill>
                    <a:srgbClr val="1FC2A4"/>
                  </a:solidFill>
                  <a:latin typeface="小单纯体" panose="02010601030101010101" pitchFamily="2" charset="-122"/>
                  <a:ea typeface="小单纯体" panose="02010601030101010101" pitchFamily="2" charset="-122"/>
                  <a:cs typeface="Microsoft YaHei" panose="020B0503020204020204" pitchFamily="34" charset="-122"/>
                </a:rPr>
                <a:t>3. </a:t>
              </a:r>
              <a:r>
                <a:rPr kumimoji="1" lang="en-US" altLang="zh-CN" sz="2800" b="1" dirty="0" err="1">
                  <a:solidFill>
                    <a:srgbClr val="1FC2A4"/>
                  </a:solidFill>
                  <a:latin typeface="小单纯体" panose="02010601030101010101" pitchFamily="2" charset="-122"/>
                  <a:ea typeface="小单纯体" panose="02010601030101010101" pitchFamily="2" charset="-122"/>
                  <a:cs typeface="Microsoft YaHei" panose="020B0503020204020204" pitchFamily="34" charset="-122"/>
                </a:rPr>
                <a:t>Đúng</a:t>
              </a:r>
              <a:r>
                <a:rPr kumimoji="1" lang="en-US" altLang="zh-CN" sz="2800" b="1" dirty="0">
                  <a:solidFill>
                    <a:srgbClr val="1FC2A4"/>
                  </a:solidFill>
                  <a:latin typeface="小单纯体" panose="02010601030101010101" pitchFamily="2" charset="-122"/>
                  <a:ea typeface="小单纯体" panose="02010601030101010101" pitchFamily="2" charset="-122"/>
                  <a:cs typeface="Microsoft YaHei" panose="020B0503020204020204" pitchFamily="34" charset="-122"/>
                </a:rPr>
                <a:t> </a:t>
              </a:r>
              <a:r>
                <a:rPr kumimoji="1" lang="en-US" altLang="zh-CN" sz="2800" b="1" dirty="0" err="1">
                  <a:solidFill>
                    <a:srgbClr val="1FC2A4"/>
                  </a:solidFill>
                  <a:latin typeface="小单纯体" panose="02010601030101010101" pitchFamily="2" charset="-122"/>
                  <a:ea typeface="小单纯体" panose="02010601030101010101" pitchFamily="2" charset="-122"/>
                  <a:cs typeface="Microsoft YaHei" panose="020B0503020204020204" pitchFamily="34" charset="-122"/>
                </a:rPr>
                <a:t>ghi</a:t>
              </a:r>
              <a:r>
                <a:rPr kumimoji="1" lang="en-US" altLang="zh-CN" sz="2800" b="1" dirty="0">
                  <a:solidFill>
                    <a:srgbClr val="1FC2A4"/>
                  </a:solidFill>
                  <a:latin typeface="小单纯体" panose="02010601030101010101" pitchFamily="2" charset="-122"/>
                  <a:ea typeface="小单纯体" panose="02010601030101010101" pitchFamily="2" charset="-122"/>
                  <a:cs typeface="Microsoft YaHei" panose="020B0503020204020204" pitchFamily="34" charset="-122"/>
                </a:rPr>
                <a:t> Đ, </a:t>
              </a:r>
              <a:r>
                <a:rPr kumimoji="1" lang="en-US" altLang="zh-CN" sz="2800" b="1" dirty="0" err="1">
                  <a:solidFill>
                    <a:srgbClr val="1FC2A4"/>
                  </a:solidFill>
                  <a:latin typeface="小单纯体" panose="02010601030101010101" pitchFamily="2" charset="-122"/>
                  <a:ea typeface="小单纯体" panose="02010601030101010101" pitchFamily="2" charset="-122"/>
                  <a:cs typeface="Microsoft YaHei" panose="020B0503020204020204" pitchFamily="34" charset="-122"/>
                </a:rPr>
                <a:t>sai</a:t>
              </a:r>
              <a:r>
                <a:rPr kumimoji="1" lang="en-US" altLang="zh-CN" sz="2800" b="1" dirty="0">
                  <a:solidFill>
                    <a:srgbClr val="1FC2A4"/>
                  </a:solidFill>
                  <a:latin typeface="小单纯体" panose="02010601030101010101" pitchFamily="2" charset="-122"/>
                  <a:ea typeface="小单纯体" panose="02010601030101010101" pitchFamily="2" charset="-122"/>
                  <a:cs typeface="Microsoft YaHei" panose="020B0503020204020204" pitchFamily="34" charset="-122"/>
                </a:rPr>
                <a:t> </a:t>
              </a:r>
              <a:r>
                <a:rPr kumimoji="1" lang="en-US" altLang="zh-CN" sz="2800" b="1" dirty="0" err="1">
                  <a:solidFill>
                    <a:srgbClr val="1FC2A4"/>
                  </a:solidFill>
                  <a:latin typeface="小单纯体" panose="02010601030101010101" pitchFamily="2" charset="-122"/>
                  <a:ea typeface="小单纯体" panose="02010601030101010101" pitchFamily="2" charset="-122"/>
                  <a:cs typeface="Microsoft YaHei" panose="020B0503020204020204" pitchFamily="34" charset="-122"/>
                </a:rPr>
                <a:t>ghi</a:t>
              </a:r>
              <a:r>
                <a:rPr kumimoji="1" lang="en-US" altLang="zh-CN" sz="2800" b="1" dirty="0">
                  <a:solidFill>
                    <a:srgbClr val="1FC2A4"/>
                  </a:solidFill>
                  <a:latin typeface="小单纯体" panose="02010601030101010101" pitchFamily="2" charset="-122"/>
                  <a:ea typeface="小单纯体" panose="02010601030101010101" pitchFamily="2" charset="-122"/>
                  <a:cs typeface="Microsoft YaHei" panose="020B0503020204020204" pitchFamily="34" charset="-122"/>
                </a:rPr>
                <a:t> S</a:t>
              </a:r>
              <a:endParaRPr kumimoji="1" lang="zh-CN" altLang="en-US" sz="2800" b="1" dirty="0">
                <a:solidFill>
                  <a:srgbClr val="1FC2A4"/>
                </a:solidFill>
                <a:latin typeface="小单纯体" panose="02010601030101010101" pitchFamily="2" charset="-122"/>
                <a:ea typeface="小单纯体" panose="02010601030101010101" pitchFamily="2" charset="-122"/>
                <a:cs typeface="Microsoft YaHei" panose="020B0503020204020204" pitchFamily="34" charset="-122"/>
              </a:endParaRPr>
            </a:p>
          </p:txBody>
        </p:sp>
      </p:grpSp>
      <p:sp>
        <p:nvSpPr>
          <p:cNvPr id="57" name="Rectangle: Rounded Corners 56"/>
          <p:cNvSpPr/>
          <p:nvPr/>
        </p:nvSpPr>
        <p:spPr>
          <a:xfrm>
            <a:off x="122397" y="3373896"/>
            <a:ext cx="796552" cy="6851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ECF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: Rounded Corners 57"/>
          <p:cNvSpPr/>
          <p:nvPr/>
        </p:nvSpPr>
        <p:spPr>
          <a:xfrm>
            <a:off x="124370" y="4287310"/>
            <a:ext cx="796552" cy="6851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ECF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/>
          <p:cNvSpPr/>
          <p:nvPr/>
        </p:nvSpPr>
        <p:spPr>
          <a:xfrm>
            <a:off x="125676" y="5104031"/>
            <a:ext cx="796552" cy="6851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ECF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59"/>
          <p:cNvSpPr/>
          <p:nvPr/>
        </p:nvSpPr>
        <p:spPr>
          <a:xfrm>
            <a:off x="127534" y="5991048"/>
            <a:ext cx="796552" cy="6851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ECF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/>
          <p:cNvSpPr/>
          <p:nvPr/>
        </p:nvSpPr>
        <p:spPr>
          <a:xfrm>
            <a:off x="2388859" y="1454964"/>
            <a:ext cx="2565780" cy="1284261"/>
          </a:xfrm>
          <a:prstGeom prst="cube">
            <a:avLst>
              <a:gd name="adj" fmla="val 3562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Cube 27"/>
          <p:cNvSpPr/>
          <p:nvPr/>
        </p:nvSpPr>
        <p:spPr>
          <a:xfrm>
            <a:off x="7201719" y="656325"/>
            <a:ext cx="1371600" cy="2011680"/>
          </a:xfrm>
          <a:prstGeom prst="cub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008555" y="1714863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1,2dm</a:t>
            </a:r>
            <a:endParaRPr lang="en-US" sz="2800" b="1" dirty="0"/>
          </a:p>
        </p:txBody>
      </p:sp>
      <p:sp>
        <p:nvSpPr>
          <p:cNvPr id="61" name="TextBox 60"/>
          <p:cNvSpPr txBox="1"/>
          <p:nvPr/>
        </p:nvSpPr>
        <p:spPr>
          <a:xfrm rot="19006763">
            <a:off x="4444939" y="2443528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1,5dm</a:t>
            </a:r>
            <a:endParaRPr lang="en-US" sz="28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2952811" y="2730159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2,5dm</a:t>
            </a:r>
            <a:endParaRPr lang="en-US" sz="28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8573319" y="1215535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2,5dm</a:t>
            </a:r>
            <a:endParaRPr lang="en-US" sz="2800" b="1" dirty="0"/>
          </a:p>
        </p:txBody>
      </p:sp>
      <p:sp>
        <p:nvSpPr>
          <p:cNvPr id="69" name="TextBox 68"/>
          <p:cNvSpPr txBox="1"/>
          <p:nvPr/>
        </p:nvSpPr>
        <p:spPr>
          <a:xfrm rot="18794733">
            <a:off x="8154423" y="2362368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1,2dm</a:t>
            </a:r>
            <a:endParaRPr lang="en-US" sz="28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7650553" y="63568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1,5dm</a:t>
            </a:r>
            <a:endParaRPr lang="en-US" sz="2800" b="1" dirty="0"/>
          </a:p>
        </p:txBody>
      </p:sp>
    </p:spTree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57" grpId="0" animBg="1"/>
      <p:bldP spid="58" grpId="0" animBg="1"/>
      <p:bldP spid="59" grpId="0" animBg="1"/>
      <p:bldP spid="60" grpId="0" animBg="1"/>
      <p:bldP spid="27" grpId="0" animBg="1"/>
      <p:bldP spid="28" grpId="0" animBg="1"/>
      <p:bldP spid="29" grpId="0"/>
      <p:bldP spid="61" grpId="0"/>
      <p:bldP spid="66" grpId="0"/>
      <p:bldP spid="68" grpId="0"/>
      <p:bldP spid="69" grpId="0"/>
      <p:bldP spid="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be 6"/>
          <p:cNvSpPr/>
          <p:nvPr/>
        </p:nvSpPr>
        <p:spPr>
          <a:xfrm>
            <a:off x="2349072" y="761421"/>
            <a:ext cx="2565780" cy="1284261"/>
          </a:xfrm>
          <a:prstGeom prst="cube">
            <a:avLst>
              <a:gd name="adj" fmla="val 3562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ube 7"/>
          <p:cNvSpPr/>
          <p:nvPr/>
        </p:nvSpPr>
        <p:spPr>
          <a:xfrm>
            <a:off x="7201719" y="480482"/>
            <a:ext cx="1371600" cy="2011680"/>
          </a:xfrm>
          <a:prstGeom prst="cub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68768" y="1021320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1,2dm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 rot="19006763">
            <a:off x="4405152" y="1749985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1,5dm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913024" y="2036616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2,5dm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573319" y="1039692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2,5dm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 rot="18794733">
            <a:off x="8029740" y="2127855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1,2dm</a:t>
            </a:r>
            <a:endParaRPr lang="en-US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50553" y="-112275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1,5dm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/>
              <p:cNvGraphicFramePr>
                <a:graphicFrameLocks noGrp="1"/>
              </p:cNvGraphicFramePr>
              <p:nvPr/>
            </p:nvGraphicFramePr>
            <p:xfrm>
              <a:off x="1478280" y="2838107"/>
              <a:ext cx="9235440" cy="4005259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078480"/>
                    <a:gridCol w="3078480"/>
                    <a:gridCol w="3078480"/>
                  </a:tblGrid>
                  <a:tr h="5762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</a:rPr>
                            <a:t>Hình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</a:rPr>
                            <a:t>hộp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</a:rPr>
                            <a:t>chữ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</a:rPr>
                            <a:t>nhật</a:t>
                          </a:r>
                          <a:endParaRPr lang="en-US" sz="2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8665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</a:rPr>
                            <a:t>Hình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 1</a:t>
                          </a:r>
                          <a:endParaRPr lang="en-US" sz="2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8665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</a:rPr>
                            <a:t>Hình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 2</a:t>
                          </a:r>
                          <a:endParaRPr lang="en-US" sz="2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8665B"/>
                        </a:solidFill>
                      </a:tcPr>
                    </a:tc>
                  </a:tr>
                  <a:tr h="533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  <a:effectLst/>
                            </a:rPr>
                            <a:t>Chiều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  <a:effectLst/>
                            </a:rPr>
                            <a:t>dài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8665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7D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7DD"/>
                        </a:solidFill>
                      </a:tcPr>
                    </a:tc>
                  </a:tr>
                  <a:tr h="533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  <a:effectLst/>
                            </a:rPr>
                            <a:t>Chiều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  <a:effectLst/>
                            </a:rPr>
                            <a:t>rộng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 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8665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7D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7DD"/>
                        </a:solidFill>
                      </a:tcPr>
                    </a:tc>
                  </a:tr>
                  <a:tr h="533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  <a:effectLst/>
                            </a:rPr>
                            <a:t>Chiều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  <a:effectLst/>
                            </a:rPr>
                            <a:t>cao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8665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7D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7DD"/>
                        </a:solidFill>
                      </a:tcPr>
                    </a:tc>
                  </a:tr>
                  <a:tr h="5334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1" i="1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𝐒</m:t>
                                    </m:r>
                                  </m:e>
                                  <m:sub>
                                    <m:r>
                                      <a:rPr lang="en-US" sz="2800" b="1" i="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𝐱𝐪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1" i="0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8665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  <a:p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7D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7DD"/>
                        </a:solidFill>
                      </a:tcPr>
                    </a:tc>
                  </a:tr>
                  <a:tr h="5334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1" i="1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𝐒</m:t>
                                    </m:r>
                                  </m:e>
                                  <m:sub>
                                    <m:r>
                                      <a:rPr lang="en-US" sz="2800" b="1" i="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𝐭𝐩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1" i="0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8665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  <a:p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7D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7DD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/>
              <p:cNvGraphicFramePr>
                <a:graphicFrameLocks noGrp="1"/>
              </p:cNvGraphicFramePr>
              <p:nvPr/>
            </p:nvGraphicFramePr>
            <p:xfrm>
              <a:off x="1478280" y="2838107"/>
              <a:ext cx="9235440" cy="4005259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078480"/>
                    <a:gridCol w="3078480"/>
                    <a:gridCol w="3078480"/>
                  </a:tblGrid>
                  <a:tr h="5762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</a:rPr>
                            <a:t>Hình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</a:rPr>
                            <a:t>hộp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</a:rPr>
                            <a:t>chữ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</a:rPr>
                            <a:t>nhật</a:t>
                          </a:r>
                          <a:endParaRPr lang="en-US" sz="2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8665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</a:rPr>
                            <a:t>Hình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 1</a:t>
                          </a:r>
                          <a:endParaRPr lang="en-US" sz="2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8665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bg1"/>
                              </a:solidFill>
                            </a:rPr>
                            <a:t>Hình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</a:rPr>
                            <a:t> 2</a:t>
                          </a:r>
                          <a:endParaRPr lang="en-US" sz="2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8665B"/>
                        </a:solidFill>
                      </a:tcPr>
                    </a:tc>
                  </a:tr>
                  <a:tr h="533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  <a:effectLst/>
                            </a:rPr>
                            <a:t>Chiều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  <a:effectLst/>
                            </a:rPr>
                            <a:t>dài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8665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7D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7DD"/>
                        </a:solidFill>
                      </a:tcPr>
                    </a:tc>
                  </a:tr>
                  <a:tr h="533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  <a:effectLst/>
                            </a:rPr>
                            <a:t>Chiều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  <a:effectLst/>
                            </a:rPr>
                            <a:t>rộng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 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8665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7D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7DD"/>
                        </a:solidFill>
                      </a:tcPr>
                    </a:tc>
                  </a:tr>
                  <a:tr h="533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  <a:effectLst/>
                            </a:rPr>
                            <a:t>Chiều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  <a:effectLst/>
                            </a:rPr>
                            <a:t>cao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8665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7D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7DD"/>
                        </a:solidFill>
                      </a:tcPr>
                    </a:tc>
                  </a:tr>
                  <a:tr h="9144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  <a:p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7D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7DD"/>
                        </a:solidFill>
                      </a:tcPr>
                    </a:tc>
                  </a:tr>
                  <a:tr h="9144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  <a:p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7D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7DD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7" name="TextBox 16"/>
          <p:cNvSpPr txBox="1"/>
          <p:nvPr/>
        </p:nvSpPr>
        <p:spPr>
          <a:xfrm>
            <a:off x="5391287" y="3401445"/>
            <a:ext cx="1197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2,5 dm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91287" y="3912900"/>
            <a:ext cx="1197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1,5 dm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02787" y="3389680"/>
            <a:ext cx="1197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1,5 dm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02787" y="3912900"/>
            <a:ext cx="1197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 dm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02787" y="4461769"/>
            <a:ext cx="1197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2,5 dm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91287" y="4461769"/>
            <a:ext cx="1197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 dm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4669592" y="5010638"/>
                <a:ext cx="2932214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(2,5 + 1,5) x 2 x 1,2</a:t>
                </a:r>
                <a:endPara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9,6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US" sz="28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592" y="5010638"/>
                <a:ext cx="2932214" cy="954107"/>
              </a:xfrm>
              <a:prstGeom prst="rect">
                <a:avLst/>
              </a:prstGeom>
              <a:blipFill rotWithShape="1">
                <a:blip r:embed="rId2"/>
                <a:stretch>
                  <a:fillRect l="-15" t="-51" r="8" b="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7771385" y="4997496"/>
                <a:ext cx="2932214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(1,5 + 1,2) x 2 x 2,5</a:t>
                </a:r>
                <a:endPara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13,5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US" sz="28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385" y="4997496"/>
                <a:ext cx="2932214" cy="954107"/>
              </a:xfrm>
              <a:prstGeom prst="rect">
                <a:avLst/>
              </a:prstGeom>
              <a:blipFill rotWithShape="1">
                <a:blip r:embed="rId3"/>
                <a:stretch>
                  <a:fillRect l="-9" t="-5" r="1" b="4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4676199" y="5900464"/>
                <a:ext cx="2932214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9,6 + (2,5 x 1,5 x 2)</a:t>
                </a:r>
                <a:endPara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17,1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US" sz="28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199" y="5900464"/>
                <a:ext cx="2932214" cy="954107"/>
              </a:xfrm>
              <a:prstGeom prst="rect">
                <a:avLst/>
              </a:prstGeom>
              <a:blipFill rotWithShape="1">
                <a:blip r:embed="rId4"/>
                <a:stretch>
                  <a:fillRect l="-2" t="-5" r="16" b="4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/>
              <p:cNvSpPr txBox="1"/>
              <p:nvPr/>
            </p:nvSpPr>
            <p:spPr>
              <a:xfrm>
                <a:off x="7521221" y="5889259"/>
                <a:ext cx="3297698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13,5 + (1,5 x 1,2 x 2)</a:t>
                </a:r>
                <a:endPara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17,1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US" sz="28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1221" y="5889259"/>
                <a:ext cx="3297698" cy="954107"/>
              </a:xfrm>
              <a:prstGeom prst="rect">
                <a:avLst/>
              </a:prstGeom>
              <a:blipFill rotWithShape="1">
                <a:blip r:embed="rId5"/>
                <a:stretch>
                  <a:fillRect l="-9" t="-28" r="13" b="6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/>
              <p:cNvSpPr txBox="1"/>
              <p:nvPr/>
            </p:nvSpPr>
            <p:spPr>
              <a:xfrm>
                <a:off x="3463469" y="727242"/>
                <a:ext cx="5279394" cy="7580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solidFill>
                                <a:srgbClr val="FF940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FF9409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9409"/>
                              </a:solidFill>
                              <a:latin typeface="Cambria Math" panose="02040503050406030204" pitchFamily="18" charset="0"/>
                            </a:rPr>
                            <m:t>𝑥𝑢𝑛𝑔</m:t>
                          </m:r>
                          <m:r>
                            <a:rPr lang="en-US" sz="4000" b="0" i="1" smtClean="0">
                              <a:solidFill>
                                <a:srgbClr val="FF9409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rgbClr val="FF9409"/>
                              </a:solidFill>
                              <a:latin typeface="Cambria Math" panose="02040503050406030204" pitchFamily="18" charset="0"/>
                            </a:rPr>
                            <m:t>𝑞𝑢𝑎𝑛ℎ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1DCCE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1DCCE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1DCCEC"/>
                              </a:solidFill>
                              <a:latin typeface="Cambria Math" panose="02040503050406030204" pitchFamily="18" charset="0"/>
                            </a:rPr>
                            <m:t>đá</m:t>
                          </m:r>
                          <m:r>
                            <a:rPr lang="en-US" sz="4000" b="0" i="1" smtClean="0">
                              <a:solidFill>
                                <a:srgbClr val="1DCCEC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000" b="0" i="1" smtClean="0">
                          <a:solidFill>
                            <a:srgbClr val="F8665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ℎ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3469" y="727242"/>
                <a:ext cx="5279394" cy="758028"/>
              </a:xfrm>
              <a:prstGeom prst="rect">
                <a:avLst/>
              </a:prstGeom>
              <a:blipFill rotWithShape="1">
                <a:blip r:embed="rId6"/>
                <a:stretch>
                  <a:fillRect l="-3" t="-22" r="3" b="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2826746" y="1330575"/>
                <a:ext cx="8272521" cy="7580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𝑡𝑜</m:t>
                        </m:r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à</m:t>
                        </m:r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𝑝ℎ</m:t>
                        </m:r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ầ</m:t>
                        </m:r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𝑥𝑢𝑛𝑔</m:t>
                        </m:r>
                        <m:r>
                          <a:rPr lang="en-US" sz="4000" b="0" i="1" smtClean="0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srgbClr val="FF9409"/>
                            </a:solidFill>
                            <a:latin typeface="Cambria Math" panose="02040503050406030204" pitchFamily="18" charset="0"/>
                          </a:rPr>
                          <m:t>𝑞𝑢𝑎𝑛ℎ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đá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4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/>
                  <a:t> </a:t>
                </a:r>
                <a:endParaRPr lang="en-US" sz="4000" dirty="0"/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6746" y="1330575"/>
                <a:ext cx="8272521" cy="758028"/>
              </a:xfrm>
              <a:prstGeom prst="rect">
                <a:avLst/>
              </a:prstGeom>
              <a:blipFill rotWithShape="1">
                <a:blip r:embed="rId7"/>
                <a:stretch>
                  <a:fillRect l="-4" t="-33" r="-1849" b="1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234" r="38105">
                        <a14:foregroundMark x1="15974" y1="33684" x2="19808" y2="36632"/>
                        <a14:foregroundMark x1="27636" y1="29474" x2="27476" y2="35368"/>
                        <a14:foregroundMark x1="34345" y1="10316" x2="34345" y2="10316"/>
                        <a14:foregroundMark x1="34665" y1="14947" x2="34665" y2="14947"/>
                        <a14:foregroundMark x1="35623" y1="12000" x2="35623" y2="12000"/>
                        <a14:foregroundMark x1="32268" y1="10947" x2="32268" y2="10947"/>
                        <a14:foregroundMark x1="33546" y1="20000" x2="33546" y2="20000"/>
                        <a14:backgroundMark x1="33387" y1="30105" x2="33387" y2="30105"/>
                        <a14:backgroundMark x1="9105" y1="33684" x2="9105" y2="33684"/>
                        <a14:backgroundMark x1="9265" y1="41263" x2="9265" y2="41263"/>
                        <a14:backgroundMark x1="9585" y1="32632" x2="9585" y2="32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40" t="7577" r="57661" b="11299"/>
          <a:stretch>
            <a:fillRect/>
          </a:stretch>
        </p:blipFill>
        <p:spPr>
          <a:xfrm>
            <a:off x="342716" y="592720"/>
            <a:ext cx="1356798" cy="2413913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085059" y="-185655"/>
            <a:ext cx="10101279" cy="2362658"/>
            <a:chOff x="-714895" y="1304830"/>
            <a:chExt cx="8920237" cy="2362658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41" b="25332"/>
            <a:stretch>
              <a:fillRect/>
            </a:stretch>
          </p:blipFill>
          <p:spPr>
            <a:xfrm>
              <a:off x="-369953" y="1981783"/>
              <a:ext cx="8575295" cy="1685705"/>
            </a:xfrm>
            <a:prstGeom prst="rect">
              <a:avLst/>
            </a:prstGeom>
          </p:spPr>
        </p:pic>
        <p:sp>
          <p:nvSpPr>
            <p:cNvPr id="38" name="Rounded Rectangle 9"/>
            <p:cNvSpPr/>
            <p:nvPr/>
          </p:nvSpPr>
          <p:spPr>
            <a:xfrm>
              <a:off x="750000" y="2304763"/>
              <a:ext cx="6459906" cy="105560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anchor="ctr">
              <a:spAutoFit/>
            </a:bodyPr>
            <a:lstStyle/>
            <a:p>
              <a:pPr algn="ctr" defTabSz="914400">
                <a:defRPr/>
              </a:pPr>
              <a:r>
                <a:rPr lang="en-US" sz="2800" b="1" dirty="0" err="1">
                  <a:solidFill>
                    <a:srgbClr val="953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Điền</a:t>
              </a:r>
              <a:r>
                <a:rPr lang="en-US" sz="2800" b="1" dirty="0">
                  <a:solidFill>
                    <a:srgbClr val="953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953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953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953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b="1" dirty="0">
                  <a:solidFill>
                    <a:srgbClr val="953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953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rgbClr val="953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953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rgbClr val="953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953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solidFill>
                    <a:srgbClr val="953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953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rgbClr val="953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953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800" b="1" dirty="0">
                  <a:solidFill>
                    <a:srgbClr val="953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953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rgbClr val="953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953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lang="en-US" sz="2800" b="1" dirty="0">
                  <a:solidFill>
                    <a:srgbClr val="953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953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800" b="1" dirty="0">
                  <a:solidFill>
                    <a:srgbClr val="953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953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2800" b="1" dirty="0">
                  <a:solidFill>
                    <a:srgbClr val="953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953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endParaRPr lang="vi-VN" sz="2800" b="1" dirty="0">
                <a:solidFill>
                  <a:srgbClr val="95373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5" b="63041"/>
            <a:stretch>
              <a:fillRect/>
            </a:stretch>
          </p:blipFill>
          <p:spPr>
            <a:xfrm>
              <a:off x="-714895" y="1791807"/>
              <a:ext cx="7924800" cy="270897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97702" y="1304830"/>
              <a:ext cx="899606" cy="973953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7" grpId="0"/>
      <p:bldP spid="29" grpId="0"/>
      <p:bldP spid="30" grpId="0"/>
      <p:bldP spid="31" grpId="0"/>
      <p:bldP spid="32" grpId="0"/>
    </p:bldLst>
  </p:timing>
</p:sld>
</file>

<file path=ppt/tags/tag1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2501</Words>
  <Application>WPS Presentation</Application>
  <PresentationFormat>Widescreen</PresentationFormat>
  <Paragraphs>167</Paragraphs>
  <Slides>9</Slides>
  <Notes>11</Notes>
  <HiddenSlides>0</HiddenSlides>
  <MMClips>3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8" baseType="lpstr">
      <vt:lpstr>Arial</vt:lpstr>
      <vt:lpstr>SimSun</vt:lpstr>
      <vt:lpstr>Wingdings</vt:lpstr>
      <vt:lpstr>Microsoft YaHei</vt:lpstr>
      <vt:lpstr>#9Slide07 SVNNexa Rust Slab Bla</vt:lpstr>
      <vt:lpstr>小宝贝儿拼音体</vt:lpstr>
      <vt:lpstr>#9Slide07 IcielKoni</vt:lpstr>
      <vt:lpstr>小单纯体</vt:lpstr>
      <vt:lpstr>#9Slide07 SVNRevolution</vt:lpstr>
      <vt:lpstr>#9Slide07 Itim</vt:lpstr>
      <vt:lpstr>小考拉体</vt:lpstr>
      <vt:lpstr>Cambria Math</vt:lpstr>
      <vt:lpstr>#9Slide07 IcielNabila</vt:lpstr>
      <vt:lpstr>#9Slide07 HLT Fall For You</vt:lpstr>
      <vt:lpstr>Arial Unicode MS</vt:lpstr>
      <vt:lpstr>Calibri</vt:lpstr>
      <vt:lpstr>DengXian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HUONG GIANG</cp:lastModifiedBy>
  <cp:revision>87</cp:revision>
  <dcterms:created xsi:type="dcterms:W3CDTF">2017-08-18T03:02:00Z</dcterms:created>
  <dcterms:modified xsi:type="dcterms:W3CDTF">2023-02-10T12:30:45Z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1033-11.2.0.11440</vt:lpwstr>
  </property>
  <property fmtid="{D5CDD505-2E9C-101B-9397-08002B2CF9AE}" pid="3" name="ICV">
    <vt:lpwstr>E69CB7DD523E4DF18C216FCAFF64CB8A</vt:lpwstr>
  </property>
</Properties>
</file>