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sldIdLst>
    <p:sldId id="326" r:id="rId4"/>
    <p:sldId id="328" r:id="rId6"/>
    <p:sldId id="258" r:id="rId7"/>
    <p:sldId id="302" r:id="rId8"/>
    <p:sldId id="306" r:id="rId9"/>
    <p:sldId id="329" r:id="rId10"/>
    <p:sldId id="307" r:id="rId11"/>
    <p:sldId id="276" r:id="rId12"/>
    <p:sldId id="301" r:id="rId13"/>
    <p:sldId id="287" r:id="rId14"/>
    <p:sldId id="288" r:id="rId15"/>
    <p:sldId id="293" r:id="rId16"/>
    <p:sldId id="303" r:id="rId17"/>
    <p:sldId id="290" r:id="rId18"/>
    <p:sldId id="291" r:id="rId19"/>
    <p:sldId id="271" r:id="rId20"/>
    <p:sldId id="292" r:id="rId21"/>
    <p:sldId id="273" r:id="rId22"/>
    <p:sldId id="279" r:id="rId23"/>
    <p:sldId id="280" r:id="rId24"/>
    <p:sldId id="281" r:id="rId25"/>
    <p:sldId id="304" r:id="rId26"/>
    <p:sldId id="295" r:id="rId27"/>
    <p:sldId id="296" r:id="rId28"/>
    <p:sldId id="327" r:id="rId29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CC"/>
    <a:srgbClr val="FF0000"/>
    <a:srgbClr val="FF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-1267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604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/>
            </a:lvl1pPr>
          </a:lstStyle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/>
            </a:lvl1pPr>
          </a:lstStyle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jpeg"/><Relationship Id="rId8" Type="http://schemas.openxmlformats.org/officeDocument/2006/relationships/image" Target="../media/image21.jpeg"/><Relationship Id="rId7" Type="http://schemas.openxmlformats.org/officeDocument/2006/relationships/image" Target="../media/image20.jpeg"/><Relationship Id="rId6" Type="http://schemas.openxmlformats.org/officeDocument/2006/relationships/image" Target="../media/image19.jpeg"/><Relationship Id="rId5" Type="http://schemas.openxmlformats.org/officeDocument/2006/relationships/hyperlink" Target="http://images.google.com.vn/imgres?imgurl=http://www.timkiem24h.com.vn/modules/News/pic/1163831142_pinaco1.gif&amp;imgrefurl=http://www.timkiem24h.com.vn/doanhnghiep-83&amp;usg=__f53w9u8HRQZRj-syw_w18kiN7nA=&amp;h=220&amp;w=242&amp;sz=17&amp;hl=vi&amp;start=9&amp;tbnid=wettJX8TcSmj9M:&amp;tbnh=100&amp;tbnw=110&amp;prev=/images%3Fq%3D%25E1%25BA%25AFc%2Bquy%26gbv%3D2%26hl%3Dvi%26sa%3DG" TargetMode="External"/><Relationship Id="rId4" Type="http://schemas.openxmlformats.org/officeDocument/2006/relationships/image" Target="../media/image18.jpeg"/><Relationship Id="rId3" Type="http://schemas.openxmlformats.org/officeDocument/2006/relationships/hyperlink" Target="http://images.google.com.vn/imgres?imgurl=http://img248.imageshack.us/img248/2255/pin1qv7.jpg&amp;imgrefurl=http://redcafevn.net/diendan/showthread.php%3Fp%3D492809&amp;usg=__7PxrkQTpomSpHZ5kWbjCvU1SV8s=&amp;h=963&amp;w=800&amp;sz=294&amp;hl=vi&amp;start=1&amp;tbnid=Rg-xWgllw2s8WM:&amp;tbnh=148&amp;tbnw=123&amp;prev=/images%3Fq%3Dpin%26gbv%3D2%26ndsp%3D18%26hl%3Dvi%26sa%3DN" TargetMode="External"/><Relationship Id="rId2" Type="http://schemas.openxmlformats.org/officeDocument/2006/relationships/image" Target="../media/image17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2.GIF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6.jpeg"/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8.png"/><Relationship Id="rId1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jpeg"/><Relationship Id="rId8" Type="http://schemas.openxmlformats.org/officeDocument/2006/relationships/image" Target="../media/image9.png"/><Relationship Id="rId7" Type="http://schemas.openxmlformats.org/officeDocument/2006/relationships/image" Target="../media/image8.jpe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15.jpeg"/><Relationship Id="rId13" Type="http://schemas.openxmlformats.org/officeDocument/2006/relationships/image" Target="../media/image14.jpeg"/><Relationship Id="rId12" Type="http://schemas.openxmlformats.org/officeDocument/2006/relationships/image" Target="../media/image13.jpeg"/><Relationship Id="rId11" Type="http://schemas.openxmlformats.org/officeDocument/2006/relationships/image" Target="../media/image12.jpeg"/><Relationship Id="rId10" Type="http://schemas.openxmlformats.org/officeDocument/2006/relationships/image" Target="../media/image11.jpe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90 BACKGROUND ý tưởng | hình nền, hình ảnh, power point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40"/>
            <a:ext cx="9144000" cy="683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219717" y="1568406"/>
            <a:ext cx="6704330" cy="71437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b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endParaRPr lang="en-US" sz="2100" b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0" b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en-US" sz="2100" b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1160145" y="2438400"/>
            <a:ext cx="6878320" cy="14763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45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Mang Tre" panose="00000400000000000000" charset="0"/>
                <a:cs typeface="UVN Mang Tre" panose="00000400000000000000" charset="0"/>
              </a:rPr>
              <a:t>KHOA HỌC 5</a:t>
            </a:r>
            <a:endParaRPr lang="en-US" altLang="zh-CN" sz="4500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Mang Tre" panose="00000400000000000000" charset="0"/>
              <a:cs typeface="UVN Mang Tre" panose="00000400000000000000" charset="0"/>
            </a:endParaRPr>
          </a:p>
          <a:p>
            <a:pPr algn="ctr"/>
            <a:r>
              <a:rPr lang="en-US" altLang="zh-CN" sz="45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Mang Tre" panose="00000400000000000000" charset="0"/>
                <a:cs typeface="UVN Mang Tre" panose="00000400000000000000" charset="0"/>
              </a:rPr>
              <a:t>Sử dụng năng lượng điện</a:t>
            </a:r>
            <a:endParaRPr lang="en-US" altLang="zh-CN" sz="4500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Mang Tre" panose="00000400000000000000" charset="0"/>
              <a:cs typeface="UVN Mang Tre" panose="00000400000000000000" charset="0"/>
            </a:endParaRPr>
          </a:p>
        </p:txBody>
      </p:sp>
      <p:sp>
        <p:nvSpPr>
          <p:cNvPr id="3" name="Rectangle 14"/>
          <p:cNvSpPr/>
          <p:nvPr/>
        </p:nvSpPr>
        <p:spPr>
          <a:xfrm>
            <a:off x="3512702" y="5522710"/>
            <a:ext cx="2118360" cy="34544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p>
            <a:pPr algn="ctr"/>
            <a:r>
              <a:rPr lang="en-US" sz="1800" i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2022 - 2023</a:t>
            </a:r>
            <a:endParaRPr lang="en-US" sz="1800" i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2" name="Text Box 4"/>
          <p:cNvSpPr txBox="1"/>
          <p:nvPr/>
        </p:nvSpPr>
        <p:spPr>
          <a:xfrm>
            <a:off x="685800" y="1752600"/>
            <a:ext cx="8001000" cy="212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em, điện m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đồ dùng, máy móc đó sử dụng được lấy từ đâu?</a:t>
            </a:r>
            <a:endParaRPr lang="en-US" altLang="en-US" sz="4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2" descr="Mâypht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0"/>
            <a:ext cx="19812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Picture 3" descr="PhaLai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276600"/>
            <a:ext cx="2819400" cy="2401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4" descr="pin1qv7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685800"/>
            <a:ext cx="1171575" cy="140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5" descr="1163831142_pinaco1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4343400"/>
            <a:ext cx="18288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 descr="Uong Bi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1981200"/>
            <a:ext cx="2133600" cy="1558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7" name="Text Box 7"/>
          <p:cNvSpPr txBox="1"/>
          <p:nvPr/>
        </p:nvSpPr>
        <p:spPr>
          <a:xfrm>
            <a:off x="2895600" y="6019800"/>
            <a:ext cx="2514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Arial" panose="020B0604020202020204" pitchFamily="34" charset="0"/>
              </a:rPr>
              <a:t>Nhiệt điện Phú Mĩ.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0248" name="Text Box 8"/>
          <p:cNvSpPr txBox="1"/>
          <p:nvPr/>
        </p:nvSpPr>
        <p:spPr>
          <a:xfrm>
            <a:off x="0" y="3733800"/>
            <a:ext cx="2514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Arial" panose="020B0604020202020204" pitchFamily="34" charset="0"/>
              </a:rPr>
              <a:t>Nhiệt điện Uông Bí.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0249" name="Text Box 9"/>
          <p:cNvSpPr txBox="1"/>
          <p:nvPr/>
        </p:nvSpPr>
        <p:spPr>
          <a:xfrm>
            <a:off x="533400" y="5867400"/>
            <a:ext cx="1600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Arial" panose="020B0604020202020204" pitchFamily="34" charset="0"/>
              </a:rPr>
              <a:t>ắc quy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0250" name="Text Box 10"/>
          <p:cNvSpPr txBox="1"/>
          <p:nvPr/>
        </p:nvSpPr>
        <p:spPr>
          <a:xfrm>
            <a:off x="228600" y="1447800"/>
            <a:ext cx="1905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Arial" panose="020B0604020202020204" pitchFamily="34" charset="0"/>
              </a:rPr>
              <a:t>Máy phát điện.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0251" name="Text Box 11"/>
          <p:cNvSpPr txBox="1"/>
          <p:nvPr/>
        </p:nvSpPr>
        <p:spPr>
          <a:xfrm>
            <a:off x="3276600" y="2438400"/>
            <a:ext cx="1066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Arial" panose="020B0604020202020204" pitchFamily="34" charset="0"/>
              </a:rPr>
              <a:t>Pin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10252" name="Picture 12" descr="DSC0148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9200" y="0"/>
            <a:ext cx="4114800" cy="3124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53" name="Text Box 13"/>
          <p:cNvSpPr txBox="1"/>
          <p:nvPr/>
        </p:nvSpPr>
        <p:spPr>
          <a:xfrm>
            <a:off x="5791200" y="6172200"/>
            <a:ext cx="3352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Arial" panose="020B0604020202020204" pitchFamily="34" charset="0"/>
              </a:rPr>
              <a:t>Nhà máy thủy điện Hòa Bình.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10254" name="Picture 14" descr="Dap thuy dien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0200" y="3276600"/>
            <a:ext cx="3733800" cy="2743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WordArt 4"/>
          <p:cNvSpPr>
            <a:spLocks noTextEdit="1"/>
          </p:cNvSpPr>
          <p:nvPr/>
        </p:nvSpPr>
        <p:spPr>
          <a:xfrm>
            <a:off x="228600" y="228600"/>
            <a:ext cx="55054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1800" b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SƠ ĐỒ TRUYỀN TẢI ĐIỆN</a:t>
            </a:r>
            <a:endParaRPr lang="en-US" sz="1800" b="1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1267" name="Picture 5" descr="tba1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457200" y="914400"/>
            <a:ext cx="2971800" cy="381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8" name="Line 6"/>
          <p:cNvSpPr/>
          <p:nvPr/>
        </p:nvSpPr>
        <p:spPr>
          <a:xfrm>
            <a:off x="3276600" y="4114800"/>
            <a:ext cx="1066800" cy="0"/>
          </a:xfrm>
          <a:prstGeom prst="line">
            <a:avLst/>
          </a:prstGeom>
          <a:ln w="57150" cap="flat" cmpd="sng">
            <a:solidFill>
              <a:srgbClr val="0066FF"/>
            </a:solidFill>
            <a:prstDash val="solid"/>
            <a:headEnd type="none" w="med" len="med"/>
            <a:tailEnd type="triangle" w="med" len="med"/>
          </a:ln>
        </p:spPr>
      </p:sp>
      <p:pic>
        <p:nvPicPr>
          <p:cNvPr id="11269" name="Picture 7" descr="Picture1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905000"/>
            <a:ext cx="2119313" cy="2212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0" name="Line 8"/>
          <p:cNvSpPr/>
          <p:nvPr/>
        </p:nvSpPr>
        <p:spPr>
          <a:xfrm>
            <a:off x="6477000" y="4114800"/>
            <a:ext cx="838200" cy="0"/>
          </a:xfrm>
          <a:prstGeom prst="line">
            <a:avLst/>
          </a:prstGeom>
          <a:ln w="57150" cap="flat" cmpd="sng">
            <a:solidFill>
              <a:srgbClr val="0066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271" name="Text Box 9"/>
          <p:cNvSpPr txBox="1"/>
          <p:nvPr/>
        </p:nvSpPr>
        <p:spPr>
          <a:xfrm rot="-5400000">
            <a:off x="7629525" y="3033713"/>
            <a:ext cx="1047750" cy="15240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cụ điện</a:t>
            </a:r>
            <a:endParaRPr lang="en-US" altLang="en-US" sz="2800" b="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2" name="Text Box 10"/>
          <p:cNvSpPr txBox="1"/>
          <p:nvPr/>
        </p:nvSpPr>
        <p:spPr>
          <a:xfrm>
            <a:off x="304800" y="4800600"/>
            <a:ext cx="3200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en-US" sz="2800" b="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máy phát điện</a:t>
            </a:r>
            <a:endParaRPr lang="en-US" altLang="en-US" sz="2800" b="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3" name="Text Box 11"/>
          <p:cNvSpPr txBox="1"/>
          <p:nvPr/>
        </p:nvSpPr>
        <p:spPr>
          <a:xfrm>
            <a:off x="4572000" y="4191000"/>
            <a:ext cx="2743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 gia đình</a:t>
            </a:r>
            <a:endParaRPr lang="en-US" altLang="en-US" sz="2800" b="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4" name="Line 12"/>
          <p:cNvSpPr/>
          <p:nvPr/>
        </p:nvSpPr>
        <p:spPr>
          <a:xfrm flipV="1">
            <a:off x="4191000" y="1447800"/>
            <a:ext cx="914400" cy="2438400"/>
          </a:xfrm>
          <a:prstGeom prst="line">
            <a:avLst/>
          </a:prstGeom>
          <a:ln w="38100" cap="flat" cmpd="sng">
            <a:solidFill>
              <a:srgbClr val="FF0066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11275" name="Line 13"/>
          <p:cNvSpPr/>
          <p:nvPr/>
        </p:nvSpPr>
        <p:spPr>
          <a:xfrm flipH="1" flipV="1">
            <a:off x="5029200" y="1371600"/>
            <a:ext cx="2057400" cy="2514600"/>
          </a:xfrm>
          <a:prstGeom prst="line">
            <a:avLst/>
          </a:prstGeom>
          <a:ln w="38100" cap="flat" cmpd="sng">
            <a:solidFill>
              <a:srgbClr val="FF0066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11276" name="Text Box 14"/>
          <p:cNvSpPr txBox="1"/>
          <p:nvPr/>
        </p:nvSpPr>
        <p:spPr>
          <a:xfrm>
            <a:off x="3886200" y="914400"/>
            <a:ext cx="3657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dây điện</a:t>
            </a:r>
            <a:endParaRPr lang="en-US" altLang="en-US" sz="2800" b="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WordArt 4"/>
          <p:cNvSpPr>
            <a:spLocks noTextEdit="1"/>
          </p:cNvSpPr>
          <p:nvPr/>
        </p:nvSpPr>
        <p:spPr>
          <a:xfrm>
            <a:off x="1981200" y="304800"/>
            <a:ext cx="55054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1800" b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 ĐỒ TRUYỀN TẢI ĐIỆN</a:t>
            </a:r>
            <a:endParaRPr lang="en-US" sz="1800" b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43" name="Text Box 15"/>
          <p:cNvSpPr txBox="1"/>
          <p:nvPr/>
        </p:nvSpPr>
        <p:spPr>
          <a:xfrm>
            <a:off x="609600" y="1143000"/>
            <a:ext cx="8153400" cy="3478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nh</a:t>
            </a:r>
            <a:r>
              <a:rPr lang="en-US" alt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máy điện, máy phát điện phát ra điện. Điện được tải qua các đường dây đưa đến các ổ điện của mỗi gia đình, mỗi cơ quan, nh</a:t>
            </a:r>
            <a:r>
              <a:rPr lang="en-US" alt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máy,</a:t>
            </a:r>
            <a:r>
              <a:rPr lang="en-US" alt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alt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5" name="Text Box 5"/>
          <p:cNvSpPr txBox="1"/>
          <p:nvPr/>
        </p:nvSpPr>
        <p:spPr>
          <a:xfrm>
            <a:off x="685800" y="2667000"/>
            <a:ext cx="8001000" cy="212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tên một số đồ dùng, máy móc sử dụng năng lượng điện để thắp sáng?</a:t>
            </a:r>
            <a:endParaRPr lang="en-US" altLang="en-US" sz="4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5" name="Text Box 6"/>
          <p:cNvSpPr txBox="1"/>
          <p:nvPr/>
        </p:nvSpPr>
        <p:spPr>
          <a:xfrm>
            <a:off x="533400" y="914400"/>
            <a:ext cx="83820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Ứng dụng của năng lượng điện.</a:t>
            </a:r>
            <a:endParaRPr lang="en-US" altLang="en-US" sz="4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Text Box 4"/>
          <p:cNvSpPr txBox="1"/>
          <p:nvPr/>
        </p:nvSpPr>
        <p:spPr>
          <a:xfrm>
            <a:off x="228600" y="228600"/>
            <a:ext cx="8915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dụng cụ sử dụng năng lượng điện để thắp sáng</a:t>
            </a:r>
            <a:endParaRPr lang="en-US" altLang="en-US" sz="2400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339" name="Picture 5" descr="CA0KYEVICAW1Q9UACAXQ0BS1CA09J2A8CAI5CCU4CAW0DDU7CA2QGGLVCAF0GANVCAAFF2WACAPKZOUPCAPOM3WFCAIKWS1CCAIXIRPTCAFETPRLCA2U44QMCAW93HUFCAJFPZ2BCA27YB4TCAMSZKXBCA4QRIO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990600"/>
            <a:ext cx="2590800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Picture 6" descr="den ngu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990600"/>
            <a:ext cx="2693988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7" descr="bong d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990600"/>
            <a:ext cx="2286000" cy="381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Picture 8" descr="pro_700product_s21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343400"/>
            <a:ext cx="2362200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3" name="Picture 9" descr="Máng đèn huỳnh quang Philips SiMbat TMS012 T8 1 bóng 0.6m/18W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381825">
            <a:off x="3962400" y="5029200"/>
            <a:ext cx="2952750" cy="152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5" name="Text Box 5"/>
          <p:cNvSpPr txBox="1"/>
          <p:nvPr/>
        </p:nvSpPr>
        <p:spPr>
          <a:xfrm>
            <a:off x="533400" y="1905000"/>
            <a:ext cx="8305800" cy="212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tên 1 số đồ dùng, máy móc sử dụng năng lượng điện để chạy máy v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truyền tin.</a:t>
            </a:r>
            <a:endParaRPr lang="en-US" altLang="en-US" sz="4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Text Box 4"/>
          <p:cNvSpPr txBox="1"/>
          <p:nvPr/>
        </p:nvSpPr>
        <p:spPr>
          <a:xfrm>
            <a:off x="381000" y="155575"/>
            <a:ext cx="8680450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DỤNG CỤ DÙNG ĐỂ CHẠY MÁY VÀ TRUYỀN TIN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387" name="Picture 5" descr="Sony-VAIO-VPC-EE31FX-BJ-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14400"/>
            <a:ext cx="3733800" cy="289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Picture 6" descr="s_13372701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990600"/>
            <a:ext cx="3429000" cy="281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Picture 7" descr="000116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1295400"/>
            <a:ext cx="1524000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Picture 8" descr="145609PM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810000"/>
            <a:ext cx="3200400" cy="281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1" name="Picture 9" descr="nordica4161[1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3962400"/>
            <a:ext cx="23622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2" name="Picture 10" descr="Ảnh số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200" y="3581400"/>
            <a:ext cx="2743200" cy="289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3" name="Text Box 5"/>
          <p:cNvSpPr txBox="1"/>
          <p:nvPr/>
        </p:nvSpPr>
        <p:spPr>
          <a:xfrm>
            <a:off x="685800" y="1905000"/>
            <a:ext cx="7543800" cy="212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tên một số đồ dùng, máy móc sử dụng năng lượng điện để đốt nóng.</a:t>
            </a:r>
            <a:endParaRPr lang="en-US" altLang="en-US" sz="4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5" descr="0000491_300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990600"/>
            <a:ext cx="2438400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Picture 6" descr="1275010513_96439190_2-Ban-May-p-Trung-hien-dai-Gia-cuc-re-Thanh-pho-Ho-Chi-Minh-1275010513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609600"/>
            <a:ext cx="289560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Picture 7" descr="banuihoinuocROWNTADZ9020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066800"/>
            <a:ext cx="25908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Picture 8" descr="lo-vi-song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733800"/>
            <a:ext cx="2819400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Picture 9" descr="gl-073[1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3962400"/>
            <a:ext cx="2819400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9" name="Picture 10" descr="1513__61216_zoom[1]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3733800"/>
            <a:ext cx="2590800" cy="24384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440" name="Group 11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8442" name="Picture 12" descr="n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400000">
              <a:off x="-2137" y="2137"/>
              <a:ext cx="4320" cy="4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43" name="Picture 13" descr="n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400000">
              <a:off x="3577" y="2137"/>
              <a:ext cx="4320" cy="4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44" name="Picture 14" descr="n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4259"/>
              <a:ext cx="5760" cy="6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45" name="Picture 15" descr="n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5760" cy="6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8441" name="Text Box 19"/>
          <p:cNvSpPr txBox="1"/>
          <p:nvPr/>
        </p:nvSpPr>
        <p:spPr>
          <a:xfrm>
            <a:off x="1143000" y="304800"/>
            <a:ext cx="7543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năng lượng điện để đốt nóng.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90 BACKGROUND ý tưởng | hình nền, hình ảnh, power point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40"/>
            <a:ext cx="9144000" cy="683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s 1"/>
          <p:cNvSpPr/>
          <p:nvPr/>
        </p:nvSpPr>
        <p:spPr>
          <a:xfrm>
            <a:off x="1160145" y="2438400"/>
            <a:ext cx="6878320" cy="78359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45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Mang Tre" panose="00000400000000000000" charset="0"/>
                <a:cs typeface="UVN Mang Tre" panose="00000400000000000000" charset="0"/>
              </a:rPr>
              <a:t>KHỞI ĐỘNG</a:t>
            </a:r>
            <a:endParaRPr lang="en-US" altLang="zh-CN" sz="4500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Mang Tre" panose="00000400000000000000" charset="0"/>
              <a:cs typeface="UVN Mang Tre" panose="000004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2" descr="22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609600"/>
            <a:ext cx="3276600" cy="224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Picture 3" descr="1270700876_474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533400"/>
            <a:ext cx="2971800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Picture 4" descr="small_tdy1267517644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581400"/>
            <a:ext cx="3352800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Picture 5" descr="X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581400"/>
            <a:ext cx="3810000" cy="2743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2" name="Text Box 6"/>
          <p:cNvSpPr txBox="1"/>
          <p:nvPr/>
        </p:nvSpPr>
        <p:spPr>
          <a:xfrm>
            <a:off x="5867400" y="2819400"/>
            <a:ext cx="3276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đo tim</a:t>
            </a:r>
            <a:endParaRPr lang="en-US" altLang="en-US" sz="2400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63" name="Text Box 16"/>
          <p:cNvSpPr txBox="1"/>
          <p:nvPr/>
        </p:nvSpPr>
        <p:spPr>
          <a:xfrm>
            <a:off x="609600" y="152400"/>
            <a:ext cx="8534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điện để khám, chữa bệnh, luyện tập sức khỏe.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64" name="Text Box 17"/>
          <p:cNvSpPr txBox="1"/>
          <p:nvPr/>
        </p:nvSpPr>
        <p:spPr>
          <a:xfrm>
            <a:off x="304800" y="2895600"/>
            <a:ext cx="3124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si ti ( chụp não )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65" name="Text Box 18"/>
          <p:cNvSpPr txBox="1"/>
          <p:nvPr/>
        </p:nvSpPr>
        <p:spPr>
          <a:xfrm>
            <a:off x="533400" y="62484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chụp X quang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66" name="Text Box 19"/>
          <p:cNvSpPr txBox="1"/>
          <p:nvPr/>
        </p:nvSpPr>
        <p:spPr>
          <a:xfrm>
            <a:off x="5257800" y="6324600"/>
            <a:ext cx="3276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tập thể dục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Text Box 4"/>
          <p:cNvSpPr txBox="1"/>
          <p:nvPr/>
        </p:nvSpPr>
        <p:spPr>
          <a:xfrm>
            <a:off x="2971800" y="914400"/>
            <a:ext cx="4800600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en-US" altLang="en-US" sz="4400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20483" name="Text Box 6"/>
          <p:cNvSpPr txBox="1"/>
          <p:nvPr/>
        </p:nvSpPr>
        <p:spPr>
          <a:xfrm>
            <a:off x="457200" y="228600"/>
            <a:ext cx="7924800" cy="1446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4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Ứng dụng của năng lượng điện.</a:t>
            </a:r>
            <a:endParaRPr lang="en-US" altLang="en-US" sz="4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51" name="Text Box 7"/>
          <p:cNvSpPr txBox="1"/>
          <p:nvPr/>
        </p:nvSpPr>
        <p:spPr>
          <a:xfrm>
            <a:off x="685800" y="1752600"/>
            <a:ext cx="7239000" cy="1446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 lượng điện được sử dụng để l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gì?</a:t>
            </a:r>
            <a:endParaRPr lang="en-US" altLang="en-US" sz="4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Text Box 4"/>
          <p:cNvSpPr txBox="1"/>
          <p:nvPr/>
        </p:nvSpPr>
        <p:spPr>
          <a:xfrm>
            <a:off x="2971800" y="914400"/>
            <a:ext cx="4800600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en-US" altLang="en-US" sz="4400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304800" y="381000"/>
            <a:ext cx="8458200" cy="55086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44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altLang="en-US" sz="4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eaLnBrk="1" hangingPunct="1">
              <a:buNone/>
            </a:pP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 được sử dụng để chiếu sáng, sưởi ấm, l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lạnh, truyền tin,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chúng ta dùng điện trong học tập, lao động sản xuất, vui chơi, giải trí, sinh hoạt hằng ng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y,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Điện đóng vai trò ng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quan trọng trong cuộc sống của chúng ta. </a:t>
            </a:r>
            <a:endParaRPr lang="en-US" altLang="en-US" sz="4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85" name="Oval 9"/>
          <p:cNvSpPr/>
          <p:nvPr/>
        </p:nvSpPr>
        <p:spPr>
          <a:xfrm>
            <a:off x="1143000" y="4114800"/>
            <a:ext cx="457200" cy="457200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endParaRPr lang="en-US" altLang="en-US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22531" name="Text Box 5"/>
          <p:cNvSpPr txBox="1"/>
          <p:nvPr/>
        </p:nvSpPr>
        <p:spPr>
          <a:xfrm>
            <a:off x="1066800" y="1981200"/>
            <a:ext cx="3810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2532" name="WordArt 7"/>
          <p:cNvSpPr>
            <a:spLocks noTextEdit="1"/>
          </p:cNvSpPr>
          <p:nvPr/>
        </p:nvSpPr>
        <p:spPr>
          <a:xfrm rot="287421">
            <a:off x="2057400" y="1447800"/>
            <a:ext cx="4648200" cy="1295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Củng cố</a:t>
            </a:r>
            <a:endParaRPr lang="en-US" sz="3600" b="1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10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184" name="Text Box 8"/>
          <p:cNvSpPr txBox="1"/>
          <p:nvPr/>
        </p:nvSpPr>
        <p:spPr>
          <a:xfrm>
            <a:off x="1219200" y="2819400"/>
            <a:ext cx="7391400" cy="3663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eaLnBrk="1" hangingPunct="1">
              <a:spcBef>
                <a:spcPct val="5000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 nhất.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None/>
            </a:pPr>
            <a:r>
              <a:rPr lang="en-US" altLang="en-US" sz="2800" b="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 lượng điện dùng để:</a:t>
            </a:r>
            <a:endParaRPr lang="en-US" altLang="en-US" sz="2800" b="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AutoNum type="alphaLcPeriod"/>
            </a:pPr>
            <a:r>
              <a:rPr lang="en-US" altLang="en-US" sz="2800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 nóng, chạy máy, thắp sáng.</a:t>
            </a:r>
            <a:endParaRPr lang="en-US" altLang="en-US" sz="2800" b="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None/>
            </a:pPr>
            <a:r>
              <a:rPr lang="en-US" altLang="en-US" sz="2800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Quay bánh xe nước, truyền tin, thắp sáng.</a:t>
            </a:r>
            <a:endParaRPr lang="en-US" altLang="en-US" sz="2800" b="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None/>
            </a:pPr>
            <a:r>
              <a:rPr lang="en-US" altLang="en-US" sz="2800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Cả b v</a:t>
            </a:r>
            <a:r>
              <a:rPr lang="en-US" altLang="en-US" sz="2800" b="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đều đúng.</a:t>
            </a:r>
            <a:endParaRPr lang="en-US" altLang="en-US" sz="2800" b="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None/>
            </a:pPr>
            <a:r>
              <a:rPr lang="en-US" altLang="en-US" sz="2800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Cả b v</a:t>
            </a:r>
            <a:r>
              <a:rPr lang="en-US" altLang="en-US" sz="2800" b="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đều sai</a:t>
            </a:r>
            <a:r>
              <a:rPr lang="en-US" altLang="en-US" sz="2400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5" grpId="0" animBg="1"/>
      <p:bldP spid="5018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AutoShape 2"/>
          <p:cNvSpPr/>
          <p:nvPr/>
        </p:nvSpPr>
        <p:spPr>
          <a:xfrm>
            <a:off x="1981200" y="990600"/>
            <a:ext cx="4800600" cy="2133600"/>
          </a:xfrm>
          <a:prstGeom prst="irregularSeal1">
            <a:avLst/>
          </a:prstGeom>
          <a:solidFill>
            <a:srgbClr val="CC3300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en-US" sz="2400" dirty="0">
                <a:solidFill>
                  <a:schemeClr val="bg1"/>
                </a:solidFill>
                <a:latin typeface="Tahoma" panose="020B0604030504040204" pitchFamily="34" charset="0"/>
              </a:rPr>
              <a:t>DẶN DÒ</a:t>
            </a:r>
            <a:endParaRPr lang="en-US" altLang="en-US" sz="2400" b="0" dirty="0">
              <a:latin typeface="Tahoma" panose="020B0604030504040204" pitchFamily="34" charset="0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1752600" y="3505200"/>
            <a:ext cx="6553200" cy="2319338"/>
            <a:chOff x="1008" y="2208"/>
            <a:chExt cx="4128" cy="1461"/>
          </a:xfrm>
        </p:grpSpPr>
        <p:sp>
          <p:nvSpPr>
            <p:cNvPr id="23560" name="Rectangle 4"/>
            <p:cNvSpPr/>
            <p:nvPr/>
          </p:nvSpPr>
          <p:spPr>
            <a:xfrm>
              <a:off x="1008" y="2208"/>
              <a:ext cx="3792" cy="1440"/>
            </a:xfrm>
            <a:prstGeom prst="rect">
              <a:avLst/>
            </a:prstGeom>
            <a:noFill/>
            <a:ln w="28575" cap="flat" cmpd="sng">
              <a:solidFill>
                <a:srgbClr val="CC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3561" name="Text Box 5"/>
            <p:cNvSpPr txBox="1"/>
            <p:nvPr/>
          </p:nvSpPr>
          <p:spPr>
            <a:xfrm>
              <a:off x="1104" y="2448"/>
              <a:ext cx="4032" cy="122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buClr>
                  <a:srgbClr val="003300"/>
                </a:buClr>
                <a:buChar char="-"/>
              </a:pPr>
              <a:r>
                <a:rPr lang="en-US" altLang="en-US" sz="2400" b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Học thuộc ghi nhớ.</a:t>
              </a:r>
              <a:endParaRPr lang="en-US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buClr>
                  <a:srgbClr val="003300"/>
                </a:buClr>
                <a:buChar char="-"/>
              </a:pPr>
              <a:r>
                <a:rPr lang="en-US" altLang="en-US" sz="2400" b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Xem trước b</a:t>
              </a:r>
              <a:r>
                <a:rPr lang="en-US" altLang="en-US" sz="2400" b="0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2400" b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i:</a:t>
              </a:r>
              <a:r>
                <a:rPr lang="vi-VN" altLang="en-US" sz="2400" b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Lắp mạch điện đơn giản.</a:t>
              </a:r>
              <a:endParaRPr lang="en-US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buClr>
                  <a:srgbClr val="003300"/>
                </a:buClr>
                <a:buChar char="-"/>
              </a:pPr>
              <a:r>
                <a:rPr lang="vi-VN" altLang="en-US" sz="2400" b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 C</a:t>
              </a:r>
              <a:r>
                <a:rPr lang="en-US" altLang="en-US" sz="2400" b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huẩn bị đồ dùng thực h</a:t>
              </a:r>
              <a:r>
                <a:rPr lang="en-US" altLang="en-US" sz="2400" b="0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2400" b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nh)</a:t>
              </a:r>
              <a:endParaRPr lang="en-US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buClr>
                  <a:srgbClr val="003300"/>
                </a:buClr>
                <a:buChar char="-"/>
              </a:pPr>
              <a:endParaRPr lang="en-US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buClr>
                  <a:srgbClr val="003300"/>
                </a:buClr>
                <a:buChar char="-"/>
              </a:pPr>
              <a:endParaRPr lang="en-US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5"/>
            <a:ext cx="9220200" cy="68573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675" y="2217902"/>
            <a:ext cx="7022650" cy="1964995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5" name="Text Box 5"/>
          <p:cNvSpPr txBox="1"/>
          <p:nvPr/>
        </p:nvSpPr>
        <p:spPr>
          <a:xfrm>
            <a:off x="228600" y="1143000"/>
            <a:ext cx="8915400" cy="1446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người sử dụng năng lượng gió trong những việc gì?</a:t>
            </a:r>
            <a:endParaRPr lang="en-US" altLang="en-US" sz="4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 Box 16"/>
          <p:cNvSpPr txBox="1"/>
          <p:nvPr/>
        </p:nvSpPr>
        <p:spPr>
          <a:xfrm>
            <a:off x="228600" y="2819400"/>
            <a:ext cx="8632825" cy="3478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/>
            <a:r>
              <a:rPr lang="en-US" alt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 lượng gió có thể dùng để chạy thuyền buồm, l</a:t>
            </a:r>
            <a:r>
              <a:rPr lang="en-US" altLang="en-US" sz="44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quay tua-bin của nh</a:t>
            </a:r>
            <a:r>
              <a:rPr lang="en-US" altLang="en-US" sz="44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máy phát điện, thả diều, giê lúa, l</a:t>
            </a:r>
            <a:r>
              <a:rPr lang="en-US" altLang="en-US" sz="44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điều hòa khí hậu,...</a:t>
            </a:r>
            <a:endParaRPr lang="en-US" altLang="en-US" sz="4400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6" name="Text Box 6"/>
          <p:cNvSpPr txBox="1"/>
          <p:nvPr/>
        </p:nvSpPr>
        <p:spPr>
          <a:xfrm>
            <a:off x="152400" y="304800"/>
            <a:ext cx="8610600" cy="14452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Con người sử dụng năng lượng nước chảy trong những việc gì?</a:t>
            </a:r>
            <a:endParaRPr lang="en-US" altLang="en-US" sz="4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 Box 16"/>
          <p:cNvSpPr txBox="1"/>
          <p:nvPr/>
        </p:nvSpPr>
        <p:spPr>
          <a:xfrm>
            <a:off x="304800" y="2438400"/>
            <a:ext cx="8382000" cy="41544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>
              <a:spcBef>
                <a:spcPct val="50000"/>
              </a:spcBef>
            </a:pP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Năng lượng nước chảy thường dùng để chuyên chở hàng hóa xuôi dòng nước; làm quay bánh xe nước đưa nước lên cao; làm quay tua-bin ở các nhà máy thủy điện.</a:t>
            </a:r>
            <a:endParaRPr lang="vi-VN" alt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WordArt 21"/>
          <p:cNvSpPr>
            <a:spLocks noTextEdit="1"/>
          </p:cNvSpPr>
          <p:nvPr/>
        </p:nvSpPr>
        <p:spPr>
          <a:xfrm>
            <a:off x="685800" y="2895600"/>
            <a:ext cx="79248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l"/>
            <a:r>
              <a:rPr lang="en-US" sz="1800" b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Sử dụng năng lượng điện</a:t>
            </a:r>
            <a:endParaRPr lang="en-US" sz="1800" b="1">
              <a:ln w="9525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en-US" sz="1800" b="1">
              <a:ln w="9525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3" name="WordArt 20"/>
          <p:cNvSpPr>
            <a:spLocks noTextEdit="1"/>
          </p:cNvSpPr>
          <p:nvPr/>
        </p:nvSpPr>
        <p:spPr>
          <a:xfrm>
            <a:off x="2438400" y="1828800"/>
            <a:ext cx="3581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l"/>
            <a:r>
              <a:rPr lang="en-US" sz="18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Khoa học</a:t>
            </a:r>
            <a:endParaRPr lang="en-US" sz="1800" b="1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90 BACKGROUND ý tưởng | hình nền, hình ảnh, power point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40"/>
            <a:ext cx="9144000" cy="683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s 1"/>
          <p:cNvSpPr/>
          <p:nvPr/>
        </p:nvSpPr>
        <p:spPr>
          <a:xfrm>
            <a:off x="1160145" y="2438400"/>
            <a:ext cx="6878320" cy="78359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45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Mang Tre" panose="00000400000000000000" charset="0"/>
                <a:cs typeface="UVN Mang Tre" panose="00000400000000000000" charset="0"/>
              </a:rPr>
              <a:t>KHÁM PHÁ</a:t>
            </a:r>
            <a:endParaRPr lang="en-US" altLang="zh-CN" sz="4500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Mang Tre" panose="00000400000000000000" charset="0"/>
              <a:cs typeface="UVN Mang Tre" panose="000004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5" name="Text Box 5"/>
          <p:cNvSpPr txBox="1"/>
          <p:nvPr/>
        </p:nvSpPr>
        <p:spPr>
          <a:xfrm>
            <a:off x="381000" y="685800"/>
            <a:ext cx="8458200" cy="1446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eaLnBrk="1" hangingPunct="1">
              <a:spcBef>
                <a:spcPct val="50000"/>
              </a:spcBef>
              <a:buAutoNum type="arabicPeriod"/>
            </a:pPr>
            <a:r>
              <a:rPr lang="vi-VN" alt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đồ dùng, máy móc sử dụng năng lượng điện.</a:t>
            </a:r>
            <a:endParaRPr lang="en-US" altLang="en-US" sz="4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7" name="Text Box 6"/>
          <p:cNvSpPr txBox="1"/>
          <p:nvPr/>
        </p:nvSpPr>
        <p:spPr>
          <a:xfrm>
            <a:off x="304800" y="2363788"/>
            <a:ext cx="83820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Ứng dụng của năng lượng điện.</a:t>
            </a:r>
            <a:endParaRPr lang="en-US" altLang="en-US" sz="4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5" name="Text Box 5"/>
          <p:cNvSpPr txBox="1"/>
          <p:nvPr/>
        </p:nvSpPr>
        <p:spPr>
          <a:xfrm>
            <a:off x="381000" y="685800"/>
            <a:ext cx="8458200" cy="1446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eaLnBrk="1" hangingPunct="1">
              <a:spcBef>
                <a:spcPct val="50000"/>
              </a:spcBef>
              <a:buAutoNum type="arabicPeriod"/>
            </a:pPr>
            <a:r>
              <a:rPr lang="vi-VN" alt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đồ dùng, máy móc sử dụng năng lượng điện.</a:t>
            </a:r>
            <a:endParaRPr lang="en-US" altLang="en-US" sz="4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06" name="Text Box 6"/>
          <p:cNvSpPr txBox="1"/>
          <p:nvPr/>
        </p:nvSpPr>
        <p:spPr>
          <a:xfrm>
            <a:off x="609600" y="2667000"/>
            <a:ext cx="8077200" cy="212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kể tên một số đồ dùng, máy móc sử dụng năng lượng điện.</a:t>
            </a:r>
            <a:endParaRPr lang="en-US" altLang="en-US" sz="4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256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2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858000"/>
            <a:ext cx="9144000" cy="15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Text Box 3"/>
          <p:cNvSpPr txBox="1"/>
          <p:nvPr/>
        </p:nvSpPr>
        <p:spPr>
          <a:xfrm>
            <a:off x="990600" y="1676400"/>
            <a:ext cx="838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en-US" altLang="en-US" b="0" dirty="0">
              <a:latin typeface="Times New Roman" panose="02020603050405020304" pitchFamily="18" charset="0"/>
            </a:endParaRPr>
          </a:p>
        </p:txBody>
      </p:sp>
      <p:sp>
        <p:nvSpPr>
          <p:cNvPr id="8196" name="Text Box 4"/>
          <p:cNvSpPr txBox="1"/>
          <p:nvPr/>
        </p:nvSpPr>
        <p:spPr>
          <a:xfrm>
            <a:off x="990600" y="1676400"/>
            <a:ext cx="838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en-US" altLang="en-US" b="0" dirty="0">
              <a:latin typeface="Times New Roman" panose="02020603050405020304" pitchFamily="18" charset="0"/>
            </a:endParaRPr>
          </a:p>
        </p:txBody>
      </p:sp>
      <p:sp>
        <p:nvSpPr>
          <p:cNvPr id="8197" name="Text Box 5"/>
          <p:cNvSpPr txBox="1"/>
          <p:nvPr/>
        </p:nvSpPr>
        <p:spPr>
          <a:xfrm>
            <a:off x="990600" y="1676400"/>
            <a:ext cx="838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en-US" altLang="en-US" b="0" dirty="0">
              <a:latin typeface="Times New Roman" panose="02020603050405020304" pitchFamily="18" charset="0"/>
            </a:endParaRPr>
          </a:p>
        </p:txBody>
      </p:sp>
      <p:pic>
        <p:nvPicPr>
          <p:cNvPr id="8198" name="Picture 6" descr="4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19200"/>
            <a:ext cx="19812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9" name="Picture 7" descr="000006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838200"/>
            <a:ext cx="22098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0" name="Picture 8" descr="10o26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685800"/>
            <a:ext cx="2225675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1" name="Picture 9" descr="000116[1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838200"/>
            <a:ext cx="1295400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2" name="Picture 10" descr="46mldc2d__may[1]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4200" y="914400"/>
            <a:ext cx="1828800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3" name="Picture 11" descr="250_896304_808099[1]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3124200"/>
            <a:ext cx="15240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4" name="Picture 12" descr="01829567[1]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3600" y="2819400"/>
            <a:ext cx="1905000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5" name="Picture 13" descr="127501186_SHP-251%20EA[1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4800" y="2590800"/>
            <a:ext cx="2209800" cy="208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6" name="Picture 14" descr="1264272731_4[1]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000" y="4572000"/>
            <a:ext cx="2057400" cy="2000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7" name="Picture 15" descr="1270433138May%20ep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43200" y="4648200"/>
            <a:ext cx="16002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8" name="Picture 16" descr="DSCN1603[1]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8000" y="2971800"/>
            <a:ext cx="15240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9" name="Picture 22" descr="2351049827_7290df24f3[1]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00600" y="4724400"/>
            <a:ext cx="2209800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0" name="Picture 23" descr="1260896477984AW8400SV_860[1]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34200" y="4191000"/>
            <a:ext cx="1752600" cy="236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11" name="Text Box 24"/>
          <p:cNvSpPr txBox="1"/>
          <p:nvPr/>
        </p:nvSpPr>
        <p:spPr>
          <a:xfrm>
            <a:off x="0" y="228600"/>
            <a:ext cx="9144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đồ dùng, máy móc sử dụng năng lượng điện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2320</Words>
  <Application>WPS Presentation</Application>
  <PresentationFormat>On-screen Show (4:3)</PresentationFormat>
  <Paragraphs>111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Arial</vt:lpstr>
      <vt:lpstr>SimSun</vt:lpstr>
      <vt:lpstr>Wingdings</vt:lpstr>
      <vt:lpstr>Times New Roman</vt:lpstr>
      <vt:lpstr>Tahoma</vt:lpstr>
      <vt:lpstr>Microsoft YaHei</vt:lpstr>
      <vt:lpstr>Arial Unicode MS</vt:lpstr>
      <vt:lpstr>UVN Mang Tre</vt:lpstr>
      <vt:lpstr>Calibri</vt:lpstr>
      <vt:lpstr>字魂70号-灵悦黑体</vt:lpstr>
      <vt:lpstr>Default Design</vt:lpstr>
      <vt:lpstr>1_Default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HUONG GIANG</cp:lastModifiedBy>
  <cp:revision>74</cp:revision>
  <dcterms:created xsi:type="dcterms:W3CDTF">2013-02-19T12:05:50Z</dcterms:created>
  <dcterms:modified xsi:type="dcterms:W3CDTF">2023-01-31T20:04:15Z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146659B88EA24558B3445AC8F32FCCD6</vt:lpwstr>
  </property>
  <property fmtid="{D5CDD505-2E9C-101B-9397-08002B2CF9AE}" pid="3" name="KSOProductBuildVer">
    <vt:lpwstr>1033-11.2.0.11440</vt:lpwstr>
  </property>
</Properties>
</file>