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80" r:id="rId3"/>
    <p:sldId id="450" r:id="rId5"/>
    <p:sldId id="436" r:id="rId6"/>
    <p:sldId id="437" r:id="rId7"/>
    <p:sldId id="438" r:id="rId8"/>
    <p:sldId id="441" r:id="rId9"/>
    <p:sldId id="350" r:id="rId10"/>
    <p:sldId id="375" r:id="rId11"/>
    <p:sldId id="424" r:id="rId12"/>
    <p:sldId id="425" r:id="rId13"/>
    <p:sldId id="426" r:id="rId14"/>
    <p:sldId id="393" r:id="rId15"/>
    <p:sldId id="412" r:id="rId16"/>
    <p:sldId id="421" r:id="rId17"/>
    <p:sldId id="422" r:id="rId18"/>
    <p:sldId id="427" r:id="rId19"/>
    <p:sldId id="293" r:id="rId20"/>
    <p:sldId id="420" r:id="rId21"/>
    <p:sldId id="423" r:id="rId22"/>
    <p:sldId id="312" r:id="rId23"/>
    <p:sldId id="365" r:id="rId24"/>
    <p:sldId id="449" r:id="rId25"/>
    <p:sldId id="414" r:id="rId26"/>
    <p:sldId id="396" r:id="rId27"/>
    <p:sldId id="419" r:id="rId28"/>
    <p:sldId id="418" r:id="rId29"/>
    <p:sldId id="417" r:id="rId30"/>
    <p:sldId id="342" r:id="rId31"/>
    <p:sldId id="479" r:id="rId32"/>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FF00FF"/>
    <a:srgbClr val="9900FF"/>
    <a:srgbClr val="FF0066"/>
    <a:srgbClr val="00FF00"/>
    <a:srgbClr val="FF9900"/>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20"/>
    <p:restoredTop sz="94669"/>
  </p:normalViewPr>
  <p:slideViewPr>
    <p:cSldViewPr snapToObjects="1" showGuides="1">
      <p:cViewPr>
        <p:scale>
          <a:sx n="107" d="100"/>
          <a:sy n="107" d="100"/>
        </p:scale>
        <p:origin x="-90" y="60"/>
      </p:cViewPr>
      <p:guideLst>
        <p:guide orient="horz" pos="2160"/>
        <p:guide pos="2903"/>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none" lIns="91440" tIns="45720" rIns="91440" bIns="45720" numCol="1" anchor="ctr" anchorCtr="0" compatLnSpc="1"/>
          <a:lstStyle>
            <a:lvl1pPr eaLnBrk="0" hangingPunct="0">
              <a:defRPr sz="1200" b="1">
                <a:latin typeface=".VnAvant"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solidFill>
              <a:effectLst/>
              <a:uLnTx/>
              <a:uFillTx/>
              <a:latin typeface=".VnAvant" pitchFamily="34" charset="0"/>
              <a:ea typeface="+mn-ea"/>
              <a:cs typeface="Arial" panose="020B0604020202020204" pitchFamily="34" charset="0"/>
            </a:endParaRPr>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none" lIns="91440" tIns="45720" rIns="91440" bIns="45720" numCol="1" anchor="ctr" anchorCtr="0" compatLnSpc="1"/>
          <a:lstStyle>
            <a:lvl1pPr algn="r" eaLnBrk="0" hangingPunct="0">
              <a:defRPr sz="1200" b="1">
                <a:latin typeface=".VnAvant" pitchFamily="34" charset="0"/>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solidFill>
              <a:effectLst/>
              <a:uLnTx/>
              <a:uFillTx/>
              <a:latin typeface=".VnAvant" pitchFamily="34" charset="0"/>
              <a:ea typeface="+mn-ea"/>
              <a:cs typeface="Arial" panose="020B0604020202020204" pitchFamily="34" charset="0"/>
            </a:endParaRPr>
          </a:p>
        </p:txBody>
      </p:sp>
      <p:sp>
        <p:nvSpPr>
          <p:cNvPr id="33796" name="Rectangle 4"/>
          <p:cNvSpPr>
            <a:spLocks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non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Click to edit Master text styles</a:t>
            </a:r>
            <a:endParaRPr kumimoji="1"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1"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Second level</a:t>
            </a:r>
            <a:endParaRPr kumimoji="1"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1"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Third level</a:t>
            </a:r>
            <a:endParaRPr kumimoji="1"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1"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Fourth level</a:t>
            </a:r>
            <a:endParaRPr kumimoji="1"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1"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t>Fifth level</a:t>
            </a:r>
            <a:endParaRPr kumimoji="1" 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none" lIns="91440" tIns="45720" rIns="91440" bIns="45720" numCol="1" anchor="b" anchorCtr="0" compatLnSpc="1"/>
          <a:lstStyle>
            <a:lvl1pPr eaLnBrk="0" hangingPunct="0">
              <a:defRPr sz="1200" b="1">
                <a:latin typeface=".VnAvant"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schemeClr val="tx1"/>
              </a:solidFill>
              <a:effectLst/>
              <a:uLnTx/>
              <a:uFillTx/>
              <a:latin typeface=".VnAvant" pitchFamily="34" charset="0"/>
              <a:ea typeface="+mn-ea"/>
              <a:cs typeface="Arial" panose="020B0604020202020204" pitchFamily="34" charset="0"/>
            </a:endParaRPr>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none" lIns="91440" tIns="45720" rIns="91440" bIns="45720" numCol="1" anchor="b" anchorCtr="0" compatLnSpc="1"/>
          <a:p>
            <a:pPr lvl="0" algn="r"/>
            <a:fld id="{9A0DB2DC-4C9A-4742-B13C-FB6460FD3503}" type="slidenum">
              <a:rPr lang="en-US" altLang="en-US" sz="1200" b="1" dirty="0">
                <a:latin typeface=".VnAvant" pitchFamily="34" charset="0"/>
              </a:rPr>
            </a:fld>
            <a:endParaRPr lang="en-US" altLang="en-US" sz="1200" b="1" dirty="0">
              <a:latin typeface=".VnAvant"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transition spd="med">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transition spd="med">
    <p:pull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transition spd="med">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transition spd="med">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transitio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transitio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63844"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63845"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63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pull dir="r"/>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9.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6.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27.jpeg"/><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24.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9.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slide" Target="slide28.xml"/><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23.xml.rels><?xml version="1.0" encoding="UTF-8" standalone="yes"?>
<Relationships xmlns="http://schemas.openxmlformats.org/package/2006/relationships"><Relationship Id="rId9" Type="http://schemas.openxmlformats.org/officeDocument/2006/relationships/image" Target="../media/image40.GIF"/><Relationship Id="rId8" Type="http://schemas.openxmlformats.org/officeDocument/2006/relationships/image" Target="../media/image39.GIF"/><Relationship Id="rId7" Type="http://schemas.openxmlformats.org/officeDocument/2006/relationships/image" Target="../media/image38.GIF"/><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25.xml"/><Relationship Id="rId3" Type="http://schemas.openxmlformats.org/officeDocument/2006/relationships/slide" Target="slide24.xml"/><Relationship Id="rId2" Type="http://schemas.openxmlformats.org/officeDocument/2006/relationships/image" Target="../media/image37.GIF"/><Relationship Id="rId12" Type="http://schemas.openxmlformats.org/officeDocument/2006/relationships/slideLayout" Target="../slideLayouts/slideLayout2.xml"/><Relationship Id="rId11" Type="http://schemas.openxmlformats.org/officeDocument/2006/relationships/audio" Target="../media/audio2.wav"/><Relationship Id="rId10" Type="http://schemas.openxmlformats.org/officeDocument/2006/relationships/slide" Target="slide28.xml"/><Relationship Id="rId1" Type="http://schemas.openxmlformats.org/officeDocument/2006/relationships/image" Target="../media/image36.GI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audio" Target="../media/audio3.wav"/></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audio" Target="../media/audio3.wav"/></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audio" Target="../media/audio3.wav"/></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audio" Target="../media/audio3.wav"/></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1.GIF"/><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43.png"/><Relationship Id="rId1"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GI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GI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audio" Target="../media/audio1.wav"/><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0 BACKGROUND ý tưởng | hình nền, hình ảnh, power poin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7940"/>
            <a:ext cx="9144000" cy="68306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219717" y="1568406"/>
            <a:ext cx="6704330" cy="714375"/>
          </a:xfrm>
          <a:prstGeom prst="rect">
            <a:avLst/>
          </a:prstGeom>
          <a:noFill/>
        </p:spPr>
        <p:txBody>
          <a:bodyPr wrap="none" lIns="68580" tIns="34290" rIns="68580" bIns="34290">
            <a:spAutoFit/>
          </a:bodyPr>
          <a:lstStyle/>
          <a:p>
            <a:pPr algn="ctr"/>
            <a:r>
              <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PHÒNG GIÁO DỤC VÀ ĐÀO TẠO QUẬN LONG BIÊN</a:t>
            </a:r>
            <a:endPar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 Tiểu học Phúc Lợi</a:t>
            </a:r>
            <a:endPar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Rectangles 1"/>
          <p:cNvSpPr/>
          <p:nvPr/>
        </p:nvSpPr>
        <p:spPr>
          <a:xfrm>
            <a:off x="808355" y="2438400"/>
            <a:ext cx="7549515" cy="2168525"/>
          </a:xfrm>
          <a:prstGeom prst="rect">
            <a:avLst/>
          </a:prstGeom>
          <a:noFill/>
          <a:ln>
            <a:noFill/>
          </a:ln>
        </p:spPr>
        <p:txBody>
          <a:bodyPr wrap="square" rtlCol="0" anchor="t">
            <a:spAutoFit/>
            <a:scene3d>
              <a:camera prst="orthographicFront"/>
              <a:lightRig rig="threePt" dir="t"/>
            </a:scene3d>
          </a:bodyPr>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KHOA HỌC 5</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Sử dụng năng lượng gió và</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năng lượng nước chảy</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p:txBody>
      </p:sp>
      <p:sp>
        <p:nvSpPr>
          <p:cNvPr id="3" name="Rectangle 14"/>
          <p:cNvSpPr/>
          <p:nvPr/>
        </p:nvSpPr>
        <p:spPr>
          <a:xfrm>
            <a:off x="3512702" y="5522710"/>
            <a:ext cx="2118360" cy="345440"/>
          </a:xfrm>
          <a:prstGeom prst="rect">
            <a:avLst/>
          </a:prstGeom>
          <a:noFill/>
        </p:spPr>
        <p:txBody>
          <a:bodyPr wrap="none" lIns="68580" tIns="34290" rIns="68580" bIns="34290">
            <a:spAutoFit/>
          </a:bodyPr>
          <a:p>
            <a:pPr algn="ctr"/>
            <a:r>
              <a:rPr lang="en-US" sz="1800" i="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 học 2022 - 2023</a:t>
            </a:r>
            <a:endParaRPr lang="en-US" sz="1800" i="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3" descr="Picture1"/>
          <p:cNvPicPr>
            <a:picLocks noChangeAspect="1"/>
          </p:cNvPicPr>
          <p:nvPr/>
        </p:nvPicPr>
        <p:blipFill>
          <a:blip r:embed="rId1"/>
          <a:stretch>
            <a:fillRect/>
          </a:stretch>
        </p:blipFill>
        <p:spPr>
          <a:xfrm>
            <a:off x="0" y="6858000"/>
            <a:ext cx="9144000" cy="152400"/>
          </a:xfrm>
          <a:prstGeom prst="rect">
            <a:avLst/>
          </a:prstGeom>
          <a:noFill/>
          <a:ln w="9525">
            <a:noFill/>
          </a:ln>
        </p:spPr>
      </p:pic>
      <p:sp>
        <p:nvSpPr>
          <p:cNvPr id="12291" name="Text Box 4"/>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2292" name="Text Box 5"/>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2293" name="Text Box 6"/>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2297" name="Text Box 12"/>
          <p:cNvSpPr txBox="1"/>
          <p:nvPr/>
        </p:nvSpPr>
        <p:spPr>
          <a:xfrm>
            <a:off x="685800" y="844550"/>
            <a:ext cx="7848600" cy="579438"/>
          </a:xfrm>
          <a:prstGeom prst="rect">
            <a:avLst/>
          </a:prstGeom>
          <a:noFill/>
          <a:ln w="9525">
            <a:noFill/>
          </a:ln>
        </p:spPr>
        <p:txBody>
          <a:bodyPr>
            <a:spAutoFit/>
          </a:bodyPr>
          <a:p>
            <a:pPr algn="ctr">
              <a:spcBef>
                <a:spcPct val="50000"/>
              </a:spcBef>
            </a:pPr>
            <a:r>
              <a:rPr lang="en-US" altLang="en-US" sz="3200" b="1" dirty="0">
                <a:solidFill>
                  <a:srgbClr val="000099"/>
                </a:solidFill>
                <a:latin typeface="Times New Roman" panose="02020603050405020304" pitchFamily="18" charset="0"/>
                <a:cs typeface="Times New Roman" panose="02020603050405020304" pitchFamily="18" charset="0"/>
              </a:rPr>
              <a:t>Hoạt động 1</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a:solidFill>
                  <a:srgbClr val="800000"/>
                </a:solidFill>
                <a:latin typeface="Times New Roman" panose="02020603050405020304" pitchFamily="18" charset="0"/>
                <a:cs typeface="Times New Roman" panose="02020603050405020304" pitchFamily="18" charset="0"/>
              </a:rPr>
              <a:t>Sử dụng năng lượng gió</a:t>
            </a:r>
            <a:endParaRPr lang="en-US" altLang="en-US" sz="3200" b="1" dirty="0">
              <a:solidFill>
                <a:srgbClr val="800000"/>
              </a:solidFill>
              <a:latin typeface="Times New Roman" panose="02020603050405020304" pitchFamily="18" charset="0"/>
              <a:ea typeface="Times New Roman" panose="02020603050405020304" pitchFamily="18" charset="0"/>
            </a:endParaRPr>
          </a:p>
        </p:txBody>
      </p:sp>
      <p:pic>
        <p:nvPicPr>
          <p:cNvPr id="12298" name="Picture 33" descr="Sang h1"/>
          <p:cNvPicPr>
            <a:picLocks noChangeAspect="1"/>
          </p:cNvPicPr>
          <p:nvPr/>
        </p:nvPicPr>
        <p:blipFill>
          <a:blip r:embed="rId2">
            <a:lum bright="12000" contrast="6000"/>
          </a:blip>
          <a:srcRect l="7527" t="3043" b="14828"/>
          <a:stretch>
            <a:fillRect/>
          </a:stretch>
        </p:blipFill>
        <p:spPr>
          <a:xfrm>
            <a:off x="228600" y="2514600"/>
            <a:ext cx="2743200" cy="2362200"/>
          </a:xfrm>
          <a:prstGeom prst="rect">
            <a:avLst/>
          </a:prstGeom>
          <a:noFill/>
          <a:ln w="57150" cap="flat" cmpd="sng">
            <a:solidFill>
              <a:srgbClr val="33CC33"/>
            </a:solidFill>
            <a:prstDash val="solid"/>
            <a:miter/>
            <a:headEnd type="none" w="med" len="med"/>
            <a:tailEnd type="none" w="med" len="med"/>
          </a:ln>
        </p:spPr>
      </p:pic>
      <p:pic>
        <p:nvPicPr>
          <p:cNvPr id="12299" name="Picture 34" descr="Sang h2"/>
          <p:cNvPicPr>
            <a:picLocks noChangeAspect="1"/>
          </p:cNvPicPr>
          <p:nvPr/>
        </p:nvPicPr>
        <p:blipFill>
          <a:blip r:embed="rId3">
            <a:lum bright="12000" contrast="6000"/>
          </a:blip>
          <a:srcRect b="13792"/>
          <a:stretch>
            <a:fillRect/>
          </a:stretch>
        </p:blipFill>
        <p:spPr>
          <a:xfrm>
            <a:off x="3200400" y="2514600"/>
            <a:ext cx="2819400" cy="2362200"/>
          </a:xfrm>
          <a:prstGeom prst="rect">
            <a:avLst/>
          </a:prstGeom>
          <a:noFill/>
          <a:ln w="57150" cap="flat" cmpd="sng">
            <a:solidFill>
              <a:srgbClr val="FFFF00"/>
            </a:solidFill>
            <a:prstDash val="solid"/>
            <a:miter/>
            <a:headEnd type="none" w="med" len="med"/>
            <a:tailEnd type="none" w="med" len="med"/>
          </a:ln>
        </p:spPr>
      </p:pic>
      <p:pic>
        <p:nvPicPr>
          <p:cNvPr id="12300" name="Picture 35" descr="sang 3-2"/>
          <p:cNvPicPr>
            <a:picLocks noChangeAspect="1"/>
          </p:cNvPicPr>
          <p:nvPr/>
        </p:nvPicPr>
        <p:blipFill>
          <a:blip r:embed="rId4">
            <a:lum bright="12000" contrast="6000"/>
          </a:blip>
          <a:srcRect b="13597"/>
          <a:stretch>
            <a:fillRect/>
          </a:stretch>
        </p:blipFill>
        <p:spPr>
          <a:xfrm>
            <a:off x="6251575" y="2514600"/>
            <a:ext cx="2819400" cy="2362200"/>
          </a:xfrm>
          <a:prstGeom prst="rect">
            <a:avLst/>
          </a:prstGeom>
          <a:noFill/>
          <a:ln w="57150" cap="flat" cmpd="sng">
            <a:solidFill>
              <a:srgbClr val="FFFF00"/>
            </a:solidFill>
            <a:prstDash val="solid"/>
            <a:miter/>
            <a:headEnd type="none" w="med" len="med"/>
            <a:tailEnd type="none" w="med" len="med"/>
          </a:ln>
        </p:spPr>
      </p:pic>
      <p:sp>
        <p:nvSpPr>
          <p:cNvPr id="12301" name="Text Box 36"/>
          <p:cNvSpPr txBox="1"/>
          <p:nvPr/>
        </p:nvSpPr>
        <p:spPr>
          <a:xfrm>
            <a:off x="533400" y="5257800"/>
            <a:ext cx="1828800" cy="366713"/>
          </a:xfrm>
          <a:prstGeom prst="rect">
            <a:avLst/>
          </a:prstGeom>
          <a:noFill/>
          <a:ln w="9525">
            <a:noFill/>
          </a:ln>
        </p:spPr>
        <p:txBody>
          <a:bodyPr>
            <a:spAutoFit/>
          </a:bodyPr>
          <a:p>
            <a:pPr eaLnBrk="1" hangingPunct="1">
              <a:spcBef>
                <a:spcPct val="50000"/>
              </a:spcBef>
            </a:pPr>
            <a:endParaRPr lang="vi-VN" altLang="en-US" dirty="0">
              <a:latin typeface="Arial" panose="020B0604020202020204" pitchFamily="34" charset="0"/>
            </a:endParaRPr>
          </a:p>
        </p:txBody>
      </p:sp>
      <p:sp>
        <p:nvSpPr>
          <p:cNvPr id="12302" name="Text Box 37"/>
          <p:cNvSpPr txBox="1"/>
          <p:nvPr/>
        </p:nvSpPr>
        <p:spPr>
          <a:xfrm>
            <a:off x="3581400" y="5226050"/>
            <a:ext cx="1828800" cy="366713"/>
          </a:xfrm>
          <a:prstGeom prst="rect">
            <a:avLst/>
          </a:prstGeom>
          <a:noFill/>
          <a:ln w="9525">
            <a:noFill/>
          </a:ln>
        </p:spPr>
        <p:txBody>
          <a:bodyPr>
            <a:spAutoFit/>
          </a:bodyPr>
          <a:p>
            <a:pPr eaLnBrk="1" hangingPunct="1">
              <a:spcBef>
                <a:spcPct val="50000"/>
              </a:spcBef>
            </a:pPr>
            <a:endParaRPr lang="vi-VN" altLang="en-US" dirty="0">
              <a:latin typeface="Arial" panose="020B0604020202020204" pitchFamily="34" charset="0"/>
            </a:endParaRPr>
          </a:p>
        </p:txBody>
      </p:sp>
      <p:sp>
        <p:nvSpPr>
          <p:cNvPr id="12303" name="Text Box 38"/>
          <p:cNvSpPr txBox="1"/>
          <p:nvPr/>
        </p:nvSpPr>
        <p:spPr>
          <a:xfrm>
            <a:off x="533400" y="5226050"/>
            <a:ext cx="2209800" cy="457200"/>
          </a:xfrm>
          <a:prstGeom prst="rect">
            <a:avLst/>
          </a:prstGeom>
          <a:noFill/>
          <a:ln w="9525">
            <a:noFill/>
          </a:ln>
        </p:spPr>
        <p:txBody>
          <a:bodyPr>
            <a:spAutoFit/>
          </a:bodyPr>
          <a:p>
            <a:pPr algn="ctr" eaLnBrk="1" hangingPunct="1">
              <a:spcBef>
                <a:spcPct val="50000"/>
              </a:spcBef>
            </a:pPr>
            <a:r>
              <a:rPr lang="en-US" altLang="en-US" sz="2400" dirty="0">
                <a:latin typeface="Arial" panose="020B0604020202020204" pitchFamily="34" charset="0"/>
              </a:rPr>
              <a:t>Hình 1</a:t>
            </a:r>
            <a:endParaRPr lang="vi-VN" altLang="en-US" sz="2400" dirty="0">
              <a:latin typeface="Arial" panose="020B0604020202020204" pitchFamily="34" charset="0"/>
            </a:endParaRPr>
          </a:p>
        </p:txBody>
      </p:sp>
      <p:sp>
        <p:nvSpPr>
          <p:cNvPr id="12304" name="Text Box 39"/>
          <p:cNvSpPr txBox="1"/>
          <p:nvPr/>
        </p:nvSpPr>
        <p:spPr>
          <a:xfrm>
            <a:off x="3581400" y="5257800"/>
            <a:ext cx="2209800" cy="457200"/>
          </a:xfrm>
          <a:prstGeom prst="rect">
            <a:avLst/>
          </a:prstGeom>
          <a:noFill/>
          <a:ln w="9525">
            <a:noFill/>
          </a:ln>
        </p:spPr>
        <p:txBody>
          <a:bodyPr>
            <a:spAutoFit/>
          </a:bodyPr>
          <a:p>
            <a:pPr algn="ctr" eaLnBrk="1" hangingPunct="1">
              <a:spcBef>
                <a:spcPct val="50000"/>
              </a:spcBef>
            </a:pPr>
            <a:r>
              <a:rPr lang="en-US" altLang="en-US" sz="2400" dirty="0">
                <a:latin typeface="Arial" panose="020B0604020202020204" pitchFamily="34" charset="0"/>
              </a:rPr>
              <a:t>Hình 2</a:t>
            </a:r>
            <a:endParaRPr lang="vi-VN" altLang="en-US" sz="2400" dirty="0">
              <a:latin typeface="Arial" panose="020B0604020202020204" pitchFamily="34" charset="0"/>
            </a:endParaRPr>
          </a:p>
        </p:txBody>
      </p:sp>
      <p:sp>
        <p:nvSpPr>
          <p:cNvPr id="12305" name="Text Box 40"/>
          <p:cNvSpPr txBox="1"/>
          <p:nvPr/>
        </p:nvSpPr>
        <p:spPr>
          <a:xfrm>
            <a:off x="6553200" y="5257800"/>
            <a:ext cx="2209800" cy="457200"/>
          </a:xfrm>
          <a:prstGeom prst="rect">
            <a:avLst/>
          </a:prstGeom>
          <a:noFill/>
          <a:ln w="9525">
            <a:noFill/>
          </a:ln>
        </p:spPr>
        <p:txBody>
          <a:bodyPr>
            <a:spAutoFit/>
          </a:bodyPr>
          <a:p>
            <a:pPr algn="ctr" eaLnBrk="1" hangingPunct="1">
              <a:spcBef>
                <a:spcPct val="50000"/>
              </a:spcBef>
            </a:pPr>
            <a:r>
              <a:rPr lang="en-US" altLang="en-US" sz="2400" dirty="0">
                <a:latin typeface="Arial" panose="020B0604020202020204" pitchFamily="34" charset="0"/>
              </a:rPr>
              <a:t>Hình 3</a:t>
            </a:r>
            <a:endParaRPr lang="vi-VN" altLang="en-US" sz="2400" dirty="0">
              <a:latin typeface="Arial" panose="020B0604020202020204" pitchFamily="34" charset="0"/>
            </a:endParaRPr>
          </a:p>
        </p:txBody>
      </p:sp>
    </p:spTree>
  </p:cSld>
  <p:clrMapOvr>
    <a:masterClrMapping/>
  </p:clrMapOvr>
  <p:transition spd="med">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3" descr="Picture1"/>
          <p:cNvPicPr>
            <a:picLocks noChangeAspect="1"/>
          </p:cNvPicPr>
          <p:nvPr/>
        </p:nvPicPr>
        <p:blipFill>
          <a:blip r:embed="rId1"/>
          <a:stretch>
            <a:fillRect/>
          </a:stretch>
        </p:blipFill>
        <p:spPr>
          <a:xfrm>
            <a:off x="0" y="6858000"/>
            <a:ext cx="9144000" cy="152400"/>
          </a:xfrm>
          <a:prstGeom prst="rect">
            <a:avLst/>
          </a:prstGeom>
          <a:noFill/>
          <a:ln w="9525">
            <a:noFill/>
          </a:ln>
        </p:spPr>
      </p:pic>
      <p:sp>
        <p:nvSpPr>
          <p:cNvPr id="13315" name="Text Box 4"/>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3316" name="Text Box 5"/>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3317" name="Text Box 6"/>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3321" name="Text Box 12"/>
          <p:cNvSpPr txBox="1"/>
          <p:nvPr/>
        </p:nvSpPr>
        <p:spPr>
          <a:xfrm>
            <a:off x="611188" y="625475"/>
            <a:ext cx="7848600" cy="579438"/>
          </a:xfrm>
          <a:prstGeom prst="rect">
            <a:avLst/>
          </a:prstGeom>
          <a:noFill/>
          <a:ln w="9525">
            <a:noFill/>
          </a:ln>
        </p:spPr>
        <p:txBody>
          <a:bodyPr>
            <a:spAutoFit/>
          </a:bodyPr>
          <a:p>
            <a:pPr algn="ctr">
              <a:spcBef>
                <a:spcPct val="50000"/>
              </a:spcBef>
            </a:pPr>
            <a:r>
              <a:rPr lang="en-US" altLang="en-US" sz="3200" b="1" dirty="0">
                <a:solidFill>
                  <a:srgbClr val="000099"/>
                </a:solidFill>
                <a:latin typeface="Times New Roman" panose="02020603050405020304" pitchFamily="18" charset="0"/>
                <a:cs typeface="Times New Roman" panose="02020603050405020304" pitchFamily="18" charset="0"/>
              </a:rPr>
              <a:t>Hoạt động 1</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a:solidFill>
                  <a:srgbClr val="800000"/>
                </a:solidFill>
                <a:latin typeface="Times New Roman" panose="02020603050405020304" pitchFamily="18" charset="0"/>
                <a:cs typeface="Times New Roman" panose="02020603050405020304" pitchFamily="18" charset="0"/>
              </a:rPr>
              <a:t>Sử dụng năng lượng gió</a:t>
            </a:r>
            <a:endParaRPr lang="en-US" altLang="en-US" sz="3200" b="1" dirty="0">
              <a:solidFill>
                <a:srgbClr val="800000"/>
              </a:solidFill>
              <a:latin typeface="Times New Roman" panose="02020603050405020304" pitchFamily="18" charset="0"/>
              <a:ea typeface="Times New Roman" panose="02020603050405020304" pitchFamily="18" charset="0"/>
            </a:endParaRPr>
          </a:p>
        </p:txBody>
      </p:sp>
      <p:graphicFrame>
        <p:nvGraphicFramePr>
          <p:cNvPr id="263183" name="Group 15"/>
          <p:cNvGraphicFramePr>
            <a:graphicFrameLocks noGrp="1"/>
          </p:cNvGraphicFramePr>
          <p:nvPr>
            <p:ph idx="1"/>
          </p:nvPr>
        </p:nvGraphicFramePr>
        <p:xfrm>
          <a:off x="146050" y="1943100"/>
          <a:ext cx="8924925" cy="1858963"/>
        </p:xfrm>
        <a:graphic>
          <a:graphicData uri="http://schemas.openxmlformats.org/drawingml/2006/table">
            <a:tbl>
              <a:tblPr/>
              <a:tblGrid>
                <a:gridCol w="2292350"/>
                <a:gridCol w="6632575"/>
              </a:tblGrid>
              <a:tr h="465138">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Hình</a:t>
                      </a:r>
                      <a:endParaRPr kumimoji="0" lang="vi-VN" altLang="en-US"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vi-VN"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Ứng dụng của năng lượng gió</a:t>
                      </a:r>
                      <a:endParaRPr kumimoji="0" lang="en-US" altLang="vi-VN" sz="24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altLang="en-US"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pPr>
                      <a:endParaRPr kumimoji="0" lang="vi-VN" alt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altLang="en-US"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pPr>
                      <a:endParaRPr kumimoji="0" lang="vi-VN" altLang="en-US" sz="2400" b="0"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altLang="en-US" sz="24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pPr>
                      <a:endParaRPr kumimoji="0" lang="vi-VN" altLang="en-US" sz="24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3200" name="Text Box 32"/>
          <p:cNvSpPr txBox="1"/>
          <p:nvPr/>
        </p:nvSpPr>
        <p:spPr>
          <a:xfrm>
            <a:off x="381000" y="2416175"/>
            <a:ext cx="1676400" cy="457200"/>
          </a:xfrm>
          <a:prstGeom prst="rect">
            <a:avLst/>
          </a:prstGeom>
          <a:noFill/>
          <a:ln w="9525">
            <a:noFill/>
          </a:ln>
        </p:spPr>
        <p:txBody>
          <a:bodyPr>
            <a:spAutoFit/>
          </a:bodyPr>
          <a:p>
            <a:pPr algn="ctr" eaLnBrk="1" hangingPunct="1">
              <a:spcBef>
                <a:spcPct val="50000"/>
              </a:spcBef>
            </a:pPr>
            <a:r>
              <a:rPr lang="en-US" altLang="en-US" sz="2400" b="1" dirty="0">
                <a:latin typeface="Times New Roman" panose="02020603050405020304" pitchFamily="18" charset="0"/>
              </a:rPr>
              <a:t>Hình 1</a:t>
            </a:r>
            <a:endParaRPr lang="vi-VN" altLang="en-US" sz="2400" b="1" dirty="0">
              <a:latin typeface="Times New Roman" panose="02020603050405020304" pitchFamily="18" charset="0"/>
            </a:endParaRPr>
          </a:p>
        </p:txBody>
      </p:sp>
      <p:sp>
        <p:nvSpPr>
          <p:cNvPr id="263201" name="Text Box 33"/>
          <p:cNvSpPr txBox="1"/>
          <p:nvPr/>
        </p:nvSpPr>
        <p:spPr>
          <a:xfrm>
            <a:off x="2590800" y="2408238"/>
            <a:ext cx="5105400" cy="457200"/>
          </a:xfrm>
          <a:prstGeom prst="rect">
            <a:avLst/>
          </a:prstGeom>
          <a:noFill/>
          <a:ln w="9525">
            <a:noFill/>
          </a:ln>
        </p:spPr>
        <p:txBody>
          <a:bodyPr>
            <a:spAutoFit/>
          </a:bodyPr>
          <a:p>
            <a:pPr eaLnBrk="1" hangingPunct="1">
              <a:spcBef>
                <a:spcPct val="50000"/>
              </a:spcBef>
            </a:pPr>
            <a:r>
              <a:rPr lang="vi-VN" altLang="en-US" sz="2400" b="1" dirty="0">
                <a:latin typeface="Times New Roman" panose="02020603050405020304" pitchFamily="18" charset="0"/>
              </a:rPr>
              <a:t>Chạy thuyền buồm</a:t>
            </a:r>
            <a:endParaRPr lang="vi-VN" altLang="en-US" sz="2400" b="1" dirty="0">
              <a:latin typeface="Times New Roman" panose="02020603050405020304" pitchFamily="18" charset="0"/>
            </a:endParaRPr>
          </a:p>
        </p:txBody>
      </p:sp>
      <p:sp>
        <p:nvSpPr>
          <p:cNvPr id="263202" name="Text Box 34"/>
          <p:cNvSpPr txBox="1"/>
          <p:nvPr/>
        </p:nvSpPr>
        <p:spPr>
          <a:xfrm>
            <a:off x="381000" y="2887663"/>
            <a:ext cx="1676400" cy="457200"/>
          </a:xfrm>
          <a:prstGeom prst="rect">
            <a:avLst/>
          </a:prstGeom>
          <a:noFill/>
          <a:ln w="9525">
            <a:noFill/>
          </a:ln>
        </p:spPr>
        <p:txBody>
          <a:bodyPr>
            <a:spAutoFit/>
          </a:bodyPr>
          <a:p>
            <a:pPr algn="ctr" eaLnBrk="1" hangingPunct="1">
              <a:spcBef>
                <a:spcPct val="50000"/>
              </a:spcBef>
            </a:pPr>
            <a:r>
              <a:rPr lang="en-US" altLang="en-US" sz="2400" b="1" dirty="0">
                <a:latin typeface="Times New Roman" panose="02020603050405020304" pitchFamily="18" charset="0"/>
              </a:rPr>
              <a:t>Hình 2</a:t>
            </a:r>
            <a:endParaRPr lang="vi-VN" altLang="en-US" sz="2400" b="1" dirty="0">
              <a:latin typeface="Times New Roman" panose="02020603050405020304" pitchFamily="18" charset="0"/>
            </a:endParaRPr>
          </a:p>
        </p:txBody>
      </p:sp>
      <p:sp>
        <p:nvSpPr>
          <p:cNvPr id="263203" name="Text Box 35"/>
          <p:cNvSpPr txBox="1"/>
          <p:nvPr/>
        </p:nvSpPr>
        <p:spPr>
          <a:xfrm>
            <a:off x="381000" y="3344863"/>
            <a:ext cx="1676400" cy="457200"/>
          </a:xfrm>
          <a:prstGeom prst="rect">
            <a:avLst/>
          </a:prstGeom>
          <a:noFill/>
          <a:ln w="9525">
            <a:noFill/>
          </a:ln>
        </p:spPr>
        <p:txBody>
          <a:bodyPr>
            <a:spAutoFit/>
          </a:bodyPr>
          <a:p>
            <a:pPr algn="ctr" eaLnBrk="1" hangingPunct="1">
              <a:spcBef>
                <a:spcPct val="50000"/>
              </a:spcBef>
            </a:pPr>
            <a:r>
              <a:rPr lang="en-US" altLang="en-US" sz="2400" b="1" dirty="0">
                <a:latin typeface="Times New Roman" panose="02020603050405020304" pitchFamily="18" charset="0"/>
              </a:rPr>
              <a:t>Hình 3</a:t>
            </a:r>
            <a:endParaRPr lang="vi-VN" altLang="en-US" sz="2400" b="1" dirty="0">
              <a:latin typeface="Times New Roman" panose="02020603050405020304" pitchFamily="18" charset="0"/>
            </a:endParaRPr>
          </a:p>
        </p:txBody>
      </p:sp>
      <p:sp>
        <p:nvSpPr>
          <p:cNvPr id="263204" name="Text Box 36"/>
          <p:cNvSpPr txBox="1"/>
          <p:nvPr/>
        </p:nvSpPr>
        <p:spPr>
          <a:xfrm>
            <a:off x="2590800" y="2865438"/>
            <a:ext cx="6172200" cy="457200"/>
          </a:xfrm>
          <a:prstGeom prst="rect">
            <a:avLst/>
          </a:prstGeom>
          <a:noFill/>
          <a:ln w="9525">
            <a:noFill/>
          </a:ln>
        </p:spPr>
        <p:txBody>
          <a:bodyPr>
            <a:spAutoFit/>
          </a:bodyPr>
          <a:p>
            <a:pPr eaLnBrk="1" hangingPunct="1">
              <a:spcBef>
                <a:spcPct val="50000"/>
              </a:spcBef>
            </a:pPr>
            <a:r>
              <a:rPr lang="vi-VN" altLang="en-US" sz="2400" b="1" dirty="0">
                <a:latin typeface="Times New Roman" panose="02020603050405020304" pitchFamily="18" charset="0"/>
              </a:rPr>
              <a:t>Làm quay tua-bin của máy phát điện</a:t>
            </a:r>
            <a:endParaRPr lang="vi-VN" altLang="en-US" sz="2400" b="1" dirty="0">
              <a:latin typeface="Times New Roman" panose="02020603050405020304" pitchFamily="18" charset="0"/>
            </a:endParaRPr>
          </a:p>
        </p:txBody>
      </p:sp>
      <p:sp>
        <p:nvSpPr>
          <p:cNvPr id="263205" name="Text Box 37"/>
          <p:cNvSpPr txBox="1"/>
          <p:nvPr/>
        </p:nvSpPr>
        <p:spPr>
          <a:xfrm>
            <a:off x="2590800" y="3322638"/>
            <a:ext cx="5105400" cy="457200"/>
          </a:xfrm>
          <a:prstGeom prst="rect">
            <a:avLst/>
          </a:prstGeom>
          <a:noFill/>
          <a:ln w="9525">
            <a:noFill/>
          </a:ln>
        </p:spPr>
        <p:txBody>
          <a:bodyPr>
            <a:spAutoFit/>
          </a:bodyPr>
          <a:p>
            <a:pPr eaLnBrk="1" hangingPunct="1">
              <a:spcBef>
                <a:spcPct val="50000"/>
              </a:spcBef>
            </a:pPr>
            <a:r>
              <a:rPr lang="vi-VN" altLang="en-US" sz="2400" b="1" dirty="0">
                <a:latin typeface="Times New Roman" panose="02020603050405020304" pitchFamily="18" charset="0"/>
              </a:rPr>
              <a:t>Giê thóc</a:t>
            </a:r>
            <a:endParaRPr lang="vi-VN" altLang="en-US" sz="2400" b="1" dirty="0">
              <a:latin typeface="Times New Roman" panose="02020603050405020304" pitchFamily="18"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3200"/>
                                        </p:tgtEl>
                                        <p:attrNameLst>
                                          <p:attrName>style.visibility</p:attrName>
                                        </p:attrNameLst>
                                      </p:cBhvr>
                                      <p:to>
                                        <p:strVal val="visible"/>
                                      </p:to>
                                    </p:set>
                                    <p:animEffect transition="in" filter="blinds(horizontal)">
                                      <p:cBhvr>
                                        <p:cTn id="7" dur="500"/>
                                        <p:tgtEl>
                                          <p:spTgt spid="2632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3201"/>
                                        </p:tgtEl>
                                        <p:attrNameLst>
                                          <p:attrName>style.visibility</p:attrName>
                                        </p:attrNameLst>
                                      </p:cBhvr>
                                      <p:to>
                                        <p:strVal val="visible"/>
                                      </p:to>
                                    </p:set>
                                    <p:animEffect transition="in" filter="box(in)">
                                      <p:cBhvr>
                                        <p:cTn id="12" dur="500"/>
                                        <p:tgtEl>
                                          <p:spTgt spid="26320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3202"/>
                                        </p:tgtEl>
                                        <p:attrNameLst>
                                          <p:attrName>style.visibility</p:attrName>
                                        </p:attrNameLst>
                                      </p:cBhvr>
                                      <p:to>
                                        <p:strVal val="visible"/>
                                      </p:to>
                                    </p:set>
                                    <p:animEffect transition="in" filter="box(in)">
                                      <p:cBhvr>
                                        <p:cTn id="17" dur="500"/>
                                        <p:tgtEl>
                                          <p:spTgt spid="26320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63204"/>
                                        </p:tgtEl>
                                        <p:attrNameLst>
                                          <p:attrName>style.visibility</p:attrName>
                                        </p:attrNameLst>
                                      </p:cBhvr>
                                      <p:to>
                                        <p:strVal val="visible"/>
                                      </p:to>
                                    </p:set>
                                    <p:animEffect transition="in" filter="box(in)">
                                      <p:cBhvr>
                                        <p:cTn id="22" dur="500"/>
                                        <p:tgtEl>
                                          <p:spTgt spid="26320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3203"/>
                                        </p:tgtEl>
                                        <p:attrNameLst>
                                          <p:attrName>style.visibility</p:attrName>
                                        </p:attrNameLst>
                                      </p:cBhvr>
                                      <p:to>
                                        <p:strVal val="visible"/>
                                      </p:to>
                                    </p:set>
                                    <p:animEffect transition="in" filter="box(in)">
                                      <p:cBhvr>
                                        <p:cTn id="27" dur="500"/>
                                        <p:tgtEl>
                                          <p:spTgt spid="26320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63205"/>
                                        </p:tgtEl>
                                        <p:attrNameLst>
                                          <p:attrName>style.visibility</p:attrName>
                                        </p:attrNameLst>
                                      </p:cBhvr>
                                      <p:to>
                                        <p:strVal val="visible"/>
                                      </p:to>
                                    </p:set>
                                    <p:animEffect transition="in" filter="box(in)">
                                      <p:cBhvr>
                                        <p:cTn id="32" dur="500"/>
                                        <p:tgtEl>
                                          <p:spTgt spid="263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200" grpId="0"/>
      <p:bldP spid="263201" grpId="0"/>
      <p:bldP spid="263202" grpId="0"/>
      <p:bldP spid="263203" grpId="0"/>
      <p:bldP spid="263204" grpId="0"/>
      <p:bldP spid="2632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3" descr="Picture1"/>
          <p:cNvPicPr>
            <a:picLocks noChangeAspect="1"/>
          </p:cNvPicPr>
          <p:nvPr/>
        </p:nvPicPr>
        <p:blipFill>
          <a:blip r:embed="rId1"/>
          <a:stretch>
            <a:fillRect/>
          </a:stretch>
        </p:blipFill>
        <p:spPr>
          <a:xfrm>
            <a:off x="0" y="6858000"/>
            <a:ext cx="9144000" cy="152400"/>
          </a:xfrm>
          <a:prstGeom prst="rect">
            <a:avLst/>
          </a:prstGeom>
          <a:noFill/>
          <a:ln w="9525">
            <a:noFill/>
          </a:ln>
        </p:spPr>
      </p:pic>
      <p:sp>
        <p:nvSpPr>
          <p:cNvPr id="14339" name="Text Box 4"/>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4340" name="Text Box 5"/>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4341" name="Text Box 6"/>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4342" name="Text Box 7">
            <a:hlinkClick r:id="" action="ppaction://noaction"/>
          </p:cNvPr>
          <p:cNvSpPr txBox="1"/>
          <p:nvPr/>
        </p:nvSpPr>
        <p:spPr>
          <a:xfrm>
            <a:off x="7162800" y="6415088"/>
            <a:ext cx="1219200" cy="519112"/>
          </a:xfrm>
          <a:prstGeom prst="rect">
            <a:avLst/>
          </a:prstGeom>
          <a:noFill/>
          <a:ln w="12700">
            <a:noFill/>
          </a:ln>
          <a:effectLst>
            <a:outerShdw dist="35921" dir="2699999" algn="ctr" rotWithShape="0">
              <a:schemeClr val="bg2"/>
            </a:outerShdw>
          </a:effectLst>
        </p:spPr>
        <p:txBody>
          <a:bodyPr>
            <a:spAutoFit/>
          </a:bodyPr>
          <a:p>
            <a:pPr eaLnBrk="1" hangingPunct="1">
              <a:spcBef>
                <a:spcPct val="50000"/>
              </a:spcBef>
            </a:pPr>
            <a:r>
              <a:rPr lang="en-US" altLang="en-US" sz="2800" dirty="0">
                <a:solidFill>
                  <a:srgbClr val="FFFF66"/>
                </a:solidFill>
                <a:latin typeface="Times New Roman" panose="02020603050405020304" pitchFamily="18" charset="0"/>
              </a:rPr>
              <a:t>BACK</a:t>
            </a:r>
            <a:endParaRPr lang="en-US" altLang="en-US" sz="2800" dirty="0">
              <a:solidFill>
                <a:srgbClr val="FFFF66"/>
              </a:solidFill>
              <a:latin typeface="Times New Roman" panose="02020603050405020304" pitchFamily="18" charset="0"/>
            </a:endParaRPr>
          </a:p>
        </p:txBody>
      </p:sp>
      <p:sp>
        <p:nvSpPr>
          <p:cNvPr id="14345" name="Text Box 18"/>
          <p:cNvSpPr txBox="1"/>
          <p:nvPr/>
        </p:nvSpPr>
        <p:spPr>
          <a:xfrm>
            <a:off x="4416425" y="6354763"/>
            <a:ext cx="4575175" cy="579437"/>
          </a:xfrm>
          <a:prstGeom prst="rect">
            <a:avLst/>
          </a:prstGeom>
          <a:noFill/>
          <a:ln w="9525">
            <a:noFill/>
          </a:ln>
        </p:spPr>
        <p:txBody>
          <a:bodyPr>
            <a:spAutoFit/>
          </a:bodyPr>
          <a:p>
            <a:pPr algn="ctr">
              <a:spcBef>
                <a:spcPct val="50000"/>
              </a:spcBef>
            </a:pPr>
            <a:endParaRPr lang="vi-VN" altLang="en-US" sz="3200" b="1" dirty="0">
              <a:latin typeface=".VnTime" pitchFamily="34" charset="0"/>
            </a:endParaRPr>
          </a:p>
        </p:txBody>
      </p:sp>
      <p:sp>
        <p:nvSpPr>
          <p:cNvPr id="14346" name="Text Box 19"/>
          <p:cNvSpPr txBox="1"/>
          <p:nvPr/>
        </p:nvSpPr>
        <p:spPr>
          <a:xfrm>
            <a:off x="0" y="288925"/>
            <a:ext cx="9413875" cy="579438"/>
          </a:xfrm>
          <a:prstGeom prst="rect">
            <a:avLst/>
          </a:prstGeom>
          <a:noFill/>
          <a:ln w="9525">
            <a:noFill/>
          </a:ln>
        </p:spPr>
        <p:txBody>
          <a:bodyPr>
            <a:spAutoFit/>
          </a:bodyPr>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rPr>
              <a:t>   Quan sát hình, nêu ứng dụng của năng lượng gió .</a:t>
            </a:r>
            <a:endParaRPr lang="en-US" altLang="en-US" sz="3200" b="1" dirty="0">
              <a:solidFill>
                <a:srgbClr val="0000FF"/>
              </a:solidFill>
              <a:latin typeface="Times New Roman" panose="02020603050405020304" pitchFamily="18" charset="0"/>
              <a:ea typeface="Times New Roman" panose="02020603050405020304" pitchFamily="18" charset="0"/>
            </a:endParaRPr>
          </a:p>
        </p:txBody>
      </p:sp>
      <p:pic>
        <p:nvPicPr>
          <p:cNvPr id="218132" name="Picture 20" descr="news_dua%20thuyen%20buom[1]"/>
          <p:cNvPicPr>
            <a:picLocks noChangeAspect="1"/>
          </p:cNvPicPr>
          <p:nvPr/>
        </p:nvPicPr>
        <p:blipFill>
          <a:blip r:embed="rId2"/>
          <a:stretch>
            <a:fillRect/>
          </a:stretch>
        </p:blipFill>
        <p:spPr>
          <a:xfrm>
            <a:off x="74613" y="1073150"/>
            <a:ext cx="3508375" cy="2508250"/>
          </a:xfrm>
          <a:prstGeom prst="rect">
            <a:avLst/>
          </a:prstGeom>
          <a:noFill/>
          <a:ln w="28575" cap="flat" cmpd="sng">
            <a:solidFill>
              <a:srgbClr val="0000FF"/>
            </a:solidFill>
            <a:prstDash val="solid"/>
            <a:miter/>
            <a:headEnd type="none" w="med" len="med"/>
            <a:tailEnd type="none" w="med" len="med"/>
          </a:ln>
        </p:spPr>
      </p:pic>
      <p:pic>
        <p:nvPicPr>
          <p:cNvPr id="218133" name="Picture 21" descr="pinwheel3nj5[1]"/>
          <p:cNvPicPr>
            <a:picLocks noChangeAspect="1"/>
          </p:cNvPicPr>
          <p:nvPr/>
        </p:nvPicPr>
        <p:blipFill>
          <a:blip r:embed="rId3"/>
          <a:stretch>
            <a:fillRect/>
          </a:stretch>
        </p:blipFill>
        <p:spPr>
          <a:xfrm>
            <a:off x="3582988" y="1073150"/>
            <a:ext cx="2895600" cy="2508250"/>
          </a:xfrm>
          <a:prstGeom prst="rect">
            <a:avLst/>
          </a:prstGeom>
          <a:noFill/>
          <a:ln w="9525" cap="flat" cmpd="sng">
            <a:solidFill>
              <a:srgbClr val="0000FF"/>
            </a:solidFill>
            <a:prstDash val="solid"/>
            <a:miter/>
            <a:headEnd type="none" w="med" len="med"/>
            <a:tailEnd type="none" w="med" len="med"/>
          </a:ln>
        </p:spPr>
      </p:pic>
      <p:pic>
        <p:nvPicPr>
          <p:cNvPr id="218134" name="Picture 22" descr="vcbsatcualojuly08244yt7[1] - Copy"/>
          <p:cNvPicPr>
            <a:picLocks noChangeAspect="1"/>
          </p:cNvPicPr>
          <p:nvPr/>
        </p:nvPicPr>
        <p:blipFill>
          <a:blip r:embed="rId4"/>
          <a:stretch>
            <a:fillRect/>
          </a:stretch>
        </p:blipFill>
        <p:spPr>
          <a:xfrm>
            <a:off x="73025" y="3581400"/>
            <a:ext cx="3355975" cy="3179763"/>
          </a:xfrm>
          <a:prstGeom prst="rect">
            <a:avLst/>
          </a:prstGeom>
          <a:noFill/>
          <a:ln w="9525">
            <a:noFill/>
          </a:ln>
        </p:spPr>
      </p:pic>
      <p:pic>
        <p:nvPicPr>
          <p:cNvPr id="218135" name="Picture 23" descr="pho-dieu3309-5[1] - Copy"/>
          <p:cNvPicPr>
            <a:picLocks noChangeAspect="1"/>
          </p:cNvPicPr>
          <p:nvPr/>
        </p:nvPicPr>
        <p:blipFill>
          <a:blip r:embed="rId5"/>
          <a:stretch>
            <a:fillRect/>
          </a:stretch>
        </p:blipFill>
        <p:spPr>
          <a:xfrm>
            <a:off x="3082925" y="3581400"/>
            <a:ext cx="3162300" cy="3179763"/>
          </a:xfrm>
          <a:prstGeom prst="rect">
            <a:avLst/>
          </a:prstGeom>
          <a:noFill/>
          <a:ln w="9525" cap="flat" cmpd="sng">
            <a:solidFill>
              <a:srgbClr val="0000FF"/>
            </a:solidFill>
            <a:prstDash val="solid"/>
            <a:miter/>
            <a:headEnd type="none" w="med" len="med"/>
            <a:tailEnd type="none" w="med" len="med"/>
          </a:ln>
        </p:spPr>
      </p:pic>
      <p:pic>
        <p:nvPicPr>
          <p:cNvPr id="218136" name="Picture 24" descr="20101119234030_39_01_1---Wind-Turbine-Generators--Palm-Springs--California_web[1]"/>
          <p:cNvPicPr>
            <a:picLocks noChangeAspect="1"/>
          </p:cNvPicPr>
          <p:nvPr/>
        </p:nvPicPr>
        <p:blipFill>
          <a:blip r:embed="rId6"/>
          <a:stretch>
            <a:fillRect/>
          </a:stretch>
        </p:blipFill>
        <p:spPr>
          <a:xfrm>
            <a:off x="6478588" y="1073150"/>
            <a:ext cx="2592387" cy="2508250"/>
          </a:xfrm>
          <a:prstGeom prst="rect">
            <a:avLst/>
          </a:prstGeom>
          <a:noFill/>
          <a:ln w="9525" cap="flat" cmpd="sng">
            <a:solidFill>
              <a:srgbClr val="0000FF"/>
            </a:solidFill>
            <a:prstDash val="solid"/>
            <a:miter/>
            <a:headEnd type="none" w="med" len="med"/>
            <a:tailEnd type="none" w="med" len="med"/>
          </a:ln>
        </p:spPr>
      </p:pic>
      <p:pic>
        <p:nvPicPr>
          <p:cNvPr id="218137" name="Picture 25" descr="big1"/>
          <p:cNvPicPr>
            <a:picLocks noChangeAspect="1"/>
          </p:cNvPicPr>
          <p:nvPr/>
        </p:nvPicPr>
        <p:blipFill>
          <a:blip r:embed="rId7"/>
          <a:stretch>
            <a:fillRect/>
          </a:stretch>
        </p:blipFill>
        <p:spPr>
          <a:xfrm>
            <a:off x="6245225" y="3581400"/>
            <a:ext cx="2825750" cy="3179763"/>
          </a:xfrm>
          <a:prstGeom prst="rect">
            <a:avLst/>
          </a:prstGeom>
          <a:noFill/>
          <a:ln w="9525" cap="flat" cmpd="sng">
            <a:solidFill>
              <a:srgbClr val="0000FF"/>
            </a:solidFill>
            <a:prstDash val="solid"/>
            <a:miter/>
            <a:headEnd type="none" w="med" len="med"/>
            <a:tailEnd type="none" w="med" len="med"/>
          </a:ln>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18132"/>
                                        </p:tgtEl>
                                        <p:attrNameLst>
                                          <p:attrName>style.visibility</p:attrName>
                                        </p:attrNameLst>
                                      </p:cBhvr>
                                      <p:to>
                                        <p:strVal val="visible"/>
                                      </p:to>
                                    </p:set>
                                    <p:anim calcmode="lin" valueType="num">
                                      <p:cBhvr>
                                        <p:cTn id="7" dur="1000" fill="hold"/>
                                        <p:tgtEl>
                                          <p:spTgt spid="218132"/>
                                        </p:tgtEl>
                                        <p:attrNameLst>
                                          <p:attrName>ppt_w</p:attrName>
                                        </p:attrNameLst>
                                      </p:cBhvr>
                                      <p:tavLst>
                                        <p:tav tm="0">
                                          <p:val>
                                            <p:fltVal val="0.000000"/>
                                          </p:val>
                                        </p:tav>
                                        <p:tav tm="100000">
                                          <p:val>
                                            <p:strVal val="#ppt_w"/>
                                          </p:val>
                                        </p:tav>
                                      </p:tavLst>
                                    </p:anim>
                                    <p:anim calcmode="lin" valueType="num">
                                      <p:cBhvr>
                                        <p:cTn id="8" dur="1000" fill="hold"/>
                                        <p:tgtEl>
                                          <p:spTgt spid="218132"/>
                                        </p:tgtEl>
                                        <p:attrNameLst>
                                          <p:attrName>ppt_h</p:attrName>
                                        </p:attrNameLst>
                                      </p:cBhvr>
                                      <p:tavLst>
                                        <p:tav tm="0">
                                          <p:val>
                                            <p:fltVal val="0.000000"/>
                                          </p:val>
                                        </p:tav>
                                        <p:tav tm="100000">
                                          <p:val>
                                            <p:strVal val="#ppt_h"/>
                                          </p:val>
                                        </p:tav>
                                      </p:tavLst>
                                    </p:anim>
                                    <p:anim calcmode="lin" valueType="num">
                                      <p:cBhvr>
                                        <p:cTn id="9" dur="1000" fill="hold"/>
                                        <p:tgtEl>
                                          <p:spTgt spid="218132"/>
                                        </p:tgtEl>
                                        <p:attrNameLst>
                                          <p:attrName>style.rotation</p:attrName>
                                        </p:attrNameLst>
                                      </p:cBhvr>
                                      <p:tavLst>
                                        <p:tav tm="0">
                                          <p:val>
                                            <p:fltVal val="90.000000"/>
                                          </p:val>
                                        </p:tav>
                                        <p:tav tm="100000">
                                          <p:val>
                                            <p:fltVal val="0.000000"/>
                                          </p:val>
                                        </p:tav>
                                      </p:tavLst>
                                    </p:anim>
                                    <p:animEffect transition="in" filter="fade">
                                      <p:cBhvr>
                                        <p:cTn id="10" dur="1000"/>
                                        <p:tgtEl>
                                          <p:spTgt spid="218132"/>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218133"/>
                                        </p:tgtEl>
                                        <p:attrNameLst>
                                          <p:attrName>style.visibility</p:attrName>
                                        </p:attrNameLst>
                                      </p:cBhvr>
                                      <p:to>
                                        <p:strVal val="visible"/>
                                      </p:to>
                                    </p:set>
                                    <p:anim calcmode="lin" valueType="num">
                                      <p:cBhvr>
                                        <p:cTn id="14" dur="1000" fill="hold"/>
                                        <p:tgtEl>
                                          <p:spTgt spid="218133"/>
                                        </p:tgtEl>
                                        <p:attrNameLst>
                                          <p:attrName>ppt_w</p:attrName>
                                        </p:attrNameLst>
                                      </p:cBhvr>
                                      <p:tavLst>
                                        <p:tav tm="0">
                                          <p:val>
                                            <p:fltVal val="0.000000"/>
                                          </p:val>
                                        </p:tav>
                                        <p:tav tm="100000">
                                          <p:val>
                                            <p:strVal val="#ppt_w"/>
                                          </p:val>
                                        </p:tav>
                                      </p:tavLst>
                                    </p:anim>
                                    <p:anim calcmode="lin" valueType="num">
                                      <p:cBhvr>
                                        <p:cTn id="15" dur="1000" fill="hold"/>
                                        <p:tgtEl>
                                          <p:spTgt spid="218133"/>
                                        </p:tgtEl>
                                        <p:attrNameLst>
                                          <p:attrName>ppt_h</p:attrName>
                                        </p:attrNameLst>
                                      </p:cBhvr>
                                      <p:tavLst>
                                        <p:tav tm="0">
                                          <p:val>
                                            <p:fltVal val="0.000000"/>
                                          </p:val>
                                        </p:tav>
                                        <p:tav tm="100000">
                                          <p:val>
                                            <p:strVal val="#ppt_h"/>
                                          </p:val>
                                        </p:tav>
                                      </p:tavLst>
                                    </p:anim>
                                    <p:anim calcmode="lin" valueType="num">
                                      <p:cBhvr>
                                        <p:cTn id="16" dur="1000" fill="hold"/>
                                        <p:tgtEl>
                                          <p:spTgt spid="218133"/>
                                        </p:tgtEl>
                                        <p:attrNameLst>
                                          <p:attrName>style.rotation</p:attrName>
                                        </p:attrNameLst>
                                      </p:cBhvr>
                                      <p:tavLst>
                                        <p:tav tm="0">
                                          <p:val>
                                            <p:fltVal val="90.000000"/>
                                          </p:val>
                                        </p:tav>
                                        <p:tav tm="100000">
                                          <p:val>
                                            <p:fltVal val="0.000000"/>
                                          </p:val>
                                        </p:tav>
                                      </p:tavLst>
                                    </p:anim>
                                    <p:animEffect transition="in" filter="fade">
                                      <p:cBhvr>
                                        <p:cTn id="17" dur="1000"/>
                                        <p:tgtEl>
                                          <p:spTgt spid="218133"/>
                                        </p:tgtEl>
                                      </p:cBhvr>
                                    </p:animEffect>
                                  </p:childTnLst>
                                </p:cTn>
                              </p:par>
                            </p:childTnLst>
                          </p:cTn>
                        </p:par>
                        <p:par>
                          <p:cTn id="18" fill="hold">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218134"/>
                                        </p:tgtEl>
                                        <p:attrNameLst>
                                          <p:attrName>style.visibility</p:attrName>
                                        </p:attrNameLst>
                                      </p:cBhvr>
                                      <p:to>
                                        <p:strVal val="visible"/>
                                      </p:to>
                                    </p:set>
                                    <p:anim calcmode="lin" valueType="num">
                                      <p:cBhvr>
                                        <p:cTn id="21" dur="1000" fill="hold"/>
                                        <p:tgtEl>
                                          <p:spTgt spid="218134"/>
                                        </p:tgtEl>
                                        <p:attrNameLst>
                                          <p:attrName>ppt_w</p:attrName>
                                        </p:attrNameLst>
                                      </p:cBhvr>
                                      <p:tavLst>
                                        <p:tav tm="0">
                                          <p:val>
                                            <p:fltVal val="0.000000"/>
                                          </p:val>
                                        </p:tav>
                                        <p:tav tm="100000">
                                          <p:val>
                                            <p:strVal val="#ppt_w"/>
                                          </p:val>
                                        </p:tav>
                                      </p:tavLst>
                                    </p:anim>
                                    <p:anim calcmode="lin" valueType="num">
                                      <p:cBhvr>
                                        <p:cTn id="22" dur="1000" fill="hold"/>
                                        <p:tgtEl>
                                          <p:spTgt spid="218134"/>
                                        </p:tgtEl>
                                        <p:attrNameLst>
                                          <p:attrName>ppt_h</p:attrName>
                                        </p:attrNameLst>
                                      </p:cBhvr>
                                      <p:tavLst>
                                        <p:tav tm="0">
                                          <p:val>
                                            <p:fltVal val="0.000000"/>
                                          </p:val>
                                        </p:tav>
                                        <p:tav tm="100000">
                                          <p:val>
                                            <p:strVal val="#ppt_h"/>
                                          </p:val>
                                        </p:tav>
                                      </p:tavLst>
                                    </p:anim>
                                    <p:anim calcmode="lin" valueType="num">
                                      <p:cBhvr>
                                        <p:cTn id="23" dur="1000" fill="hold"/>
                                        <p:tgtEl>
                                          <p:spTgt spid="218134"/>
                                        </p:tgtEl>
                                        <p:attrNameLst>
                                          <p:attrName>style.rotation</p:attrName>
                                        </p:attrNameLst>
                                      </p:cBhvr>
                                      <p:tavLst>
                                        <p:tav tm="0">
                                          <p:val>
                                            <p:fltVal val="90.000000"/>
                                          </p:val>
                                        </p:tav>
                                        <p:tav tm="100000">
                                          <p:val>
                                            <p:fltVal val="0.000000"/>
                                          </p:val>
                                        </p:tav>
                                      </p:tavLst>
                                    </p:anim>
                                    <p:animEffect transition="in" filter="fade">
                                      <p:cBhvr>
                                        <p:cTn id="24" dur="1000"/>
                                        <p:tgtEl>
                                          <p:spTgt spid="218134"/>
                                        </p:tgtEl>
                                      </p:cBhvr>
                                    </p:animEffect>
                                  </p:childTnLst>
                                </p:cTn>
                              </p:par>
                            </p:childTnLst>
                          </p:cTn>
                        </p:par>
                        <p:par>
                          <p:cTn id="25" fill="hold">
                            <p:stCondLst>
                              <p:cond delay="300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218135"/>
                                        </p:tgtEl>
                                        <p:attrNameLst>
                                          <p:attrName>style.visibility</p:attrName>
                                        </p:attrNameLst>
                                      </p:cBhvr>
                                      <p:to>
                                        <p:strVal val="visible"/>
                                      </p:to>
                                    </p:set>
                                    <p:anim calcmode="lin" valueType="num">
                                      <p:cBhvr>
                                        <p:cTn id="28" dur="1000" fill="hold"/>
                                        <p:tgtEl>
                                          <p:spTgt spid="218135"/>
                                        </p:tgtEl>
                                        <p:attrNameLst>
                                          <p:attrName>ppt_w</p:attrName>
                                        </p:attrNameLst>
                                      </p:cBhvr>
                                      <p:tavLst>
                                        <p:tav tm="0">
                                          <p:val>
                                            <p:fltVal val="0.000000"/>
                                          </p:val>
                                        </p:tav>
                                        <p:tav tm="100000">
                                          <p:val>
                                            <p:strVal val="#ppt_w"/>
                                          </p:val>
                                        </p:tav>
                                      </p:tavLst>
                                    </p:anim>
                                    <p:anim calcmode="lin" valueType="num">
                                      <p:cBhvr>
                                        <p:cTn id="29" dur="1000" fill="hold"/>
                                        <p:tgtEl>
                                          <p:spTgt spid="218135"/>
                                        </p:tgtEl>
                                        <p:attrNameLst>
                                          <p:attrName>ppt_h</p:attrName>
                                        </p:attrNameLst>
                                      </p:cBhvr>
                                      <p:tavLst>
                                        <p:tav tm="0">
                                          <p:val>
                                            <p:fltVal val="0.000000"/>
                                          </p:val>
                                        </p:tav>
                                        <p:tav tm="100000">
                                          <p:val>
                                            <p:strVal val="#ppt_h"/>
                                          </p:val>
                                        </p:tav>
                                      </p:tavLst>
                                    </p:anim>
                                    <p:anim calcmode="lin" valueType="num">
                                      <p:cBhvr>
                                        <p:cTn id="30" dur="1000" fill="hold"/>
                                        <p:tgtEl>
                                          <p:spTgt spid="218135"/>
                                        </p:tgtEl>
                                        <p:attrNameLst>
                                          <p:attrName>style.rotation</p:attrName>
                                        </p:attrNameLst>
                                      </p:cBhvr>
                                      <p:tavLst>
                                        <p:tav tm="0">
                                          <p:val>
                                            <p:fltVal val="90.000000"/>
                                          </p:val>
                                        </p:tav>
                                        <p:tav tm="100000">
                                          <p:val>
                                            <p:fltVal val="0.000000"/>
                                          </p:val>
                                        </p:tav>
                                      </p:tavLst>
                                    </p:anim>
                                    <p:animEffect transition="in" filter="fade">
                                      <p:cBhvr>
                                        <p:cTn id="31" dur="1000"/>
                                        <p:tgtEl>
                                          <p:spTgt spid="218135"/>
                                        </p:tgtEl>
                                      </p:cBhvr>
                                    </p:animEffect>
                                  </p:childTnLst>
                                </p:cTn>
                              </p:par>
                            </p:childTnLst>
                          </p:cTn>
                        </p:par>
                        <p:par>
                          <p:cTn id="32" fill="hold">
                            <p:stCondLst>
                              <p:cond delay="40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218136"/>
                                        </p:tgtEl>
                                        <p:attrNameLst>
                                          <p:attrName>style.visibility</p:attrName>
                                        </p:attrNameLst>
                                      </p:cBhvr>
                                      <p:to>
                                        <p:strVal val="visible"/>
                                      </p:to>
                                    </p:set>
                                    <p:anim calcmode="lin" valueType="num">
                                      <p:cBhvr>
                                        <p:cTn id="35" dur="1000" fill="hold"/>
                                        <p:tgtEl>
                                          <p:spTgt spid="218136"/>
                                        </p:tgtEl>
                                        <p:attrNameLst>
                                          <p:attrName>ppt_w</p:attrName>
                                        </p:attrNameLst>
                                      </p:cBhvr>
                                      <p:tavLst>
                                        <p:tav tm="0">
                                          <p:val>
                                            <p:fltVal val="0.000000"/>
                                          </p:val>
                                        </p:tav>
                                        <p:tav tm="100000">
                                          <p:val>
                                            <p:strVal val="#ppt_w"/>
                                          </p:val>
                                        </p:tav>
                                      </p:tavLst>
                                    </p:anim>
                                    <p:anim calcmode="lin" valueType="num">
                                      <p:cBhvr>
                                        <p:cTn id="36" dur="1000" fill="hold"/>
                                        <p:tgtEl>
                                          <p:spTgt spid="218136"/>
                                        </p:tgtEl>
                                        <p:attrNameLst>
                                          <p:attrName>ppt_h</p:attrName>
                                        </p:attrNameLst>
                                      </p:cBhvr>
                                      <p:tavLst>
                                        <p:tav tm="0">
                                          <p:val>
                                            <p:fltVal val="0.000000"/>
                                          </p:val>
                                        </p:tav>
                                        <p:tav tm="100000">
                                          <p:val>
                                            <p:strVal val="#ppt_h"/>
                                          </p:val>
                                        </p:tav>
                                      </p:tavLst>
                                    </p:anim>
                                    <p:anim calcmode="lin" valueType="num">
                                      <p:cBhvr>
                                        <p:cTn id="37" dur="1000" fill="hold"/>
                                        <p:tgtEl>
                                          <p:spTgt spid="218136"/>
                                        </p:tgtEl>
                                        <p:attrNameLst>
                                          <p:attrName>style.rotation</p:attrName>
                                        </p:attrNameLst>
                                      </p:cBhvr>
                                      <p:tavLst>
                                        <p:tav tm="0">
                                          <p:val>
                                            <p:fltVal val="90.000000"/>
                                          </p:val>
                                        </p:tav>
                                        <p:tav tm="100000">
                                          <p:val>
                                            <p:fltVal val="0.000000"/>
                                          </p:val>
                                        </p:tav>
                                      </p:tavLst>
                                    </p:anim>
                                    <p:animEffect transition="in" filter="fade">
                                      <p:cBhvr>
                                        <p:cTn id="38" dur="1000"/>
                                        <p:tgtEl>
                                          <p:spTgt spid="218136"/>
                                        </p:tgtEl>
                                      </p:cBhvr>
                                    </p:animEffect>
                                  </p:childTnLst>
                                </p:cTn>
                              </p:par>
                            </p:childTnLst>
                          </p:cTn>
                        </p:par>
                        <p:par>
                          <p:cTn id="39" fill="hold">
                            <p:stCondLst>
                              <p:cond delay="500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218137"/>
                                        </p:tgtEl>
                                        <p:attrNameLst>
                                          <p:attrName>style.visibility</p:attrName>
                                        </p:attrNameLst>
                                      </p:cBhvr>
                                      <p:to>
                                        <p:strVal val="visible"/>
                                      </p:to>
                                    </p:set>
                                    <p:anim calcmode="lin" valueType="num">
                                      <p:cBhvr>
                                        <p:cTn id="42" dur="1000" fill="hold"/>
                                        <p:tgtEl>
                                          <p:spTgt spid="218137"/>
                                        </p:tgtEl>
                                        <p:attrNameLst>
                                          <p:attrName>ppt_w</p:attrName>
                                        </p:attrNameLst>
                                      </p:cBhvr>
                                      <p:tavLst>
                                        <p:tav tm="0">
                                          <p:val>
                                            <p:fltVal val="0.000000"/>
                                          </p:val>
                                        </p:tav>
                                        <p:tav tm="100000">
                                          <p:val>
                                            <p:strVal val="#ppt_w"/>
                                          </p:val>
                                        </p:tav>
                                      </p:tavLst>
                                    </p:anim>
                                    <p:anim calcmode="lin" valueType="num">
                                      <p:cBhvr>
                                        <p:cTn id="43" dur="1000" fill="hold"/>
                                        <p:tgtEl>
                                          <p:spTgt spid="218137"/>
                                        </p:tgtEl>
                                        <p:attrNameLst>
                                          <p:attrName>ppt_h</p:attrName>
                                        </p:attrNameLst>
                                      </p:cBhvr>
                                      <p:tavLst>
                                        <p:tav tm="0">
                                          <p:val>
                                            <p:fltVal val="0.000000"/>
                                          </p:val>
                                        </p:tav>
                                        <p:tav tm="100000">
                                          <p:val>
                                            <p:strVal val="#ppt_h"/>
                                          </p:val>
                                        </p:tav>
                                      </p:tavLst>
                                    </p:anim>
                                    <p:anim calcmode="lin" valueType="num">
                                      <p:cBhvr>
                                        <p:cTn id="44" dur="1000" fill="hold"/>
                                        <p:tgtEl>
                                          <p:spTgt spid="218137"/>
                                        </p:tgtEl>
                                        <p:attrNameLst>
                                          <p:attrName>style.rotation</p:attrName>
                                        </p:attrNameLst>
                                      </p:cBhvr>
                                      <p:tavLst>
                                        <p:tav tm="0">
                                          <p:val>
                                            <p:fltVal val="90.000000"/>
                                          </p:val>
                                        </p:tav>
                                        <p:tav tm="100000">
                                          <p:val>
                                            <p:fltVal val="0.000000"/>
                                          </p:val>
                                        </p:tav>
                                      </p:tavLst>
                                    </p:anim>
                                    <p:animEffect transition="in" filter="fade">
                                      <p:cBhvr>
                                        <p:cTn id="45" dur="1000"/>
                                        <p:tgtEl>
                                          <p:spTgt spid="218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Box 12"/>
          <p:cNvSpPr txBox="1"/>
          <p:nvPr/>
        </p:nvSpPr>
        <p:spPr>
          <a:xfrm>
            <a:off x="228600" y="787400"/>
            <a:ext cx="7848600" cy="579438"/>
          </a:xfrm>
          <a:prstGeom prst="rect">
            <a:avLst/>
          </a:prstGeom>
          <a:noFill/>
          <a:ln w="9525">
            <a:noFill/>
          </a:ln>
        </p:spPr>
        <p:txBody>
          <a:bodyPr>
            <a:spAutoFit/>
          </a:bodyPr>
          <a:p>
            <a:pPr algn="ctr">
              <a:spcBef>
                <a:spcPct val="50000"/>
              </a:spcBef>
            </a:pPr>
            <a:r>
              <a:rPr lang="en-US" altLang="en-US" sz="3200" b="1" dirty="0">
                <a:solidFill>
                  <a:srgbClr val="000099"/>
                </a:solidFill>
                <a:latin typeface="Times New Roman" panose="02020603050405020304" pitchFamily="18" charset="0"/>
                <a:cs typeface="Times New Roman" panose="02020603050405020304" pitchFamily="18" charset="0"/>
              </a:rPr>
              <a:t>Hoạt động 1</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a:solidFill>
                  <a:srgbClr val="800000"/>
                </a:solidFill>
                <a:latin typeface="Times New Roman" panose="02020603050405020304" pitchFamily="18" charset="0"/>
                <a:cs typeface="Times New Roman" panose="02020603050405020304" pitchFamily="18" charset="0"/>
              </a:rPr>
              <a:t>Sử dụng năng lượng gió</a:t>
            </a:r>
            <a:endParaRPr lang="en-US" altLang="en-US" sz="3200" b="1" dirty="0">
              <a:solidFill>
                <a:srgbClr val="800000"/>
              </a:solidFill>
              <a:latin typeface="Times New Roman" panose="02020603050405020304" pitchFamily="18" charset="0"/>
              <a:ea typeface="Times New Roman" panose="02020603050405020304" pitchFamily="18" charset="0"/>
            </a:endParaRPr>
          </a:p>
        </p:txBody>
      </p:sp>
      <p:sp>
        <p:nvSpPr>
          <p:cNvPr id="243727" name="Text Box 15"/>
          <p:cNvSpPr txBox="1"/>
          <p:nvPr/>
        </p:nvSpPr>
        <p:spPr>
          <a:xfrm>
            <a:off x="457200" y="4800600"/>
            <a:ext cx="8077200" cy="1095375"/>
          </a:xfrm>
          <a:prstGeom prst="rect">
            <a:avLst/>
          </a:prstGeom>
          <a:noFill/>
          <a:ln w="28575" cap="rnd" cmpd="sng">
            <a:solidFill>
              <a:srgbClr val="0000FF"/>
            </a:solidFill>
            <a:prstDash val="sysDot"/>
            <a:miter/>
            <a:headEnd type="none" w="med" len="med"/>
            <a:tailEnd type="none" w="med" len="med"/>
          </a:ln>
        </p:spPr>
        <p:txBody>
          <a:bodyPr>
            <a:spAutoFit/>
          </a:bodyPr>
          <a:p>
            <a:pPr eaLnBrk="1" hangingPunct="1">
              <a:spcBef>
                <a:spcPct val="50000"/>
              </a:spcBef>
            </a:pPr>
            <a:r>
              <a:rPr lang="en-US" altLang="en-US" sz="3200" dirty="0">
                <a:latin typeface="Times New Roman" panose="02020603050405020304" pitchFamily="18" charset="0"/>
                <a:cs typeface="Times New Roman" panose="02020603050405020304" pitchFamily="18" charset="0"/>
              </a:rPr>
              <a:t>- Mời các em xem một số hình ảnh về việc sử dụng phong điện (điện gió) ở nước ta hiện nay.</a:t>
            </a:r>
            <a:endParaRPr lang="en-US" altLang="en-US" sz="3200" dirty="0">
              <a:latin typeface="Times New Roman" panose="02020603050405020304" pitchFamily="18" charset="0"/>
              <a:ea typeface="Times New Roman" panose="02020603050405020304" pitchFamily="18" charset="0"/>
            </a:endParaRPr>
          </a:p>
        </p:txBody>
      </p:sp>
      <p:sp>
        <p:nvSpPr>
          <p:cNvPr id="243728" name="Text Box 16"/>
          <p:cNvSpPr txBox="1"/>
          <p:nvPr/>
        </p:nvSpPr>
        <p:spPr>
          <a:xfrm>
            <a:off x="103188" y="1833563"/>
            <a:ext cx="8937625" cy="1554162"/>
          </a:xfrm>
          <a:prstGeom prst="rect">
            <a:avLst/>
          </a:prstGeom>
          <a:noFill/>
          <a:ln w="9525">
            <a:noFill/>
          </a:ln>
        </p:spPr>
        <p:txBody>
          <a:bodyPr>
            <a:spAutoFit/>
          </a:bodyPr>
          <a:p>
            <a:pPr algn="just"/>
            <a:r>
              <a:rPr lang="en-US" altLang="en-US" sz="3200" dirty="0">
                <a:solidFill>
                  <a:srgbClr val="000066"/>
                </a:solidFill>
                <a:latin typeface="Times New Roman" panose="02020603050405020304" pitchFamily="18" charset="0"/>
              </a:rPr>
              <a:t>   Năng lượng gió có thể dùng để chạy thuyền buồm, làm quay tua-bin của nhà máy phát điện, thả diều, giê lúa, làm điều hòa khí hậu,...</a:t>
            </a:r>
            <a:endParaRPr lang="en-US" altLang="en-US" sz="3200" dirty="0">
              <a:solidFill>
                <a:srgbClr val="000066"/>
              </a:solidFill>
              <a:latin typeface="Times New Roman" panose="02020603050405020304" pitchFamily="18"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3728"/>
                                        </p:tgtEl>
                                        <p:attrNameLst>
                                          <p:attrName>style.visibility</p:attrName>
                                        </p:attrNameLst>
                                      </p:cBhvr>
                                      <p:to>
                                        <p:strVal val="visible"/>
                                      </p:to>
                                    </p:set>
                                    <p:animEffect transition="in" filter="box(in)">
                                      <p:cBhvr>
                                        <p:cTn id="7" dur="500"/>
                                        <p:tgtEl>
                                          <p:spTgt spid="2437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3727"/>
                                        </p:tgtEl>
                                        <p:attrNameLst>
                                          <p:attrName>style.visibility</p:attrName>
                                        </p:attrNameLst>
                                      </p:cBhvr>
                                      <p:to>
                                        <p:strVal val="visible"/>
                                      </p:to>
                                    </p:set>
                                    <p:animEffect transition="in" filter="box(in)">
                                      <p:cBhvr>
                                        <p:cTn id="12" dur="500"/>
                                        <p:tgtEl>
                                          <p:spTgt spid="243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7" grpId="0" animBg="1"/>
      <p:bldP spid="2437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ln/>
        </p:spPr>
        <p:txBody>
          <a:bodyPr vert="horz" wrap="square" lIns="91440" tIns="45720" rIns="91440" bIns="45720" anchor="ctr" anchorCtr="0"/>
          <a:p>
            <a:pPr eaLnBrk="1" hangingPunct="1"/>
            <a:endParaRPr lang="vi-VN" altLang="en-US" dirty="0"/>
          </a:p>
        </p:txBody>
      </p:sp>
      <p:sp>
        <p:nvSpPr>
          <p:cNvPr id="16387" name="Rectangle 3"/>
          <p:cNvSpPr>
            <a:spLocks noGrp="1"/>
          </p:cNvSpPr>
          <p:nvPr>
            <p:ph idx="1"/>
          </p:nvPr>
        </p:nvSpPr>
        <p:spPr>
          <a:ln/>
        </p:spPr>
        <p:txBody>
          <a:bodyPr vert="horz" wrap="square" lIns="91440" tIns="45720" rIns="91440" bIns="45720" anchor="t" anchorCtr="0"/>
          <a:p>
            <a:pPr eaLnBrk="1" hangingPunct="1"/>
            <a:endParaRPr lang="vi-VN" altLang="en-US" dirty="0"/>
          </a:p>
        </p:txBody>
      </p:sp>
      <p:pic>
        <p:nvPicPr>
          <p:cNvPr id="256005" name="Picture 5" descr="phongdien"/>
          <p:cNvPicPr>
            <a:picLocks noChangeAspect="1"/>
          </p:cNvPicPr>
          <p:nvPr/>
        </p:nvPicPr>
        <p:blipFill>
          <a:blip r:embed="rId1"/>
          <a:stretch>
            <a:fillRect/>
          </a:stretch>
        </p:blipFill>
        <p:spPr>
          <a:xfrm>
            <a:off x="0" y="0"/>
            <a:ext cx="9144000" cy="6858000"/>
          </a:xfrm>
          <a:prstGeom prst="rect">
            <a:avLst/>
          </a:prstGeom>
          <a:noFill/>
          <a:ln w="9525">
            <a:noFill/>
          </a:ln>
        </p:spPr>
      </p:pic>
      <p:sp>
        <p:nvSpPr>
          <p:cNvPr id="256007" name="Text Box 7"/>
          <p:cNvSpPr txBox="1"/>
          <p:nvPr/>
        </p:nvSpPr>
        <p:spPr>
          <a:xfrm>
            <a:off x="152400" y="274638"/>
            <a:ext cx="8991600" cy="822325"/>
          </a:xfrm>
          <a:prstGeom prst="rect">
            <a:avLst/>
          </a:prstGeom>
          <a:noFill/>
          <a:ln w="9525">
            <a:noFill/>
          </a:ln>
        </p:spPr>
        <p:txBody>
          <a:bodyPr>
            <a:spAutoFit/>
          </a:bodyPr>
          <a:p>
            <a:pPr eaLnBrk="1" hangingPunct="1">
              <a:spcBef>
                <a:spcPct val="50000"/>
              </a:spcBef>
            </a:pPr>
            <a:r>
              <a:rPr lang="en-US" altLang="en-US" sz="2400" b="1" dirty="0">
                <a:latin typeface="Times New Roman" panose="02020603050405020304" pitchFamily="18" charset="0"/>
                <a:cs typeface="Times New Roman" panose="02020603050405020304" pitchFamily="18" charset="0"/>
              </a:rPr>
              <a:t>   Công trình dự án phong điện tại huyện Tuy Phong tỉnh Bình Thuận ( ảnh Lạc Phong).</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56005"/>
                                        </p:tgtEl>
                                        <p:attrNameLst>
                                          <p:attrName>style.visibility</p:attrName>
                                        </p:attrNameLst>
                                      </p:cBhvr>
                                      <p:to>
                                        <p:strVal val="visible"/>
                                      </p:to>
                                    </p:set>
                                    <p:anim calcmode="lin" valueType="num">
                                      <p:cBhvr>
                                        <p:cTn id="7" dur="1000" fill="hold"/>
                                        <p:tgtEl>
                                          <p:spTgt spid="256005"/>
                                        </p:tgtEl>
                                        <p:attrNameLst>
                                          <p:attrName>ppt_w</p:attrName>
                                        </p:attrNameLst>
                                      </p:cBhvr>
                                      <p:tavLst>
                                        <p:tav tm="0">
                                          <p:val>
                                            <p:fltVal val="0.000000"/>
                                          </p:val>
                                        </p:tav>
                                        <p:tav tm="100000">
                                          <p:val>
                                            <p:strVal val="#ppt_w"/>
                                          </p:val>
                                        </p:tav>
                                      </p:tavLst>
                                    </p:anim>
                                    <p:anim calcmode="lin" valueType="num">
                                      <p:cBhvr>
                                        <p:cTn id="8" dur="1000" fill="hold"/>
                                        <p:tgtEl>
                                          <p:spTgt spid="256005"/>
                                        </p:tgtEl>
                                        <p:attrNameLst>
                                          <p:attrName>ppt_h</p:attrName>
                                        </p:attrNameLst>
                                      </p:cBhvr>
                                      <p:tavLst>
                                        <p:tav tm="0">
                                          <p:val>
                                            <p:fltVal val="0.000000"/>
                                          </p:val>
                                        </p:tav>
                                        <p:tav tm="100000">
                                          <p:val>
                                            <p:strVal val="#ppt_h"/>
                                          </p:val>
                                        </p:tav>
                                      </p:tavLst>
                                    </p:anim>
                                    <p:anim calcmode="lin" valueType="num">
                                      <p:cBhvr>
                                        <p:cTn id="9" dur="1000" fill="hold"/>
                                        <p:tgtEl>
                                          <p:spTgt spid="256005"/>
                                        </p:tgtEl>
                                        <p:attrNameLst>
                                          <p:attrName>style.rotation</p:attrName>
                                        </p:attrNameLst>
                                      </p:cBhvr>
                                      <p:tavLst>
                                        <p:tav tm="0">
                                          <p:val>
                                            <p:fltVal val="90.000000"/>
                                          </p:val>
                                        </p:tav>
                                        <p:tav tm="100000">
                                          <p:val>
                                            <p:fltVal val="0.000000"/>
                                          </p:val>
                                        </p:tav>
                                      </p:tavLst>
                                    </p:anim>
                                    <p:animEffect transition="in" filter="fade">
                                      <p:cBhvr>
                                        <p:cTn id="10" dur="1000"/>
                                        <p:tgtEl>
                                          <p:spTgt spid="256005"/>
                                        </p:tgtEl>
                                      </p:cBhvr>
                                    </p:animEffect>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256007"/>
                                        </p:tgtEl>
                                        <p:attrNameLst>
                                          <p:attrName>style.visibility</p:attrName>
                                        </p:attrNameLst>
                                      </p:cBhvr>
                                      <p:to>
                                        <p:strVal val="visible"/>
                                      </p:to>
                                    </p:set>
                                    <p:anim calcmode="lin" valueType="num">
                                      <p:cBhvr>
                                        <p:cTn id="14" dur="1000" fill="hold"/>
                                        <p:tgtEl>
                                          <p:spTgt spid="256007"/>
                                        </p:tgtEl>
                                        <p:attrNameLst>
                                          <p:attrName>ppt_w</p:attrName>
                                        </p:attrNameLst>
                                      </p:cBhvr>
                                      <p:tavLst>
                                        <p:tav tm="0">
                                          <p:val>
                                            <p:strVal val="#ppt_w*0.70"/>
                                          </p:val>
                                        </p:tav>
                                        <p:tav tm="100000">
                                          <p:val>
                                            <p:strVal val="#ppt_w"/>
                                          </p:val>
                                        </p:tav>
                                      </p:tavLst>
                                    </p:anim>
                                    <p:anim calcmode="lin" valueType="num">
                                      <p:cBhvr>
                                        <p:cTn id="15" dur="1000" fill="hold"/>
                                        <p:tgtEl>
                                          <p:spTgt spid="256007"/>
                                        </p:tgtEl>
                                        <p:attrNameLst>
                                          <p:attrName>ppt_h</p:attrName>
                                        </p:attrNameLst>
                                      </p:cBhvr>
                                      <p:tavLst>
                                        <p:tav tm="0">
                                          <p:val>
                                            <p:strVal val="#ppt_h"/>
                                          </p:val>
                                        </p:tav>
                                        <p:tav tm="100000">
                                          <p:val>
                                            <p:strVal val="#ppt_h"/>
                                          </p:val>
                                        </p:tav>
                                      </p:tavLst>
                                    </p:anim>
                                    <p:animEffect transition="in" filter="fade">
                                      <p:cBhvr>
                                        <p:cTn id="16" dur="1000"/>
                                        <p:tgtEl>
                                          <p:spTgt spid="256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7027" name="Rectangle 3"/>
          <p:cNvSpPr>
            <a:spLocks noGrp="1"/>
          </p:cNvSpPr>
          <p:nvPr>
            <p:ph idx="1"/>
          </p:nvPr>
        </p:nvSpPr>
        <p:spPr>
          <a:xfrm>
            <a:off x="176213" y="0"/>
            <a:ext cx="8662987" cy="1676400"/>
          </a:xfrm>
          <a:ln/>
        </p:spPr>
        <p:txBody>
          <a:bodyPr vert="horz" wrap="square" lIns="91440" tIns="45720" rIns="91440" bIns="45720" anchor="t" anchorCtr="0"/>
          <a:p>
            <a:pPr algn="just" eaLnBrk="1" hangingPunct="1">
              <a:buNone/>
            </a:pPr>
            <a:r>
              <a:rPr lang="en-US" altLang="en-US" sz="2400" dirty="0">
                <a:latin typeface="Times New Roman" panose="02020603050405020304" pitchFamily="18" charset="0"/>
                <a:cs typeface="Times New Roman" panose="02020603050405020304" pitchFamily="18" charset="0"/>
              </a:rPr>
              <a:t>         Dự án nh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máy điện gió tại Ninh Thuận có tổng vốn đầu tư khoảng 500 triệu đô la Mỹ sẽ do công ty cổ phần đầu tư xây dựng Trung Nam (Trung Nam Group) xây dựng tại 2 xã Bắc Phong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Lợi Hải (huyện Thuận Bắc), trên diện tích 900 ha. </a:t>
            </a:r>
            <a:endParaRPr lang="en-US" altLang="en-US" sz="2400" dirty="0">
              <a:latin typeface="Times New Roman" panose="02020603050405020304" pitchFamily="18" charset="0"/>
              <a:ea typeface="Times New Roman" panose="02020603050405020304" pitchFamily="18" charset="0"/>
            </a:endParaRPr>
          </a:p>
        </p:txBody>
      </p:sp>
      <p:pic>
        <p:nvPicPr>
          <p:cNvPr id="257035" name="Picture 11" descr="phong_dien_tuy_phong"/>
          <p:cNvPicPr>
            <a:picLocks noChangeAspect="1"/>
          </p:cNvPicPr>
          <p:nvPr/>
        </p:nvPicPr>
        <p:blipFill>
          <a:blip r:embed="rId1"/>
          <a:stretch>
            <a:fillRect/>
          </a:stretch>
        </p:blipFill>
        <p:spPr>
          <a:xfrm>
            <a:off x="176213" y="1676400"/>
            <a:ext cx="6072187" cy="4876800"/>
          </a:xfrm>
          <a:prstGeom prst="rect">
            <a:avLst/>
          </a:prstGeom>
          <a:noFill/>
          <a:ln w="9525">
            <a:noFill/>
          </a:ln>
        </p:spPr>
      </p:pic>
      <p:sp>
        <p:nvSpPr>
          <p:cNvPr id="257056" name="Text Box 32"/>
          <p:cNvSpPr txBox="1"/>
          <p:nvPr/>
        </p:nvSpPr>
        <p:spPr>
          <a:xfrm>
            <a:off x="6553200" y="3048000"/>
            <a:ext cx="2286000" cy="2538413"/>
          </a:xfrm>
          <a:prstGeom prst="rect">
            <a:avLst/>
          </a:prstGeom>
          <a:noFill/>
          <a:ln w="9525">
            <a:noFill/>
          </a:ln>
        </p:spPr>
        <p:txBody>
          <a:bodyPr>
            <a:spAutoFit/>
          </a:bodyPr>
          <a:p>
            <a:pPr eaLnBrk="1" hangingPunct="1">
              <a:spcBef>
                <a:spcPct val="20000"/>
              </a:spcBef>
            </a:pPr>
            <a:r>
              <a:rPr lang="en-US" altLang="en-US" sz="2400" b="1" i="1" dirty="0">
                <a:latin typeface="Times New Roman" panose="02020603050405020304" pitchFamily="18" charset="0"/>
                <a:cs typeface="Times New Roman" panose="02020603050405020304" pitchFamily="18" charset="0"/>
              </a:rPr>
              <a:t>  Những trụ tua bin của nh</a:t>
            </a:r>
            <a:r>
              <a:rPr lang="en-US" altLang="en-US" sz="2400" b="1" i="1" dirty="0">
                <a:latin typeface="Times New Roman" panose="02020603050405020304" pitchFamily="18" charset="0"/>
                <a:ea typeface="Times New Roman" panose="02020603050405020304" pitchFamily="18" charset="0"/>
              </a:rPr>
              <a:t>à</a:t>
            </a:r>
            <a:r>
              <a:rPr lang="en-US" altLang="en-US" sz="2400" b="1" i="1" dirty="0">
                <a:latin typeface="Times New Roman" panose="02020603050405020304" pitchFamily="18" charset="0"/>
                <a:cs typeface="Times New Roman" panose="02020603050405020304" pitchFamily="18" charset="0"/>
              </a:rPr>
              <a:t> máy điện gió Tuy Phong </a:t>
            </a:r>
            <a:endParaRPr lang="en-US" altLang="en-US" sz="2400" b="1" i="1" dirty="0">
              <a:latin typeface="Times New Roman" panose="02020603050405020304" pitchFamily="18" charset="0"/>
              <a:cs typeface="Times New Roman" panose="02020603050405020304" pitchFamily="18" charset="0"/>
            </a:endParaRPr>
          </a:p>
          <a:p>
            <a:pPr eaLnBrk="1" hangingPunct="1">
              <a:spcBef>
                <a:spcPct val="20000"/>
              </a:spcBef>
            </a:pPr>
            <a:r>
              <a:rPr lang="en-US" altLang="en-US" sz="2400" b="1" i="1" dirty="0">
                <a:latin typeface="Times New Roman" panose="02020603050405020304" pitchFamily="18" charset="0"/>
                <a:cs typeface="Times New Roman" panose="02020603050405020304" pitchFamily="18" charset="0"/>
              </a:rPr>
              <a:t>( Ninh Thuận).</a:t>
            </a:r>
            <a:endParaRPr lang="en-US" altLang="en-US" sz="2400" b="1" dirty="0">
              <a:latin typeface="Times New Roman" panose="02020603050405020304" pitchFamily="18" charset="0"/>
              <a:cs typeface="Times New Roman" panose="02020603050405020304" pitchFamily="18" charset="0"/>
            </a:endParaRPr>
          </a:p>
          <a:p>
            <a:pPr eaLnBrk="1" hangingPunct="1">
              <a:spcBef>
                <a:spcPct val="50000"/>
              </a:spcBef>
            </a:pP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7027">
                                            <p:txEl>
                                              <p:charRg st="0" end="240"/>
                                            </p:txEl>
                                          </p:spTgt>
                                        </p:tgtEl>
                                        <p:attrNameLst>
                                          <p:attrName>style.visibility</p:attrName>
                                        </p:attrNameLst>
                                      </p:cBhvr>
                                      <p:to>
                                        <p:strVal val="visible"/>
                                      </p:to>
                                    </p:set>
                                    <p:anim calcmode="lin" valueType="num">
                                      <p:cBhvr>
                                        <p:cTn id="7" dur="1000" fill="hold"/>
                                        <p:tgtEl>
                                          <p:spTgt spid="257027">
                                            <p:txEl>
                                              <p:charRg st="0" end="240"/>
                                            </p:txEl>
                                          </p:spTgt>
                                        </p:tgtEl>
                                        <p:attrNameLst>
                                          <p:attrName>ppt_w</p:attrName>
                                        </p:attrNameLst>
                                      </p:cBhvr>
                                      <p:tavLst>
                                        <p:tav tm="0">
                                          <p:val>
                                            <p:strVal val="#ppt_w*0.70"/>
                                          </p:val>
                                        </p:tav>
                                        <p:tav tm="100000">
                                          <p:val>
                                            <p:strVal val="#ppt_w"/>
                                          </p:val>
                                        </p:tav>
                                      </p:tavLst>
                                    </p:anim>
                                    <p:anim calcmode="lin" valueType="num">
                                      <p:cBhvr>
                                        <p:cTn id="8" dur="1000" fill="hold"/>
                                        <p:tgtEl>
                                          <p:spTgt spid="257027">
                                            <p:txEl>
                                              <p:charRg st="0" end="240"/>
                                            </p:txEl>
                                          </p:spTgt>
                                        </p:tgtEl>
                                        <p:attrNameLst>
                                          <p:attrName>ppt_h</p:attrName>
                                        </p:attrNameLst>
                                      </p:cBhvr>
                                      <p:tavLst>
                                        <p:tav tm="0">
                                          <p:val>
                                            <p:strVal val="#ppt_h"/>
                                          </p:val>
                                        </p:tav>
                                        <p:tav tm="100000">
                                          <p:val>
                                            <p:strVal val="#ppt_h"/>
                                          </p:val>
                                        </p:tav>
                                      </p:tavLst>
                                    </p:anim>
                                    <p:animEffect transition="in" filter="fade">
                                      <p:cBhvr>
                                        <p:cTn id="9" dur="1000"/>
                                        <p:tgtEl>
                                          <p:spTgt spid="257027">
                                            <p:txEl>
                                              <p:charRg st="0" end="24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57035"/>
                                        </p:tgtEl>
                                        <p:attrNameLst>
                                          <p:attrName>style.visibility</p:attrName>
                                        </p:attrNameLst>
                                      </p:cBhvr>
                                      <p:to>
                                        <p:strVal val="visible"/>
                                      </p:to>
                                    </p:set>
                                    <p:anim calcmode="lin" valueType="num">
                                      <p:cBhvr>
                                        <p:cTn id="13" dur="1000" fill="hold"/>
                                        <p:tgtEl>
                                          <p:spTgt spid="257035"/>
                                        </p:tgtEl>
                                        <p:attrNameLst>
                                          <p:attrName>ppt_w</p:attrName>
                                        </p:attrNameLst>
                                      </p:cBhvr>
                                      <p:tavLst>
                                        <p:tav tm="0">
                                          <p:val>
                                            <p:strVal val="#ppt_w*0.70"/>
                                          </p:val>
                                        </p:tav>
                                        <p:tav tm="100000">
                                          <p:val>
                                            <p:strVal val="#ppt_w"/>
                                          </p:val>
                                        </p:tav>
                                      </p:tavLst>
                                    </p:anim>
                                    <p:anim calcmode="lin" valueType="num">
                                      <p:cBhvr>
                                        <p:cTn id="14" dur="1000" fill="hold"/>
                                        <p:tgtEl>
                                          <p:spTgt spid="257035"/>
                                        </p:tgtEl>
                                        <p:attrNameLst>
                                          <p:attrName>ppt_h</p:attrName>
                                        </p:attrNameLst>
                                      </p:cBhvr>
                                      <p:tavLst>
                                        <p:tav tm="0">
                                          <p:val>
                                            <p:strVal val="#ppt_h"/>
                                          </p:val>
                                        </p:tav>
                                        <p:tav tm="100000">
                                          <p:val>
                                            <p:strVal val="#ppt_h"/>
                                          </p:val>
                                        </p:tav>
                                      </p:tavLst>
                                    </p:anim>
                                    <p:animEffect transition="in" filter="fade">
                                      <p:cBhvr>
                                        <p:cTn id="15" dur="1000"/>
                                        <p:tgtEl>
                                          <p:spTgt spid="257035"/>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57056"/>
                                        </p:tgtEl>
                                        <p:attrNameLst>
                                          <p:attrName>style.visibility</p:attrName>
                                        </p:attrNameLst>
                                      </p:cBhvr>
                                      <p:to>
                                        <p:strVal val="visible"/>
                                      </p:to>
                                    </p:set>
                                    <p:anim calcmode="lin" valueType="num">
                                      <p:cBhvr>
                                        <p:cTn id="19" dur="1000" fill="hold"/>
                                        <p:tgtEl>
                                          <p:spTgt spid="257056"/>
                                        </p:tgtEl>
                                        <p:attrNameLst>
                                          <p:attrName>ppt_w</p:attrName>
                                        </p:attrNameLst>
                                      </p:cBhvr>
                                      <p:tavLst>
                                        <p:tav tm="0">
                                          <p:val>
                                            <p:strVal val="#ppt_w*0.70"/>
                                          </p:val>
                                        </p:tav>
                                        <p:tav tm="100000">
                                          <p:val>
                                            <p:strVal val="#ppt_w"/>
                                          </p:val>
                                        </p:tav>
                                      </p:tavLst>
                                    </p:anim>
                                    <p:anim calcmode="lin" valueType="num">
                                      <p:cBhvr>
                                        <p:cTn id="20" dur="1000" fill="hold"/>
                                        <p:tgtEl>
                                          <p:spTgt spid="257056"/>
                                        </p:tgtEl>
                                        <p:attrNameLst>
                                          <p:attrName>ppt_h</p:attrName>
                                        </p:attrNameLst>
                                      </p:cBhvr>
                                      <p:tavLst>
                                        <p:tav tm="0">
                                          <p:val>
                                            <p:strVal val="#ppt_h"/>
                                          </p:val>
                                        </p:tav>
                                        <p:tav tm="100000">
                                          <p:val>
                                            <p:strVal val="#ppt_h"/>
                                          </p:val>
                                        </p:tav>
                                      </p:tavLst>
                                    </p:anim>
                                    <p:animEffect transition="in" filter="fade">
                                      <p:cBhvr>
                                        <p:cTn id="21" dur="1000"/>
                                        <p:tgtEl>
                                          <p:spTgt spid="257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p:bldP spid="2570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3" descr="Picture1"/>
          <p:cNvPicPr>
            <a:picLocks noChangeAspect="1"/>
          </p:cNvPicPr>
          <p:nvPr/>
        </p:nvPicPr>
        <p:blipFill>
          <a:blip r:embed="rId1"/>
          <a:stretch>
            <a:fillRect/>
          </a:stretch>
        </p:blipFill>
        <p:spPr>
          <a:xfrm>
            <a:off x="0" y="6858000"/>
            <a:ext cx="9144000" cy="152400"/>
          </a:xfrm>
          <a:prstGeom prst="rect">
            <a:avLst/>
          </a:prstGeom>
          <a:noFill/>
          <a:ln w="9525">
            <a:noFill/>
          </a:ln>
        </p:spPr>
      </p:pic>
      <p:sp>
        <p:nvSpPr>
          <p:cNvPr id="18435" name="Text Box 4"/>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8436" name="Text Box 5"/>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8437" name="Text Box 6"/>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8439" name="Text Box 9"/>
          <p:cNvSpPr txBox="1"/>
          <p:nvPr/>
        </p:nvSpPr>
        <p:spPr>
          <a:xfrm>
            <a:off x="762000" y="3429000"/>
            <a:ext cx="7620000" cy="579438"/>
          </a:xfrm>
          <a:prstGeom prst="rect">
            <a:avLst/>
          </a:prstGeom>
          <a:noFill/>
          <a:ln w="9525">
            <a:noFill/>
          </a:ln>
        </p:spPr>
        <p:txBody>
          <a:bodyPr>
            <a:spAutoFit/>
          </a:bodyPr>
          <a:p>
            <a:pPr algn="ctr">
              <a:spcBef>
                <a:spcPct val="50000"/>
              </a:spcBef>
            </a:pPr>
            <a:endParaRPr lang="vi-VN" altLang="en-US" sz="3200" b="1" dirty="0">
              <a:latin typeface=".VnTime" pitchFamily="34" charset="0"/>
            </a:endParaRPr>
          </a:p>
        </p:txBody>
      </p:sp>
      <p:sp>
        <p:nvSpPr>
          <p:cNvPr id="18440" name="Text Box 11"/>
          <p:cNvSpPr txBox="1"/>
          <p:nvPr/>
        </p:nvSpPr>
        <p:spPr>
          <a:xfrm>
            <a:off x="685800" y="739775"/>
            <a:ext cx="8077200" cy="579438"/>
          </a:xfrm>
          <a:prstGeom prst="rect">
            <a:avLst/>
          </a:prstGeom>
          <a:noFill/>
          <a:ln w="9525">
            <a:noFill/>
          </a:ln>
        </p:spPr>
        <p:txBody>
          <a:bodyPr>
            <a:spAutoFit/>
          </a:bodyPr>
          <a:p>
            <a:pPr>
              <a:spcBef>
                <a:spcPct val="50000"/>
              </a:spcBef>
              <a:buBlip>
                <a:blip r:embed="rId2"/>
              </a:buBlip>
            </a:pPr>
            <a:r>
              <a:rPr lang="en-US" altLang="en-US" sz="3200" b="1" dirty="0">
                <a:solidFill>
                  <a:srgbClr val="0000FF"/>
                </a:solidFill>
                <a:latin typeface="Times New Roman" panose="02020603050405020304" pitchFamily="18" charset="0"/>
                <a:cs typeface="Times New Roman" panose="02020603050405020304" pitchFamily="18" charset="0"/>
              </a:rPr>
              <a:t>  Hoạt động 2</a:t>
            </a:r>
            <a:r>
              <a:rPr lang="en-US" altLang="en-US" sz="3200" b="1" dirty="0">
                <a:solidFill>
                  <a:srgbClr val="800000"/>
                </a:solidFill>
                <a:latin typeface="Times New Roman" panose="02020603050405020304" pitchFamily="18" charset="0"/>
                <a:cs typeface="Times New Roman" panose="02020603050405020304" pitchFamily="18" charset="0"/>
              </a:rPr>
              <a:t>: Năng lượng nước chảy</a:t>
            </a:r>
            <a:endParaRPr lang="en-US" altLang="en-US" sz="3200" b="1" dirty="0">
              <a:solidFill>
                <a:srgbClr val="800000"/>
              </a:solidFill>
              <a:latin typeface="Times New Roman" panose="02020603050405020304" pitchFamily="18" charset="0"/>
              <a:ea typeface="Times New Roman" panose="02020603050405020304" pitchFamily="18" charset="0"/>
            </a:endParaRPr>
          </a:p>
        </p:txBody>
      </p:sp>
      <p:sp>
        <p:nvSpPr>
          <p:cNvPr id="264209" name="Text Box 17"/>
          <p:cNvSpPr txBox="1"/>
          <p:nvPr/>
        </p:nvSpPr>
        <p:spPr>
          <a:xfrm>
            <a:off x="130175" y="2319338"/>
            <a:ext cx="8785225" cy="2835275"/>
          </a:xfrm>
          <a:prstGeom prst="rect">
            <a:avLst/>
          </a:prstGeom>
          <a:noFill/>
          <a:ln w="9525">
            <a:noFill/>
          </a:ln>
        </p:spPr>
        <p:txBody>
          <a:bodyPr>
            <a:spAutoFit/>
          </a:bodyPr>
          <a:p>
            <a:pPr marL="457200" indent="-457200" algn="just">
              <a:spcBef>
                <a:spcPct val="50000"/>
              </a:spcBef>
            </a:pP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3200" dirty="0">
                <a:solidFill>
                  <a:srgbClr val="000066"/>
                </a:solidFill>
                <a:latin typeface="Times New Roman" panose="02020603050405020304" pitchFamily="18" charset="0"/>
                <a:cs typeface="Times New Roman" panose="02020603050405020304" pitchFamily="18" charset="0"/>
              </a:rPr>
              <a:t>*Nhiệm vụ: Quan sát các hình 4,5,6 kết hợp với vốn hiểu biết ho</a:t>
            </a:r>
            <a:r>
              <a:rPr lang="en-US" altLang="en-US" sz="3200" dirty="0">
                <a:solidFill>
                  <a:srgbClr val="000066"/>
                </a:solidFill>
                <a:latin typeface="Times New Roman" panose="02020603050405020304" pitchFamily="18" charset="0"/>
                <a:ea typeface="Times New Roman" panose="02020603050405020304" pitchFamily="18" charset="0"/>
              </a:rPr>
              <a:t>à</a:t>
            </a:r>
            <a:r>
              <a:rPr lang="en-US" altLang="en-US" sz="3200" dirty="0">
                <a:solidFill>
                  <a:srgbClr val="000066"/>
                </a:solidFill>
                <a:latin typeface="Times New Roman" panose="02020603050405020304" pitchFamily="18" charset="0"/>
                <a:cs typeface="Times New Roman" panose="02020603050405020304" pitchFamily="18" charset="0"/>
              </a:rPr>
              <a:t>n th</a:t>
            </a:r>
            <a:r>
              <a:rPr lang="en-US" altLang="en-US" sz="3200" dirty="0">
                <a:solidFill>
                  <a:srgbClr val="000066"/>
                </a:solidFill>
                <a:latin typeface="Times New Roman" panose="02020603050405020304" pitchFamily="18" charset="0"/>
                <a:ea typeface="Times New Roman" panose="02020603050405020304" pitchFamily="18" charset="0"/>
              </a:rPr>
              <a:t>à</a:t>
            </a:r>
            <a:r>
              <a:rPr lang="en-US" altLang="en-US" sz="3200" dirty="0">
                <a:solidFill>
                  <a:srgbClr val="000066"/>
                </a:solidFill>
                <a:latin typeface="Times New Roman" panose="02020603050405020304" pitchFamily="18" charset="0"/>
                <a:cs typeface="Times New Roman" panose="02020603050405020304" pitchFamily="18" charset="0"/>
              </a:rPr>
              <a:t>nh 2 các câu hỏi sau (thời gian 2 phút)</a:t>
            </a:r>
            <a:r>
              <a:rPr lang="en-US" altLang="en-US" sz="3200" dirty="0">
                <a:solidFill>
                  <a:srgbClr val="0000FF"/>
                </a:solidFill>
                <a:latin typeface="Times New Roman" panose="02020603050405020304" pitchFamily="18" charset="0"/>
                <a:cs typeface="Times New Roman" panose="02020603050405020304" pitchFamily="18" charset="0"/>
              </a:rPr>
              <a:t> .</a:t>
            </a:r>
            <a:endParaRPr lang="en-US" altLang="en-US" sz="3200" dirty="0">
              <a:solidFill>
                <a:srgbClr val="0000FF"/>
              </a:solidFill>
              <a:latin typeface="Times New Roman" panose="02020603050405020304" pitchFamily="18" charset="0"/>
              <a:cs typeface="Times New Roman" panose="02020603050405020304" pitchFamily="18" charset="0"/>
            </a:endParaRPr>
          </a:p>
          <a:p>
            <a:pPr marL="457200" indent="-457200" algn="just">
              <a:spcBef>
                <a:spcPct val="50000"/>
              </a:spcBef>
            </a:pPr>
            <a:r>
              <a:rPr lang="en-US" altLang="en-US" sz="2800" b="1" dirty="0">
                <a:solidFill>
                  <a:srgbClr val="000000"/>
                </a:solidFill>
                <a:latin typeface="Times New Roman" panose="02020603050405020304" pitchFamily="18" charset="0"/>
                <a:cs typeface="Times New Roman" panose="02020603050405020304" pitchFamily="18" charset="0"/>
              </a:rPr>
              <a:t>1</a:t>
            </a:r>
            <a:r>
              <a:rPr lang="en-US" altLang="en-US" sz="2800" dirty="0">
                <a:solidFill>
                  <a:srgbClr val="000000"/>
                </a:solidFill>
                <a:latin typeface="Times New Roman" panose="02020603050405020304" pitchFamily="18" charset="0"/>
                <a:cs typeface="Times New Roman" panose="02020603050405020304" pitchFamily="18" charset="0"/>
              </a:rPr>
              <a:t>. Con người sử dụng năng lượng nước chảy để l</a:t>
            </a:r>
            <a:r>
              <a:rPr lang="en-US" altLang="en-US" sz="2800" dirty="0">
                <a:solidFill>
                  <a:srgbClr val="000000"/>
                </a:solidFill>
                <a:latin typeface="Times New Roman" panose="02020603050405020304" pitchFamily="18" charset="0"/>
                <a:ea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m gì?</a:t>
            </a:r>
            <a:endParaRPr lang="en-US" altLang="en-US" sz="2800" dirty="0">
              <a:solidFill>
                <a:srgbClr val="000000"/>
              </a:solidFill>
              <a:latin typeface="Times New Roman" panose="02020603050405020304" pitchFamily="18" charset="0"/>
              <a:cs typeface="Times New Roman" panose="02020603050405020304" pitchFamily="18" charset="0"/>
            </a:endParaRPr>
          </a:p>
          <a:p>
            <a:pPr marL="457200" indent="-457200">
              <a:spcBef>
                <a:spcPct val="50000"/>
              </a:spcBef>
            </a:pPr>
            <a:r>
              <a:rPr lang="en-US" altLang="en-US" sz="2800" b="1" dirty="0">
                <a:solidFill>
                  <a:srgbClr val="000000"/>
                </a:solidFill>
                <a:latin typeface="Times New Roman" panose="02020603050405020304" pitchFamily="18" charset="0"/>
                <a:cs typeface="Times New Roman" panose="02020603050405020304" pitchFamily="18" charset="0"/>
              </a:rPr>
              <a:t>2</a:t>
            </a:r>
            <a:r>
              <a:rPr lang="en-US" altLang="en-US" sz="2800" dirty="0">
                <a:solidFill>
                  <a:srgbClr val="000000"/>
                </a:solidFill>
                <a:latin typeface="Times New Roman" panose="02020603050405020304" pitchFamily="18" charset="0"/>
                <a:cs typeface="Times New Roman" panose="02020603050405020304" pitchFamily="18" charset="0"/>
              </a:rPr>
              <a:t>. Kể tên một số nh</a:t>
            </a:r>
            <a:r>
              <a:rPr lang="en-US" altLang="en-US" sz="2800" dirty="0">
                <a:solidFill>
                  <a:srgbClr val="000000"/>
                </a:solidFill>
                <a:latin typeface="Times New Roman" panose="02020603050405020304" pitchFamily="18" charset="0"/>
                <a:ea typeface="Times New Roman" panose="02020603050405020304" pitchFamily="18" charset="0"/>
              </a:rPr>
              <a:t>à</a:t>
            </a:r>
            <a:r>
              <a:rPr lang="en-US" altLang="en-US" sz="2800" dirty="0">
                <a:solidFill>
                  <a:srgbClr val="000000"/>
                </a:solidFill>
                <a:latin typeface="Times New Roman" panose="02020603050405020304" pitchFamily="18" charset="0"/>
                <a:cs typeface="Times New Roman" panose="02020603050405020304" pitchFamily="18" charset="0"/>
              </a:rPr>
              <a:t> máy thủy điện ở nước ta.</a:t>
            </a:r>
            <a:endParaRPr lang="en-US" altLang="en-US" sz="2800"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64209"/>
                                        </p:tgtEl>
                                        <p:attrNameLst>
                                          <p:attrName>style.visibility</p:attrName>
                                        </p:attrNameLst>
                                      </p:cBhvr>
                                      <p:to>
                                        <p:strVal val="visible"/>
                                      </p:to>
                                    </p:set>
                                    <p:anim calcmode="lin" valueType="num">
                                      <p:cBhvr>
                                        <p:cTn id="7" dur="2000" fill="hold"/>
                                        <p:tgtEl>
                                          <p:spTgt spid="264209"/>
                                        </p:tgtEl>
                                        <p:attrNameLst>
                                          <p:attrName>ppt_w</p:attrName>
                                        </p:attrNameLst>
                                      </p:cBhvr>
                                      <p:tavLst>
                                        <p:tav tm="0">
                                          <p:val>
                                            <p:fltVal val="0.000000"/>
                                          </p:val>
                                        </p:tav>
                                        <p:tav tm="100000">
                                          <p:val>
                                            <p:strVal val="#ppt_w"/>
                                          </p:val>
                                        </p:tav>
                                      </p:tavLst>
                                    </p:anim>
                                    <p:anim calcmode="lin" valueType="num">
                                      <p:cBhvr>
                                        <p:cTn id="8" dur="2000" fill="hold"/>
                                        <p:tgtEl>
                                          <p:spTgt spid="2642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ln/>
        </p:spPr>
        <p:txBody>
          <a:bodyPr vert="horz" wrap="square" lIns="91440" tIns="45720" rIns="91440" bIns="45720" anchor="ctr" anchorCtr="0"/>
          <a:p>
            <a:pPr eaLnBrk="1" hangingPunct="1"/>
            <a:endParaRPr lang="vi-VN" altLang="en-US" dirty="0"/>
          </a:p>
        </p:txBody>
      </p:sp>
      <p:sp>
        <p:nvSpPr>
          <p:cNvPr id="19459" name="Rectangle 3"/>
          <p:cNvSpPr>
            <a:spLocks noGrp="1"/>
          </p:cNvSpPr>
          <p:nvPr>
            <p:ph idx="1"/>
          </p:nvPr>
        </p:nvSpPr>
        <p:spPr>
          <a:ln/>
        </p:spPr>
        <p:txBody>
          <a:bodyPr vert="horz" wrap="square" lIns="91440" tIns="45720" rIns="91440" bIns="45720" anchor="t" anchorCtr="0"/>
          <a:p>
            <a:pPr eaLnBrk="1" hangingPunct="1"/>
            <a:endParaRPr lang="vi-VN" altLang="en-US" dirty="0"/>
          </a:p>
        </p:txBody>
      </p:sp>
      <p:sp>
        <p:nvSpPr>
          <p:cNvPr id="19460" name="Rectangle 4"/>
          <p:cNvSpPr/>
          <p:nvPr/>
        </p:nvSpPr>
        <p:spPr>
          <a:xfrm>
            <a:off x="0" y="68263"/>
            <a:ext cx="9144000" cy="6858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vi-VN" altLang="en-US" dirty="0">
              <a:latin typeface="Arial" panose="020B0604020202020204" pitchFamily="34" charset="0"/>
            </a:endParaRPr>
          </a:p>
        </p:txBody>
      </p:sp>
      <p:pic>
        <p:nvPicPr>
          <p:cNvPr id="89101" name="Picture 13" descr="65207764-vnm_2010_307011[1]"/>
          <p:cNvPicPr>
            <a:picLocks noChangeAspect="1"/>
          </p:cNvPicPr>
          <p:nvPr/>
        </p:nvPicPr>
        <p:blipFill>
          <a:blip r:embed="rId1"/>
          <a:stretch>
            <a:fillRect/>
          </a:stretch>
        </p:blipFill>
        <p:spPr>
          <a:xfrm>
            <a:off x="76200" y="647700"/>
            <a:ext cx="4267200" cy="2933700"/>
          </a:xfrm>
          <a:prstGeom prst="rect">
            <a:avLst/>
          </a:prstGeom>
          <a:noFill/>
          <a:ln w="9525">
            <a:noFill/>
          </a:ln>
        </p:spPr>
      </p:pic>
      <p:pic>
        <p:nvPicPr>
          <p:cNvPr id="89103" name="Picture 15" descr="207149103[1]"/>
          <p:cNvPicPr>
            <a:picLocks noChangeAspect="1"/>
          </p:cNvPicPr>
          <p:nvPr/>
        </p:nvPicPr>
        <p:blipFill>
          <a:blip r:embed="rId2"/>
          <a:stretch>
            <a:fillRect/>
          </a:stretch>
        </p:blipFill>
        <p:spPr>
          <a:xfrm>
            <a:off x="76200" y="3581400"/>
            <a:ext cx="2971800" cy="3179763"/>
          </a:xfrm>
          <a:prstGeom prst="rect">
            <a:avLst/>
          </a:prstGeom>
          <a:noFill/>
          <a:ln w="9525">
            <a:noFill/>
          </a:ln>
        </p:spPr>
      </p:pic>
      <p:sp>
        <p:nvSpPr>
          <p:cNvPr id="19463" name="Text Box 23"/>
          <p:cNvSpPr txBox="1"/>
          <p:nvPr/>
        </p:nvSpPr>
        <p:spPr>
          <a:xfrm>
            <a:off x="76200" y="68263"/>
            <a:ext cx="8991600" cy="519112"/>
          </a:xfrm>
          <a:prstGeom prst="rect">
            <a:avLst/>
          </a:prstGeom>
          <a:noFill/>
          <a:ln w="9525">
            <a:noFill/>
          </a:ln>
        </p:spPr>
        <p:txBody>
          <a:bodyPr>
            <a:spAutoFit/>
          </a:bodyPr>
          <a:p>
            <a:pPr algn="ctr">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Ứng dụng của năng lượng nước chảy</a:t>
            </a:r>
            <a:endParaRPr lang="en-US" altLang="en-US" sz="2800" b="1" dirty="0">
              <a:solidFill>
                <a:srgbClr val="FF0000"/>
              </a:solidFill>
              <a:latin typeface="Times New Roman" panose="02020603050405020304" pitchFamily="18" charset="0"/>
              <a:ea typeface="Times New Roman" panose="02020603050405020304" pitchFamily="18" charset="0"/>
            </a:endParaRPr>
          </a:p>
        </p:txBody>
      </p:sp>
      <p:pic>
        <p:nvPicPr>
          <p:cNvPr id="89117" name="Picture 29" descr="1986518378_2886f1ca3a_o[1]"/>
          <p:cNvPicPr>
            <a:picLocks noChangeAspect="1"/>
          </p:cNvPicPr>
          <p:nvPr/>
        </p:nvPicPr>
        <p:blipFill>
          <a:blip r:embed="rId3"/>
          <a:stretch>
            <a:fillRect/>
          </a:stretch>
        </p:blipFill>
        <p:spPr>
          <a:xfrm>
            <a:off x="4419600" y="647700"/>
            <a:ext cx="4502150" cy="2933700"/>
          </a:xfrm>
          <a:prstGeom prst="rect">
            <a:avLst/>
          </a:prstGeom>
          <a:noFill/>
          <a:ln w="9525">
            <a:noFill/>
          </a:ln>
        </p:spPr>
      </p:pic>
      <p:pic>
        <p:nvPicPr>
          <p:cNvPr id="89119" name="Picture 31" descr="quephong4[1]"/>
          <p:cNvPicPr>
            <a:picLocks noChangeAspect="1"/>
          </p:cNvPicPr>
          <p:nvPr/>
        </p:nvPicPr>
        <p:blipFill>
          <a:blip r:embed="rId4"/>
          <a:stretch>
            <a:fillRect/>
          </a:stretch>
        </p:blipFill>
        <p:spPr>
          <a:xfrm>
            <a:off x="3200400" y="3581400"/>
            <a:ext cx="2819400" cy="3179763"/>
          </a:xfrm>
          <a:prstGeom prst="rect">
            <a:avLst/>
          </a:prstGeom>
          <a:noFill/>
          <a:ln w="9525">
            <a:noFill/>
          </a:ln>
        </p:spPr>
      </p:pic>
      <p:pic>
        <p:nvPicPr>
          <p:cNvPr id="89121" name="Picture 33" descr="hinh so 5"/>
          <p:cNvPicPr>
            <a:picLocks noChangeAspect="1"/>
          </p:cNvPicPr>
          <p:nvPr/>
        </p:nvPicPr>
        <p:blipFill>
          <a:blip r:embed="rId5"/>
          <a:stretch>
            <a:fillRect/>
          </a:stretch>
        </p:blipFill>
        <p:spPr>
          <a:xfrm>
            <a:off x="6165850" y="3581400"/>
            <a:ext cx="2901950" cy="3179763"/>
          </a:xfrm>
          <a:prstGeom prst="rect">
            <a:avLst/>
          </a:prstGeom>
          <a:noFill/>
          <a:ln w="9525">
            <a:noFill/>
          </a:ln>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89101"/>
                                        </p:tgtEl>
                                        <p:attrNameLst>
                                          <p:attrName>style.visibility</p:attrName>
                                        </p:attrNameLst>
                                      </p:cBhvr>
                                      <p:to>
                                        <p:strVal val="visible"/>
                                      </p:to>
                                    </p:set>
                                    <p:anim calcmode="lin" valueType="num">
                                      <p:cBhvr>
                                        <p:cTn id="7" dur="500" fill="hold"/>
                                        <p:tgtEl>
                                          <p:spTgt spid="89101"/>
                                        </p:tgtEl>
                                        <p:attrNameLst>
                                          <p:attrName>ppt_w</p:attrName>
                                        </p:attrNameLst>
                                      </p:cBhvr>
                                      <p:tavLst>
                                        <p:tav tm="0">
                                          <p:val>
                                            <p:fltVal val="0.000000"/>
                                          </p:val>
                                        </p:tav>
                                        <p:tav tm="100000">
                                          <p:val>
                                            <p:strVal val="#ppt_w"/>
                                          </p:val>
                                        </p:tav>
                                      </p:tavLst>
                                    </p:anim>
                                    <p:anim calcmode="lin" valueType="num">
                                      <p:cBhvr>
                                        <p:cTn id="8" dur="500" fill="hold"/>
                                        <p:tgtEl>
                                          <p:spTgt spid="8910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89103"/>
                                        </p:tgtEl>
                                        <p:attrNameLst>
                                          <p:attrName>style.visibility</p:attrName>
                                        </p:attrNameLst>
                                      </p:cBhvr>
                                      <p:to>
                                        <p:strVal val="visible"/>
                                      </p:to>
                                    </p:set>
                                    <p:anim calcmode="lin" valueType="num">
                                      <p:cBhvr>
                                        <p:cTn id="12" dur="500" fill="hold"/>
                                        <p:tgtEl>
                                          <p:spTgt spid="89103"/>
                                        </p:tgtEl>
                                        <p:attrNameLst>
                                          <p:attrName>ppt_w</p:attrName>
                                        </p:attrNameLst>
                                      </p:cBhvr>
                                      <p:tavLst>
                                        <p:tav tm="0">
                                          <p:val>
                                            <p:fltVal val="0.000000"/>
                                          </p:val>
                                        </p:tav>
                                        <p:tav tm="100000">
                                          <p:val>
                                            <p:strVal val="#ppt_w"/>
                                          </p:val>
                                        </p:tav>
                                      </p:tavLst>
                                    </p:anim>
                                    <p:anim calcmode="lin" valueType="num">
                                      <p:cBhvr>
                                        <p:cTn id="13" dur="500" fill="hold"/>
                                        <p:tgtEl>
                                          <p:spTgt spid="8910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89117"/>
                                        </p:tgtEl>
                                        <p:attrNameLst>
                                          <p:attrName>style.visibility</p:attrName>
                                        </p:attrNameLst>
                                      </p:cBhvr>
                                      <p:to>
                                        <p:strVal val="visible"/>
                                      </p:to>
                                    </p:set>
                                    <p:anim calcmode="lin" valueType="num">
                                      <p:cBhvr>
                                        <p:cTn id="17" dur="1000" fill="hold"/>
                                        <p:tgtEl>
                                          <p:spTgt spid="89117"/>
                                        </p:tgtEl>
                                        <p:attrNameLst>
                                          <p:attrName>ppt_w</p:attrName>
                                        </p:attrNameLst>
                                      </p:cBhvr>
                                      <p:tavLst>
                                        <p:tav tm="0">
                                          <p:val>
                                            <p:fltVal val="0.000000"/>
                                          </p:val>
                                        </p:tav>
                                        <p:tav tm="100000">
                                          <p:val>
                                            <p:strVal val="#ppt_w"/>
                                          </p:val>
                                        </p:tav>
                                      </p:tavLst>
                                    </p:anim>
                                    <p:anim calcmode="lin" valueType="num">
                                      <p:cBhvr>
                                        <p:cTn id="18" dur="1000" fill="hold"/>
                                        <p:tgtEl>
                                          <p:spTgt spid="89117"/>
                                        </p:tgtEl>
                                        <p:attrNameLst>
                                          <p:attrName>ppt_h</p:attrName>
                                        </p:attrNameLst>
                                      </p:cBhvr>
                                      <p:tavLst>
                                        <p:tav tm="0">
                                          <p:val>
                                            <p:fltVal val="0.000000"/>
                                          </p:val>
                                        </p:tav>
                                        <p:tav tm="100000">
                                          <p:val>
                                            <p:strVal val="#ppt_h"/>
                                          </p:val>
                                        </p:tav>
                                      </p:tavLst>
                                    </p:anim>
                                    <p:anim calcmode="lin" valueType="num">
                                      <p:cBhvr>
                                        <p:cTn id="19" dur="1000" fill="hold"/>
                                        <p:tgtEl>
                                          <p:spTgt spid="89117"/>
                                        </p:tgtEl>
                                        <p:attrNameLst>
                                          <p:attrName>style.rotation</p:attrName>
                                        </p:attrNameLst>
                                      </p:cBhvr>
                                      <p:tavLst>
                                        <p:tav tm="0">
                                          <p:val>
                                            <p:fltVal val="90.000000"/>
                                          </p:val>
                                        </p:tav>
                                        <p:tav tm="100000">
                                          <p:val>
                                            <p:fltVal val="0.000000"/>
                                          </p:val>
                                        </p:tav>
                                      </p:tavLst>
                                    </p:anim>
                                    <p:animEffect transition="in" filter="fade">
                                      <p:cBhvr>
                                        <p:cTn id="20" dur="1000"/>
                                        <p:tgtEl>
                                          <p:spTgt spid="89117"/>
                                        </p:tgtEl>
                                      </p:cBhvr>
                                    </p:animEffect>
                                  </p:childTnLst>
                                </p:cTn>
                              </p:par>
                            </p:childTnLst>
                          </p:cTn>
                        </p:par>
                        <p:par>
                          <p:cTn id="21" fill="hold">
                            <p:stCondLst>
                              <p:cond delay="2000"/>
                            </p:stCondLst>
                            <p:childTnLst>
                              <p:par>
                                <p:cTn id="22" presetID="31" presetClass="entr" presetSubtype="0" fill="hold" nodeType="afterEffect">
                                  <p:stCondLst>
                                    <p:cond delay="0"/>
                                  </p:stCondLst>
                                  <p:iterate type="lt">
                                    <p:tmPct val="5000"/>
                                  </p:iterate>
                                  <p:childTnLst>
                                    <p:set>
                                      <p:cBhvr>
                                        <p:cTn id="23" dur="1" fill="hold">
                                          <p:stCondLst>
                                            <p:cond delay="0"/>
                                          </p:stCondLst>
                                        </p:cTn>
                                        <p:tgtEl>
                                          <p:spTgt spid="89119"/>
                                        </p:tgtEl>
                                        <p:attrNameLst>
                                          <p:attrName>style.visibility</p:attrName>
                                        </p:attrNameLst>
                                      </p:cBhvr>
                                      <p:to>
                                        <p:strVal val="visible"/>
                                      </p:to>
                                    </p:set>
                                    <p:anim calcmode="lin" valueType="num">
                                      <p:cBhvr>
                                        <p:cTn id="24" dur="1000" fill="hold"/>
                                        <p:tgtEl>
                                          <p:spTgt spid="89119"/>
                                        </p:tgtEl>
                                        <p:attrNameLst>
                                          <p:attrName>ppt_w</p:attrName>
                                        </p:attrNameLst>
                                      </p:cBhvr>
                                      <p:tavLst>
                                        <p:tav tm="0">
                                          <p:val>
                                            <p:fltVal val="0.000000"/>
                                          </p:val>
                                        </p:tav>
                                        <p:tav tm="100000">
                                          <p:val>
                                            <p:strVal val="#ppt_w"/>
                                          </p:val>
                                        </p:tav>
                                      </p:tavLst>
                                    </p:anim>
                                    <p:anim calcmode="lin" valueType="num">
                                      <p:cBhvr>
                                        <p:cTn id="25" dur="1000" fill="hold"/>
                                        <p:tgtEl>
                                          <p:spTgt spid="89119"/>
                                        </p:tgtEl>
                                        <p:attrNameLst>
                                          <p:attrName>ppt_h</p:attrName>
                                        </p:attrNameLst>
                                      </p:cBhvr>
                                      <p:tavLst>
                                        <p:tav tm="0">
                                          <p:val>
                                            <p:fltVal val="0.000000"/>
                                          </p:val>
                                        </p:tav>
                                        <p:tav tm="100000">
                                          <p:val>
                                            <p:strVal val="#ppt_h"/>
                                          </p:val>
                                        </p:tav>
                                      </p:tavLst>
                                    </p:anim>
                                    <p:anim calcmode="lin" valueType="num">
                                      <p:cBhvr>
                                        <p:cTn id="26" dur="1000" fill="hold"/>
                                        <p:tgtEl>
                                          <p:spTgt spid="89119"/>
                                        </p:tgtEl>
                                        <p:attrNameLst>
                                          <p:attrName>style.rotation</p:attrName>
                                        </p:attrNameLst>
                                      </p:cBhvr>
                                      <p:tavLst>
                                        <p:tav tm="0">
                                          <p:val>
                                            <p:fltVal val="90.000000"/>
                                          </p:val>
                                        </p:tav>
                                        <p:tav tm="100000">
                                          <p:val>
                                            <p:fltVal val="0.000000"/>
                                          </p:val>
                                        </p:tav>
                                      </p:tavLst>
                                    </p:anim>
                                    <p:animEffect transition="in" filter="fade">
                                      <p:cBhvr>
                                        <p:cTn id="27" dur="1000"/>
                                        <p:tgtEl>
                                          <p:spTgt spid="891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9121"/>
                                        </p:tgtEl>
                                        <p:attrNameLst>
                                          <p:attrName>style.visibility</p:attrName>
                                        </p:attrNameLst>
                                      </p:cBhvr>
                                      <p:to>
                                        <p:strVal val="visible"/>
                                      </p:to>
                                    </p:set>
                                    <p:animEffect transition="in" filter="box(in)">
                                      <p:cBhvr>
                                        <p:cTn id="32" dur="500"/>
                                        <p:tgtEl>
                                          <p:spTgt spid="89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5"/>
          <p:cNvSpPr>
            <a:spLocks noGrp="1"/>
          </p:cNvSpPr>
          <p:nvPr>
            <p:ph sz="quarter" idx="1"/>
          </p:nvPr>
        </p:nvSpPr>
        <p:spPr>
          <a:ln/>
        </p:spPr>
        <p:txBody>
          <a:bodyPr vert="horz" wrap="square" lIns="91440" tIns="45720" rIns="91440" bIns="45720" anchor="t" anchorCtr="0"/>
          <a:p>
            <a:pPr eaLnBrk="1" hangingPunct="1">
              <a:buClrTx/>
              <a:buSzTx/>
              <a:buFontTx/>
            </a:pPr>
            <a:endParaRPr lang="vi-VN" altLang="en-US" sz="2400" dirty="0"/>
          </a:p>
        </p:txBody>
      </p:sp>
      <p:sp>
        <p:nvSpPr>
          <p:cNvPr id="20483" name="Rectangle 6"/>
          <p:cNvSpPr>
            <a:spLocks noGrp="1"/>
          </p:cNvSpPr>
          <p:nvPr>
            <p:ph sz="quarter" idx="2"/>
          </p:nvPr>
        </p:nvSpPr>
        <p:spPr>
          <a:ln/>
        </p:spPr>
        <p:txBody>
          <a:bodyPr vert="horz" wrap="square" lIns="91440" tIns="45720" rIns="91440" bIns="45720" anchor="t" anchorCtr="0"/>
          <a:p>
            <a:pPr eaLnBrk="1" hangingPunct="1">
              <a:buClrTx/>
              <a:buSzTx/>
              <a:buFontTx/>
            </a:pPr>
            <a:endParaRPr lang="vi-VN" altLang="en-US" sz="2400" dirty="0"/>
          </a:p>
        </p:txBody>
      </p:sp>
      <p:sp>
        <p:nvSpPr>
          <p:cNvPr id="20484" name="Rectangle 7"/>
          <p:cNvSpPr>
            <a:spLocks noGrp="1"/>
          </p:cNvSpPr>
          <p:nvPr>
            <p:ph sz="quarter" idx="3"/>
          </p:nvPr>
        </p:nvSpPr>
        <p:spPr>
          <a:ln/>
        </p:spPr>
        <p:txBody>
          <a:bodyPr vert="horz" wrap="square" lIns="91440" tIns="45720" rIns="91440" bIns="45720" anchor="t" anchorCtr="0"/>
          <a:p>
            <a:pPr eaLnBrk="1" hangingPunct="1">
              <a:buClrTx/>
              <a:buSzTx/>
              <a:buFontTx/>
            </a:pPr>
            <a:endParaRPr lang="vi-VN" altLang="en-US" sz="2400" dirty="0"/>
          </a:p>
        </p:txBody>
      </p:sp>
      <p:sp>
        <p:nvSpPr>
          <p:cNvPr id="20485" name="Rectangle 8"/>
          <p:cNvSpPr>
            <a:spLocks noGrp="1"/>
          </p:cNvSpPr>
          <p:nvPr>
            <p:ph sz="quarter" idx="4"/>
          </p:nvPr>
        </p:nvSpPr>
        <p:spPr>
          <a:ln/>
        </p:spPr>
        <p:txBody>
          <a:bodyPr vert="horz" wrap="square" lIns="91440" tIns="45720" rIns="91440" bIns="45720" anchor="t" anchorCtr="0"/>
          <a:p>
            <a:pPr eaLnBrk="1" hangingPunct="1">
              <a:buClrTx/>
              <a:buSzTx/>
              <a:buFontTx/>
            </a:pPr>
            <a:endParaRPr lang="vi-VN" altLang="en-US" sz="2400" dirty="0"/>
          </a:p>
        </p:txBody>
      </p:sp>
      <p:pic>
        <p:nvPicPr>
          <p:cNvPr id="251913" name="Picture 9" descr="images?img_id=111141260765152597"/>
          <p:cNvPicPr>
            <a:picLocks noChangeAspect="1"/>
          </p:cNvPicPr>
          <p:nvPr/>
        </p:nvPicPr>
        <p:blipFill>
          <a:blip r:embed="rId1"/>
          <a:stretch>
            <a:fillRect/>
          </a:stretch>
        </p:blipFill>
        <p:spPr>
          <a:xfrm>
            <a:off x="152400" y="609600"/>
            <a:ext cx="4343400" cy="2819400"/>
          </a:xfrm>
          <a:prstGeom prst="rect">
            <a:avLst/>
          </a:prstGeom>
          <a:noFill/>
          <a:ln w="9525">
            <a:noFill/>
          </a:ln>
        </p:spPr>
      </p:pic>
      <p:sp>
        <p:nvSpPr>
          <p:cNvPr id="20487" name="Text Box 10"/>
          <p:cNvSpPr txBox="1"/>
          <p:nvPr/>
        </p:nvSpPr>
        <p:spPr>
          <a:xfrm>
            <a:off x="533400" y="0"/>
            <a:ext cx="7924800" cy="579438"/>
          </a:xfrm>
          <a:prstGeom prst="rect">
            <a:avLst/>
          </a:prstGeom>
          <a:noFill/>
          <a:ln w="9525">
            <a:noFill/>
          </a:ln>
        </p:spPr>
        <p:txBody>
          <a:bodyPr>
            <a:spAutoFit/>
          </a:bodyPr>
          <a:p>
            <a:pPr algn="ctr">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Một số nh</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 máy thủy điện ở nước ta.</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pic>
        <p:nvPicPr>
          <p:cNvPr id="251916" name="Picture 12" descr="Mo_hinh_Nha_may_2[1]"/>
          <p:cNvPicPr>
            <a:picLocks noChangeAspect="1"/>
          </p:cNvPicPr>
          <p:nvPr/>
        </p:nvPicPr>
        <p:blipFill>
          <a:blip r:embed="rId2"/>
          <a:stretch>
            <a:fillRect/>
          </a:stretch>
        </p:blipFill>
        <p:spPr>
          <a:xfrm>
            <a:off x="4572000" y="609600"/>
            <a:ext cx="4572000" cy="2819400"/>
          </a:xfrm>
          <a:prstGeom prst="rect">
            <a:avLst/>
          </a:prstGeom>
          <a:noFill/>
          <a:ln w="9525">
            <a:noFill/>
          </a:ln>
        </p:spPr>
      </p:pic>
      <p:pic>
        <p:nvPicPr>
          <p:cNvPr id="251917" name="Picture 13"/>
          <p:cNvPicPr>
            <a:picLocks noChangeAspect="1"/>
          </p:cNvPicPr>
          <p:nvPr/>
        </p:nvPicPr>
        <p:blipFill>
          <a:blip r:embed="rId3"/>
          <a:stretch>
            <a:fillRect/>
          </a:stretch>
        </p:blipFill>
        <p:spPr>
          <a:xfrm>
            <a:off x="152400" y="3581400"/>
            <a:ext cx="4267200" cy="3094038"/>
          </a:xfrm>
          <a:prstGeom prst="rect">
            <a:avLst/>
          </a:prstGeom>
          <a:noFill/>
          <a:ln w="19050" cap="flat" cmpd="sng">
            <a:solidFill>
              <a:srgbClr val="0000FF"/>
            </a:solidFill>
            <a:prstDash val="solid"/>
            <a:miter/>
            <a:headEnd type="none" w="med" len="med"/>
            <a:tailEnd type="none" w="med" len="med"/>
          </a:ln>
        </p:spPr>
      </p:pic>
      <p:pic>
        <p:nvPicPr>
          <p:cNvPr id="251918" name="Picture 14" descr="ANd9GcTL4viEYQq8Eo9_5BzsY-mY03BckCGVtvaq3Z1LjfYcaHo3qym3"/>
          <p:cNvPicPr>
            <a:picLocks noChangeAspect="1"/>
          </p:cNvPicPr>
          <p:nvPr/>
        </p:nvPicPr>
        <p:blipFill>
          <a:blip r:embed="rId4"/>
          <a:stretch>
            <a:fillRect/>
          </a:stretch>
        </p:blipFill>
        <p:spPr>
          <a:xfrm>
            <a:off x="4572000" y="3581400"/>
            <a:ext cx="4572000" cy="3094038"/>
          </a:xfrm>
          <a:prstGeom prst="rect">
            <a:avLst/>
          </a:prstGeom>
          <a:noFill/>
          <a:ln w="9525" cap="flat" cmpd="sng">
            <a:solidFill>
              <a:srgbClr val="0000FF"/>
            </a:solidFill>
            <a:prstDash val="solid"/>
            <a:miter/>
            <a:headEnd type="none" w="med" len="med"/>
            <a:tailEnd type="none" w="med" len="med"/>
          </a:ln>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51913"/>
                                        </p:tgtEl>
                                        <p:attrNameLst>
                                          <p:attrName>style.visibility</p:attrName>
                                        </p:attrNameLst>
                                      </p:cBhvr>
                                      <p:to>
                                        <p:strVal val="visible"/>
                                      </p:to>
                                    </p:set>
                                    <p:animEffect transition="in" filter="wedge">
                                      <p:cBhvr>
                                        <p:cTn id="7" dur="1000"/>
                                        <p:tgtEl>
                                          <p:spTgt spid="251913"/>
                                        </p:tgtEl>
                                      </p:cBhvr>
                                    </p:animEffect>
                                  </p:childTnLst>
                                </p:cTn>
                              </p:par>
                            </p:childTnLst>
                          </p:cTn>
                        </p:par>
                        <p:par>
                          <p:cTn id="8" fill="hold">
                            <p:stCondLst>
                              <p:cond delay="1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251916"/>
                                        </p:tgtEl>
                                        <p:attrNameLst>
                                          <p:attrName>style.visibility</p:attrName>
                                        </p:attrNameLst>
                                      </p:cBhvr>
                                      <p:to>
                                        <p:strVal val="visible"/>
                                      </p:to>
                                    </p:set>
                                    <p:anim calcmode="lin" valueType="num">
                                      <p:cBhvr>
                                        <p:cTn id="11" dur="1000" fill="hold"/>
                                        <p:tgtEl>
                                          <p:spTgt spid="251916"/>
                                        </p:tgtEl>
                                        <p:attrNameLst>
                                          <p:attrName>ppt_w</p:attrName>
                                        </p:attrNameLst>
                                      </p:cBhvr>
                                      <p:tavLst>
                                        <p:tav tm="0">
                                          <p:val>
                                            <p:fltVal val="0.000000"/>
                                          </p:val>
                                        </p:tav>
                                        <p:tav tm="100000">
                                          <p:val>
                                            <p:strVal val="#ppt_w"/>
                                          </p:val>
                                        </p:tav>
                                      </p:tavLst>
                                    </p:anim>
                                    <p:anim calcmode="lin" valueType="num">
                                      <p:cBhvr>
                                        <p:cTn id="12" dur="1000" fill="hold"/>
                                        <p:tgtEl>
                                          <p:spTgt spid="251916"/>
                                        </p:tgtEl>
                                        <p:attrNameLst>
                                          <p:attrName>ppt_h</p:attrName>
                                        </p:attrNameLst>
                                      </p:cBhvr>
                                      <p:tavLst>
                                        <p:tav tm="0">
                                          <p:val>
                                            <p:fltVal val="0.000000"/>
                                          </p:val>
                                        </p:tav>
                                        <p:tav tm="100000">
                                          <p:val>
                                            <p:strVal val="#ppt_h"/>
                                          </p:val>
                                        </p:tav>
                                      </p:tavLst>
                                    </p:anim>
                                    <p:anim calcmode="lin" valueType="num">
                                      <p:cBhvr>
                                        <p:cTn id="13" dur="1000" fill="hold"/>
                                        <p:tgtEl>
                                          <p:spTgt spid="251916"/>
                                        </p:tgtEl>
                                        <p:attrNameLst>
                                          <p:attrName>style.rotation</p:attrName>
                                        </p:attrNameLst>
                                      </p:cBhvr>
                                      <p:tavLst>
                                        <p:tav tm="0">
                                          <p:val>
                                            <p:fltVal val="90.000000"/>
                                          </p:val>
                                        </p:tav>
                                        <p:tav tm="100000">
                                          <p:val>
                                            <p:fltVal val="0.000000"/>
                                          </p:val>
                                        </p:tav>
                                      </p:tavLst>
                                    </p:anim>
                                    <p:animEffect transition="in" filter="fade">
                                      <p:cBhvr>
                                        <p:cTn id="14" dur="1000"/>
                                        <p:tgtEl>
                                          <p:spTgt spid="251916"/>
                                        </p:tgtEl>
                                      </p:cBhvr>
                                    </p:animEffect>
                                  </p:childTnLst>
                                </p:cTn>
                              </p:par>
                            </p:childTnLst>
                          </p:cTn>
                        </p:par>
                        <p:par>
                          <p:cTn id="15" fill="hold">
                            <p:stCondLst>
                              <p:cond delay="20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251917"/>
                                        </p:tgtEl>
                                        <p:attrNameLst>
                                          <p:attrName>style.visibility</p:attrName>
                                        </p:attrNameLst>
                                      </p:cBhvr>
                                      <p:to>
                                        <p:strVal val="visible"/>
                                      </p:to>
                                    </p:set>
                                    <p:anim calcmode="lin" valueType="num">
                                      <p:cBhvr>
                                        <p:cTn id="18" dur="1000" fill="hold"/>
                                        <p:tgtEl>
                                          <p:spTgt spid="251917"/>
                                        </p:tgtEl>
                                        <p:attrNameLst>
                                          <p:attrName>ppt_w</p:attrName>
                                        </p:attrNameLst>
                                      </p:cBhvr>
                                      <p:tavLst>
                                        <p:tav tm="0">
                                          <p:val>
                                            <p:fltVal val="0.000000"/>
                                          </p:val>
                                        </p:tav>
                                        <p:tav tm="100000">
                                          <p:val>
                                            <p:strVal val="#ppt_w"/>
                                          </p:val>
                                        </p:tav>
                                      </p:tavLst>
                                    </p:anim>
                                    <p:anim calcmode="lin" valueType="num">
                                      <p:cBhvr>
                                        <p:cTn id="19" dur="1000" fill="hold"/>
                                        <p:tgtEl>
                                          <p:spTgt spid="251917"/>
                                        </p:tgtEl>
                                        <p:attrNameLst>
                                          <p:attrName>ppt_h</p:attrName>
                                        </p:attrNameLst>
                                      </p:cBhvr>
                                      <p:tavLst>
                                        <p:tav tm="0">
                                          <p:val>
                                            <p:fltVal val="0.000000"/>
                                          </p:val>
                                        </p:tav>
                                        <p:tav tm="100000">
                                          <p:val>
                                            <p:strVal val="#ppt_h"/>
                                          </p:val>
                                        </p:tav>
                                      </p:tavLst>
                                    </p:anim>
                                    <p:anim calcmode="lin" valueType="num">
                                      <p:cBhvr>
                                        <p:cTn id="20" dur="1000" fill="hold"/>
                                        <p:tgtEl>
                                          <p:spTgt spid="251917"/>
                                        </p:tgtEl>
                                        <p:attrNameLst>
                                          <p:attrName>style.rotation</p:attrName>
                                        </p:attrNameLst>
                                      </p:cBhvr>
                                      <p:tavLst>
                                        <p:tav tm="0">
                                          <p:val>
                                            <p:fltVal val="90.000000"/>
                                          </p:val>
                                        </p:tav>
                                        <p:tav tm="100000">
                                          <p:val>
                                            <p:fltVal val="0.000000"/>
                                          </p:val>
                                        </p:tav>
                                      </p:tavLst>
                                    </p:anim>
                                    <p:animEffect transition="in" filter="fade">
                                      <p:cBhvr>
                                        <p:cTn id="21" dur="1000"/>
                                        <p:tgtEl>
                                          <p:spTgt spid="251917"/>
                                        </p:tgtEl>
                                      </p:cBhvr>
                                    </p:animEffect>
                                  </p:childTnLst>
                                </p:cTn>
                              </p:par>
                            </p:childTnLst>
                          </p:cTn>
                        </p:par>
                        <p:par>
                          <p:cTn id="22" fill="hold">
                            <p:stCondLst>
                              <p:cond delay="3000"/>
                            </p:stCondLst>
                            <p:childTnLst>
                              <p:par>
                                <p:cTn id="23" presetID="20" presetClass="entr" presetSubtype="0" fill="hold" nodeType="afterEffect">
                                  <p:stCondLst>
                                    <p:cond delay="0"/>
                                  </p:stCondLst>
                                  <p:childTnLst>
                                    <p:set>
                                      <p:cBhvr>
                                        <p:cTn id="24" dur="1" fill="hold">
                                          <p:stCondLst>
                                            <p:cond delay="0"/>
                                          </p:stCondLst>
                                        </p:cTn>
                                        <p:tgtEl>
                                          <p:spTgt spid="251918"/>
                                        </p:tgtEl>
                                        <p:attrNameLst>
                                          <p:attrName>style.visibility</p:attrName>
                                        </p:attrNameLst>
                                      </p:cBhvr>
                                      <p:to>
                                        <p:strVal val="visible"/>
                                      </p:to>
                                    </p:set>
                                    <p:animEffect transition="in" filter="wedge">
                                      <p:cBhvr>
                                        <p:cTn id="25" dur="1000"/>
                                        <p:tgtEl>
                                          <p:spTgt spid="251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8050" name="Rectangle 2"/>
          <p:cNvSpPr>
            <a:spLocks noGrp="1"/>
          </p:cNvSpPr>
          <p:nvPr>
            <p:ph type="title"/>
          </p:nvPr>
        </p:nvSpPr>
        <p:spPr>
          <a:xfrm>
            <a:off x="304800" y="274638"/>
            <a:ext cx="2895600" cy="944562"/>
          </a:xfrm>
          <a:ln/>
        </p:spPr>
        <p:txBody>
          <a:bodyPr vert="horz" wrap="square" lIns="91440" tIns="45720" rIns="91440" bIns="45720" anchor="ctr" anchorCtr="0"/>
          <a:p>
            <a:pPr eaLnBrk="1" hangingPunct="1"/>
            <a:r>
              <a:rPr lang="en-US" altLang="en-US" sz="2400" b="1" dirty="0">
                <a:latin typeface="Times New Roman" panose="02020603050405020304" pitchFamily="18" charset="0"/>
                <a:cs typeface="Times New Roman" panose="02020603050405020304" pitchFamily="18" charset="0"/>
              </a:rPr>
              <a:t>Nh</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máy thủy điện Nước Sốt (Hương Sơn - H</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 Tĩnh)</a:t>
            </a:r>
            <a:endParaRPr lang="en-US" altLang="en-US" sz="2400" b="1" dirty="0">
              <a:latin typeface="Times New Roman" panose="02020603050405020304" pitchFamily="18" charset="0"/>
              <a:ea typeface="Times New Roman" panose="02020603050405020304" pitchFamily="18" charset="0"/>
            </a:endParaRPr>
          </a:p>
        </p:txBody>
      </p:sp>
      <p:pic>
        <p:nvPicPr>
          <p:cNvPr id="258053" name="Picture 5" descr="080922135138-507-166"/>
          <p:cNvPicPr>
            <a:picLocks noChangeAspect="1"/>
          </p:cNvPicPr>
          <p:nvPr/>
        </p:nvPicPr>
        <p:blipFill>
          <a:blip r:embed="rId1"/>
          <a:stretch>
            <a:fillRect/>
          </a:stretch>
        </p:blipFill>
        <p:spPr>
          <a:xfrm>
            <a:off x="152400" y="1417638"/>
            <a:ext cx="3048000" cy="2163762"/>
          </a:xfrm>
          <a:prstGeom prst="rect">
            <a:avLst/>
          </a:prstGeom>
          <a:noFill/>
          <a:ln w="9525">
            <a:noFill/>
          </a:ln>
        </p:spPr>
      </p:pic>
      <p:pic>
        <p:nvPicPr>
          <p:cNvPr id="258055" name="Picture 7" descr="ANd9GcRcAG49L1KvqhIzENNzIVOuEKlDAODgHC1fe4cArG-m43v2eiI5OQ"/>
          <p:cNvPicPr>
            <a:picLocks noChangeAspect="1"/>
          </p:cNvPicPr>
          <p:nvPr/>
        </p:nvPicPr>
        <p:blipFill>
          <a:blip r:embed="rId2"/>
          <a:stretch>
            <a:fillRect/>
          </a:stretch>
        </p:blipFill>
        <p:spPr>
          <a:xfrm>
            <a:off x="3505200" y="1417638"/>
            <a:ext cx="2466975" cy="2163762"/>
          </a:xfrm>
          <a:prstGeom prst="rect">
            <a:avLst/>
          </a:prstGeom>
          <a:noFill/>
          <a:ln w="9525">
            <a:noFill/>
          </a:ln>
        </p:spPr>
      </p:pic>
      <p:sp>
        <p:nvSpPr>
          <p:cNvPr id="258056" name="Rectangle 8"/>
          <p:cNvSpPr/>
          <p:nvPr/>
        </p:nvSpPr>
        <p:spPr>
          <a:xfrm>
            <a:off x="3290888" y="274638"/>
            <a:ext cx="2895600" cy="944562"/>
          </a:xfrm>
          <a:prstGeom prst="rect">
            <a:avLst/>
          </a:prstGeom>
          <a:noFill/>
          <a:ln w="9525">
            <a:noFill/>
          </a:ln>
        </p:spPr>
        <p:txBody>
          <a:bodyPr anchor="ctr" anchorCtr="0"/>
          <a:p>
            <a:pPr algn="ctr" eaLnBrk="1" hangingPunct="1"/>
            <a:r>
              <a:rPr lang="en-US" altLang="en-US" sz="2400" b="1" dirty="0">
                <a:solidFill>
                  <a:schemeClr val="tx2"/>
                </a:solidFill>
                <a:latin typeface="Times New Roman" panose="02020603050405020304" pitchFamily="18" charset="0"/>
                <a:cs typeface="Times New Roman" panose="02020603050405020304" pitchFamily="18" charset="0"/>
              </a:rPr>
              <a:t>Nh</a:t>
            </a:r>
            <a:r>
              <a:rPr lang="en-US" altLang="en-US" sz="2400" b="1" dirty="0">
                <a:solidFill>
                  <a:schemeClr val="tx2"/>
                </a:solidFill>
                <a:latin typeface="Times New Roman" panose="02020603050405020304" pitchFamily="18" charset="0"/>
                <a:ea typeface="Times New Roman" panose="02020603050405020304" pitchFamily="18" charset="0"/>
              </a:rPr>
              <a:t>à</a:t>
            </a:r>
            <a:r>
              <a:rPr lang="en-US" altLang="en-US" sz="2400" b="1" dirty="0">
                <a:solidFill>
                  <a:schemeClr val="tx2"/>
                </a:solidFill>
                <a:latin typeface="Times New Roman" panose="02020603050405020304" pitchFamily="18" charset="0"/>
                <a:cs typeface="Times New Roman" panose="02020603050405020304" pitchFamily="18" charset="0"/>
              </a:rPr>
              <a:t> máy thủy điện Trị An (Đồng Nai)</a:t>
            </a:r>
            <a:endParaRPr lang="en-US" altLang="en-US" sz="2400" b="1" dirty="0">
              <a:solidFill>
                <a:schemeClr val="tx2"/>
              </a:solidFill>
              <a:latin typeface="Times New Roman" panose="02020603050405020304" pitchFamily="18" charset="0"/>
              <a:ea typeface="Times New Roman" panose="02020603050405020304" pitchFamily="18" charset="0"/>
            </a:endParaRPr>
          </a:p>
        </p:txBody>
      </p:sp>
      <p:pic>
        <p:nvPicPr>
          <p:cNvPr id="258058" name="Picture 10" descr="ANd9GcTcoKUktllyc8YLE4m4fXgib-TckN5mSP3_q3qHHHwqOhOqraVoTg"/>
          <p:cNvPicPr>
            <a:picLocks noChangeAspect="1"/>
          </p:cNvPicPr>
          <p:nvPr/>
        </p:nvPicPr>
        <p:blipFill>
          <a:blip r:embed="rId3"/>
          <a:stretch>
            <a:fillRect/>
          </a:stretch>
        </p:blipFill>
        <p:spPr>
          <a:xfrm>
            <a:off x="6324600" y="1417638"/>
            <a:ext cx="2619375" cy="2163762"/>
          </a:xfrm>
          <a:prstGeom prst="rect">
            <a:avLst/>
          </a:prstGeom>
          <a:noFill/>
          <a:ln w="9525">
            <a:noFill/>
          </a:ln>
        </p:spPr>
      </p:pic>
      <p:sp>
        <p:nvSpPr>
          <p:cNvPr id="258059" name="Rectangle 11"/>
          <p:cNvSpPr/>
          <p:nvPr/>
        </p:nvSpPr>
        <p:spPr>
          <a:xfrm>
            <a:off x="6048375" y="274638"/>
            <a:ext cx="2895600" cy="944562"/>
          </a:xfrm>
          <a:prstGeom prst="rect">
            <a:avLst/>
          </a:prstGeom>
          <a:noFill/>
          <a:ln w="9525">
            <a:noFill/>
          </a:ln>
        </p:spPr>
        <p:txBody>
          <a:bodyPr anchor="ctr" anchorCtr="0"/>
          <a:p>
            <a:pPr algn="ctr" eaLnBrk="1" hangingPunct="1"/>
            <a:r>
              <a:rPr lang="en-US" altLang="en-US" sz="2400" b="1" dirty="0">
                <a:solidFill>
                  <a:schemeClr val="tx2"/>
                </a:solidFill>
                <a:latin typeface="Times New Roman" panose="02020603050405020304" pitchFamily="18" charset="0"/>
                <a:cs typeface="Times New Roman" panose="02020603050405020304" pitchFamily="18" charset="0"/>
              </a:rPr>
              <a:t>Nh</a:t>
            </a:r>
            <a:r>
              <a:rPr lang="en-US" altLang="en-US" sz="2400" b="1" dirty="0">
                <a:solidFill>
                  <a:schemeClr val="tx2"/>
                </a:solidFill>
                <a:latin typeface="Times New Roman" panose="02020603050405020304" pitchFamily="18" charset="0"/>
                <a:ea typeface="Times New Roman" panose="02020603050405020304" pitchFamily="18" charset="0"/>
              </a:rPr>
              <a:t>à</a:t>
            </a:r>
            <a:r>
              <a:rPr lang="en-US" altLang="en-US" sz="2400" b="1" dirty="0">
                <a:solidFill>
                  <a:schemeClr val="tx2"/>
                </a:solidFill>
                <a:latin typeface="Times New Roman" panose="02020603050405020304" pitchFamily="18" charset="0"/>
                <a:cs typeface="Times New Roman" panose="02020603050405020304" pitchFamily="18" charset="0"/>
              </a:rPr>
              <a:t> máy thủy điện Thác B</a:t>
            </a:r>
            <a:r>
              <a:rPr lang="en-US" altLang="en-US" sz="2400" b="1" dirty="0">
                <a:solidFill>
                  <a:schemeClr val="tx2"/>
                </a:solidFill>
                <a:latin typeface="Times New Roman" panose="02020603050405020304" pitchFamily="18" charset="0"/>
                <a:ea typeface="Times New Roman" panose="02020603050405020304" pitchFamily="18" charset="0"/>
              </a:rPr>
              <a:t>à</a:t>
            </a:r>
            <a:r>
              <a:rPr lang="en-US" altLang="en-US" sz="2400" b="1" dirty="0">
                <a:solidFill>
                  <a:schemeClr val="tx2"/>
                </a:solidFill>
                <a:latin typeface="Times New Roman" panose="02020603050405020304" pitchFamily="18" charset="0"/>
                <a:cs typeface="Times New Roman" panose="02020603050405020304" pitchFamily="18" charset="0"/>
              </a:rPr>
              <a:t> (Yên Bái)</a:t>
            </a:r>
            <a:endParaRPr lang="en-US" altLang="en-US" sz="2400" b="1" dirty="0">
              <a:solidFill>
                <a:schemeClr val="tx2"/>
              </a:solidFill>
              <a:latin typeface="Times New Roman" panose="02020603050405020304" pitchFamily="18" charset="0"/>
              <a:ea typeface="Times New Roman" panose="02020603050405020304" pitchFamily="18" charset="0"/>
            </a:endParaRPr>
          </a:p>
        </p:txBody>
      </p:sp>
      <p:pic>
        <p:nvPicPr>
          <p:cNvPr id="258061" name="Picture 13" descr="ANd9GcR6JA0E_X_egioDbCboBzj7j0OVlQoU_hP0nQJo8hC7rOIpEqC3"/>
          <p:cNvPicPr>
            <a:picLocks noChangeAspect="1"/>
          </p:cNvPicPr>
          <p:nvPr/>
        </p:nvPicPr>
        <p:blipFill>
          <a:blip r:embed="rId4"/>
          <a:stretch>
            <a:fillRect/>
          </a:stretch>
        </p:blipFill>
        <p:spPr>
          <a:xfrm>
            <a:off x="242888" y="3962400"/>
            <a:ext cx="2895600" cy="1838325"/>
          </a:xfrm>
          <a:prstGeom prst="rect">
            <a:avLst/>
          </a:prstGeom>
          <a:noFill/>
          <a:ln w="9525">
            <a:noFill/>
          </a:ln>
        </p:spPr>
      </p:pic>
      <p:sp>
        <p:nvSpPr>
          <p:cNvPr id="258062" name="Text Box 14"/>
          <p:cNvSpPr txBox="1"/>
          <p:nvPr/>
        </p:nvSpPr>
        <p:spPr>
          <a:xfrm>
            <a:off x="0" y="6027738"/>
            <a:ext cx="3414713" cy="830262"/>
          </a:xfrm>
          <a:prstGeom prst="rect">
            <a:avLst/>
          </a:prstGeom>
          <a:noFill/>
          <a:ln w="9525">
            <a:noFill/>
          </a:ln>
        </p:spPr>
        <p:txBody>
          <a:bodyPr>
            <a:spAutoFit/>
          </a:bodyPr>
          <a:p>
            <a:pPr algn="ctr" eaLnBrk="1" hangingPunct="1">
              <a:spcBef>
                <a:spcPct val="50000"/>
              </a:spcBef>
            </a:pPr>
            <a:r>
              <a:rPr lang="en-US" altLang="en-US" sz="2400" dirty="0">
                <a:latin typeface="Times New Roman" panose="02020603050405020304" pitchFamily="18" charset="0"/>
                <a:cs typeface="Times New Roman" panose="02020603050405020304" pitchFamily="18" charset="0"/>
              </a:rPr>
              <a:t>Nh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máy thủy điện Đa Nhim (Lâm Đồng)</a:t>
            </a:r>
            <a:endParaRPr lang="vi-VN" altLang="en-US" sz="2400" dirty="0">
              <a:latin typeface="Times New Roman" panose="02020603050405020304" pitchFamily="18" charset="0"/>
              <a:ea typeface="Times New Roman" panose="02020603050405020304" pitchFamily="18" charset="0"/>
            </a:endParaRPr>
          </a:p>
        </p:txBody>
      </p:sp>
      <p:pic>
        <p:nvPicPr>
          <p:cNvPr id="258064" name="Picture 16" descr="ANd9GcQnTULOI40s_6e6qh-uAeVW3vs0AmuaN6RcMEIUOVzokOvQD_iP8Q"/>
          <p:cNvPicPr>
            <a:picLocks noChangeAspect="1"/>
          </p:cNvPicPr>
          <p:nvPr/>
        </p:nvPicPr>
        <p:blipFill>
          <a:blip r:embed="rId5"/>
          <a:stretch>
            <a:fillRect/>
          </a:stretch>
        </p:blipFill>
        <p:spPr>
          <a:xfrm>
            <a:off x="3505200" y="3962400"/>
            <a:ext cx="2486025" cy="1838325"/>
          </a:xfrm>
          <a:prstGeom prst="rect">
            <a:avLst/>
          </a:prstGeom>
          <a:noFill/>
          <a:ln w="9525">
            <a:noFill/>
          </a:ln>
        </p:spPr>
      </p:pic>
      <p:sp>
        <p:nvSpPr>
          <p:cNvPr id="258065" name="Text Box 17"/>
          <p:cNvSpPr txBox="1"/>
          <p:nvPr/>
        </p:nvSpPr>
        <p:spPr>
          <a:xfrm>
            <a:off x="3138488" y="5942013"/>
            <a:ext cx="2909887" cy="830262"/>
          </a:xfrm>
          <a:prstGeom prst="rect">
            <a:avLst/>
          </a:prstGeom>
          <a:noFill/>
          <a:ln w="9525">
            <a:noFill/>
          </a:ln>
        </p:spPr>
        <p:txBody>
          <a:bodyPr>
            <a:spAutoFit/>
          </a:bodyPr>
          <a:p>
            <a:pPr algn="ctr" eaLnBrk="1" hangingPunct="1">
              <a:spcBef>
                <a:spcPct val="50000"/>
              </a:spcBef>
            </a:pPr>
            <a:r>
              <a:rPr lang="en-US" altLang="en-US" sz="2400" dirty="0">
                <a:latin typeface="Times New Roman" panose="02020603050405020304" pitchFamily="18" charset="0"/>
                <a:cs typeface="Times New Roman" panose="02020603050405020304" pitchFamily="18" charset="0"/>
              </a:rPr>
              <a:t>Nh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máy thủy điện Đakroong (KonTum</a:t>
            </a:r>
            <a:r>
              <a:rPr lang="en-US" altLang="en-US" dirty="0">
                <a:latin typeface="Arial" panose="020B0604020202020204" pitchFamily="34" charset="0"/>
              </a:rPr>
              <a:t>)</a:t>
            </a:r>
            <a:endParaRPr lang="vi-VN" altLang="en-US" dirty="0">
              <a:latin typeface="Arial" panose="020B0604020202020204" pitchFamily="34" charset="0"/>
            </a:endParaRPr>
          </a:p>
        </p:txBody>
      </p:sp>
      <p:pic>
        <p:nvPicPr>
          <p:cNvPr id="258067" name="Picture 19" descr="ANd9GcRua0ZYEY_-TkM-wnGxMwtbpdt0NpztffdsX2u7x1IwIkVgAd0riQ"/>
          <p:cNvPicPr>
            <a:picLocks noChangeAspect="1"/>
          </p:cNvPicPr>
          <p:nvPr/>
        </p:nvPicPr>
        <p:blipFill>
          <a:blip r:embed="rId6"/>
          <a:stretch>
            <a:fillRect/>
          </a:stretch>
        </p:blipFill>
        <p:spPr>
          <a:xfrm>
            <a:off x="6324600" y="3962400"/>
            <a:ext cx="2619375" cy="1838325"/>
          </a:xfrm>
          <a:prstGeom prst="rect">
            <a:avLst/>
          </a:prstGeom>
          <a:noFill/>
          <a:ln w="9525">
            <a:noFill/>
          </a:ln>
        </p:spPr>
      </p:pic>
      <p:sp>
        <p:nvSpPr>
          <p:cNvPr id="258068" name="Text Box 20"/>
          <p:cNvSpPr txBox="1"/>
          <p:nvPr/>
        </p:nvSpPr>
        <p:spPr>
          <a:xfrm>
            <a:off x="5700713" y="5942013"/>
            <a:ext cx="3443287" cy="830262"/>
          </a:xfrm>
          <a:prstGeom prst="rect">
            <a:avLst/>
          </a:prstGeom>
          <a:noFill/>
          <a:ln w="9525">
            <a:noFill/>
          </a:ln>
        </p:spPr>
        <p:txBody>
          <a:bodyPr>
            <a:spAutoFit/>
          </a:bodyPr>
          <a:p>
            <a:pPr algn="ctr" eaLnBrk="1" hangingPunct="1">
              <a:spcBef>
                <a:spcPct val="50000"/>
              </a:spcBef>
            </a:pPr>
            <a:r>
              <a:rPr lang="en-US" altLang="en-US" sz="2400" dirty="0">
                <a:latin typeface="Times New Roman" panose="02020603050405020304" pitchFamily="18" charset="0"/>
                <a:cs typeface="Times New Roman" panose="02020603050405020304" pitchFamily="18" charset="0"/>
              </a:rPr>
              <a:t>Nh</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máy thủy điện Sông Hinh (Phú Yên)</a:t>
            </a:r>
            <a:endParaRPr lang="vi-VN" altLang="en-US" sz="2400" dirty="0">
              <a:latin typeface="Times New Roman" panose="02020603050405020304" pitchFamily="18" charset="0"/>
              <a:ea typeface="Times New Roman" panose="02020603050405020304" pitchFamily="18"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8053"/>
                                        </p:tgtEl>
                                        <p:attrNameLst>
                                          <p:attrName>style.visibility</p:attrName>
                                        </p:attrNameLst>
                                      </p:cBhvr>
                                      <p:to>
                                        <p:strVal val="visible"/>
                                      </p:to>
                                    </p:set>
                                    <p:animEffect transition="in" filter="box(in)">
                                      <p:cBhvr>
                                        <p:cTn id="7" dur="500"/>
                                        <p:tgtEl>
                                          <p:spTgt spid="2580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8050"/>
                                        </p:tgtEl>
                                        <p:attrNameLst>
                                          <p:attrName>style.visibility</p:attrName>
                                        </p:attrNameLst>
                                      </p:cBhvr>
                                      <p:to>
                                        <p:strVal val="visible"/>
                                      </p:to>
                                    </p:set>
                                    <p:animEffect transition="in" filter="box(in)">
                                      <p:cBhvr>
                                        <p:cTn id="12" dur="500"/>
                                        <p:tgtEl>
                                          <p:spTgt spid="2580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58055"/>
                                        </p:tgtEl>
                                        <p:attrNameLst>
                                          <p:attrName>style.visibility</p:attrName>
                                        </p:attrNameLst>
                                      </p:cBhvr>
                                      <p:to>
                                        <p:strVal val="visible"/>
                                      </p:to>
                                    </p:set>
                                    <p:animEffect transition="in" filter="box(in)">
                                      <p:cBhvr>
                                        <p:cTn id="17" dur="500"/>
                                        <p:tgtEl>
                                          <p:spTgt spid="25805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8056"/>
                                        </p:tgtEl>
                                        <p:attrNameLst>
                                          <p:attrName>style.visibility</p:attrName>
                                        </p:attrNameLst>
                                      </p:cBhvr>
                                      <p:to>
                                        <p:strVal val="visible"/>
                                      </p:to>
                                    </p:set>
                                    <p:animEffect transition="in" filter="box(in)">
                                      <p:cBhvr>
                                        <p:cTn id="22" dur="500"/>
                                        <p:tgtEl>
                                          <p:spTgt spid="25805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58058"/>
                                        </p:tgtEl>
                                        <p:attrNameLst>
                                          <p:attrName>style.visibility</p:attrName>
                                        </p:attrNameLst>
                                      </p:cBhvr>
                                      <p:to>
                                        <p:strVal val="visible"/>
                                      </p:to>
                                    </p:set>
                                    <p:animEffect transition="in" filter="box(in)">
                                      <p:cBhvr>
                                        <p:cTn id="27" dur="500"/>
                                        <p:tgtEl>
                                          <p:spTgt spid="25805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58059"/>
                                        </p:tgtEl>
                                        <p:attrNameLst>
                                          <p:attrName>style.visibility</p:attrName>
                                        </p:attrNameLst>
                                      </p:cBhvr>
                                      <p:to>
                                        <p:strVal val="visible"/>
                                      </p:to>
                                    </p:set>
                                    <p:animEffect transition="in" filter="box(in)">
                                      <p:cBhvr>
                                        <p:cTn id="32" dur="500"/>
                                        <p:tgtEl>
                                          <p:spTgt spid="25805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58061"/>
                                        </p:tgtEl>
                                        <p:attrNameLst>
                                          <p:attrName>style.visibility</p:attrName>
                                        </p:attrNameLst>
                                      </p:cBhvr>
                                      <p:to>
                                        <p:strVal val="visible"/>
                                      </p:to>
                                    </p:set>
                                    <p:animEffect transition="in" filter="box(in)">
                                      <p:cBhvr>
                                        <p:cTn id="37" dur="500"/>
                                        <p:tgtEl>
                                          <p:spTgt spid="25806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58062"/>
                                        </p:tgtEl>
                                        <p:attrNameLst>
                                          <p:attrName>style.visibility</p:attrName>
                                        </p:attrNameLst>
                                      </p:cBhvr>
                                      <p:to>
                                        <p:strVal val="visible"/>
                                      </p:to>
                                    </p:set>
                                    <p:animEffect transition="in" filter="box(in)">
                                      <p:cBhvr>
                                        <p:cTn id="42" dur="500"/>
                                        <p:tgtEl>
                                          <p:spTgt spid="25806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58064"/>
                                        </p:tgtEl>
                                        <p:attrNameLst>
                                          <p:attrName>style.visibility</p:attrName>
                                        </p:attrNameLst>
                                      </p:cBhvr>
                                      <p:to>
                                        <p:strVal val="visible"/>
                                      </p:to>
                                    </p:set>
                                    <p:animEffect transition="in" filter="box(in)">
                                      <p:cBhvr>
                                        <p:cTn id="47" dur="500"/>
                                        <p:tgtEl>
                                          <p:spTgt spid="25806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58065"/>
                                        </p:tgtEl>
                                        <p:attrNameLst>
                                          <p:attrName>style.visibility</p:attrName>
                                        </p:attrNameLst>
                                      </p:cBhvr>
                                      <p:to>
                                        <p:strVal val="visible"/>
                                      </p:to>
                                    </p:set>
                                    <p:animEffect transition="in" filter="box(in)">
                                      <p:cBhvr>
                                        <p:cTn id="52" dur="500"/>
                                        <p:tgtEl>
                                          <p:spTgt spid="25806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58067"/>
                                        </p:tgtEl>
                                        <p:attrNameLst>
                                          <p:attrName>style.visibility</p:attrName>
                                        </p:attrNameLst>
                                      </p:cBhvr>
                                      <p:to>
                                        <p:strVal val="visible"/>
                                      </p:to>
                                    </p:set>
                                    <p:animEffect transition="in" filter="box(in)">
                                      <p:cBhvr>
                                        <p:cTn id="57" dur="500"/>
                                        <p:tgtEl>
                                          <p:spTgt spid="25806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58068"/>
                                        </p:tgtEl>
                                        <p:attrNameLst>
                                          <p:attrName>style.visibility</p:attrName>
                                        </p:attrNameLst>
                                      </p:cBhvr>
                                      <p:to>
                                        <p:strVal val="visible"/>
                                      </p:to>
                                    </p:set>
                                    <p:animEffect transition="in" filter="box(in)">
                                      <p:cBhvr>
                                        <p:cTn id="62" dur="500"/>
                                        <p:tgtEl>
                                          <p:spTgt spid="25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0" grpId="0"/>
      <p:bldP spid="258056" grpId="0"/>
      <p:bldP spid="258059" grpId="0"/>
      <p:bldP spid="258062" grpId="0"/>
      <p:bldP spid="258065" grpId="0"/>
      <p:bldP spid="2580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Anh dep 10"/>
          <p:cNvPicPr>
            <a:picLocks noChangeAspect="1"/>
          </p:cNvPicPr>
          <p:nvPr/>
        </p:nvPicPr>
        <p:blipFill>
          <a:blip r:embed="rId1"/>
          <a:stretch>
            <a:fillRect/>
          </a:stretch>
        </p:blipFill>
        <p:spPr>
          <a:xfrm>
            <a:off x="0" y="0"/>
            <a:ext cx="9144000" cy="6858000"/>
          </a:xfrm>
          <a:prstGeom prst="rect">
            <a:avLst/>
          </a:prstGeom>
          <a:noFill/>
          <a:ln w="9525">
            <a:noFill/>
          </a:ln>
        </p:spPr>
      </p:pic>
      <p:sp>
        <p:nvSpPr>
          <p:cNvPr id="4099" name="WordArt 3"/>
          <p:cNvSpPr>
            <a:spLocks noTextEdit="1"/>
          </p:cNvSpPr>
          <p:nvPr/>
        </p:nvSpPr>
        <p:spPr>
          <a:xfrm>
            <a:off x="2590800" y="2514600"/>
            <a:ext cx="4310063" cy="1503363"/>
          </a:xfrm>
          <a:prstGeom prst="rect">
            <a:avLst/>
          </a:prstGeom>
        </p:spPr>
        <p:txBody>
          <a:bodyPr wrap="none" fromWordArt="1">
            <a:prstTxWarp prst="textSlantUp">
              <a:avLst>
                <a:gd name="adj" fmla="val 32056"/>
              </a:avLst>
            </a:prstTxWarp>
            <a:normAutofit/>
          </a:bodyPr>
          <a:p>
            <a:pPr algn="ctr"/>
            <a:r>
              <a:rPr lang="en-US" sz="3600">
                <a:ln w="9525" cap="flat" cmpd="sng">
                  <a:solidFill>
                    <a:srgbClr val="CC99FF"/>
                  </a:solidFill>
                  <a:prstDash val="solid"/>
                  <a:headEnd type="none" w="med" len="med"/>
                  <a:tailEnd type="none" w="med" len="med"/>
                </a:ln>
                <a:solidFill>
                  <a:srgbClr val="FF0000"/>
                </a:soli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KHỞI ĐỘNG</a:t>
            </a:r>
            <a:endParaRPr lang="en-US" sz="3600">
              <a:ln w="9525" cap="flat" cmpd="sng">
                <a:solidFill>
                  <a:srgbClr val="CC99FF"/>
                </a:solidFill>
                <a:prstDash val="solid"/>
                <a:headEnd type="none" w="med" len="med"/>
                <a:tailEnd type="none" w="med" len="med"/>
              </a:ln>
              <a:solidFill>
                <a:srgbClr val="FF0000"/>
              </a:soli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transition>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3" descr="Picture1"/>
          <p:cNvPicPr>
            <a:picLocks noChangeAspect="1"/>
          </p:cNvPicPr>
          <p:nvPr/>
        </p:nvPicPr>
        <p:blipFill>
          <a:blip r:embed="rId1"/>
          <a:stretch>
            <a:fillRect/>
          </a:stretch>
        </p:blipFill>
        <p:spPr>
          <a:xfrm>
            <a:off x="0" y="6858000"/>
            <a:ext cx="9144000" cy="152400"/>
          </a:xfrm>
          <a:prstGeom prst="rect">
            <a:avLst/>
          </a:prstGeom>
          <a:noFill/>
          <a:ln w="9525">
            <a:noFill/>
          </a:ln>
        </p:spPr>
      </p:pic>
      <p:sp>
        <p:nvSpPr>
          <p:cNvPr id="22531" name="Text Box 4"/>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22532" name="Text Box 5"/>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22533" name="Text Box 6"/>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22535" name="Text Box 19"/>
          <p:cNvSpPr txBox="1"/>
          <p:nvPr/>
        </p:nvSpPr>
        <p:spPr>
          <a:xfrm>
            <a:off x="762000" y="3429000"/>
            <a:ext cx="7620000" cy="579438"/>
          </a:xfrm>
          <a:prstGeom prst="rect">
            <a:avLst/>
          </a:prstGeom>
          <a:noFill/>
          <a:ln w="9525">
            <a:noFill/>
          </a:ln>
        </p:spPr>
        <p:txBody>
          <a:bodyPr>
            <a:spAutoFit/>
          </a:bodyPr>
          <a:p>
            <a:pPr algn="ctr">
              <a:spcBef>
                <a:spcPct val="50000"/>
              </a:spcBef>
            </a:pPr>
            <a:endParaRPr lang="vi-VN" altLang="en-US" sz="3200" b="1" dirty="0">
              <a:latin typeface=".VnTime" pitchFamily="34" charset="0"/>
            </a:endParaRPr>
          </a:p>
        </p:txBody>
      </p:sp>
      <p:sp>
        <p:nvSpPr>
          <p:cNvPr id="22536" name="Text Box 22"/>
          <p:cNvSpPr txBox="1"/>
          <p:nvPr/>
        </p:nvSpPr>
        <p:spPr>
          <a:xfrm>
            <a:off x="762000" y="822325"/>
            <a:ext cx="8077200" cy="579438"/>
          </a:xfrm>
          <a:prstGeom prst="rect">
            <a:avLst/>
          </a:prstGeom>
          <a:noFill/>
          <a:ln w="9525">
            <a:noFill/>
          </a:ln>
        </p:spPr>
        <p:txBody>
          <a:bodyPr>
            <a:spAutoFit/>
          </a:bodyPr>
          <a:p>
            <a:pPr>
              <a:spcBef>
                <a:spcPct val="50000"/>
              </a:spcBef>
              <a:buBlip>
                <a:blip r:embed="rId2"/>
              </a:buBlip>
            </a:pPr>
            <a:r>
              <a:rPr lang="en-US" altLang="en-US" sz="3200" b="1" dirty="0">
                <a:solidFill>
                  <a:srgbClr val="0000FF"/>
                </a:solidFill>
                <a:latin typeface="Times New Roman" panose="02020603050405020304" pitchFamily="18" charset="0"/>
                <a:cs typeface="Times New Roman" panose="02020603050405020304" pitchFamily="18" charset="0"/>
              </a:rPr>
              <a:t>  Hoạt động 2</a:t>
            </a:r>
            <a:r>
              <a:rPr lang="en-US" altLang="en-US" sz="3200" b="1" dirty="0">
                <a:solidFill>
                  <a:srgbClr val="800000"/>
                </a:solidFill>
                <a:latin typeface="Times New Roman" panose="02020603050405020304" pitchFamily="18" charset="0"/>
                <a:cs typeface="Times New Roman" panose="02020603050405020304" pitchFamily="18" charset="0"/>
              </a:rPr>
              <a:t>: Năng lượng nước chảy</a:t>
            </a:r>
            <a:endParaRPr lang="en-US" altLang="en-US" sz="3200" b="1" dirty="0">
              <a:solidFill>
                <a:srgbClr val="800000"/>
              </a:solidFill>
              <a:latin typeface="Times New Roman" panose="02020603050405020304" pitchFamily="18" charset="0"/>
              <a:ea typeface="Times New Roman" panose="02020603050405020304" pitchFamily="18" charset="0"/>
            </a:endParaRPr>
          </a:p>
        </p:txBody>
      </p:sp>
      <p:sp>
        <p:nvSpPr>
          <p:cNvPr id="17424" name="Text Box 16"/>
          <p:cNvSpPr txBox="1"/>
          <p:nvPr/>
        </p:nvSpPr>
        <p:spPr>
          <a:xfrm>
            <a:off x="228600" y="2017713"/>
            <a:ext cx="8382000" cy="2041525"/>
          </a:xfrm>
          <a:prstGeom prst="rect">
            <a:avLst/>
          </a:prstGeom>
          <a:noFill/>
          <a:ln w="9525">
            <a:noFill/>
          </a:ln>
        </p:spPr>
        <p:txBody>
          <a:bodyPr>
            <a:spAutoFit/>
          </a:bodyPr>
          <a:p>
            <a:pPr algn="just" eaLnBrk="1" hangingPunct="1">
              <a:spcBef>
                <a:spcPct val="50000"/>
              </a:spcBef>
            </a:pPr>
            <a:r>
              <a:rPr lang="en-US" altLang="en-US" sz="3200" dirty="0">
                <a:latin typeface="Times New Roman" panose="02020603050405020304" pitchFamily="18" charset="0"/>
              </a:rPr>
              <a:t>    Năng lượng nước chảy thường dùng để chuyên chở hàng hóa xuôi dòng nước; làm quay bánh xe nước đưa nước lên cao; làm quay tua-bin ở các nhà máy thủy điện.</a:t>
            </a:r>
            <a:endParaRPr lang="vi-VN" altLang="en-US" sz="3200" dirty="0">
              <a:latin typeface="Times New Roman" panose="02020603050405020304" pitchFamily="18"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wipe(left)">
                                      <p:cBhvr>
                                        <p:cTn id="7" dur="500"/>
                                        <p:tgtEl>
                                          <p:spTgt spid="17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3" descr="Picture1"/>
          <p:cNvPicPr>
            <a:picLocks noChangeAspect="1"/>
          </p:cNvPicPr>
          <p:nvPr/>
        </p:nvPicPr>
        <p:blipFill>
          <a:blip r:embed="rId1"/>
          <a:stretch>
            <a:fillRect/>
          </a:stretch>
        </p:blipFill>
        <p:spPr>
          <a:xfrm>
            <a:off x="0" y="6858000"/>
            <a:ext cx="9144000" cy="152400"/>
          </a:xfrm>
          <a:prstGeom prst="rect">
            <a:avLst/>
          </a:prstGeom>
          <a:noFill/>
          <a:ln w="9525">
            <a:noFill/>
          </a:ln>
        </p:spPr>
      </p:pic>
      <p:sp>
        <p:nvSpPr>
          <p:cNvPr id="23555" name="Text Box 4"/>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23556" name="Text Box 5"/>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23557" name="Text Box 6"/>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23558" name="Text Box 8"/>
          <p:cNvSpPr txBox="1"/>
          <p:nvPr/>
        </p:nvSpPr>
        <p:spPr>
          <a:xfrm>
            <a:off x="762000" y="3429000"/>
            <a:ext cx="7620000" cy="579438"/>
          </a:xfrm>
          <a:prstGeom prst="rect">
            <a:avLst/>
          </a:prstGeom>
          <a:noFill/>
          <a:ln w="9525">
            <a:noFill/>
          </a:ln>
        </p:spPr>
        <p:txBody>
          <a:bodyPr>
            <a:spAutoFit/>
          </a:bodyPr>
          <a:p>
            <a:pPr algn="ctr">
              <a:spcBef>
                <a:spcPct val="50000"/>
              </a:spcBef>
            </a:pPr>
            <a:endParaRPr lang="vi-VN" altLang="en-US" sz="3200" b="1" dirty="0">
              <a:latin typeface=".VnTime" pitchFamily="34" charset="0"/>
            </a:endParaRPr>
          </a:p>
        </p:txBody>
      </p:sp>
      <p:pic>
        <p:nvPicPr>
          <p:cNvPr id="23559" name="Picture 30" descr="Picture1"/>
          <p:cNvPicPr>
            <a:picLocks noChangeAspect="1"/>
          </p:cNvPicPr>
          <p:nvPr/>
        </p:nvPicPr>
        <p:blipFill>
          <a:blip r:embed="rId1"/>
          <a:stretch>
            <a:fillRect/>
          </a:stretch>
        </p:blipFill>
        <p:spPr>
          <a:xfrm>
            <a:off x="0" y="6858000"/>
            <a:ext cx="9144000" cy="152400"/>
          </a:xfrm>
          <a:prstGeom prst="rect">
            <a:avLst/>
          </a:prstGeom>
          <a:noFill/>
          <a:ln w="9525">
            <a:noFill/>
          </a:ln>
        </p:spPr>
      </p:pic>
      <p:sp>
        <p:nvSpPr>
          <p:cNvPr id="23560" name="Text Box 31"/>
          <p:cNvSpPr txBox="1"/>
          <p:nvPr/>
        </p:nvSpPr>
        <p:spPr>
          <a:xfrm>
            <a:off x="990600" y="1676400"/>
            <a:ext cx="838200" cy="519113"/>
          </a:xfrm>
          <a:prstGeom prst="rect">
            <a:avLst/>
          </a:prstGeom>
          <a:noFill/>
          <a:ln w="9525">
            <a:noFill/>
          </a:ln>
        </p:spPr>
        <p:txBody>
          <a:bodyPr>
            <a:spAutoFit/>
          </a:bodyPr>
          <a:p>
            <a:pPr eaLnBrk="1" hangingPunct="1">
              <a:spcBef>
                <a:spcPct val="50000"/>
              </a:spcBef>
            </a:pPr>
            <a:endParaRPr lang="vi-VN" altLang="en-US" sz="2800" dirty="0">
              <a:latin typeface="Times New Roman" panose="02020603050405020304" pitchFamily="18" charset="0"/>
            </a:endParaRPr>
          </a:p>
        </p:txBody>
      </p:sp>
      <p:sp>
        <p:nvSpPr>
          <p:cNvPr id="23561" name="Text Box 32"/>
          <p:cNvSpPr txBox="1"/>
          <p:nvPr/>
        </p:nvSpPr>
        <p:spPr>
          <a:xfrm>
            <a:off x="990600" y="1676400"/>
            <a:ext cx="838200" cy="519113"/>
          </a:xfrm>
          <a:prstGeom prst="rect">
            <a:avLst/>
          </a:prstGeom>
          <a:noFill/>
          <a:ln w="9525">
            <a:noFill/>
          </a:ln>
        </p:spPr>
        <p:txBody>
          <a:bodyPr>
            <a:spAutoFit/>
          </a:bodyPr>
          <a:p>
            <a:pPr eaLnBrk="1" hangingPunct="1">
              <a:spcBef>
                <a:spcPct val="50000"/>
              </a:spcBef>
            </a:pPr>
            <a:endParaRPr lang="vi-VN" altLang="en-US" sz="2800" dirty="0">
              <a:latin typeface="Times New Roman" panose="02020603050405020304" pitchFamily="18" charset="0"/>
            </a:endParaRPr>
          </a:p>
        </p:txBody>
      </p:sp>
      <p:sp>
        <p:nvSpPr>
          <p:cNvPr id="23562" name="Text Box 33"/>
          <p:cNvSpPr txBox="1"/>
          <p:nvPr/>
        </p:nvSpPr>
        <p:spPr>
          <a:xfrm>
            <a:off x="990600" y="1676400"/>
            <a:ext cx="838200" cy="519113"/>
          </a:xfrm>
          <a:prstGeom prst="rect">
            <a:avLst/>
          </a:prstGeom>
          <a:noFill/>
          <a:ln w="9525">
            <a:noFill/>
          </a:ln>
        </p:spPr>
        <p:txBody>
          <a:bodyPr>
            <a:spAutoFit/>
          </a:bodyPr>
          <a:p>
            <a:pPr eaLnBrk="1" hangingPunct="1">
              <a:spcBef>
                <a:spcPct val="50000"/>
              </a:spcBef>
            </a:pPr>
            <a:endParaRPr lang="vi-VN" altLang="en-US" sz="2800" dirty="0">
              <a:latin typeface="Times New Roman" panose="02020603050405020304" pitchFamily="18" charset="0"/>
            </a:endParaRPr>
          </a:p>
        </p:txBody>
      </p:sp>
      <p:pic>
        <p:nvPicPr>
          <p:cNvPr id="184355" name="Picture 35" descr="Ảnh047"/>
          <p:cNvPicPr>
            <a:picLocks noChangeAspect="1"/>
          </p:cNvPicPr>
          <p:nvPr/>
        </p:nvPicPr>
        <p:blipFill>
          <a:blip r:embed="rId2"/>
          <a:stretch>
            <a:fillRect/>
          </a:stretch>
        </p:blipFill>
        <p:spPr>
          <a:xfrm>
            <a:off x="4956175" y="2570163"/>
            <a:ext cx="3806825" cy="3089275"/>
          </a:xfrm>
          <a:prstGeom prst="rect">
            <a:avLst/>
          </a:prstGeom>
          <a:noFill/>
          <a:ln w="9525">
            <a:noFill/>
          </a:ln>
        </p:spPr>
      </p:pic>
      <p:sp>
        <p:nvSpPr>
          <p:cNvPr id="184359" name="Text Box 39"/>
          <p:cNvSpPr txBox="1"/>
          <p:nvPr/>
        </p:nvSpPr>
        <p:spPr>
          <a:xfrm>
            <a:off x="381000" y="527050"/>
            <a:ext cx="8382000" cy="1814513"/>
          </a:xfrm>
          <a:prstGeom prst="rect">
            <a:avLst/>
          </a:prstGeom>
          <a:noFill/>
          <a:ln w="9525">
            <a:noFill/>
          </a:ln>
        </p:spPr>
        <p:txBody>
          <a:bodyPr>
            <a:spAutoFit/>
          </a:bodyPr>
          <a:p>
            <a:pPr>
              <a:spcBef>
                <a:spcPct val="50000"/>
              </a:spcBef>
              <a:buBlip>
                <a:blip r:embed="rId3"/>
              </a:buBlip>
            </a:pPr>
            <a:r>
              <a:rPr lang="en-US" altLang="en-US" sz="3200" b="1" dirty="0">
                <a:solidFill>
                  <a:srgbClr val="000066"/>
                </a:solidFill>
                <a:latin typeface="Times New Roman" panose="02020603050405020304" pitchFamily="18" charset="0"/>
                <a:cs typeface="Times New Roman" panose="02020603050405020304" pitchFamily="18" charset="0"/>
              </a:rPr>
              <a:t> Hoạt động 3</a:t>
            </a:r>
            <a:r>
              <a:rPr lang="en-US" altLang="en-US" sz="3200" b="1" dirty="0">
                <a:solidFill>
                  <a:srgbClr val="800000"/>
                </a:solidFill>
                <a:latin typeface="Times New Roman" panose="02020603050405020304" pitchFamily="18" charset="0"/>
                <a:cs typeface="Times New Roman" panose="02020603050405020304" pitchFamily="18" charset="0"/>
              </a:rPr>
              <a:t>: Thực h</a:t>
            </a:r>
            <a:r>
              <a:rPr lang="en-US" altLang="en-US" sz="3200" b="1" dirty="0">
                <a:solidFill>
                  <a:srgbClr val="800000"/>
                </a:solidFill>
                <a:latin typeface="Times New Roman" panose="02020603050405020304" pitchFamily="18" charset="0"/>
                <a:ea typeface="Times New Roman" panose="02020603050405020304" pitchFamily="18" charset="0"/>
              </a:rPr>
              <a:t>à</a:t>
            </a:r>
            <a:r>
              <a:rPr lang="en-US" altLang="en-US" sz="3200" b="1" dirty="0">
                <a:solidFill>
                  <a:srgbClr val="800000"/>
                </a:solidFill>
                <a:latin typeface="Times New Roman" panose="02020603050405020304" pitchFamily="18" charset="0"/>
                <a:cs typeface="Times New Roman" panose="02020603050405020304" pitchFamily="18" charset="0"/>
              </a:rPr>
              <a:t>nh  </a:t>
            </a:r>
            <a:endParaRPr lang="en-US" altLang="en-US" sz="3200" b="1" dirty="0">
              <a:solidFill>
                <a:srgbClr val="800000"/>
              </a:solidFill>
              <a:latin typeface="Times New Roman" panose="02020603050405020304" pitchFamily="18" charset="0"/>
              <a:cs typeface="Times New Roman" panose="02020603050405020304" pitchFamily="18" charset="0"/>
            </a:endParaRPr>
          </a:p>
          <a:p>
            <a:pPr>
              <a:spcBef>
                <a:spcPct val="50000"/>
              </a:spcBef>
              <a:buNone/>
            </a:pPr>
            <a:r>
              <a:rPr lang="en-US" altLang="en-US" sz="3200" b="1" dirty="0">
                <a:solidFill>
                  <a:srgbClr val="800000"/>
                </a:solidFill>
                <a:latin typeface="Times New Roman" panose="02020603050405020304" pitchFamily="18" charset="0"/>
                <a:cs typeface="Times New Roman" panose="02020603050405020304" pitchFamily="18" charset="0"/>
              </a:rPr>
              <a:t>(</a:t>
            </a:r>
            <a:r>
              <a:rPr lang="en-US" altLang="en-US" sz="3200" b="1" dirty="0">
                <a:solidFill>
                  <a:srgbClr val="000066"/>
                </a:solidFill>
                <a:latin typeface="Times New Roman" panose="02020603050405020304" pitchFamily="18" charset="0"/>
                <a:cs typeface="Times New Roman" panose="02020603050405020304" pitchFamily="18" charset="0"/>
              </a:rPr>
              <a:t>Sử dụng năng lượng nước chảy l</a:t>
            </a:r>
            <a:r>
              <a:rPr lang="en-US" altLang="en-US" sz="3200" b="1" dirty="0">
                <a:solidFill>
                  <a:srgbClr val="000066"/>
                </a:solidFill>
                <a:latin typeface="Times New Roman" panose="02020603050405020304" pitchFamily="18" charset="0"/>
                <a:ea typeface="Times New Roman" panose="02020603050405020304" pitchFamily="18" charset="0"/>
              </a:rPr>
              <a:t>à</a:t>
            </a:r>
            <a:r>
              <a:rPr lang="en-US" altLang="en-US" sz="3200" b="1" dirty="0">
                <a:solidFill>
                  <a:srgbClr val="000066"/>
                </a:solidFill>
                <a:latin typeface="Times New Roman" panose="02020603050405020304" pitchFamily="18" charset="0"/>
                <a:cs typeface="Times New Roman" panose="02020603050405020304" pitchFamily="18" charset="0"/>
              </a:rPr>
              <a:t>m quay tua pin tạo ra điện</a:t>
            </a:r>
            <a:r>
              <a:rPr lang="en-US" altLang="en-US" sz="3200" b="1" dirty="0">
                <a:solidFill>
                  <a:srgbClr val="800000"/>
                </a:solidFill>
                <a:latin typeface="Times New Roman" panose="02020603050405020304" pitchFamily="18" charset="0"/>
                <a:cs typeface="Times New Roman" panose="02020603050405020304" pitchFamily="18" charset="0"/>
              </a:rPr>
              <a:t>).</a:t>
            </a:r>
            <a:endParaRPr lang="en-US" altLang="en-US" sz="3200" b="1" dirty="0">
              <a:solidFill>
                <a:srgbClr val="800000"/>
              </a:solidFill>
              <a:latin typeface="Times New Roman" panose="02020603050405020304" pitchFamily="18" charset="0"/>
              <a:ea typeface="Times New Roman" panose="02020603050405020304" pitchFamily="18" charset="0"/>
            </a:endParaRPr>
          </a:p>
        </p:txBody>
      </p:sp>
      <p:sp>
        <p:nvSpPr>
          <p:cNvPr id="19475" name="AutoShape 19">
            <a:hlinkClick r:id="rId4" action="ppaction://hlinksldjump"/>
          </p:cNvPr>
          <p:cNvSpPr>
            <a:spLocks noChangeArrowheads="1"/>
          </p:cNvSpPr>
          <p:nvPr/>
        </p:nvSpPr>
        <p:spPr bwMode="auto">
          <a:xfrm>
            <a:off x="8231188" y="5715000"/>
            <a:ext cx="912813" cy="914400"/>
          </a:xfrm>
          <a:prstGeom prst="star5">
            <a:avLst/>
          </a:prstGeom>
          <a:solidFill>
            <a:schemeClr val="accent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4359"/>
                                        </p:tgtEl>
                                        <p:attrNameLst>
                                          <p:attrName>style.visibility</p:attrName>
                                        </p:attrNameLst>
                                      </p:cBhvr>
                                      <p:to>
                                        <p:strVal val="visible"/>
                                      </p:to>
                                    </p:set>
                                    <p:anim calcmode="lin" valueType="num">
                                      <p:cBhvr>
                                        <p:cTn id="7" dur="1000" fill="hold"/>
                                        <p:tgtEl>
                                          <p:spTgt spid="184359"/>
                                        </p:tgtEl>
                                        <p:attrNameLst>
                                          <p:attrName>ppt_w</p:attrName>
                                        </p:attrNameLst>
                                      </p:cBhvr>
                                      <p:tavLst>
                                        <p:tav tm="0">
                                          <p:val>
                                            <p:strVal val="#ppt_w*0.70"/>
                                          </p:val>
                                        </p:tav>
                                        <p:tav tm="100000">
                                          <p:val>
                                            <p:strVal val="#ppt_w"/>
                                          </p:val>
                                        </p:tav>
                                      </p:tavLst>
                                    </p:anim>
                                    <p:anim calcmode="lin" valueType="num">
                                      <p:cBhvr>
                                        <p:cTn id="8" dur="1000" fill="hold"/>
                                        <p:tgtEl>
                                          <p:spTgt spid="184359"/>
                                        </p:tgtEl>
                                        <p:attrNameLst>
                                          <p:attrName>ppt_h</p:attrName>
                                        </p:attrNameLst>
                                      </p:cBhvr>
                                      <p:tavLst>
                                        <p:tav tm="0">
                                          <p:val>
                                            <p:strVal val="#ppt_h"/>
                                          </p:val>
                                        </p:tav>
                                        <p:tav tm="100000">
                                          <p:val>
                                            <p:strVal val="#ppt_h"/>
                                          </p:val>
                                        </p:tav>
                                      </p:tavLst>
                                    </p:anim>
                                    <p:animEffect transition="in" filter="fade">
                                      <p:cBhvr>
                                        <p:cTn id="9" dur="1000"/>
                                        <p:tgtEl>
                                          <p:spTgt spid="184359"/>
                                        </p:tgtEl>
                                      </p:cBhvr>
                                    </p:animEffect>
                                  </p:childTnLst>
                                </p:cTn>
                              </p:par>
                            </p:childTnLst>
                          </p:cTn>
                        </p:par>
                        <p:par>
                          <p:cTn id="10" fill="hold">
                            <p:stCondLst>
                              <p:cond delay="1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84355"/>
                                        </p:tgtEl>
                                        <p:attrNameLst>
                                          <p:attrName>style.visibility</p:attrName>
                                        </p:attrNameLst>
                                      </p:cBhvr>
                                      <p:to>
                                        <p:strVal val="visible"/>
                                      </p:to>
                                    </p:set>
                                    <p:anim calcmode="lin" valueType="num">
                                      <p:cBhvr>
                                        <p:cTn id="13" dur="1000" fill="hold"/>
                                        <p:tgtEl>
                                          <p:spTgt spid="184355"/>
                                        </p:tgtEl>
                                        <p:attrNameLst>
                                          <p:attrName>ppt_w</p:attrName>
                                        </p:attrNameLst>
                                      </p:cBhvr>
                                      <p:tavLst>
                                        <p:tav tm="0">
                                          <p:val>
                                            <p:fltVal val="0.000000"/>
                                          </p:val>
                                        </p:tav>
                                        <p:tav tm="100000">
                                          <p:val>
                                            <p:strVal val="#ppt_w"/>
                                          </p:val>
                                        </p:tav>
                                      </p:tavLst>
                                    </p:anim>
                                    <p:anim calcmode="lin" valueType="num">
                                      <p:cBhvr>
                                        <p:cTn id="14" dur="1000" fill="hold"/>
                                        <p:tgtEl>
                                          <p:spTgt spid="184355"/>
                                        </p:tgtEl>
                                        <p:attrNameLst>
                                          <p:attrName>ppt_h</p:attrName>
                                        </p:attrNameLst>
                                      </p:cBhvr>
                                      <p:tavLst>
                                        <p:tav tm="0">
                                          <p:val>
                                            <p:fltVal val="0.000000"/>
                                          </p:val>
                                        </p:tav>
                                        <p:tav tm="100000">
                                          <p:val>
                                            <p:strVal val="#ppt_h"/>
                                          </p:val>
                                        </p:tav>
                                      </p:tavLst>
                                    </p:anim>
                                    <p:anim calcmode="lin" valueType="num">
                                      <p:cBhvr>
                                        <p:cTn id="15" dur="1000" fill="hold"/>
                                        <p:tgtEl>
                                          <p:spTgt spid="184355"/>
                                        </p:tgtEl>
                                        <p:attrNameLst>
                                          <p:attrName>style.rotation</p:attrName>
                                        </p:attrNameLst>
                                      </p:cBhvr>
                                      <p:tavLst>
                                        <p:tav tm="0">
                                          <p:val>
                                            <p:fltVal val="90.000000"/>
                                          </p:val>
                                        </p:tav>
                                        <p:tav tm="100000">
                                          <p:val>
                                            <p:fltVal val="0.000000"/>
                                          </p:val>
                                        </p:tav>
                                      </p:tavLst>
                                    </p:anim>
                                    <p:animEffect transition="in" filter="fade">
                                      <p:cBhvr>
                                        <p:cTn id="16" dur="1000"/>
                                        <p:tgtEl>
                                          <p:spTgt spid="184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22" descr="HOA MI MO SA"/>
          <p:cNvPicPr>
            <a:picLocks noChangeAspect="1"/>
          </p:cNvPicPr>
          <p:nvPr/>
        </p:nvPicPr>
        <p:blipFill>
          <a:blip r:embed="rId1">
            <a:clrChange>
              <a:clrFrom>
                <a:srgbClr val="FFFFFF"/>
              </a:clrFrom>
              <a:clrTo>
                <a:srgbClr val="FFFFFF">
                  <a:alpha val="0"/>
                </a:srgbClr>
              </a:clrTo>
            </a:clrChange>
          </a:blip>
          <a:srcRect t="45000"/>
          <a:stretch>
            <a:fillRect/>
          </a:stretch>
        </p:blipFill>
        <p:spPr>
          <a:xfrm>
            <a:off x="0" y="2743200"/>
            <a:ext cx="9194800" cy="3124200"/>
          </a:xfrm>
          <a:prstGeom prst="rect">
            <a:avLst/>
          </a:prstGeom>
          <a:noFill/>
          <a:ln w="9525">
            <a:noFill/>
          </a:ln>
        </p:spPr>
      </p:pic>
      <p:sp>
        <p:nvSpPr>
          <p:cNvPr id="24579" name="WordArt 4"/>
          <p:cNvSpPr>
            <a:spLocks noTextEdit="1"/>
          </p:cNvSpPr>
          <p:nvPr/>
        </p:nvSpPr>
        <p:spPr>
          <a:xfrm>
            <a:off x="1219200" y="508000"/>
            <a:ext cx="6400800" cy="1493838"/>
          </a:xfrm>
          <a:prstGeom prst="rect">
            <a:avLst/>
          </a:prstGeom>
        </p:spPr>
        <p:txBody>
          <a:bodyPr wrap="none" fromWordArt="1">
            <a:prstTxWarp prst="textPlain">
              <a:avLst>
                <a:gd name="adj" fmla="val 50000"/>
              </a:avLst>
            </a:prstTxWarp>
            <a:normAutofit/>
          </a:bodyPr>
          <a:p>
            <a:pPr algn="ctr"/>
            <a:r>
              <a:rPr lang="en-US" sz="4800">
                <a:ln w="12700" cap="flat" cmpd="sng">
                  <a:solidFill>
                    <a:srgbClr val="FF0066"/>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Times New Roman" panose="02020603050405020304" pitchFamily="18" charset="0"/>
                <a:ea typeface="Times New Roman" panose="02020603050405020304" pitchFamily="18" charset="0"/>
              </a:rPr>
              <a:t>VẬN DỤNG</a:t>
            </a:r>
            <a:endParaRPr lang="en-US" sz="4800">
              <a:ln w="12700" cap="flat" cmpd="sng">
                <a:solidFill>
                  <a:srgbClr val="FF0066"/>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latin typeface="Times New Roman" panose="02020603050405020304" pitchFamily="18" charset="0"/>
              <a:ea typeface="Times New Roman" panose="02020603050405020304" pitchFamily="18" charset="0"/>
            </a:endParaRPr>
          </a:p>
        </p:txBody>
      </p:sp>
    </p:spTree>
  </p:cSld>
  <p:clrMapOvr>
    <a:masterClrMapping/>
  </p:clrMapOvr>
  <p:transition>
    <p:cover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62" name="Picture 2" descr="Tweety[1]"/>
          <p:cNvPicPr>
            <a:picLocks noChangeAspect="1"/>
          </p:cNvPicPr>
          <p:nvPr/>
        </p:nvPicPr>
        <p:blipFill>
          <a:blip r:embed="rId1"/>
          <a:stretch>
            <a:fillRect/>
          </a:stretch>
        </p:blipFill>
        <p:spPr>
          <a:xfrm>
            <a:off x="8618538" y="304800"/>
            <a:ext cx="1050925" cy="790575"/>
          </a:xfrm>
          <a:prstGeom prst="rect">
            <a:avLst/>
          </a:prstGeom>
          <a:noFill/>
          <a:ln w="9525">
            <a:noFill/>
          </a:ln>
        </p:spPr>
      </p:pic>
      <p:pic>
        <p:nvPicPr>
          <p:cNvPr id="25603" name="Picture 4" descr="0001-1"/>
          <p:cNvPicPr>
            <a:picLocks noChangeAspect="1"/>
          </p:cNvPicPr>
          <p:nvPr/>
        </p:nvPicPr>
        <p:blipFill>
          <a:blip r:embed="rId2"/>
          <a:stretch>
            <a:fillRect/>
          </a:stretch>
        </p:blipFill>
        <p:spPr>
          <a:xfrm>
            <a:off x="1600200" y="342900"/>
            <a:ext cx="685800" cy="1143000"/>
          </a:xfrm>
          <a:prstGeom prst="rect">
            <a:avLst/>
          </a:prstGeom>
          <a:noFill/>
          <a:ln w="9525">
            <a:noFill/>
          </a:ln>
        </p:spPr>
      </p:pic>
      <p:sp>
        <p:nvSpPr>
          <p:cNvPr id="245765" name="Oval 5">
            <a:hlinkClick r:id="rId3" action="ppaction://hlinksldjump"/>
          </p:cNvPr>
          <p:cNvSpPr/>
          <p:nvPr/>
        </p:nvSpPr>
        <p:spPr>
          <a:xfrm>
            <a:off x="3048000" y="1066800"/>
            <a:ext cx="2590800" cy="2362200"/>
          </a:xfrm>
          <a:prstGeom prst="ellipse">
            <a:avLst/>
          </a:prstGeom>
          <a:solidFill>
            <a:srgbClr val="FF9900"/>
          </a:solidFill>
          <a:ln w="9525" cap="flat" cmpd="sng">
            <a:solidFill>
              <a:srgbClr val="0000FF"/>
            </a:solidFill>
            <a:prstDash val="solid"/>
            <a:headEnd type="none" w="med" len="med"/>
            <a:tailEnd type="none" w="med" len="med"/>
          </a:ln>
        </p:spPr>
        <p:txBody>
          <a:bodyPr wrap="none" anchor="ctr" anchorCtr="0"/>
          <a:p>
            <a:pPr algn="ctr">
              <a:spcBef>
                <a:spcPct val="50000"/>
              </a:spcBef>
            </a:pPr>
            <a:r>
              <a:rPr lang="en-US" altLang="en-US" sz="2800" b="1" dirty="0">
                <a:solidFill>
                  <a:schemeClr val="bg1"/>
                </a:solidFill>
                <a:latin typeface="Arial" panose="020B0604020202020204" pitchFamily="34" charset="0"/>
              </a:rPr>
              <a:t>1</a:t>
            </a:r>
            <a:endParaRPr lang="en-US" altLang="en-US" sz="2800" b="1" dirty="0">
              <a:solidFill>
                <a:schemeClr val="bg1"/>
              </a:solidFill>
              <a:latin typeface="Arial" panose="020B0604020202020204" pitchFamily="34" charset="0"/>
            </a:endParaRPr>
          </a:p>
          <a:p>
            <a:pPr algn="ctr">
              <a:spcBef>
                <a:spcPct val="50000"/>
              </a:spcBef>
            </a:pPr>
            <a:endParaRPr lang="en-US" altLang="en-US" sz="2800" dirty="0">
              <a:latin typeface="Arial" panose="020B0604020202020204" pitchFamily="34" charset="0"/>
            </a:endParaRPr>
          </a:p>
        </p:txBody>
      </p:sp>
      <p:sp>
        <p:nvSpPr>
          <p:cNvPr id="245766" name="Oval 6">
            <a:hlinkClick r:id="rId4" action="ppaction://hlinksldjump"/>
          </p:cNvPr>
          <p:cNvSpPr/>
          <p:nvPr/>
        </p:nvSpPr>
        <p:spPr>
          <a:xfrm>
            <a:off x="4724400" y="1828800"/>
            <a:ext cx="2438400" cy="2362200"/>
          </a:xfrm>
          <a:prstGeom prst="ellipse">
            <a:avLst/>
          </a:prstGeom>
          <a:gradFill rotWithShape="1">
            <a:gsLst>
              <a:gs pos="0">
                <a:srgbClr val="FFFF00"/>
              </a:gs>
              <a:gs pos="100000">
                <a:srgbClr val="00FF00"/>
              </a:gs>
            </a:gsLst>
            <a:lin ang="5400000" scaled="1"/>
            <a:tileRect/>
          </a:gradFill>
          <a:ln w="9525" cap="flat" cmpd="sng">
            <a:solidFill>
              <a:srgbClr val="FF0066"/>
            </a:solidFill>
            <a:prstDash val="solid"/>
            <a:headEnd type="none" w="med" len="med"/>
            <a:tailEnd type="none" w="med" len="med"/>
          </a:ln>
        </p:spPr>
        <p:txBody>
          <a:bodyPr wrap="none" anchor="ctr" anchorCtr="0"/>
          <a:p>
            <a:pPr algn="ctr">
              <a:spcBef>
                <a:spcPct val="50000"/>
              </a:spcBef>
            </a:pPr>
            <a:r>
              <a:rPr lang="en-US" altLang="en-US" sz="3200" dirty="0">
                <a:latin typeface="Arial" panose="020B0604020202020204" pitchFamily="34" charset="0"/>
              </a:rPr>
              <a:t>  </a:t>
            </a:r>
            <a:r>
              <a:rPr lang="en-US" altLang="en-US" sz="2800" b="1" dirty="0">
                <a:latin typeface="Arial" panose="020B0604020202020204" pitchFamily="34" charset="0"/>
              </a:rPr>
              <a:t>2</a:t>
            </a:r>
            <a:endParaRPr lang="en-US" altLang="en-US" sz="2800" b="1" dirty="0">
              <a:latin typeface="Arial" panose="020B0604020202020204" pitchFamily="34" charset="0"/>
            </a:endParaRPr>
          </a:p>
        </p:txBody>
      </p:sp>
      <p:sp>
        <p:nvSpPr>
          <p:cNvPr id="245767" name="Oval 7">
            <a:hlinkClick r:id="rId5" action="ppaction://hlinksldjump"/>
          </p:cNvPr>
          <p:cNvSpPr/>
          <p:nvPr/>
        </p:nvSpPr>
        <p:spPr>
          <a:xfrm>
            <a:off x="3886200" y="3429000"/>
            <a:ext cx="2590800" cy="2590800"/>
          </a:xfrm>
          <a:prstGeom prst="ellipse">
            <a:avLst/>
          </a:prstGeom>
          <a:solidFill>
            <a:srgbClr val="9900FF"/>
          </a:solidFill>
          <a:ln w="9525">
            <a:noFill/>
          </a:ln>
        </p:spPr>
        <p:txBody>
          <a:bodyPr wrap="none" anchor="ctr" anchorCtr="0"/>
          <a:p>
            <a:pPr algn="ctr">
              <a:spcBef>
                <a:spcPct val="50000"/>
              </a:spcBef>
            </a:pPr>
            <a:r>
              <a:rPr lang="en-US" altLang="en-US" sz="2800" dirty="0">
                <a:latin typeface="Arial" panose="020B0604020202020204" pitchFamily="34" charset="0"/>
              </a:rPr>
              <a:t>   </a:t>
            </a:r>
            <a:endParaRPr lang="en-US" altLang="en-US" sz="2800" dirty="0">
              <a:latin typeface="Arial" panose="020B0604020202020204" pitchFamily="34" charset="0"/>
            </a:endParaRPr>
          </a:p>
          <a:p>
            <a:pPr algn="ctr">
              <a:spcBef>
                <a:spcPct val="50000"/>
              </a:spcBef>
            </a:pPr>
            <a:r>
              <a:rPr lang="en-US" altLang="en-US" sz="2800" dirty="0">
                <a:latin typeface="Arial" panose="020B0604020202020204" pitchFamily="34" charset="0"/>
              </a:rPr>
              <a:t>    </a:t>
            </a:r>
            <a:r>
              <a:rPr lang="en-US" altLang="en-US" sz="2800" b="1" dirty="0">
                <a:solidFill>
                  <a:schemeClr val="bg1"/>
                </a:solidFill>
                <a:latin typeface="Arial" panose="020B0604020202020204" pitchFamily="34" charset="0"/>
              </a:rPr>
              <a:t>3</a:t>
            </a:r>
            <a:endParaRPr lang="en-US" altLang="en-US" sz="2800" b="1" dirty="0">
              <a:solidFill>
                <a:schemeClr val="bg1"/>
              </a:solidFill>
              <a:latin typeface="Arial" panose="020B0604020202020204" pitchFamily="34" charset="0"/>
            </a:endParaRPr>
          </a:p>
        </p:txBody>
      </p:sp>
      <p:sp>
        <p:nvSpPr>
          <p:cNvPr id="245768" name="Oval 8">
            <a:hlinkClick r:id="rId6" action="ppaction://hlinksldjump"/>
          </p:cNvPr>
          <p:cNvSpPr/>
          <p:nvPr/>
        </p:nvSpPr>
        <p:spPr>
          <a:xfrm>
            <a:off x="1981200" y="2654300"/>
            <a:ext cx="2590800" cy="2590800"/>
          </a:xfrm>
          <a:prstGeom prst="ellipse">
            <a:avLst/>
          </a:prstGeom>
          <a:gradFill rotWithShape="1">
            <a:gsLst>
              <a:gs pos="0">
                <a:srgbClr val="00FF00"/>
              </a:gs>
              <a:gs pos="100000">
                <a:srgbClr val="FF0000"/>
              </a:gs>
            </a:gsLst>
            <a:lin ang="5400000" scaled="1"/>
            <a:tileRect/>
          </a:gradFill>
          <a:ln w="9525">
            <a:noFill/>
          </a:ln>
        </p:spPr>
        <p:txBody>
          <a:bodyPr wrap="none" anchor="ctr" anchorCtr="0"/>
          <a:p>
            <a:pPr algn="ctr">
              <a:spcBef>
                <a:spcPct val="50000"/>
              </a:spcBef>
            </a:pPr>
            <a:endParaRPr lang="en-US" altLang="en-US" sz="3200" dirty="0">
              <a:solidFill>
                <a:schemeClr val="tx2"/>
              </a:solidFill>
              <a:latin typeface="Arial" panose="020B0604020202020204" pitchFamily="34" charset="0"/>
            </a:endParaRPr>
          </a:p>
          <a:p>
            <a:pPr algn="ctr">
              <a:spcBef>
                <a:spcPct val="50000"/>
              </a:spcBef>
            </a:pPr>
            <a:r>
              <a:rPr lang="en-US" altLang="en-US" sz="2800" b="1" dirty="0">
                <a:solidFill>
                  <a:schemeClr val="tx2"/>
                </a:solidFill>
                <a:latin typeface="Arial" panose="020B0604020202020204" pitchFamily="34" charset="0"/>
              </a:rPr>
              <a:t>4</a:t>
            </a:r>
            <a:endParaRPr lang="en-US" altLang="en-US" sz="2800" b="1" dirty="0">
              <a:solidFill>
                <a:schemeClr val="tx2"/>
              </a:solidFill>
              <a:latin typeface="Arial" panose="020B0604020202020204" pitchFamily="34" charset="0"/>
            </a:endParaRPr>
          </a:p>
        </p:txBody>
      </p:sp>
      <p:sp>
        <p:nvSpPr>
          <p:cNvPr id="245770" name="Oval 10"/>
          <p:cNvSpPr/>
          <p:nvPr/>
        </p:nvSpPr>
        <p:spPr>
          <a:xfrm>
            <a:off x="3505200" y="2582863"/>
            <a:ext cx="2667000" cy="2263775"/>
          </a:xfrm>
          <a:prstGeom prst="ellipse">
            <a:avLst/>
          </a:prstGeom>
          <a:gradFill rotWithShape="1">
            <a:gsLst>
              <a:gs pos="0">
                <a:srgbClr val="00FFCC"/>
              </a:gs>
              <a:gs pos="100000">
                <a:srgbClr val="00FF00"/>
              </a:gs>
            </a:gsLst>
            <a:path path="shape">
              <a:fillToRect l="50000" t="50000" r="50000" b="50000"/>
            </a:path>
            <a:tileRect/>
          </a:gradFill>
          <a:ln w="9525" cap="flat" cmpd="sng">
            <a:solidFill>
              <a:srgbClr val="00FFCC"/>
            </a:solidFill>
            <a:prstDash val="solid"/>
            <a:headEnd type="none" w="med" len="med"/>
            <a:tailEnd type="none" w="med" len="med"/>
          </a:ln>
        </p:spPr>
        <p:txBody>
          <a:bodyPr lIns="45720" rIns="45720" anchor="ctr" anchorCtr="0"/>
          <a:p>
            <a:pPr algn="ctr" eaLnBrk="1" hangingPunct="1"/>
            <a:r>
              <a:rPr lang="en-US" altLang="en-US" sz="3200" b="1" dirty="0">
                <a:solidFill>
                  <a:srgbClr val="000000"/>
                </a:solidFill>
                <a:latin typeface="Times New Roman" panose="02020603050405020304" pitchFamily="18" charset="0"/>
                <a:cs typeface="Times New Roman" panose="02020603050405020304" pitchFamily="18" charset="0"/>
              </a:rPr>
              <a:t>Câu hỏi</a:t>
            </a:r>
            <a:endParaRPr lang="en-US" altLang="en-US" sz="3200" b="1" dirty="0">
              <a:solidFill>
                <a:srgbClr val="000000"/>
              </a:solidFill>
              <a:latin typeface="Times New Roman" panose="02020603050405020304" pitchFamily="18" charset="0"/>
              <a:cs typeface="Times New Roman" panose="02020603050405020304" pitchFamily="18" charset="0"/>
            </a:endParaRPr>
          </a:p>
          <a:p>
            <a:pPr algn="ctr" eaLnBrk="1" hangingPunct="1"/>
            <a:r>
              <a:rPr lang="en-US" altLang="en-US" sz="3200" b="1" dirty="0">
                <a:solidFill>
                  <a:srgbClr val="000000"/>
                </a:solidFill>
                <a:latin typeface="Times New Roman" panose="02020603050405020304" pitchFamily="18" charset="0"/>
                <a:cs typeface="Times New Roman" panose="02020603050405020304" pitchFamily="18" charset="0"/>
              </a:rPr>
              <a:t>trắc nghiệm</a:t>
            </a:r>
            <a:endParaRPr lang="en-US" altLang="en-US" sz="3200" b="1" dirty="0">
              <a:solidFill>
                <a:srgbClr val="000000"/>
              </a:solidFill>
              <a:latin typeface="Times New Roman" panose="02020603050405020304" pitchFamily="18" charset="0"/>
              <a:ea typeface="Times New Roman" panose="02020603050405020304" pitchFamily="18" charset="0"/>
            </a:endParaRPr>
          </a:p>
        </p:txBody>
      </p:sp>
      <p:pic>
        <p:nvPicPr>
          <p:cNvPr id="245771" name="Picture 11" descr="butterfly2"/>
          <p:cNvPicPr>
            <a:picLocks noChangeAspect="1"/>
          </p:cNvPicPr>
          <p:nvPr/>
        </p:nvPicPr>
        <p:blipFill>
          <a:blip r:embed="rId7"/>
          <a:stretch>
            <a:fillRect/>
          </a:stretch>
        </p:blipFill>
        <p:spPr>
          <a:xfrm>
            <a:off x="10744200" y="2654300"/>
            <a:ext cx="1028700" cy="622300"/>
          </a:xfrm>
          <a:prstGeom prst="rect">
            <a:avLst/>
          </a:prstGeom>
          <a:noFill/>
          <a:ln w="9525">
            <a:noFill/>
          </a:ln>
        </p:spPr>
      </p:pic>
      <p:pic>
        <p:nvPicPr>
          <p:cNvPr id="25614" name="Picture 16" descr="Trochoi"/>
          <p:cNvPicPr>
            <a:picLocks noChangeAspect="1"/>
          </p:cNvPicPr>
          <p:nvPr/>
        </p:nvPicPr>
        <p:blipFill>
          <a:blip r:embed="rId8"/>
          <a:stretch>
            <a:fillRect/>
          </a:stretch>
        </p:blipFill>
        <p:spPr>
          <a:xfrm>
            <a:off x="1143000" y="257175"/>
            <a:ext cx="6858000" cy="838200"/>
          </a:xfrm>
          <a:prstGeom prst="rect">
            <a:avLst/>
          </a:prstGeom>
          <a:noFill/>
          <a:ln w="9525">
            <a:noFill/>
          </a:ln>
        </p:spPr>
      </p:pic>
      <p:pic>
        <p:nvPicPr>
          <p:cNvPr id="25616" name="Picture 20" descr="Con chim 1"/>
          <p:cNvPicPr>
            <a:picLocks noChangeAspect="1"/>
          </p:cNvPicPr>
          <p:nvPr/>
        </p:nvPicPr>
        <p:blipFill>
          <a:blip r:embed="rId9"/>
          <a:stretch>
            <a:fillRect/>
          </a:stretch>
        </p:blipFill>
        <p:spPr>
          <a:xfrm>
            <a:off x="7270750" y="4803775"/>
            <a:ext cx="1460500" cy="882650"/>
          </a:xfrm>
          <a:prstGeom prst="rect">
            <a:avLst/>
          </a:prstGeom>
          <a:noFill/>
          <a:ln w="9525">
            <a:noFill/>
          </a:ln>
        </p:spPr>
      </p:pic>
      <p:pic>
        <p:nvPicPr>
          <p:cNvPr id="25617" name="Picture 22" descr="Con chim 1"/>
          <p:cNvPicPr>
            <a:picLocks noChangeAspect="1"/>
          </p:cNvPicPr>
          <p:nvPr/>
        </p:nvPicPr>
        <p:blipFill>
          <a:blip r:embed="rId9"/>
          <a:stretch>
            <a:fillRect/>
          </a:stretch>
        </p:blipFill>
        <p:spPr>
          <a:xfrm>
            <a:off x="230188" y="4908550"/>
            <a:ext cx="1460500" cy="882650"/>
          </a:xfrm>
          <a:prstGeom prst="rect">
            <a:avLst/>
          </a:prstGeom>
          <a:noFill/>
          <a:ln w="9525">
            <a:noFill/>
          </a:ln>
        </p:spPr>
      </p:pic>
      <p:sp>
        <p:nvSpPr>
          <p:cNvPr id="20499" name="AutoShape 19">
            <a:hlinkClick r:id="rId10" action="ppaction://hlinksldjump"/>
          </p:cNvPr>
          <p:cNvSpPr>
            <a:spLocks noChangeArrowheads="1"/>
          </p:cNvSpPr>
          <p:nvPr/>
        </p:nvSpPr>
        <p:spPr bwMode="auto">
          <a:xfrm>
            <a:off x="8001000" y="5791200"/>
            <a:ext cx="912813" cy="914400"/>
          </a:xfrm>
          <a:prstGeom prst="star5">
            <a:avLst/>
          </a:prstGeom>
          <a:solidFill>
            <a:schemeClr val="accent1"/>
          </a:soli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5747 0.02173 C -0.08212 -0.00694 -0.10678 -0.03538 -0.1257 -0.03076 C -0.14462 -0.02613 -0.15799 0.01132 -0.17119 0.04901 " pathEditMode="relative" rAng="0" ptsTypes="aaA">
                                      <p:cBhvr>
                                        <p:cTn id="6" dur="2000" fill="hold"/>
                                        <p:tgtEl>
                                          <p:spTgt spid="245762"/>
                                        </p:tgtEl>
                                        <p:attrNameLst>
                                          <p:attrName>ppt_x</p:attrName>
                                          <p:attrName>ppt_y</p:attrName>
                                        </p:attrNameLst>
                                      </p:cBhvr>
                                      <p:rCtr x="-5700" y="-1500"/>
                                    </p:animMotion>
                                  </p:childTnLst>
                                  <p:subTnLst>
                                    <p:audio>
                                      <p:cMediaNode>
                                        <p:cTn display="0" masterRel="sameClick">
                                          <p:stCondLst>
                                            <p:cond evt="begin" delay="0">
                                              <p:tn val="5"/>
                                            </p:cond>
                                          </p:stCondLst>
                                          <p:endCondLst>
                                            <p:cond evt="onStopAudio" delay="0">
                                              <p:tgtEl>
                                                <p:sldTgt/>
                                              </p:tgtEl>
                                            </p:cond>
                                          </p:endCondLst>
                                        </p:cTn>
                                        <p:tgtEl>
                                          <p:sndTgt r:embed="rId11" name="drumroll.wav"/>
                                        </p:tgtEl>
                                      </p:cMediaNode>
                                    </p:audio>
                                  </p:subTnLst>
                                </p:cTn>
                              </p:par>
                              <p:par>
                                <p:cTn id="7" presetID="23" presetClass="entr" presetSubtype="16" fill="hold" grpId="0" nodeType="withEffect">
                                  <p:stCondLst>
                                    <p:cond delay="0"/>
                                  </p:stCondLst>
                                  <p:childTnLst>
                                    <p:set>
                                      <p:cBhvr>
                                        <p:cTn id="8" dur="1" fill="hold">
                                          <p:stCondLst>
                                            <p:cond delay="0"/>
                                          </p:stCondLst>
                                        </p:cTn>
                                        <p:tgtEl>
                                          <p:spTgt spid="245765"/>
                                        </p:tgtEl>
                                        <p:attrNameLst>
                                          <p:attrName>style.visibility</p:attrName>
                                        </p:attrNameLst>
                                      </p:cBhvr>
                                      <p:to>
                                        <p:strVal val="visible"/>
                                      </p:to>
                                    </p:set>
                                    <p:anim calcmode="lin" valueType="num">
                                      <p:cBhvr>
                                        <p:cTn id="9" dur="1000" fill="hold"/>
                                        <p:tgtEl>
                                          <p:spTgt spid="245765"/>
                                        </p:tgtEl>
                                        <p:attrNameLst>
                                          <p:attrName>ppt_w</p:attrName>
                                        </p:attrNameLst>
                                      </p:cBhvr>
                                      <p:tavLst>
                                        <p:tav tm="0">
                                          <p:val>
                                            <p:fltVal val="0.000000"/>
                                          </p:val>
                                        </p:tav>
                                        <p:tav tm="100000">
                                          <p:val>
                                            <p:strVal val="#ppt_w"/>
                                          </p:val>
                                        </p:tav>
                                      </p:tavLst>
                                    </p:anim>
                                    <p:anim calcmode="lin" valueType="num">
                                      <p:cBhvr>
                                        <p:cTn id="10" dur="1000" fill="hold"/>
                                        <p:tgtEl>
                                          <p:spTgt spid="245765"/>
                                        </p:tgtEl>
                                        <p:attrNameLst>
                                          <p:attrName>ppt_h</p:attrName>
                                        </p:attrNameLst>
                                      </p:cBhvr>
                                      <p:tavLst>
                                        <p:tav tm="0">
                                          <p:val>
                                            <p:fltVal val="0.000000"/>
                                          </p:val>
                                        </p:tav>
                                        <p:tav tm="100000">
                                          <p:val>
                                            <p:strVal val="#ppt_h"/>
                                          </p:val>
                                        </p:tav>
                                      </p:tavLst>
                                    </p:anim>
                                  </p:childTnLst>
                                </p:cTn>
                              </p:par>
                              <p:par>
                                <p:cTn id="11" presetID="23" presetClass="entr" presetSubtype="16" fill="hold" grpId="0" nodeType="withEffect">
                                  <p:stCondLst>
                                    <p:cond delay="0"/>
                                  </p:stCondLst>
                                  <p:childTnLst>
                                    <p:set>
                                      <p:cBhvr>
                                        <p:cTn id="12" dur="1" fill="hold">
                                          <p:stCondLst>
                                            <p:cond delay="0"/>
                                          </p:stCondLst>
                                        </p:cTn>
                                        <p:tgtEl>
                                          <p:spTgt spid="245766"/>
                                        </p:tgtEl>
                                        <p:attrNameLst>
                                          <p:attrName>style.visibility</p:attrName>
                                        </p:attrNameLst>
                                      </p:cBhvr>
                                      <p:to>
                                        <p:strVal val="visible"/>
                                      </p:to>
                                    </p:set>
                                    <p:anim calcmode="lin" valueType="num">
                                      <p:cBhvr>
                                        <p:cTn id="13" dur="1000" fill="hold"/>
                                        <p:tgtEl>
                                          <p:spTgt spid="245766"/>
                                        </p:tgtEl>
                                        <p:attrNameLst>
                                          <p:attrName>ppt_w</p:attrName>
                                        </p:attrNameLst>
                                      </p:cBhvr>
                                      <p:tavLst>
                                        <p:tav tm="0">
                                          <p:val>
                                            <p:fltVal val="0.000000"/>
                                          </p:val>
                                        </p:tav>
                                        <p:tav tm="100000">
                                          <p:val>
                                            <p:strVal val="#ppt_w"/>
                                          </p:val>
                                        </p:tav>
                                      </p:tavLst>
                                    </p:anim>
                                    <p:anim calcmode="lin" valueType="num">
                                      <p:cBhvr>
                                        <p:cTn id="14" dur="1000" fill="hold"/>
                                        <p:tgtEl>
                                          <p:spTgt spid="245766"/>
                                        </p:tgtEl>
                                        <p:attrNameLst>
                                          <p:attrName>ppt_h</p:attrName>
                                        </p:attrNameLst>
                                      </p:cBhvr>
                                      <p:tavLst>
                                        <p:tav tm="0">
                                          <p:val>
                                            <p:fltVal val="0.00000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45770"/>
                                        </p:tgtEl>
                                        <p:attrNameLst>
                                          <p:attrName>style.visibility</p:attrName>
                                        </p:attrNameLst>
                                      </p:cBhvr>
                                      <p:to>
                                        <p:strVal val="visible"/>
                                      </p:to>
                                    </p:set>
                                    <p:anim calcmode="lin" valueType="num">
                                      <p:cBhvr>
                                        <p:cTn id="17" dur="1000" fill="hold"/>
                                        <p:tgtEl>
                                          <p:spTgt spid="245770"/>
                                        </p:tgtEl>
                                        <p:attrNameLst>
                                          <p:attrName>ppt_w</p:attrName>
                                        </p:attrNameLst>
                                      </p:cBhvr>
                                      <p:tavLst>
                                        <p:tav tm="0">
                                          <p:val>
                                            <p:fltVal val="0.000000"/>
                                          </p:val>
                                        </p:tav>
                                        <p:tav tm="100000">
                                          <p:val>
                                            <p:strVal val="#ppt_w"/>
                                          </p:val>
                                        </p:tav>
                                      </p:tavLst>
                                    </p:anim>
                                    <p:anim calcmode="lin" valueType="num">
                                      <p:cBhvr>
                                        <p:cTn id="18" dur="1000" fill="hold"/>
                                        <p:tgtEl>
                                          <p:spTgt spid="245770"/>
                                        </p:tgtEl>
                                        <p:attrNameLst>
                                          <p:attrName>ppt_h</p:attrName>
                                        </p:attrNameLst>
                                      </p:cBhvr>
                                      <p:tavLst>
                                        <p:tav tm="0">
                                          <p:val>
                                            <p:fltVal val="0.00000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45768"/>
                                        </p:tgtEl>
                                        <p:attrNameLst>
                                          <p:attrName>style.visibility</p:attrName>
                                        </p:attrNameLst>
                                      </p:cBhvr>
                                      <p:to>
                                        <p:strVal val="visible"/>
                                      </p:to>
                                    </p:set>
                                    <p:anim calcmode="lin" valueType="num">
                                      <p:cBhvr>
                                        <p:cTn id="21" dur="1000" fill="hold"/>
                                        <p:tgtEl>
                                          <p:spTgt spid="245768"/>
                                        </p:tgtEl>
                                        <p:attrNameLst>
                                          <p:attrName>ppt_w</p:attrName>
                                        </p:attrNameLst>
                                      </p:cBhvr>
                                      <p:tavLst>
                                        <p:tav tm="0">
                                          <p:val>
                                            <p:fltVal val="0.000000"/>
                                          </p:val>
                                        </p:tav>
                                        <p:tav tm="100000">
                                          <p:val>
                                            <p:strVal val="#ppt_w"/>
                                          </p:val>
                                        </p:tav>
                                      </p:tavLst>
                                    </p:anim>
                                    <p:anim calcmode="lin" valueType="num">
                                      <p:cBhvr>
                                        <p:cTn id="22" dur="1000" fill="hold"/>
                                        <p:tgtEl>
                                          <p:spTgt spid="245768"/>
                                        </p:tgtEl>
                                        <p:attrNameLst>
                                          <p:attrName>ppt_h</p:attrName>
                                        </p:attrNameLst>
                                      </p:cBhvr>
                                      <p:tavLst>
                                        <p:tav tm="0">
                                          <p:val>
                                            <p:fltVal val="0.00000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45767"/>
                                        </p:tgtEl>
                                        <p:attrNameLst>
                                          <p:attrName>style.visibility</p:attrName>
                                        </p:attrNameLst>
                                      </p:cBhvr>
                                      <p:to>
                                        <p:strVal val="visible"/>
                                      </p:to>
                                    </p:set>
                                    <p:anim calcmode="lin" valueType="num">
                                      <p:cBhvr>
                                        <p:cTn id="25" dur="1000" fill="hold"/>
                                        <p:tgtEl>
                                          <p:spTgt spid="245767"/>
                                        </p:tgtEl>
                                        <p:attrNameLst>
                                          <p:attrName>ppt_w</p:attrName>
                                        </p:attrNameLst>
                                      </p:cBhvr>
                                      <p:tavLst>
                                        <p:tav tm="0">
                                          <p:val>
                                            <p:fltVal val="0.000000"/>
                                          </p:val>
                                        </p:tav>
                                        <p:tav tm="100000">
                                          <p:val>
                                            <p:strVal val="#ppt_w"/>
                                          </p:val>
                                        </p:tav>
                                      </p:tavLst>
                                    </p:anim>
                                    <p:anim calcmode="lin" valueType="num">
                                      <p:cBhvr>
                                        <p:cTn id="26" dur="1000" fill="hold"/>
                                        <p:tgtEl>
                                          <p:spTgt spid="245767"/>
                                        </p:tgtEl>
                                        <p:attrNameLst>
                                          <p:attrName>ppt_h</p:attrName>
                                        </p:attrNameLst>
                                      </p:cBhvr>
                                      <p:tavLst>
                                        <p:tav tm="0">
                                          <p:val>
                                            <p:fltVal val="0.000000"/>
                                          </p:val>
                                        </p:tav>
                                        <p:tav tm="100000">
                                          <p:val>
                                            <p:strVal val="#ppt_h"/>
                                          </p:val>
                                        </p:tav>
                                      </p:tavLst>
                                    </p:anim>
                                  </p:childTnLst>
                                </p:cTn>
                              </p:par>
                            </p:childTnLst>
                          </p:cTn>
                        </p:par>
                        <p:par>
                          <p:cTn id="27" fill="hold">
                            <p:stCondLst>
                              <p:cond delay="2000"/>
                            </p:stCondLst>
                            <p:childTnLst>
                              <p:par>
                                <p:cTn id="28" presetID="0" presetClass="path" presetSubtype="0" accel="50000" decel="50000" fill="hold" nodeType="afterEffect">
                                  <p:stCondLst>
                                    <p:cond delay="500"/>
                                  </p:stCondLst>
                                  <p:childTnLst>
                                    <p:animMotion origin="layout" path="M -0.11736 -0.15723 C -0.28264 -0.26821 -0.4474 -0.37873 -0.55677 -0.37179 C -0.66476 -0.36486 -0.71024 -0.1644 -0.76962 -0.11445 C -0.82917 -0.06451 -0.88403 -0.10821 -0.91302 -0.07191 C -0.94167 -0.03538 -0.975 -0.01665 -0.94236 0.10381 C -0.90972 0.22451 -0.67917 0.64878 -0.71736 0.65225 C -0.75556 0.65572 -1.17292 0.16647 -1.17187 0.12485 C -1.17083 0.08323 -0.80729 0.34451 -0.71128 0.40231 " pathEditMode="relative" rAng="0" ptsTypes="aaaaaaaa">
                                      <p:cBhvr>
                                        <p:cTn id="29" dur="3000" fill="hold"/>
                                        <p:tgtEl>
                                          <p:spTgt spid="245771"/>
                                        </p:tgtEl>
                                        <p:attrNameLst>
                                          <p:attrName>ppt_x</p:attrName>
                                          <p:attrName>ppt_y</p:attrName>
                                        </p:attrNameLst>
                                      </p:cBhvr>
                                      <p:rCtr x="-52800" y="296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45765"/>
                    </p:tgtEl>
                  </p:cond>
                </p:stCondLst>
                <p:endSync evt="end" delay="0">
                  <p:rtn val="all"/>
                </p:endSync>
                <p:childTnLst>
                  <p:par>
                    <p:cTn id="31" fill="hold">
                      <p:stCondLst>
                        <p:cond delay="0"/>
                      </p:stCondLst>
                      <p:childTnLst>
                        <p:par>
                          <p:cTn id="32" fill="hold">
                            <p:stCondLst>
                              <p:cond delay="0"/>
                            </p:stCondLst>
                            <p:childTnLst>
                              <p:par>
                                <p:cTn id="33" presetID="14" presetClass="exit" presetSubtype="10" fill="hold" grpId="1" nodeType="clickEffect">
                                  <p:stCondLst>
                                    <p:cond delay="0"/>
                                  </p:stCondLst>
                                  <p:childTnLst>
                                    <p:animEffect transition="out" filter="randombar(horizontal)">
                                      <p:cBhvr>
                                        <p:cTn id="34" dur="500"/>
                                        <p:tgtEl>
                                          <p:spTgt spid="245765"/>
                                        </p:tgtEl>
                                      </p:cBhvr>
                                    </p:animEffect>
                                    <p:set>
                                      <p:cBhvr>
                                        <p:cTn id="35" dur="1" fill="hold">
                                          <p:stCondLst>
                                            <p:cond delay="499"/>
                                          </p:stCondLst>
                                        </p:cTn>
                                        <p:tgtEl>
                                          <p:spTgt spid="245765"/>
                                        </p:tgtEl>
                                        <p:attrNameLst>
                                          <p:attrName>style.visibility</p:attrName>
                                        </p:attrNameLst>
                                      </p:cBhvr>
                                      <p:to>
                                        <p:strVal val="hidden"/>
                                      </p:to>
                                    </p:set>
                                  </p:childTnLst>
                                </p:cTn>
                              </p:par>
                            </p:childTnLst>
                          </p:cTn>
                        </p:par>
                      </p:childTnLst>
                    </p:cTn>
                  </p:par>
                </p:childTnLst>
              </p:cTn>
              <p:nextCondLst>
                <p:cond evt="onClick" delay="0">
                  <p:tgtEl>
                    <p:spTgt spid="245765"/>
                  </p:tgtEl>
                </p:cond>
              </p:nextCondLst>
            </p:seq>
            <p:seq concurrent="1" nextAc="seek">
              <p:cTn id="36" restart="whenNotActive" fill="hold" evtFilter="cancelBubble" nodeType="interactiveSeq">
                <p:stCondLst>
                  <p:cond evt="onClick" delay="0">
                    <p:tgtEl>
                      <p:spTgt spid="245766"/>
                    </p:tgtEl>
                  </p:cond>
                </p:stCondLst>
                <p:endSync evt="end" delay="0">
                  <p:rtn val="all"/>
                </p:endSync>
                <p:childTnLst>
                  <p:par>
                    <p:cTn id="37" fill="hold">
                      <p:stCondLst>
                        <p:cond delay="0"/>
                      </p:stCondLst>
                      <p:childTnLst>
                        <p:par>
                          <p:cTn id="38" fill="hold">
                            <p:stCondLst>
                              <p:cond delay="0"/>
                            </p:stCondLst>
                            <p:childTnLst>
                              <p:par>
                                <p:cTn id="39" presetID="14" presetClass="exit" presetSubtype="10" fill="hold" grpId="1" nodeType="clickEffect">
                                  <p:stCondLst>
                                    <p:cond delay="0"/>
                                  </p:stCondLst>
                                  <p:childTnLst>
                                    <p:animEffect transition="out" filter="randombar(horizontal)">
                                      <p:cBhvr>
                                        <p:cTn id="40" dur="500"/>
                                        <p:tgtEl>
                                          <p:spTgt spid="245766"/>
                                        </p:tgtEl>
                                      </p:cBhvr>
                                    </p:animEffect>
                                    <p:set>
                                      <p:cBhvr>
                                        <p:cTn id="41" dur="1" fill="hold">
                                          <p:stCondLst>
                                            <p:cond delay="499"/>
                                          </p:stCondLst>
                                        </p:cTn>
                                        <p:tgtEl>
                                          <p:spTgt spid="245766"/>
                                        </p:tgtEl>
                                        <p:attrNameLst>
                                          <p:attrName>style.visibility</p:attrName>
                                        </p:attrNameLst>
                                      </p:cBhvr>
                                      <p:to>
                                        <p:strVal val="hidden"/>
                                      </p:to>
                                    </p:set>
                                  </p:childTnLst>
                                </p:cTn>
                              </p:par>
                            </p:childTnLst>
                          </p:cTn>
                        </p:par>
                      </p:childTnLst>
                    </p:cTn>
                  </p:par>
                </p:childTnLst>
              </p:cTn>
              <p:nextCondLst>
                <p:cond evt="onClick" delay="0">
                  <p:tgtEl>
                    <p:spTgt spid="245766"/>
                  </p:tgtEl>
                </p:cond>
              </p:nextCondLst>
            </p:seq>
            <p:seq concurrent="1" nextAc="seek">
              <p:cTn id="42" restart="whenNotActive" fill="hold" evtFilter="cancelBubble" nodeType="interactiveSeq">
                <p:stCondLst>
                  <p:cond evt="onClick" delay="0">
                    <p:tgtEl>
                      <p:spTgt spid="245767"/>
                    </p:tgtEl>
                  </p:cond>
                </p:stCondLst>
                <p:endSync evt="end" delay="0">
                  <p:rtn val="all"/>
                </p:endSync>
                <p:childTnLst>
                  <p:par>
                    <p:cTn id="43" fill="hold">
                      <p:stCondLst>
                        <p:cond delay="0"/>
                      </p:stCondLst>
                      <p:childTnLst>
                        <p:par>
                          <p:cTn id="44" fill="hold">
                            <p:stCondLst>
                              <p:cond delay="0"/>
                            </p:stCondLst>
                            <p:childTnLst>
                              <p:par>
                                <p:cTn id="45" presetID="14" presetClass="exit" presetSubtype="10" fill="hold" grpId="1" nodeType="clickEffect">
                                  <p:stCondLst>
                                    <p:cond delay="0"/>
                                  </p:stCondLst>
                                  <p:childTnLst>
                                    <p:animEffect transition="out" filter="randombar(horizontal)">
                                      <p:cBhvr>
                                        <p:cTn id="46" dur="500"/>
                                        <p:tgtEl>
                                          <p:spTgt spid="245767"/>
                                        </p:tgtEl>
                                      </p:cBhvr>
                                    </p:animEffect>
                                    <p:set>
                                      <p:cBhvr>
                                        <p:cTn id="47" dur="1" fill="hold">
                                          <p:stCondLst>
                                            <p:cond delay="499"/>
                                          </p:stCondLst>
                                        </p:cTn>
                                        <p:tgtEl>
                                          <p:spTgt spid="245767"/>
                                        </p:tgtEl>
                                        <p:attrNameLst>
                                          <p:attrName>style.visibility</p:attrName>
                                        </p:attrNameLst>
                                      </p:cBhvr>
                                      <p:to>
                                        <p:strVal val="hidden"/>
                                      </p:to>
                                    </p:set>
                                  </p:childTnLst>
                                </p:cTn>
                              </p:par>
                            </p:childTnLst>
                          </p:cTn>
                        </p:par>
                      </p:childTnLst>
                    </p:cTn>
                  </p:par>
                </p:childTnLst>
              </p:cTn>
              <p:nextCondLst>
                <p:cond evt="onClick" delay="0">
                  <p:tgtEl>
                    <p:spTgt spid="245767"/>
                  </p:tgtEl>
                </p:cond>
              </p:nextCondLst>
            </p:seq>
            <p:seq concurrent="1" nextAc="seek">
              <p:cTn id="48" restart="whenNotActive" fill="hold" evtFilter="cancelBubble" nodeType="interactiveSeq">
                <p:stCondLst>
                  <p:cond evt="onClick" delay="0">
                    <p:tgtEl>
                      <p:spTgt spid="245768"/>
                    </p:tgtEl>
                  </p:cond>
                </p:stCondLst>
                <p:endSync evt="end" delay="0">
                  <p:rtn val="all"/>
                </p:endSync>
                <p:childTnLst>
                  <p:par>
                    <p:cTn id="49" fill="hold">
                      <p:stCondLst>
                        <p:cond delay="0"/>
                      </p:stCondLst>
                      <p:childTnLst>
                        <p:par>
                          <p:cTn id="50" fill="hold">
                            <p:stCondLst>
                              <p:cond delay="0"/>
                            </p:stCondLst>
                            <p:childTnLst>
                              <p:par>
                                <p:cTn id="51" presetID="14" presetClass="exit" presetSubtype="10" fill="hold" grpId="1" nodeType="clickEffect">
                                  <p:stCondLst>
                                    <p:cond delay="0"/>
                                  </p:stCondLst>
                                  <p:childTnLst>
                                    <p:animEffect transition="out" filter="randombar(horizontal)">
                                      <p:cBhvr>
                                        <p:cTn id="52" dur="500"/>
                                        <p:tgtEl>
                                          <p:spTgt spid="245768"/>
                                        </p:tgtEl>
                                      </p:cBhvr>
                                    </p:animEffect>
                                    <p:set>
                                      <p:cBhvr>
                                        <p:cTn id="53" dur="1" fill="hold">
                                          <p:stCondLst>
                                            <p:cond delay="499"/>
                                          </p:stCondLst>
                                        </p:cTn>
                                        <p:tgtEl>
                                          <p:spTgt spid="245768"/>
                                        </p:tgtEl>
                                        <p:attrNameLst>
                                          <p:attrName>style.visibility</p:attrName>
                                        </p:attrNameLst>
                                      </p:cBhvr>
                                      <p:to>
                                        <p:strVal val="hidden"/>
                                      </p:to>
                                    </p:set>
                                  </p:childTnLst>
                                </p:cTn>
                              </p:par>
                            </p:childTnLst>
                          </p:cTn>
                        </p:par>
                      </p:childTnLst>
                    </p:cTn>
                  </p:par>
                </p:childTnLst>
              </p:cTn>
              <p:nextCondLst>
                <p:cond evt="onClick" delay="0">
                  <p:tgtEl>
                    <p:spTgt spid="245768"/>
                  </p:tgtEl>
                </p:cond>
              </p:nextCondLst>
            </p:seq>
            <p:seq concurrent="1" nextAc="seek">
              <p:cTn id="54" restart="whenNotActive" fill="hold" evtFilter="cancelBubble" nodeType="interactiveSeq">
                <p:stCondLst>
                  <p:cond evt="onClick" delay="0">
                    <p:tgtEl>
                      <p:spTgt spid="245770"/>
                    </p:tgtEl>
                  </p:cond>
                </p:stCondLst>
                <p:endSync evt="end" delay="0">
                  <p:rtn val="all"/>
                </p:endSync>
                <p:childTnLst>
                  <p:par>
                    <p:cTn id="55" fill="hold">
                      <p:stCondLst>
                        <p:cond delay="0"/>
                      </p:stCondLst>
                      <p:childTnLst>
                        <p:par>
                          <p:cTn id="56" fill="hold">
                            <p:stCondLst>
                              <p:cond delay="0"/>
                            </p:stCondLst>
                            <p:childTnLst>
                              <p:par>
                                <p:cTn id="57" presetID="49" presetClass="exit" presetSubtype="0" accel="100000" fill="hold" grpId="1" nodeType="clickEffect">
                                  <p:stCondLst>
                                    <p:cond delay="0"/>
                                  </p:stCondLst>
                                  <p:childTnLst>
                                    <p:anim calcmode="lin" valueType="num">
                                      <p:cBhvr>
                                        <p:cTn id="58" dur="500"/>
                                        <p:tgtEl>
                                          <p:spTgt spid="245770"/>
                                        </p:tgtEl>
                                        <p:attrNameLst>
                                          <p:attrName>ppt_w</p:attrName>
                                        </p:attrNameLst>
                                      </p:cBhvr>
                                      <p:tavLst>
                                        <p:tav tm="0">
                                          <p:val>
                                            <p:strVal val="ppt_w"/>
                                          </p:val>
                                        </p:tav>
                                        <p:tav tm="100000">
                                          <p:val>
                                            <p:fltVal val="0.000000"/>
                                          </p:val>
                                        </p:tav>
                                      </p:tavLst>
                                    </p:anim>
                                    <p:anim calcmode="lin" valueType="num">
                                      <p:cBhvr>
                                        <p:cTn id="59" dur="500"/>
                                        <p:tgtEl>
                                          <p:spTgt spid="245770"/>
                                        </p:tgtEl>
                                        <p:attrNameLst>
                                          <p:attrName>ppt_h</p:attrName>
                                        </p:attrNameLst>
                                      </p:cBhvr>
                                      <p:tavLst>
                                        <p:tav tm="0">
                                          <p:val>
                                            <p:strVal val="ppt_h"/>
                                          </p:val>
                                        </p:tav>
                                        <p:tav tm="100000">
                                          <p:val>
                                            <p:fltVal val="0.000000"/>
                                          </p:val>
                                        </p:tav>
                                      </p:tavLst>
                                    </p:anim>
                                    <p:anim calcmode="lin" valueType="num">
                                      <p:cBhvr>
                                        <p:cTn id="60" dur="500"/>
                                        <p:tgtEl>
                                          <p:spTgt spid="245770"/>
                                        </p:tgtEl>
                                        <p:attrNameLst>
                                          <p:attrName>style.rotation</p:attrName>
                                        </p:attrNameLst>
                                      </p:cBhvr>
                                      <p:tavLst>
                                        <p:tav tm="0">
                                          <p:val>
                                            <p:fltVal val="0.000000"/>
                                          </p:val>
                                        </p:tav>
                                        <p:tav tm="100000">
                                          <p:val>
                                            <p:fltVal val="360.000000"/>
                                          </p:val>
                                        </p:tav>
                                      </p:tavLst>
                                    </p:anim>
                                    <p:animEffect transition="out" filter="fade">
                                      <p:cBhvr>
                                        <p:cTn id="61" dur="500"/>
                                        <p:tgtEl>
                                          <p:spTgt spid="245770"/>
                                        </p:tgtEl>
                                      </p:cBhvr>
                                    </p:animEffect>
                                    <p:set>
                                      <p:cBhvr>
                                        <p:cTn id="62" dur="1" fill="hold">
                                          <p:stCondLst>
                                            <p:cond delay="499"/>
                                          </p:stCondLst>
                                        </p:cTn>
                                        <p:tgtEl>
                                          <p:spTgt spid="245770"/>
                                        </p:tgtEl>
                                        <p:attrNameLst>
                                          <p:attrName>style.visibility</p:attrName>
                                        </p:attrNameLst>
                                      </p:cBhvr>
                                      <p:to>
                                        <p:strVal val="hidden"/>
                                      </p:to>
                                    </p:set>
                                  </p:childTnLst>
                                </p:cTn>
                              </p:par>
                            </p:childTnLst>
                          </p:cTn>
                        </p:par>
                      </p:childTnLst>
                    </p:cTn>
                  </p:par>
                </p:childTnLst>
              </p:cTn>
              <p:nextCondLst>
                <p:cond evt="onClick" delay="0">
                  <p:tgtEl>
                    <p:spTgt spid="245770"/>
                  </p:tgtEl>
                </p:cond>
              </p:nextCondLst>
            </p:seq>
          </p:childTnLst>
        </p:cTn>
      </p:par>
    </p:tnLst>
    <p:bldLst>
      <p:bldP spid="245765" grpId="0" animBg="1"/>
      <p:bldP spid="245765" grpId="1" animBg="1"/>
      <p:bldP spid="245766" grpId="0" animBg="1"/>
      <p:bldP spid="245766" grpId="1" animBg="1"/>
      <p:bldP spid="245767" grpId="0" animBg="1"/>
      <p:bldP spid="245767" grpId="1" animBg="1"/>
      <p:bldP spid="245768" grpId="0" animBg="1"/>
      <p:bldP spid="245768" grpId="1" animBg="1"/>
      <p:bldP spid="245770" grpId="0" animBg="1"/>
      <p:bldP spid="24577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Text Box 7"/>
          <p:cNvSpPr txBox="1"/>
          <p:nvPr/>
        </p:nvSpPr>
        <p:spPr>
          <a:xfrm>
            <a:off x="457200" y="838200"/>
            <a:ext cx="7696200" cy="4968875"/>
          </a:xfrm>
          <a:prstGeom prst="rect">
            <a:avLst/>
          </a:prstGeom>
          <a:noFill/>
          <a:ln w="9525">
            <a:noFill/>
          </a:ln>
        </p:spPr>
        <p:txBody>
          <a:bodyPr>
            <a:spAutoFit/>
          </a:bodyPr>
          <a:p>
            <a:pPr marL="457200" indent="-457200" eaLnBrk="1" hangingPunct="1">
              <a:spcBef>
                <a:spcPct val="50000"/>
              </a:spcBef>
              <a:buNone/>
            </a:pPr>
            <a:r>
              <a:rPr lang="en-US" altLang="en-US" sz="3200" dirty="0">
                <a:solidFill>
                  <a:srgbClr val="FF0000"/>
                </a:solidFill>
                <a:latin typeface="Times New Roman" panose="02020603050405020304" pitchFamily="18" charset="0"/>
                <a:cs typeface="Times New Roman" panose="02020603050405020304" pitchFamily="18" charset="0"/>
              </a:rPr>
              <a:t>Câu 1: Năng lượng gió được dùng để:</a:t>
            </a:r>
            <a:endParaRPr lang="en-US" altLang="en-US" sz="3200" dirty="0">
              <a:solidFill>
                <a:srgbClr val="FF0000"/>
              </a:solidFill>
              <a:latin typeface="Times New Roman" panose="02020603050405020304" pitchFamily="18" charset="0"/>
              <a:cs typeface="Times New Roman" panose="02020603050405020304" pitchFamily="18" charset="0"/>
            </a:endParaRPr>
          </a:p>
          <a:p>
            <a:pPr marL="457200" indent="-457200" eaLnBrk="1" hangingPunct="1">
              <a:spcBef>
                <a:spcPct val="50000"/>
              </a:spcBef>
              <a:buAutoNum type="alphaLcParenR"/>
            </a:pPr>
            <a:r>
              <a:rPr lang="en-US" altLang="en-US" sz="3200" dirty="0">
                <a:solidFill>
                  <a:srgbClr val="0000FF"/>
                </a:solidFill>
                <a:latin typeface="Times New Roman" panose="02020603050405020304" pitchFamily="18" charset="0"/>
                <a:cs typeface="Times New Roman" panose="02020603050405020304" pitchFamily="18" charset="0"/>
              </a:rPr>
              <a:t>Chạy máy móc, quay chong chóng, rung chuông gió, quay bánh xe nước.</a:t>
            </a:r>
            <a:endParaRPr lang="en-US" altLang="en-US" sz="3200" dirty="0">
              <a:solidFill>
                <a:srgbClr val="0000FF"/>
              </a:solidFill>
              <a:latin typeface="Times New Roman" panose="02020603050405020304" pitchFamily="18" charset="0"/>
              <a:cs typeface="Times New Roman" panose="02020603050405020304" pitchFamily="18" charset="0"/>
            </a:endParaRPr>
          </a:p>
          <a:p>
            <a:pPr marL="457200" indent="-457200" eaLnBrk="1" hangingPunct="1">
              <a:spcBef>
                <a:spcPct val="50000"/>
              </a:spcBef>
              <a:buAutoNum type="alphaLcParenR"/>
            </a:pPr>
            <a:r>
              <a:rPr lang="en-US" altLang="en-US" sz="3200" dirty="0">
                <a:solidFill>
                  <a:srgbClr val="0000FF"/>
                </a:solidFill>
                <a:latin typeface="Times New Roman" panose="02020603050405020304" pitchFamily="18" charset="0"/>
                <a:cs typeface="Times New Roman" panose="02020603050405020304" pitchFamily="18" charset="0"/>
              </a:rPr>
              <a:t>Chạy thuyền buồm, giê thóc, quay tua pin của nh</a:t>
            </a:r>
            <a:r>
              <a:rPr lang="en-US" altLang="en-US" sz="3200" dirty="0">
                <a:solidFill>
                  <a:srgbClr val="0000FF"/>
                </a:solidFill>
                <a:latin typeface="Times New Roman" panose="02020603050405020304" pitchFamily="18" charset="0"/>
                <a:ea typeface="Times New Roman" panose="02020603050405020304" pitchFamily="18" charset="0"/>
              </a:rPr>
              <a:t>à</a:t>
            </a:r>
            <a:r>
              <a:rPr lang="en-US" altLang="en-US" sz="3200" dirty="0">
                <a:solidFill>
                  <a:srgbClr val="0000FF"/>
                </a:solidFill>
                <a:latin typeface="Times New Roman" panose="02020603050405020304" pitchFamily="18" charset="0"/>
                <a:cs typeface="Times New Roman" panose="02020603050405020304" pitchFamily="18" charset="0"/>
              </a:rPr>
              <a:t> máy phát điện, quay cối xay gió.</a:t>
            </a:r>
            <a:endParaRPr lang="en-US" altLang="en-US" sz="3200" dirty="0">
              <a:solidFill>
                <a:srgbClr val="0000FF"/>
              </a:solidFill>
              <a:latin typeface="Times New Roman" panose="02020603050405020304" pitchFamily="18" charset="0"/>
              <a:cs typeface="Times New Roman" panose="02020603050405020304" pitchFamily="18" charset="0"/>
            </a:endParaRPr>
          </a:p>
          <a:p>
            <a:pPr marL="457200" indent="-457200" eaLnBrk="1" hangingPunct="1">
              <a:spcBef>
                <a:spcPct val="50000"/>
              </a:spcBef>
              <a:buAutoNum type="alphaLcParenR"/>
            </a:pPr>
            <a:r>
              <a:rPr lang="en-US" altLang="en-US" sz="3200" dirty="0">
                <a:solidFill>
                  <a:srgbClr val="0000FF"/>
                </a:solidFill>
                <a:latin typeface="Times New Roman" panose="02020603050405020304" pitchFamily="18" charset="0"/>
                <a:cs typeface="Times New Roman" panose="02020603050405020304" pitchFamily="18" charset="0"/>
              </a:rPr>
              <a:t>Quay tua pin của nh</a:t>
            </a:r>
            <a:r>
              <a:rPr lang="en-US" altLang="en-US" sz="3200" dirty="0">
                <a:solidFill>
                  <a:srgbClr val="0000FF"/>
                </a:solidFill>
                <a:latin typeface="Times New Roman" panose="02020603050405020304" pitchFamily="18" charset="0"/>
                <a:ea typeface="Times New Roman" panose="02020603050405020304" pitchFamily="18" charset="0"/>
              </a:rPr>
              <a:t>à</a:t>
            </a:r>
            <a:r>
              <a:rPr lang="en-US" altLang="en-US" sz="3200" dirty="0">
                <a:solidFill>
                  <a:srgbClr val="0000FF"/>
                </a:solidFill>
                <a:latin typeface="Times New Roman" panose="02020603050405020304" pitchFamily="18" charset="0"/>
                <a:cs typeface="Times New Roman" panose="02020603050405020304" pitchFamily="18" charset="0"/>
              </a:rPr>
              <a:t> máy phát điện, chạy xe ô tô, chạy thuyền buồm.</a:t>
            </a:r>
            <a:endParaRPr lang="en-US" altLang="en-US" sz="3200" dirty="0">
              <a:solidFill>
                <a:srgbClr val="0000FF"/>
              </a:solidFill>
              <a:latin typeface="Times New Roman" panose="02020603050405020304" pitchFamily="18" charset="0"/>
              <a:cs typeface="Times New Roman" panose="02020603050405020304" pitchFamily="18" charset="0"/>
            </a:endParaRPr>
          </a:p>
          <a:p>
            <a:pPr marL="457200" indent="-457200" eaLnBrk="1" hangingPunct="1">
              <a:spcBef>
                <a:spcPct val="50000"/>
              </a:spcBef>
              <a:buNone/>
            </a:pPr>
            <a:endParaRPr lang="en-US" altLang="en-US" sz="3200" dirty="0">
              <a:solidFill>
                <a:srgbClr val="0000FF"/>
              </a:solidFill>
              <a:latin typeface="Times New Roman" panose="02020603050405020304" pitchFamily="18" charset="0"/>
              <a:ea typeface="Times New Roman" panose="02020603050405020304" pitchFamily="18" charset="0"/>
            </a:endParaRPr>
          </a:p>
        </p:txBody>
      </p:sp>
      <p:sp>
        <p:nvSpPr>
          <p:cNvPr id="26628" name="Text Box 9"/>
          <p:cNvSpPr txBox="1"/>
          <p:nvPr/>
        </p:nvSpPr>
        <p:spPr>
          <a:xfrm>
            <a:off x="762000" y="257175"/>
            <a:ext cx="7391400" cy="579438"/>
          </a:xfrm>
          <a:prstGeom prst="rect">
            <a:avLst/>
          </a:prstGeom>
          <a:noFill/>
          <a:ln w="9525">
            <a:noFill/>
          </a:ln>
        </p:spPr>
        <p:txBody>
          <a:bodyPr>
            <a:spAutoFit/>
          </a:bodyPr>
          <a:p>
            <a:pPr eaLnBrk="1" hangingPunct="1">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rPr>
              <a:t>Chọn câu trả lời đúng.</a:t>
            </a:r>
            <a:endParaRPr lang="en-US" altLang="en-US" sz="3200" b="1" dirty="0">
              <a:solidFill>
                <a:srgbClr val="0000FF"/>
              </a:solidFill>
              <a:latin typeface="Times New Roman" panose="02020603050405020304" pitchFamily="18" charset="0"/>
              <a:ea typeface="Times New Roman" panose="02020603050405020304" pitchFamily="18" charset="0"/>
            </a:endParaRPr>
          </a:p>
        </p:txBody>
      </p:sp>
      <p:sp>
        <p:nvSpPr>
          <p:cNvPr id="26631" name="Oval 17"/>
          <p:cNvSpPr/>
          <p:nvPr/>
        </p:nvSpPr>
        <p:spPr>
          <a:xfrm>
            <a:off x="230188" y="2819400"/>
            <a:ext cx="685800" cy="609600"/>
          </a:xfrm>
          <a:prstGeom prst="ellipse">
            <a:avLst/>
          </a:prstGeom>
          <a:noFill/>
          <a:ln w="57150" cap="flat" cmpd="sng">
            <a:pattFill prst="solidDmnd">
              <a:fgClr>
                <a:srgbClr val="FF0000"/>
              </a:fgClr>
              <a:bgClr>
                <a:srgbClr val="0000FF"/>
              </a:bgClr>
            </a:pattFill>
            <a:prstDash val="solid"/>
            <a:headEnd type="none" w="med" len="med"/>
            <a:tailEnd type="none" w="med" len="med"/>
          </a:ln>
        </p:spPr>
        <p:txBody>
          <a:bodyPr wrap="none" anchor="ctr" anchorCtr="0"/>
          <a:p>
            <a:pPr eaLnBrk="1" hangingPunct="1"/>
            <a:endParaRPr lang="vi-VN" altLang="en-US" dirty="0">
              <a:latin typeface="Arial" panose="020B0604020202020204" pitchFamily="34"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wedge">
                                      <p:cBhvr>
                                        <p:cTn id="7" dur="1000"/>
                                        <p:tgtEl>
                                          <p:spTgt spid="26631"/>
                                        </p:tgtEl>
                                      </p:cBhvr>
                                    </p:animEffect>
                                  </p:childTnLst>
                                  <p:subTnLst>
                                    <p:audio>
                                      <p:cMediaNode>
                                        <p:cTn display="0" masterRel="sameClick">
                                          <p:stCondLst>
                                            <p:cond evt="begin" delay="0">
                                              <p:tn val="5"/>
                                            </p:cond>
                                          </p:stCondLst>
                                          <p:endCondLst>
                                            <p:cond evt="onStopAudio" delay="0">
                                              <p:tgtEl>
                                                <p:sldTgt/>
                                              </p:tgtEl>
                                            </p:cond>
                                          </p:endCondLst>
                                        </p:cTn>
                                        <p:tgtEl>
                                          <p:sndTgt r:embed="rId1" name="applause.wav"/>
                                        </p:tgtEl>
                                      </p:cMediaNode>
                                    </p:audio>
                                  </p:subTnLst>
                                </p:cTn>
                              </p:par>
                            </p:childTnLst>
                          </p:cTn>
                        </p:par>
                        <p:par>
                          <p:cTn id="8" fill="hold">
                            <p:stCondLst>
                              <p:cond delay="1000"/>
                            </p:stCondLst>
                            <p:childTnLst>
                              <p:par>
                                <p:cTn id="9" presetID="21" presetClass="emph" presetSubtype="0" fill="hold" grpId="1" nodeType="afterEffect">
                                  <p:stCondLst>
                                    <p:cond delay="0"/>
                                  </p:stCondLst>
                                  <p:childTnLst>
                                    <p:animClr clrSpc="hsl" dir="cw">
                                      <p:cBhvr override="childStyle">
                                        <p:cTn id="10" dur="2000" fill="hold"/>
                                        <p:tgtEl>
                                          <p:spTgt spid="26631"/>
                                        </p:tgtEl>
                                        <p:attrNameLst>
                                          <p:attrName>style.color</p:attrName>
                                        </p:attrNameLst>
                                      </p:cBhvr>
                                      <p:by>
                                        <p:hsl h="7199925" s="0" l="0"/>
                                      </p:by>
                                    </p:animClr>
                                    <p:animClr clrSpc="hsl" dir="cw">
                                      <p:cBhvr>
                                        <p:cTn id="11" dur="2000" fill="hold"/>
                                        <p:tgtEl>
                                          <p:spTgt spid="26631"/>
                                        </p:tgtEl>
                                        <p:attrNameLst>
                                          <p:attrName>fillcolor</p:attrName>
                                        </p:attrNameLst>
                                      </p:cBhvr>
                                      <p:by>
                                        <p:hsl h="7199925" s="0" l="0"/>
                                      </p:by>
                                    </p:animClr>
                                    <p:animClr clrSpc="hsl" dir="cw">
                                      <p:cBhvr>
                                        <p:cTn id="12" dur="2000" fill="hold"/>
                                        <p:tgtEl>
                                          <p:spTgt spid="26631"/>
                                        </p:tgtEl>
                                        <p:attrNameLst>
                                          <p:attrName>stroke.color</p:attrName>
                                        </p:attrNameLst>
                                      </p:cBhvr>
                                      <p:by>
                                        <p:hsl h="7199925" s="0" l="0"/>
                                      </p:by>
                                    </p:animClr>
                                    <p:set>
                                      <p:cBhvr>
                                        <p:cTn id="13" dur="2000" fill="hold"/>
                                        <p:tgtEl>
                                          <p:spTgt spid="266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3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 Box 9"/>
          <p:cNvSpPr txBox="1"/>
          <p:nvPr/>
        </p:nvSpPr>
        <p:spPr>
          <a:xfrm>
            <a:off x="1143000" y="547688"/>
            <a:ext cx="7391400" cy="579437"/>
          </a:xfrm>
          <a:prstGeom prst="rect">
            <a:avLst/>
          </a:prstGeom>
          <a:noFill/>
          <a:ln w="9525">
            <a:noFill/>
          </a:ln>
        </p:spPr>
        <p:txBody>
          <a:bodyPr>
            <a:spAutoFit/>
          </a:bodyPr>
          <a:p>
            <a:pPr eaLnBrk="1" hangingPunct="1">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rPr>
              <a:t>Chọn câu trả lời đúng.</a:t>
            </a:r>
            <a:endParaRPr lang="en-US" altLang="en-US" sz="3200" b="1" dirty="0">
              <a:solidFill>
                <a:srgbClr val="0000FF"/>
              </a:solidFill>
              <a:latin typeface="Times New Roman" panose="02020603050405020304" pitchFamily="18" charset="0"/>
              <a:ea typeface="Times New Roman" panose="02020603050405020304" pitchFamily="18" charset="0"/>
            </a:endParaRPr>
          </a:p>
        </p:txBody>
      </p:sp>
      <p:sp>
        <p:nvSpPr>
          <p:cNvPr id="27651" name="Text Box 10"/>
          <p:cNvSpPr txBox="1"/>
          <p:nvPr/>
        </p:nvSpPr>
        <p:spPr>
          <a:xfrm>
            <a:off x="381000" y="1600200"/>
            <a:ext cx="8534400" cy="3749675"/>
          </a:xfrm>
          <a:prstGeom prst="rect">
            <a:avLst/>
          </a:prstGeom>
          <a:noFill/>
          <a:ln w="9525">
            <a:noFill/>
          </a:ln>
        </p:spPr>
        <p:txBody>
          <a:bodyPr>
            <a:spAutoFit/>
          </a:bodyPr>
          <a:p>
            <a:pPr eaLnBrk="1" hangingPunct="1">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Câu 2: Năng lượng gió l</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3200" dirty="0">
                <a:solidFill>
                  <a:srgbClr val="0000FF"/>
                </a:solidFill>
                <a:latin typeface="Times New Roman" panose="02020603050405020304" pitchFamily="18" charset="0"/>
                <a:cs typeface="Times New Roman" panose="02020603050405020304" pitchFamily="18" charset="0"/>
              </a:rPr>
              <a:t>a)  Năng lượng gây ô nhiễm môi trường nên phải hạn chế sử dụng.</a:t>
            </a:r>
            <a:endParaRPr lang="en-US" altLang="en-US" sz="32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3200" dirty="0">
                <a:solidFill>
                  <a:srgbClr val="0000FF"/>
                </a:solidFill>
                <a:latin typeface="Times New Roman" panose="02020603050405020304" pitchFamily="18" charset="0"/>
                <a:cs typeface="Times New Roman" panose="02020603050405020304" pitchFamily="18" charset="0"/>
              </a:rPr>
              <a:t>b)  Năng lượng sạch, không gây ô nhiễm môi trường.</a:t>
            </a:r>
            <a:endParaRPr lang="en-US" altLang="en-US" sz="3200"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3200" dirty="0">
                <a:solidFill>
                  <a:srgbClr val="0000FF"/>
                </a:solidFill>
                <a:latin typeface="Times New Roman" panose="02020603050405020304" pitchFamily="18" charset="0"/>
                <a:cs typeface="Times New Roman" panose="02020603050405020304" pitchFamily="18" charset="0"/>
              </a:rPr>
              <a:t>c)  Năng lượng sạch v</a:t>
            </a:r>
            <a:r>
              <a:rPr lang="en-US" altLang="en-US" sz="3200" dirty="0">
                <a:solidFill>
                  <a:srgbClr val="0000FF"/>
                </a:solidFill>
                <a:latin typeface="Times New Roman" panose="02020603050405020304" pitchFamily="18" charset="0"/>
                <a:ea typeface="Times New Roman" panose="02020603050405020304" pitchFamily="18" charset="0"/>
              </a:rPr>
              <a:t>à</a:t>
            </a:r>
            <a:r>
              <a:rPr lang="en-US" altLang="en-US" sz="3200" dirty="0">
                <a:solidFill>
                  <a:srgbClr val="0000FF"/>
                </a:solidFill>
                <a:latin typeface="Times New Roman" panose="02020603050405020304" pitchFamily="18" charset="0"/>
                <a:cs typeface="Times New Roman" panose="02020603050405020304" pitchFamily="18" charset="0"/>
              </a:rPr>
              <a:t> rất hiếm .</a:t>
            </a:r>
            <a:endParaRPr lang="en-US" altLang="en-US" sz="3200" dirty="0">
              <a:solidFill>
                <a:srgbClr val="0000FF"/>
              </a:solidFill>
              <a:latin typeface="Times New Roman" panose="02020603050405020304" pitchFamily="18" charset="0"/>
              <a:ea typeface="Times New Roman" panose="02020603050405020304" pitchFamily="18" charset="0"/>
            </a:endParaRPr>
          </a:p>
        </p:txBody>
      </p:sp>
      <p:sp>
        <p:nvSpPr>
          <p:cNvPr id="27655" name="Oval 14"/>
          <p:cNvSpPr/>
          <p:nvPr/>
        </p:nvSpPr>
        <p:spPr>
          <a:xfrm>
            <a:off x="269875" y="3429000"/>
            <a:ext cx="644525" cy="708025"/>
          </a:xfrm>
          <a:prstGeom prst="ellipse">
            <a:avLst/>
          </a:prstGeom>
          <a:noFill/>
          <a:ln w="57150" cap="flat" cmpd="sng">
            <a:pattFill prst="solidDmnd">
              <a:fgClr>
                <a:srgbClr val="FF0000"/>
              </a:fgClr>
              <a:bgClr>
                <a:srgbClr val="0000FF"/>
              </a:bgClr>
            </a:pattFill>
            <a:prstDash val="solid"/>
            <a:headEnd type="none" w="med" len="med"/>
            <a:tailEnd type="none" w="med" len="med"/>
          </a:ln>
        </p:spPr>
        <p:txBody>
          <a:bodyPr wrap="none" anchor="ctr" anchorCtr="0"/>
          <a:p>
            <a:pPr eaLnBrk="1" hangingPunct="1"/>
            <a:endParaRPr lang="vi-VN" altLang="en-US" dirty="0">
              <a:latin typeface="Arial" panose="020B0604020202020204" pitchFamily="34"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wedge">
                                      <p:cBhvr>
                                        <p:cTn id="7" dur="1000"/>
                                        <p:tgtEl>
                                          <p:spTgt spid="27655"/>
                                        </p:tgtEl>
                                      </p:cBhvr>
                                    </p:animEffect>
                                  </p:childTnLst>
                                  <p:subTnLst>
                                    <p:audio>
                                      <p:cMediaNode>
                                        <p:cTn display="0" masterRel="sameClick">
                                          <p:stCondLst>
                                            <p:cond evt="begin" delay="0">
                                              <p:tn val="5"/>
                                            </p:cond>
                                          </p:stCondLst>
                                          <p:endCondLst>
                                            <p:cond evt="onStopAudio" delay="0">
                                              <p:tgtEl>
                                                <p:sldTgt/>
                                              </p:tgtEl>
                                            </p:cond>
                                          </p:endCondLst>
                                        </p:cTn>
                                        <p:tgtEl>
                                          <p:sndTgt r:embed="rId1" name="applause.wav"/>
                                        </p:tgtEl>
                                      </p:cMediaNode>
                                    </p:audio>
                                  </p:subTnLst>
                                </p:cTn>
                              </p:par>
                            </p:childTnLst>
                          </p:cTn>
                        </p:par>
                        <p:par>
                          <p:cTn id="8" fill="hold">
                            <p:stCondLst>
                              <p:cond delay="1000"/>
                            </p:stCondLst>
                            <p:childTnLst>
                              <p:par>
                                <p:cTn id="9" presetID="21" presetClass="emph" presetSubtype="0" fill="hold" grpId="1" nodeType="afterEffect">
                                  <p:stCondLst>
                                    <p:cond delay="0"/>
                                  </p:stCondLst>
                                  <p:childTnLst>
                                    <p:animClr clrSpc="hsl" dir="cw">
                                      <p:cBhvr override="childStyle">
                                        <p:cTn id="10" dur="2000" fill="hold"/>
                                        <p:tgtEl>
                                          <p:spTgt spid="27655"/>
                                        </p:tgtEl>
                                        <p:attrNameLst>
                                          <p:attrName>style.color</p:attrName>
                                        </p:attrNameLst>
                                      </p:cBhvr>
                                      <p:by>
                                        <p:hsl h="7199925" s="0" l="0"/>
                                      </p:by>
                                    </p:animClr>
                                    <p:animClr clrSpc="hsl" dir="cw">
                                      <p:cBhvr>
                                        <p:cTn id="11" dur="2000" fill="hold"/>
                                        <p:tgtEl>
                                          <p:spTgt spid="27655"/>
                                        </p:tgtEl>
                                        <p:attrNameLst>
                                          <p:attrName>fillcolor</p:attrName>
                                        </p:attrNameLst>
                                      </p:cBhvr>
                                      <p:by>
                                        <p:hsl h="7199925" s="0" l="0"/>
                                      </p:by>
                                    </p:animClr>
                                    <p:animClr clrSpc="hsl" dir="cw">
                                      <p:cBhvr>
                                        <p:cTn id="12" dur="2000" fill="hold"/>
                                        <p:tgtEl>
                                          <p:spTgt spid="27655"/>
                                        </p:tgtEl>
                                        <p:attrNameLst>
                                          <p:attrName>stroke.color</p:attrName>
                                        </p:attrNameLst>
                                      </p:cBhvr>
                                      <p:by>
                                        <p:hsl h="7199925" s="0" l="0"/>
                                      </p:by>
                                    </p:animClr>
                                    <p:set>
                                      <p:cBhvr>
                                        <p:cTn id="13" dur="2000" fill="hold"/>
                                        <p:tgtEl>
                                          <p:spTgt spid="276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P spid="2765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Text Box 5"/>
          <p:cNvSpPr txBox="1"/>
          <p:nvPr/>
        </p:nvSpPr>
        <p:spPr>
          <a:xfrm>
            <a:off x="1143000" y="257175"/>
            <a:ext cx="7391400" cy="579438"/>
          </a:xfrm>
          <a:prstGeom prst="rect">
            <a:avLst/>
          </a:prstGeom>
          <a:noFill/>
          <a:ln w="9525">
            <a:noFill/>
          </a:ln>
        </p:spPr>
        <p:txBody>
          <a:bodyPr>
            <a:spAutoFit/>
          </a:bodyPr>
          <a:p>
            <a:pPr eaLnBrk="1" hangingPunct="1">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rPr>
              <a:t>Chọn câu trả lời đúng.</a:t>
            </a:r>
            <a:endParaRPr lang="en-US" altLang="en-US" sz="3200" b="1" dirty="0">
              <a:solidFill>
                <a:srgbClr val="0000FF"/>
              </a:solidFill>
              <a:latin typeface="Times New Roman" panose="02020603050405020304" pitchFamily="18" charset="0"/>
              <a:ea typeface="Times New Roman" panose="02020603050405020304" pitchFamily="18" charset="0"/>
            </a:endParaRPr>
          </a:p>
        </p:txBody>
      </p:sp>
      <p:sp>
        <p:nvSpPr>
          <p:cNvPr id="28676" name="Text Box 11"/>
          <p:cNvSpPr txBox="1"/>
          <p:nvPr/>
        </p:nvSpPr>
        <p:spPr>
          <a:xfrm>
            <a:off x="609600" y="769938"/>
            <a:ext cx="8534400" cy="5211762"/>
          </a:xfrm>
          <a:prstGeom prst="rect">
            <a:avLst/>
          </a:prstGeom>
          <a:noFill/>
          <a:ln w="9525">
            <a:noFill/>
          </a:ln>
        </p:spPr>
        <p:txBody>
          <a:bodyPr>
            <a:spAutoFit/>
          </a:bodyPr>
          <a:p>
            <a:pPr marL="457200" indent="-457200" eaLnBrk="1" hangingPunct="1">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Câu 3: Năng lượng nước chảy được dùng để:</a:t>
            </a:r>
            <a:endParaRPr lang="en-US" altLang="en-US" sz="3200" b="1" dirty="0">
              <a:solidFill>
                <a:srgbClr val="FF0000"/>
              </a:solidFill>
              <a:latin typeface="Times New Roman" panose="02020603050405020304" pitchFamily="18" charset="0"/>
              <a:cs typeface="Times New Roman" panose="02020603050405020304" pitchFamily="18" charset="0"/>
            </a:endParaRPr>
          </a:p>
          <a:p>
            <a:pPr marL="457200" indent="-457200" eaLnBrk="1" hangingPunct="1">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a)</a:t>
            </a:r>
            <a:r>
              <a:rPr lang="en-US" altLang="en-US" sz="3200" dirty="0">
                <a:latin typeface="Times New Roman" panose="02020603050405020304" pitchFamily="18" charset="0"/>
                <a:cs typeface="Times New Roman" panose="02020603050405020304" pitchFamily="18" charset="0"/>
              </a:rPr>
              <a:t> Quay tua pin của nh</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 máy thủy điện, chuyên chở h</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ng hóa xuôi dòng, chạy thuyền buồm.</a:t>
            </a:r>
            <a:endParaRPr lang="en-US" altLang="en-US" sz="3200" dirty="0">
              <a:latin typeface="Times New Roman" panose="02020603050405020304" pitchFamily="18" charset="0"/>
              <a:cs typeface="Times New Roman" panose="02020603050405020304" pitchFamily="18" charset="0"/>
            </a:endParaRPr>
          </a:p>
          <a:p>
            <a:pPr marL="457200" indent="-457200" eaLnBrk="1" hangingPunct="1">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b)</a:t>
            </a:r>
            <a:r>
              <a:rPr lang="en-US" altLang="en-US" sz="3200" dirty="0">
                <a:latin typeface="Times New Roman" panose="02020603050405020304" pitchFamily="18" charset="0"/>
                <a:cs typeface="Times New Roman" panose="02020603050405020304" pitchFamily="18" charset="0"/>
              </a:rPr>
              <a:t> Quay tua pin của nh</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 máy thủy điện, quay bánh xe nước đưa nước lên cao, l</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m quay chong chóng.</a:t>
            </a:r>
            <a:endParaRPr lang="en-US" altLang="en-US" sz="3200" dirty="0">
              <a:latin typeface="Times New Roman" panose="02020603050405020304" pitchFamily="18" charset="0"/>
              <a:cs typeface="Times New Roman" panose="02020603050405020304" pitchFamily="18" charset="0"/>
            </a:endParaRPr>
          </a:p>
          <a:p>
            <a:pPr marL="457200" indent="-457200" eaLnBrk="1" hangingPunct="1">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c)</a:t>
            </a:r>
            <a:r>
              <a:rPr lang="en-US" altLang="en-US" sz="3200" dirty="0">
                <a:latin typeface="Times New Roman" panose="02020603050405020304" pitchFamily="18" charset="0"/>
                <a:cs typeface="Times New Roman" panose="02020603050405020304" pitchFamily="18" charset="0"/>
              </a:rPr>
              <a:t> Quay tua pin của nh</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 máy thủy điện, chuyên chở h</a:t>
            </a:r>
            <a:r>
              <a:rPr lang="en-US" altLang="en-US" sz="3200" dirty="0">
                <a:latin typeface="Times New Roman" panose="02020603050405020304" pitchFamily="18" charset="0"/>
                <a:ea typeface="Times New Roman" panose="02020603050405020304" pitchFamily="18" charset="0"/>
              </a:rPr>
              <a:t>à</a:t>
            </a:r>
            <a:r>
              <a:rPr lang="en-US" altLang="en-US" sz="3200" dirty="0">
                <a:latin typeface="Times New Roman" panose="02020603050405020304" pitchFamily="18" charset="0"/>
                <a:cs typeface="Times New Roman" panose="02020603050405020304" pitchFamily="18" charset="0"/>
              </a:rPr>
              <a:t>ng hóa xuôi dòng nước, giã gạo, quay bánh xe nước đưa nước lên cao.</a:t>
            </a:r>
            <a:endParaRPr lang="en-US" altLang="en-US" sz="3200" dirty="0">
              <a:latin typeface="Times New Roman" panose="02020603050405020304" pitchFamily="18" charset="0"/>
              <a:ea typeface="Times New Roman" panose="02020603050405020304" pitchFamily="18" charset="0"/>
            </a:endParaRPr>
          </a:p>
        </p:txBody>
      </p:sp>
      <p:sp>
        <p:nvSpPr>
          <p:cNvPr id="28679" name="Oval 14"/>
          <p:cNvSpPr/>
          <p:nvPr/>
        </p:nvSpPr>
        <p:spPr>
          <a:xfrm>
            <a:off x="552450" y="4419600"/>
            <a:ext cx="533400" cy="609600"/>
          </a:xfrm>
          <a:prstGeom prst="ellipse">
            <a:avLst/>
          </a:prstGeom>
          <a:noFill/>
          <a:ln w="57150" cap="flat" cmpd="sng">
            <a:pattFill prst="solidDmnd">
              <a:fgClr>
                <a:srgbClr val="FF0000"/>
              </a:fgClr>
              <a:bgClr>
                <a:srgbClr val="0000FF"/>
              </a:bgClr>
            </a:pattFill>
            <a:prstDash val="solid"/>
            <a:headEnd type="none" w="med" len="med"/>
            <a:tailEnd type="none" w="med" len="med"/>
          </a:ln>
        </p:spPr>
        <p:txBody>
          <a:bodyPr wrap="none" anchor="ctr" anchorCtr="0"/>
          <a:p>
            <a:pPr eaLnBrk="1" hangingPunct="1"/>
            <a:endParaRPr lang="vi-VN" altLang="en-US" dirty="0">
              <a:latin typeface="Arial" panose="020B0604020202020204" pitchFamily="34"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wedge">
                                      <p:cBhvr>
                                        <p:cTn id="7" dur="1000"/>
                                        <p:tgtEl>
                                          <p:spTgt spid="28679"/>
                                        </p:tgtEl>
                                      </p:cBhvr>
                                    </p:animEffect>
                                  </p:childTnLst>
                                  <p:subTnLst>
                                    <p:audio>
                                      <p:cMediaNode>
                                        <p:cTn display="0" masterRel="sameClick">
                                          <p:stCondLst>
                                            <p:cond evt="begin" delay="0">
                                              <p:tn val="5"/>
                                            </p:cond>
                                          </p:stCondLst>
                                          <p:endCondLst>
                                            <p:cond evt="onStopAudio" delay="0">
                                              <p:tgtEl>
                                                <p:sldTgt/>
                                              </p:tgtEl>
                                            </p:cond>
                                          </p:endCondLst>
                                        </p:cTn>
                                        <p:tgtEl>
                                          <p:sndTgt r:embed="rId1" name="applause.wav"/>
                                        </p:tgtEl>
                                      </p:cMediaNode>
                                    </p:audio>
                                  </p:subTnLst>
                                </p:cTn>
                              </p:par>
                            </p:childTnLst>
                          </p:cTn>
                        </p:par>
                        <p:par>
                          <p:cTn id="8" fill="hold">
                            <p:stCondLst>
                              <p:cond delay="1000"/>
                            </p:stCondLst>
                            <p:childTnLst>
                              <p:par>
                                <p:cTn id="9" presetID="21" presetClass="emph" presetSubtype="0" fill="hold" grpId="1" nodeType="afterEffect">
                                  <p:stCondLst>
                                    <p:cond delay="0"/>
                                  </p:stCondLst>
                                  <p:childTnLst>
                                    <p:animClr clrSpc="hsl" dir="cw">
                                      <p:cBhvr override="childStyle">
                                        <p:cTn id="10" dur="2000" fill="hold"/>
                                        <p:tgtEl>
                                          <p:spTgt spid="28679"/>
                                        </p:tgtEl>
                                        <p:attrNameLst>
                                          <p:attrName>style.color</p:attrName>
                                        </p:attrNameLst>
                                      </p:cBhvr>
                                      <p:by>
                                        <p:hsl h="7199925" s="0" l="0"/>
                                      </p:by>
                                    </p:animClr>
                                    <p:animClr clrSpc="hsl" dir="cw">
                                      <p:cBhvr>
                                        <p:cTn id="11" dur="2000" fill="hold"/>
                                        <p:tgtEl>
                                          <p:spTgt spid="28679"/>
                                        </p:tgtEl>
                                        <p:attrNameLst>
                                          <p:attrName>fillcolor</p:attrName>
                                        </p:attrNameLst>
                                      </p:cBhvr>
                                      <p:by>
                                        <p:hsl h="7199925" s="0" l="0"/>
                                      </p:by>
                                    </p:animClr>
                                    <p:animClr clrSpc="hsl" dir="cw">
                                      <p:cBhvr>
                                        <p:cTn id="12" dur="2000" fill="hold"/>
                                        <p:tgtEl>
                                          <p:spTgt spid="28679"/>
                                        </p:tgtEl>
                                        <p:attrNameLst>
                                          <p:attrName>stroke.color</p:attrName>
                                        </p:attrNameLst>
                                      </p:cBhvr>
                                      <p:by>
                                        <p:hsl h="7199925" s="0" l="0"/>
                                      </p:by>
                                    </p:animClr>
                                    <p:set>
                                      <p:cBhvr>
                                        <p:cTn id="13" dur="2000" fill="hold"/>
                                        <p:tgtEl>
                                          <p:spTgt spid="286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nimBg="1"/>
      <p:bldP spid="2867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Text Box 11"/>
          <p:cNvSpPr txBox="1"/>
          <p:nvPr/>
        </p:nvSpPr>
        <p:spPr>
          <a:xfrm>
            <a:off x="457200" y="381000"/>
            <a:ext cx="8382000" cy="4724400"/>
          </a:xfrm>
          <a:prstGeom prst="rect">
            <a:avLst/>
          </a:prstGeom>
          <a:noFill/>
          <a:ln w="9525">
            <a:noFill/>
          </a:ln>
        </p:spPr>
        <p:txBody>
          <a:bodyPr>
            <a:spAutoFit/>
          </a:bodyPr>
          <a:p>
            <a:pPr marL="457200" indent="-457200" eaLnBrk="1" hangingPunct="1">
              <a:spcBef>
                <a:spcPct val="50000"/>
              </a:spcBef>
              <a:buNone/>
            </a:pPr>
            <a:r>
              <a:rPr lang="en-US" altLang="en-US" sz="3200" b="1" dirty="0">
                <a:solidFill>
                  <a:srgbClr val="FF0000"/>
                </a:solidFill>
                <a:latin typeface="Times New Roman" panose="02020603050405020304" pitchFamily="18" charset="0"/>
                <a:cs typeface="Times New Roman" panose="02020603050405020304" pitchFamily="18" charset="0"/>
              </a:rPr>
              <a:t>Câu 4:</a:t>
            </a:r>
            <a:r>
              <a:rPr lang="en-US" altLang="en-US" sz="3200" dirty="0">
                <a:latin typeface="Times New Roman" panose="02020603050405020304" pitchFamily="18" charset="0"/>
                <a:cs typeface="Times New Roman" panose="02020603050405020304" pitchFamily="18" charset="0"/>
              </a:rPr>
              <a:t>  </a:t>
            </a:r>
            <a:r>
              <a:rPr lang="en-US" altLang="en-US" sz="3200" b="1" dirty="0">
                <a:solidFill>
                  <a:srgbClr val="0000FF"/>
                </a:solidFill>
                <a:latin typeface="Times New Roman" panose="02020603050405020304" pitchFamily="18" charset="0"/>
                <a:cs typeface="Times New Roman" panose="02020603050405020304" pitchFamily="18" charset="0"/>
              </a:rPr>
              <a:t>Chọn câu nói đúng</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a:p>
            <a:pPr marL="457200" indent="-457200" eaLnBrk="1" hangingPunct="1">
              <a:spcBef>
                <a:spcPct val="50000"/>
              </a:spcBef>
              <a:buAutoNum type="alphaLcParenR"/>
            </a:pPr>
            <a:r>
              <a:rPr lang="en-US" altLang="en-US" sz="3200" dirty="0">
                <a:solidFill>
                  <a:srgbClr val="0000FF"/>
                </a:solidFill>
                <a:latin typeface="Times New Roman" panose="02020603050405020304" pitchFamily="18" charset="0"/>
                <a:cs typeface="Times New Roman" panose="02020603050405020304" pitchFamily="18" charset="0"/>
              </a:rPr>
              <a:t>Nước ta có rất nhiều nh</a:t>
            </a:r>
            <a:r>
              <a:rPr lang="en-US" altLang="en-US" sz="3200" dirty="0">
                <a:solidFill>
                  <a:srgbClr val="0000FF"/>
                </a:solidFill>
                <a:latin typeface="Times New Roman" panose="02020603050405020304" pitchFamily="18" charset="0"/>
                <a:ea typeface="Times New Roman" panose="02020603050405020304" pitchFamily="18" charset="0"/>
              </a:rPr>
              <a:t>à</a:t>
            </a:r>
            <a:r>
              <a:rPr lang="en-US" altLang="en-US" sz="3200" dirty="0">
                <a:solidFill>
                  <a:srgbClr val="0000FF"/>
                </a:solidFill>
                <a:latin typeface="Times New Roman" panose="02020603050405020304" pitchFamily="18" charset="0"/>
                <a:cs typeface="Times New Roman" panose="02020603050405020304" pitchFamily="18" charset="0"/>
              </a:rPr>
              <a:t> máy thủy điện nên điện dùng thoải mái, không bao giờ thiếu.</a:t>
            </a:r>
            <a:endParaRPr lang="en-US" altLang="en-US" sz="3200" dirty="0">
              <a:solidFill>
                <a:srgbClr val="0000FF"/>
              </a:solidFill>
              <a:latin typeface="Times New Roman" panose="02020603050405020304" pitchFamily="18" charset="0"/>
              <a:cs typeface="Times New Roman" panose="02020603050405020304" pitchFamily="18" charset="0"/>
            </a:endParaRPr>
          </a:p>
          <a:p>
            <a:pPr marL="457200" indent="-457200" eaLnBrk="1" hangingPunct="1">
              <a:spcBef>
                <a:spcPct val="50000"/>
              </a:spcBef>
              <a:buNone/>
            </a:pPr>
            <a:r>
              <a:rPr lang="en-US" altLang="en-US" sz="3200" dirty="0">
                <a:solidFill>
                  <a:srgbClr val="0000FF"/>
                </a:solidFill>
                <a:latin typeface="Times New Roman" panose="02020603050405020304" pitchFamily="18" charset="0"/>
                <a:cs typeface="Times New Roman" panose="02020603050405020304" pitchFamily="18" charset="0"/>
              </a:rPr>
              <a:t>b) Nước ta có rất nhiều nh</a:t>
            </a:r>
            <a:r>
              <a:rPr lang="en-US" altLang="en-US" sz="3200" dirty="0">
                <a:solidFill>
                  <a:srgbClr val="0000FF"/>
                </a:solidFill>
                <a:latin typeface="Times New Roman" panose="02020603050405020304" pitchFamily="18" charset="0"/>
                <a:ea typeface="Times New Roman" panose="02020603050405020304" pitchFamily="18" charset="0"/>
              </a:rPr>
              <a:t>à</a:t>
            </a:r>
            <a:r>
              <a:rPr lang="en-US" altLang="en-US" sz="3200" dirty="0">
                <a:solidFill>
                  <a:srgbClr val="0000FF"/>
                </a:solidFill>
                <a:latin typeface="Times New Roman" panose="02020603050405020304" pitchFamily="18" charset="0"/>
                <a:cs typeface="Times New Roman" panose="02020603050405020304" pitchFamily="18" charset="0"/>
              </a:rPr>
              <a:t> máy thủy điện nhưng vẫn luôn trong tình trạng thiếu điện. Vì vậy chúng ta phải sử dụng tiết kiệm điện.</a:t>
            </a:r>
            <a:endParaRPr lang="en-US" altLang="en-US" sz="3200" dirty="0">
              <a:solidFill>
                <a:srgbClr val="0000FF"/>
              </a:solidFill>
              <a:latin typeface="Times New Roman" panose="02020603050405020304" pitchFamily="18" charset="0"/>
              <a:cs typeface="Times New Roman" panose="02020603050405020304" pitchFamily="18" charset="0"/>
            </a:endParaRPr>
          </a:p>
          <a:p>
            <a:pPr marL="457200" indent="-457200" eaLnBrk="1" hangingPunct="1">
              <a:spcBef>
                <a:spcPct val="50000"/>
              </a:spcBef>
              <a:buNone/>
            </a:pPr>
            <a:r>
              <a:rPr lang="en-US" altLang="en-US" sz="3200" dirty="0">
                <a:solidFill>
                  <a:srgbClr val="0000FF"/>
                </a:solidFill>
                <a:latin typeface="Times New Roman" panose="02020603050405020304" pitchFamily="18" charset="0"/>
                <a:cs typeface="Times New Roman" panose="02020603050405020304" pitchFamily="18" charset="0"/>
              </a:rPr>
              <a:t>c) Nước ta có rất ít nh</a:t>
            </a:r>
            <a:r>
              <a:rPr lang="en-US" altLang="en-US" sz="3200" dirty="0">
                <a:solidFill>
                  <a:srgbClr val="0000FF"/>
                </a:solidFill>
                <a:latin typeface="Times New Roman" panose="02020603050405020304" pitchFamily="18" charset="0"/>
                <a:ea typeface="Times New Roman" panose="02020603050405020304" pitchFamily="18" charset="0"/>
              </a:rPr>
              <a:t>à</a:t>
            </a:r>
            <a:r>
              <a:rPr lang="en-US" altLang="en-US" sz="3200" dirty="0">
                <a:solidFill>
                  <a:srgbClr val="0000FF"/>
                </a:solidFill>
                <a:latin typeface="Times New Roman" panose="02020603050405020304" pitchFamily="18" charset="0"/>
                <a:cs typeface="Times New Roman" panose="02020603050405020304" pitchFamily="18" charset="0"/>
              </a:rPr>
              <a:t> máy thủy điện nên điện không đáp ứng đủ cho sản xuất v</a:t>
            </a:r>
            <a:r>
              <a:rPr lang="en-US" altLang="en-US" sz="3200" dirty="0">
                <a:solidFill>
                  <a:srgbClr val="0000FF"/>
                </a:solidFill>
                <a:latin typeface="Times New Roman" panose="02020603050405020304" pitchFamily="18" charset="0"/>
                <a:ea typeface="Times New Roman" panose="02020603050405020304" pitchFamily="18" charset="0"/>
              </a:rPr>
              <a:t>à</a:t>
            </a:r>
            <a:r>
              <a:rPr lang="en-US" altLang="en-US" sz="3200" dirty="0">
                <a:solidFill>
                  <a:srgbClr val="0000FF"/>
                </a:solidFill>
                <a:latin typeface="Times New Roman" panose="02020603050405020304" pitchFamily="18" charset="0"/>
                <a:cs typeface="Times New Roman" panose="02020603050405020304" pitchFamily="18" charset="0"/>
              </a:rPr>
              <a:t> sinh hoạt.</a:t>
            </a:r>
            <a:endParaRPr lang="en-US" altLang="en-US" sz="3200" dirty="0">
              <a:solidFill>
                <a:srgbClr val="0000FF"/>
              </a:solidFill>
              <a:latin typeface="Times New Roman" panose="02020603050405020304" pitchFamily="18" charset="0"/>
              <a:ea typeface="Times New Roman" panose="02020603050405020304" pitchFamily="18" charset="0"/>
            </a:endParaRPr>
          </a:p>
        </p:txBody>
      </p:sp>
      <p:sp>
        <p:nvSpPr>
          <p:cNvPr id="29702" name="Oval 14"/>
          <p:cNvSpPr/>
          <p:nvPr/>
        </p:nvSpPr>
        <p:spPr>
          <a:xfrm>
            <a:off x="304800" y="2286000"/>
            <a:ext cx="685800" cy="685800"/>
          </a:xfrm>
          <a:prstGeom prst="ellipse">
            <a:avLst/>
          </a:prstGeom>
          <a:noFill/>
          <a:ln w="57150" cap="flat" cmpd="sng">
            <a:pattFill prst="solidDmnd">
              <a:fgClr>
                <a:srgbClr val="FF0000"/>
              </a:fgClr>
              <a:bgClr>
                <a:srgbClr val="0000FF"/>
              </a:bgClr>
            </a:pattFill>
            <a:prstDash val="solid"/>
            <a:headEnd type="none" w="med" len="med"/>
            <a:tailEnd type="none" w="med" len="med"/>
          </a:ln>
        </p:spPr>
        <p:txBody>
          <a:bodyPr wrap="none" anchor="ctr" anchorCtr="0"/>
          <a:p>
            <a:pPr eaLnBrk="1" hangingPunct="1"/>
            <a:endParaRPr lang="vi-VN" altLang="en-US" dirty="0">
              <a:latin typeface="Arial" panose="020B0604020202020204" pitchFamily="34"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wedge">
                                      <p:cBhvr>
                                        <p:cTn id="7" dur="1000"/>
                                        <p:tgtEl>
                                          <p:spTgt spid="29702"/>
                                        </p:tgtEl>
                                      </p:cBhvr>
                                    </p:animEffect>
                                  </p:childTnLst>
                                  <p:subTnLst>
                                    <p:audio>
                                      <p:cMediaNode>
                                        <p:cTn display="0" masterRel="sameClick">
                                          <p:stCondLst>
                                            <p:cond evt="begin" delay="0">
                                              <p:tn val="5"/>
                                            </p:cond>
                                          </p:stCondLst>
                                          <p:endCondLst>
                                            <p:cond evt="onStopAudio" delay="0">
                                              <p:tgtEl>
                                                <p:sldTgt/>
                                              </p:tgtEl>
                                            </p:cond>
                                          </p:endCondLst>
                                        </p:cTn>
                                        <p:tgtEl>
                                          <p:sndTgt r:embed="rId1" name="applause.wav"/>
                                        </p:tgtEl>
                                      </p:cMediaNode>
                                    </p:audio>
                                  </p:subTnLst>
                                </p:cTn>
                              </p:par>
                            </p:childTnLst>
                          </p:cTn>
                        </p:par>
                        <p:par>
                          <p:cTn id="8" fill="hold">
                            <p:stCondLst>
                              <p:cond delay="1000"/>
                            </p:stCondLst>
                            <p:childTnLst>
                              <p:par>
                                <p:cTn id="9" presetID="21" presetClass="emph" presetSubtype="0" fill="hold" grpId="1" nodeType="afterEffect">
                                  <p:stCondLst>
                                    <p:cond delay="0"/>
                                  </p:stCondLst>
                                  <p:childTnLst>
                                    <p:animClr clrSpc="hsl" dir="cw">
                                      <p:cBhvr override="childStyle">
                                        <p:cTn id="10" dur="2000" fill="hold"/>
                                        <p:tgtEl>
                                          <p:spTgt spid="29702"/>
                                        </p:tgtEl>
                                        <p:attrNameLst>
                                          <p:attrName>style.color</p:attrName>
                                        </p:attrNameLst>
                                      </p:cBhvr>
                                      <p:by>
                                        <p:hsl h="7199925" s="0" l="0"/>
                                      </p:by>
                                    </p:animClr>
                                    <p:animClr clrSpc="hsl" dir="cw">
                                      <p:cBhvr>
                                        <p:cTn id="11" dur="2000" fill="hold"/>
                                        <p:tgtEl>
                                          <p:spTgt spid="29702"/>
                                        </p:tgtEl>
                                        <p:attrNameLst>
                                          <p:attrName>fillcolor</p:attrName>
                                        </p:attrNameLst>
                                      </p:cBhvr>
                                      <p:by>
                                        <p:hsl h="7199925" s="0" l="0"/>
                                      </p:by>
                                    </p:animClr>
                                    <p:animClr clrSpc="hsl" dir="cw">
                                      <p:cBhvr>
                                        <p:cTn id="12" dur="2000" fill="hold"/>
                                        <p:tgtEl>
                                          <p:spTgt spid="29702"/>
                                        </p:tgtEl>
                                        <p:attrNameLst>
                                          <p:attrName>stroke.color</p:attrName>
                                        </p:attrNameLst>
                                      </p:cBhvr>
                                      <p:by>
                                        <p:hsl h="7199925" s="0" l="0"/>
                                      </p:by>
                                    </p:animClr>
                                    <p:set>
                                      <p:cBhvr>
                                        <p:cTn id="13" dur="2000" fill="hold"/>
                                        <p:tgtEl>
                                          <p:spTgt spid="297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3" descr="Picture1"/>
          <p:cNvPicPr>
            <a:picLocks noChangeAspect="1"/>
          </p:cNvPicPr>
          <p:nvPr/>
        </p:nvPicPr>
        <p:blipFill>
          <a:blip r:embed="rId1"/>
          <a:stretch>
            <a:fillRect/>
          </a:stretch>
        </p:blipFill>
        <p:spPr>
          <a:xfrm>
            <a:off x="0" y="6858000"/>
            <a:ext cx="9144000" cy="152400"/>
          </a:xfrm>
          <a:prstGeom prst="rect">
            <a:avLst/>
          </a:prstGeom>
          <a:noFill/>
          <a:ln w="9525">
            <a:noFill/>
          </a:ln>
        </p:spPr>
      </p:pic>
      <p:sp>
        <p:nvSpPr>
          <p:cNvPr id="30723" name="Text Box 4"/>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30724" name="Text Box 5"/>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30725" name="Text Box 6"/>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47477" name="Text Box 21"/>
          <p:cNvSpPr txBox="1">
            <a:spLocks noChangeArrowheads="1"/>
          </p:cNvSpPr>
          <p:nvPr/>
        </p:nvSpPr>
        <p:spPr bwMode="auto">
          <a:xfrm>
            <a:off x="830263" y="1333500"/>
            <a:ext cx="7720013" cy="1816100"/>
          </a:xfrm>
          <a:prstGeom prst="rect">
            <a:avLst/>
          </a:prstGeom>
          <a:noFill/>
          <a:ln w="9525">
            <a:noFill/>
            <a:miter lim="800000"/>
          </a:ln>
        </p:spPr>
        <p:txBody>
          <a:bodyPr>
            <a:spAutoFit/>
          </a:bodyPr>
          <a:p>
            <a:pPr algn="ctr">
              <a:spcBef>
                <a:spcPct val="50000"/>
              </a:spcBef>
              <a:buNone/>
            </a:pPr>
            <a:r>
              <a:rPr sz="3200" b="1" dirty="0">
                <a:solidFill>
                  <a:srgbClr val="000066"/>
                </a:solidFill>
                <a:latin typeface="Times New Roman" panose="02020603050405020304" pitchFamily="18" charset="0"/>
                <a:cs typeface="Times New Roman" panose="02020603050405020304" pitchFamily="18" charset="0"/>
              </a:rPr>
              <a:t> - Về nh</a:t>
            </a:r>
            <a:r>
              <a:rPr sz="3200" b="1" dirty="0">
                <a:solidFill>
                  <a:srgbClr val="000066"/>
                </a:solidFill>
                <a:latin typeface="Times New Roman" panose="02020603050405020304" pitchFamily="18" charset="0"/>
                <a:ea typeface="Times New Roman" panose="02020603050405020304" pitchFamily="18" charset="0"/>
              </a:rPr>
              <a:t>à</a:t>
            </a:r>
            <a:r>
              <a:rPr sz="3200" b="1" dirty="0">
                <a:solidFill>
                  <a:srgbClr val="000066"/>
                </a:solidFill>
                <a:latin typeface="Times New Roman" panose="02020603050405020304" pitchFamily="18" charset="0"/>
                <a:cs typeface="Times New Roman" panose="02020603050405020304" pitchFamily="18" charset="0"/>
              </a:rPr>
              <a:t> học b</a:t>
            </a:r>
            <a:r>
              <a:rPr sz="3200" b="1" dirty="0">
                <a:solidFill>
                  <a:srgbClr val="000066"/>
                </a:solidFill>
                <a:latin typeface="Times New Roman" panose="02020603050405020304" pitchFamily="18" charset="0"/>
                <a:ea typeface="Times New Roman" panose="02020603050405020304" pitchFamily="18" charset="0"/>
              </a:rPr>
              <a:t>à</a:t>
            </a:r>
            <a:r>
              <a:rPr sz="3200" b="1" dirty="0">
                <a:solidFill>
                  <a:srgbClr val="000066"/>
                </a:solidFill>
                <a:latin typeface="Times New Roman" panose="02020603050405020304" pitchFamily="18" charset="0"/>
                <a:cs typeface="Times New Roman" panose="02020603050405020304" pitchFamily="18" charset="0"/>
              </a:rPr>
              <a:t>i.</a:t>
            </a:r>
            <a:endParaRPr sz="3200" b="1" i="1" dirty="0">
              <a:solidFill>
                <a:srgbClr val="2D2D8A"/>
              </a:solidFill>
              <a:latin typeface="Times New Roman" panose="02020603050405020304" pitchFamily="18" charset="0"/>
              <a:cs typeface="Times New Roman" panose="02020603050405020304" pitchFamily="18" charset="0"/>
            </a:endParaRPr>
          </a:p>
          <a:p>
            <a:pPr algn="ctr">
              <a:spcBef>
                <a:spcPct val="50000"/>
              </a:spcBef>
              <a:buNone/>
            </a:pPr>
            <a:r>
              <a:rPr sz="3200" b="1" dirty="0">
                <a:solidFill>
                  <a:srgbClr val="000066"/>
                </a:solidFill>
                <a:latin typeface="Times New Roman" panose="02020603050405020304" pitchFamily="18" charset="0"/>
                <a:cs typeface="Times New Roman" panose="02020603050405020304" pitchFamily="18" charset="0"/>
              </a:rPr>
              <a:t>- Sưu tầm các đồ dùng điện, ghi v</a:t>
            </a:r>
            <a:r>
              <a:rPr sz="3200" b="1" dirty="0">
                <a:solidFill>
                  <a:srgbClr val="000066"/>
                </a:solidFill>
                <a:latin typeface="Times New Roman" panose="02020603050405020304" pitchFamily="18" charset="0"/>
                <a:ea typeface="Times New Roman" panose="02020603050405020304" pitchFamily="18" charset="0"/>
              </a:rPr>
              <a:t>à</a:t>
            </a:r>
            <a:r>
              <a:rPr sz="3200" b="1" dirty="0">
                <a:solidFill>
                  <a:srgbClr val="000066"/>
                </a:solidFill>
                <a:latin typeface="Times New Roman" panose="02020603050405020304" pitchFamily="18" charset="0"/>
                <a:cs typeface="Times New Roman" panose="02020603050405020304" pitchFamily="18" charset="0"/>
              </a:rPr>
              <a:t>o giấy nháp.</a:t>
            </a:r>
            <a:endParaRPr sz="3200" b="1" dirty="0">
              <a:solidFill>
                <a:srgbClr val="000066"/>
              </a:solidFill>
              <a:latin typeface="Times New Roman" panose="02020603050405020304" pitchFamily="18" charset="0"/>
              <a:ea typeface="Times New Roman" panose="02020603050405020304" pitchFamily="18" charset="0"/>
            </a:endParaRPr>
          </a:p>
        </p:txBody>
      </p:sp>
      <p:grpSp>
        <p:nvGrpSpPr>
          <p:cNvPr id="2" name="Group 22"/>
          <p:cNvGrpSpPr/>
          <p:nvPr/>
        </p:nvGrpSpPr>
        <p:grpSpPr>
          <a:xfrm>
            <a:off x="533400" y="990600"/>
            <a:ext cx="8229600" cy="3048000"/>
            <a:chOff x="0" y="0"/>
            <a:chExt cx="5760" cy="4320"/>
          </a:xfrm>
        </p:grpSpPr>
        <p:pic>
          <p:nvPicPr>
            <p:cNvPr id="30731" name="Picture 23" descr="A-rainbowbar2"/>
            <p:cNvPicPr>
              <a:picLocks noChangeAspect="1"/>
            </p:cNvPicPr>
            <p:nvPr/>
          </p:nvPicPr>
          <p:blipFill>
            <a:blip r:embed="rId2"/>
            <a:stretch>
              <a:fillRect/>
            </a:stretch>
          </p:blipFill>
          <p:spPr>
            <a:xfrm rot="-5400000">
              <a:off x="-1864" y="2056"/>
              <a:ext cx="3936" cy="208"/>
            </a:xfrm>
            <a:prstGeom prst="rect">
              <a:avLst/>
            </a:prstGeom>
            <a:noFill/>
            <a:ln w="9525">
              <a:noFill/>
            </a:ln>
          </p:spPr>
        </p:pic>
        <p:pic>
          <p:nvPicPr>
            <p:cNvPr id="30732" name="Picture 24" descr="A-rainbowbar2"/>
            <p:cNvPicPr>
              <a:picLocks noChangeAspect="1"/>
            </p:cNvPicPr>
            <p:nvPr/>
          </p:nvPicPr>
          <p:blipFill>
            <a:blip r:embed="rId2"/>
            <a:stretch>
              <a:fillRect/>
            </a:stretch>
          </p:blipFill>
          <p:spPr>
            <a:xfrm>
              <a:off x="0" y="0"/>
              <a:ext cx="5568" cy="247"/>
            </a:xfrm>
            <a:prstGeom prst="rect">
              <a:avLst/>
            </a:prstGeom>
            <a:noFill/>
            <a:ln w="9525">
              <a:noFill/>
            </a:ln>
          </p:spPr>
        </p:pic>
        <p:pic>
          <p:nvPicPr>
            <p:cNvPr id="30733" name="Picture 25" descr="A-rainbowbar2"/>
            <p:cNvPicPr>
              <a:picLocks noChangeAspect="1"/>
            </p:cNvPicPr>
            <p:nvPr/>
          </p:nvPicPr>
          <p:blipFill>
            <a:blip r:embed="rId2"/>
            <a:stretch>
              <a:fillRect/>
            </a:stretch>
          </p:blipFill>
          <p:spPr>
            <a:xfrm flipH="1">
              <a:off x="0" y="4073"/>
              <a:ext cx="5568" cy="247"/>
            </a:xfrm>
            <a:prstGeom prst="rect">
              <a:avLst/>
            </a:prstGeom>
            <a:noFill/>
            <a:ln w="9525">
              <a:noFill/>
            </a:ln>
          </p:spPr>
        </p:pic>
        <p:pic>
          <p:nvPicPr>
            <p:cNvPr id="30734" name="Picture 26" descr="A-rainbowbar2"/>
            <p:cNvPicPr>
              <a:picLocks noChangeAspect="1"/>
            </p:cNvPicPr>
            <p:nvPr/>
          </p:nvPicPr>
          <p:blipFill>
            <a:blip r:embed="rId2"/>
            <a:stretch>
              <a:fillRect/>
            </a:stretch>
          </p:blipFill>
          <p:spPr>
            <a:xfrm rot="5400000" flipV="1">
              <a:off x="3496" y="2056"/>
              <a:ext cx="4320" cy="208"/>
            </a:xfrm>
            <a:prstGeom prst="rect">
              <a:avLst/>
            </a:prstGeom>
            <a:noFill/>
            <a:ln w="9525">
              <a:noFill/>
            </a:ln>
          </p:spPr>
        </p:pic>
      </p:grpSp>
      <p:sp>
        <p:nvSpPr>
          <p:cNvPr id="30730" name="WordArt 31"/>
          <p:cNvSpPr>
            <a:spLocks noTextEdit="1"/>
          </p:cNvSpPr>
          <p:nvPr/>
        </p:nvSpPr>
        <p:spPr>
          <a:xfrm>
            <a:off x="3352800" y="377825"/>
            <a:ext cx="2514600" cy="611188"/>
          </a:xfrm>
          <a:prstGeom prst="rect">
            <a:avLst/>
          </a:prstGeom>
        </p:spPr>
        <p:txBody>
          <a:bodyPr wrap="none" fromWordArt="1">
            <a:prstTxWarp prst="textPlain">
              <a:avLst>
                <a:gd name="adj" fmla="val 50000"/>
              </a:avLst>
            </a:prstTxWarp>
            <a:normAutofit/>
          </a:bodyPr>
          <a:p>
            <a:pPr algn="ctr"/>
            <a:r>
              <a:rPr lang="en-US" sz="3600" b="1">
                <a:ln w="28575" cap="flat" cmpd="sng">
                  <a:solidFill>
                    <a:schemeClr val="tx1"/>
                  </a:solidFill>
                  <a:prstDash val="soli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latin typeface="Times New Roman" panose="02020603050405020304" pitchFamily="18" charset="0"/>
                <a:ea typeface="Times New Roman" panose="02020603050405020304" pitchFamily="18" charset="0"/>
              </a:rPr>
              <a:t>Dặn dò:</a:t>
            </a:r>
            <a:endParaRPr lang="en-US" sz="3600" b="1">
              <a:ln w="28575" cap="flat" cmpd="sng">
                <a:solidFill>
                  <a:schemeClr val="tx1"/>
                </a:solidFill>
                <a:prstDash val="soli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latin typeface="Times New Roman" panose="02020603050405020304" pitchFamily="18" charset="0"/>
              <a:ea typeface="Times New Roman" panose="02020603050405020304" pitchFamily="18"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47477"/>
                                        </p:tgtEl>
                                        <p:attrNameLst>
                                          <p:attrName>style.visibility</p:attrName>
                                        </p:attrNameLst>
                                      </p:cBhvr>
                                      <p:to>
                                        <p:strVal val="visible"/>
                                      </p:to>
                                    </p:set>
                                    <p:animEffect transition="in" filter="wedge">
                                      <p:cBhvr>
                                        <p:cTn id="7" dur="2000"/>
                                        <p:tgtEl>
                                          <p:spTgt spid="147477"/>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7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0" y="-76200"/>
            <a:ext cx="9220200" cy="6857365"/>
          </a:xfrm>
          <a:prstGeom prst="rect">
            <a:avLst/>
          </a:prstGeom>
        </p:spPr>
      </p:pic>
      <p:pic>
        <p:nvPicPr>
          <p:cNvPr id="2" name="Picture 1"/>
          <p:cNvPicPr>
            <a:picLocks noChangeAspect="1"/>
          </p:cNvPicPr>
          <p:nvPr/>
        </p:nvPicPr>
        <p:blipFill>
          <a:blip r:embed="rId2"/>
          <a:stretch>
            <a:fillRect/>
          </a:stretch>
        </p:blipFill>
        <p:spPr>
          <a:xfrm>
            <a:off x="1060675" y="2217902"/>
            <a:ext cx="7022650" cy="1964995"/>
          </a:xfrm>
          <a:prstGeom prst="rect">
            <a:avLst/>
          </a:prstGeom>
        </p:spPr>
      </p:pic>
    </p:spTree>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13" descr="Picture2"/>
          <p:cNvPicPr>
            <a:picLocks noChangeAspect="1"/>
          </p:cNvPicPr>
          <p:nvPr/>
        </p:nvPicPr>
        <p:blipFill>
          <a:blip r:embed="rId1"/>
          <a:stretch>
            <a:fillRect/>
          </a:stretch>
        </p:blipFill>
        <p:spPr>
          <a:xfrm rot="652856">
            <a:off x="52388" y="3724275"/>
            <a:ext cx="1419225" cy="1208088"/>
          </a:xfrm>
          <a:prstGeom prst="rect">
            <a:avLst/>
          </a:prstGeom>
          <a:noFill/>
          <a:ln w="9525">
            <a:noFill/>
          </a:ln>
        </p:spPr>
      </p:pic>
      <p:sp>
        <p:nvSpPr>
          <p:cNvPr id="15" name="Oval 18"/>
          <p:cNvSpPr>
            <a:spLocks noChangeArrowheads="1"/>
          </p:cNvSpPr>
          <p:nvPr/>
        </p:nvSpPr>
        <p:spPr bwMode="auto">
          <a:xfrm>
            <a:off x="152400" y="1704975"/>
            <a:ext cx="1524000" cy="984250"/>
          </a:xfrm>
          <a:prstGeom prst="ellipse">
            <a:avLst/>
          </a:prstGeom>
          <a:solidFill>
            <a:srgbClr val="FFFF00"/>
          </a:solidFill>
          <a:ln w="12700">
            <a:solidFill>
              <a:srgbClr val="0000FF"/>
            </a:solidFill>
            <a:round/>
          </a:ln>
        </p:spPr>
        <p:txBody>
          <a:bodyPr wrap="none" lIns="74669" tIns="37335" rIns="74669" bIns="37335" anchor="ctr"/>
          <a:lstStyle>
            <a:lvl1pPr>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70280" fontAlgn="base">
              <a:spcBef>
                <a:spcPct val="0"/>
              </a:spcBef>
              <a:spcAft>
                <a:spcPct val="0"/>
              </a:spcAft>
              <a:defRPr sz="1900">
                <a:solidFill>
                  <a:schemeClr val="tx1"/>
                </a:solidFill>
                <a:latin typeface="Calibri" panose="020F0502020204030204" pitchFamily="34" charset="0"/>
              </a:defRPr>
            </a:lvl6pPr>
            <a:lvl7pPr marL="2971800" indent="-228600" defTabSz="970280" fontAlgn="base">
              <a:spcBef>
                <a:spcPct val="0"/>
              </a:spcBef>
              <a:spcAft>
                <a:spcPct val="0"/>
              </a:spcAft>
              <a:defRPr sz="1900">
                <a:solidFill>
                  <a:schemeClr val="tx1"/>
                </a:solidFill>
                <a:latin typeface="Calibri" panose="020F0502020204030204" pitchFamily="34" charset="0"/>
              </a:defRPr>
            </a:lvl7pPr>
            <a:lvl8pPr marL="3429000" indent="-228600" defTabSz="970280" fontAlgn="base">
              <a:spcBef>
                <a:spcPct val="0"/>
              </a:spcBef>
              <a:spcAft>
                <a:spcPct val="0"/>
              </a:spcAft>
              <a:defRPr sz="1900">
                <a:solidFill>
                  <a:schemeClr val="tx1"/>
                </a:solidFill>
                <a:latin typeface="Calibri" panose="020F0502020204030204" pitchFamily="34" charset="0"/>
              </a:defRPr>
            </a:lvl8pPr>
            <a:lvl9pPr marL="3886200" indent="-228600" defTabSz="970280" fontAlgn="base">
              <a:spcBef>
                <a:spcPct val="0"/>
              </a:spcBef>
              <a:spcAft>
                <a:spcPct val="0"/>
              </a:spcAft>
              <a:defRPr sz="19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465" b="1" i="1" u="sng"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Câu 1</a:t>
            </a:r>
            <a:endParaRPr kumimoji="0" lang="en-US" altLang="en-US" sz="2465" b="1" i="1" u="sng"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6" name="AutoShape 17"/>
          <p:cNvSpPr>
            <a:spLocks noChangeArrowheads="1"/>
          </p:cNvSpPr>
          <p:nvPr/>
        </p:nvSpPr>
        <p:spPr bwMode="auto">
          <a:xfrm>
            <a:off x="1752600" y="1581150"/>
            <a:ext cx="5867400" cy="1171575"/>
          </a:xfrm>
          <a:prstGeom prst="roundRect">
            <a:avLst>
              <a:gd name="adj" fmla="val 16667"/>
            </a:avLst>
          </a:prstGeom>
          <a:solidFill>
            <a:srgbClr val="6600FF"/>
          </a:solidFill>
          <a:ln w="9525">
            <a:solidFill>
              <a:srgbClr val="FF0000"/>
            </a:solidFill>
            <a:round/>
          </a:ln>
        </p:spPr>
        <p:txBody>
          <a:bodyPr wrap="none" lIns="74669" tIns="37335" rIns="74669" bIns="37335" anchor="ctr"/>
          <a:p>
            <a:pPr marL="342900" indent="-342900"/>
            <a:r>
              <a:rPr lang="en-US" altLang="en-US" sz="2400" b="1" i="1" dirty="0">
                <a:solidFill>
                  <a:schemeClr val="bg1"/>
                </a:solidFill>
                <a:latin typeface="Times New Roman" panose="02020603050405020304" pitchFamily="18" charset="0"/>
                <a:cs typeface="Times New Roman" panose="02020603050405020304" pitchFamily="18" charset="0"/>
              </a:rPr>
              <a:t>Có mấy loại chất đốt ? </a:t>
            </a:r>
            <a:endParaRPr lang="en-US" altLang="en-US" sz="2400" b="1" i="1" dirty="0">
              <a:solidFill>
                <a:schemeClr val="bg1"/>
              </a:solidFill>
              <a:latin typeface="Times New Roman" panose="02020603050405020304" pitchFamily="18" charset="0"/>
              <a:ea typeface="Times New Roman" panose="02020603050405020304" pitchFamily="18" charset="0"/>
            </a:endParaRPr>
          </a:p>
        </p:txBody>
      </p:sp>
      <p:sp>
        <p:nvSpPr>
          <p:cNvPr id="20" name="AutoShape 17"/>
          <p:cNvSpPr>
            <a:spLocks noChangeArrowheads="1"/>
          </p:cNvSpPr>
          <p:nvPr/>
        </p:nvSpPr>
        <p:spPr bwMode="auto">
          <a:xfrm>
            <a:off x="1752600" y="2851150"/>
            <a:ext cx="5867400" cy="442913"/>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14:hiddenLine>
            </a:ext>
          </a:extLst>
        </p:spPr>
        <p:txBody>
          <a:bodyPr wrap="none" lIns="74669" tIns="37335" rIns="74669" bIns="37335" anchor="ctr"/>
          <a:p>
            <a:pPr>
              <a:spcBef>
                <a:spcPts val="925"/>
              </a:spcBef>
            </a:pPr>
            <a:r>
              <a:rPr lang="en-US" altLang="en-US" sz="2400" dirty="0">
                <a:solidFill>
                  <a:schemeClr val="bg1"/>
                </a:solidFill>
                <a:latin typeface="Times New Roman" panose="02020603050405020304" pitchFamily="18" charset="0"/>
                <a:cs typeface="Times New Roman" panose="02020603050405020304" pitchFamily="18" charset="0"/>
              </a:rPr>
              <a:t>A. 1 loại</a:t>
            </a:r>
            <a:endParaRPr lang="en-US" altLang="en-US" sz="2400" dirty="0">
              <a:solidFill>
                <a:schemeClr val="bg1"/>
              </a:solidFill>
              <a:latin typeface="Times New Roman" panose="02020603050405020304" pitchFamily="18" charset="0"/>
              <a:ea typeface="Times New Roman" panose="02020603050405020304" pitchFamily="18" charset="0"/>
            </a:endParaRPr>
          </a:p>
        </p:txBody>
      </p:sp>
      <p:sp>
        <p:nvSpPr>
          <p:cNvPr id="12" name="AutoShape 17"/>
          <p:cNvSpPr>
            <a:spLocks noChangeArrowheads="1"/>
          </p:cNvSpPr>
          <p:nvPr/>
        </p:nvSpPr>
        <p:spPr bwMode="auto">
          <a:xfrm>
            <a:off x="1752600" y="3378200"/>
            <a:ext cx="5867400" cy="44450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14:hiddenLine>
            </a:ext>
          </a:extLst>
        </p:spPr>
        <p:txBody>
          <a:bodyPr wrap="none" lIns="74669" tIns="37335" rIns="74669" bIns="37335" anchor="ctr"/>
          <a:p>
            <a:pPr>
              <a:spcBef>
                <a:spcPts val="925"/>
              </a:spcBef>
            </a:pPr>
            <a:r>
              <a:rPr lang="en-US" altLang="en-US" sz="2400" dirty="0">
                <a:solidFill>
                  <a:schemeClr val="bg1"/>
                </a:solidFill>
                <a:latin typeface="Times New Roman" panose="02020603050405020304" pitchFamily="18" charset="0"/>
                <a:cs typeface="Times New Roman" panose="02020603050405020304" pitchFamily="18" charset="0"/>
              </a:rPr>
              <a:t>B. 2 loại</a:t>
            </a:r>
            <a:endParaRPr lang="en-US" altLang="en-US" sz="2400" dirty="0">
              <a:solidFill>
                <a:schemeClr val="bg1"/>
              </a:solidFill>
              <a:latin typeface="Times New Roman" panose="02020603050405020304" pitchFamily="18" charset="0"/>
              <a:ea typeface="Times New Roman" panose="02020603050405020304" pitchFamily="18" charset="0"/>
            </a:endParaRPr>
          </a:p>
        </p:txBody>
      </p:sp>
      <p:sp>
        <p:nvSpPr>
          <p:cNvPr id="14" name="AutoShape 17"/>
          <p:cNvSpPr>
            <a:spLocks noChangeArrowheads="1"/>
          </p:cNvSpPr>
          <p:nvPr/>
        </p:nvSpPr>
        <p:spPr bwMode="auto">
          <a:xfrm>
            <a:off x="1752600" y="3921125"/>
            <a:ext cx="5867400" cy="44450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14:hiddenLine>
            </a:ext>
          </a:extLst>
        </p:spPr>
        <p:txBody>
          <a:bodyPr wrap="none" lIns="74669" tIns="37335" rIns="74669" bIns="37335" anchor="ctr"/>
          <a:p>
            <a:pPr>
              <a:spcBef>
                <a:spcPts val="925"/>
              </a:spcBef>
            </a:pPr>
            <a:r>
              <a:rPr lang="en-US" altLang="en-US" sz="2400" dirty="0">
                <a:solidFill>
                  <a:schemeClr val="bg1"/>
                </a:solidFill>
                <a:latin typeface="Times New Roman" panose="02020603050405020304" pitchFamily="18" charset="0"/>
                <a:cs typeface="Times New Roman" panose="02020603050405020304" pitchFamily="18" charset="0"/>
              </a:rPr>
              <a:t>C. 3 loại </a:t>
            </a:r>
            <a:endParaRPr lang="en-US" altLang="en-US" sz="2400" dirty="0">
              <a:solidFill>
                <a:schemeClr val="bg1"/>
              </a:solidFill>
              <a:latin typeface="Times New Roman" panose="02020603050405020304" pitchFamily="18" charset="0"/>
              <a:ea typeface="Times New Roman" panose="02020603050405020304" pitchFamily="18" charset="0"/>
            </a:endParaRPr>
          </a:p>
        </p:txBody>
      </p:sp>
      <p:sp>
        <p:nvSpPr>
          <p:cNvPr id="17" name="AutoShape 17"/>
          <p:cNvSpPr>
            <a:spLocks noChangeArrowheads="1"/>
          </p:cNvSpPr>
          <p:nvPr/>
        </p:nvSpPr>
        <p:spPr bwMode="auto">
          <a:xfrm>
            <a:off x="1752600" y="4478338"/>
            <a:ext cx="5867400" cy="44450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14:hiddenLine>
            </a:ext>
          </a:extLst>
        </p:spPr>
        <p:txBody>
          <a:bodyPr wrap="none" lIns="74669" tIns="37335" rIns="74669" bIns="37335" anchor="ctr"/>
          <a:p>
            <a:pPr>
              <a:spcBef>
                <a:spcPts val="925"/>
              </a:spcBef>
            </a:pPr>
            <a:r>
              <a:rPr lang="en-US" altLang="en-US" sz="2400" dirty="0">
                <a:solidFill>
                  <a:schemeClr val="bg1"/>
                </a:solidFill>
                <a:latin typeface="Times New Roman" panose="02020603050405020304" pitchFamily="18" charset="0"/>
                <a:cs typeface="Times New Roman" panose="02020603050405020304" pitchFamily="18" charset="0"/>
              </a:rPr>
              <a:t>D. 4 loại </a:t>
            </a:r>
            <a:endParaRPr lang="en-US" altLang="en-US" sz="2400"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1000"/>
                                        <p:tgtEl>
                                          <p:spTgt spid="1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000"/>
                                        <p:tgtEl>
                                          <p:spTgt spid="16"/>
                                        </p:tgtEl>
                                        <p:attrNameLst>
                                          <p:attrName>ppt_x</p:attrName>
                                        </p:attrNameLst>
                                      </p:cBhvr>
                                      <p:tavLst>
                                        <p:tav tm="0">
                                          <p:val>
                                            <p:strVal val="#ppt_x-#ppt_w*1.125000"/>
                                          </p:val>
                                        </p:tav>
                                        <p:tav tm="100000">
                                          <p:val>
                                            <p:strVal val="#ppt_x"/>
                                          </p:val>
                                        </p:tav>
                                      </p:tavLst>
                                    </p:anim>
                                    <p:animEffect transition="in" filter="wipe(right)">
                                      <p:cBhvr>
                                        <p:cTn id="11" dur="1000"/>
                                        <p:tgtEl>
                                          <p:spTgt spid="16"/>
                                        </p:tgtEl>
                                      </p:cBhvr>
                                    </p:animEffect>
                                  </p:childTnLst>
                                </p:cTn>
                              </p:par>
                              <p:par>
                                <p:cTn id="12" presetID="12" presetClass="entr" presetSubtype="2"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1000"/>
                                        <p:tgtEl>
                                          <p:spTgt spid="20"/>
                                        </p:tgtEl>
                                        <p:attrNameLst>
                                          <p:attrName>ppt_x</p:attrName>
                                        </p:attrNameLst>
                                      </p:cBhvr>
                                      <p:tavLst>
                                        <p:tav tm="0">
                                          <p:val>
                                            <p:strVal val="#ppt_x+#ppt_w*1.125000"/>
                                          </p:val>
                                        </p:tav>
                                        <p:tav tm="100000">
                                          <p:val>
                                            <p:strVal val="#ppt_x"/>
                                          </p:val>
                                        </p:tav>
                                      </p:tavLst>
                                    </p:anim>
                                    <p:animEffect transition="in" filter="wipe(left)">
                                      <p:cBhvr>
                                        <p:cTn id="15" dur="1000"/>
                                        <p:tgtEl>
                                          <p:spTgt spid="20"/>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p:tgtEl>
                                          <p:spTgt spid="12"/>
                                        </p:tgtEl>
                                        <p:attrNameLst>
                                          <p:attrName>ppt_x</p:attrName>
                                        </p:attrNameLst>
                                      </p:cBhvr>
                                      <p:tavLst>
                                        <p:tav tm="0">
                                          <p:val>
                                            <p:strVal val="#ppt_x-#ppt_w*1.125000"/>
                                          </p:val>
                                        </p:tav>
                                        <p:tav tm="100000">
                                          <p:val>
                                            <p:strVal val="#ppt_x"/>
                                          </p:val>
                                        </p:tav>
                                      </p:tavLst>
                                    </p:anim>
                                    <p:animEffect transition="in" filter="wipe(right)">
                                      <p:cBhvr>
                                        <p:cTn id="19" dur="1000"/>
                                        <p:tgtEl>
                                          <p:spTgt spid="12"/>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p:tgtEl>
                                          <p:spTgt spid="14"/>
                                        </p:tgtEl>
                                        <p:attrNameLst>
                                          <p:attrName>ppt_x</p:attrName>
                                        </p:attrNameLst>
                                      </p:cBhvr>
                                      <p:tavLst>
                                        <p:tav tm="0">
                                          <p:val>
                                            <p:strVal val="#ppt_x+#ppt_w*1.125000"/>
                                          </p:val>
                                        </p:tav>
                                        <p:tav tm="100000">
                                          <p:val>
                                            <p:strVal val="#ppt_x"/>
                                          </p:val>
                                        </p:tav>
                                      </p:tavLst>
                                    </p:anim>
                                    <p:animEffect transition="in" filter="wipe(left)">
                                      <p:cBhvr>
                                        <p:cTn id="23" dur="1000"/>
                                        <p:tgtEl>
                                          <p:spTgt spid="14"/>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1000"/>
                                        <p:tgtEl>
                                          <p:spTgt spid="17"/>
                                        </p:tgtEl>
                                        <p:attrNameLst>
                                          <p:attrName>ppt_x</p:attrName>
                                        </p:attrNameLst>
                                      </p:cBhvr>
                                      <p:tavLst>
                                        <p:tav tm="0">
                                          <p:val>
                                            <p:strVal val="#ppt_x-#ppt_w*1.125000"/>
                                          </p:val>
                                        </p:tav>
                                        <p:tav tm="100000">
                                          <p:val>
                                            <p:strVal val="#ppt_x"/>
                                          </p:val>
                                        </p:tav>
                                      </p:tavLst>
                                    </p:anim>
                                    <p:animEffect transition="in" filter="wipe(right)">
                                      <p:cBhvr>
                                        <p:cTn id="27" dur="1000"/>
                                        <p:tgtEl>
                                          <p:spTgt spid="17"/>
                                        </p:tgtEl>
                                      </p:cBhvr>
                                    </p:animEffect>
                                  </p:childTnLst>
                                </p:cTn>
                              </p:par>
                            </p:childTnLst>
                          </p:cTn>
                        </p:par>
                        <p:par>
                          <p:cTn id="28" fill="hold">
                            <p:stCondLst>
                              <p:cond delay="1000"/>
                            </p:stCondLst>
                            <p:childTnLst>
                              <p:par>
                                <p:cTn id="29" presetID="21"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4)">
                                      <p:cBhvr>
                                        <p:cTn id="31" dur="1000"/>
                                        <p:tgtEl>
                                          <p:spTgt spid="7"/>
                                        </p:tgtEl>
                                      </p:cBhvr>
                                    </p:animEffect>
                                  </p:childTnLst>
                                </p:cTn>
                              </p:par>
                              <p:par>
                                <p:cTn id="32" presetID="21" presetClass="exit" presetSubtype="1" fill="hold" nodeType="withEffect">
                                  <p:stCondLst>
                                    <p:cond delay="0"/>
                                  </p:stCondLst>
                                  <p:childTnLst>
                                    <p:animEffect transition="out" filter="wheel(1)">
                                      <p:cBhvr>
                                        <p:cTn id="33" dur="1000"/>
                                        <p:tgtEl>
                                          <p:spTgt spid="7"/>
                                        </p:tgtEl>
                                      </p:cBhvr>
                                    </p:animEffect>
                                    <p:set>
                                      <p:cBhvr>
                                        <p:cTn id="34" dur="1" fill="hold">
                                          <p:stCondLst>
                                            <p:cond delay="9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1000" fill="hold"/>
                                        <p:tgtEl>
                                          <p:spTgt spid="14"/>
                                        </p:tgtEl>
                                        <p:attrNameLst>
                                          <p:attrName>fillcolor</p:attrName>
                                        </p:attrNameLst>
                                      </p:cBhvr>
                                      <p:to>
                                        <a:srgbClr val="FF0000"/>
                                      </p:to>
                                    </p:animClr>
                                    <p:set>
                                      <p:cBhvr>
                                        <p:cTn id="39" dur="1000" fill="hold"/>
                                        <p:tgtEl>
                                          <p:spTgt spid="14"/>
                                        </p:tgtEl>
                                        <p:attrNameLst>
                                          <p:attrName>fill.type</p:attrName>
                                        </p:attrNameLst>
                                      </p:cBhvr>
                                      <p:to>
                                        <p:strVal val="solid"/>
                                      </p:to>
                                    </p:set>
                                    <p:set>
                                      <p:cBhvr>
                                        <p:cTn id="40" dur="1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12" grpId="0" animBg="1"/>
      <p:bldP spid="1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13" descr="Picture2"/>
          <p:cNvPicPr>
            <a:picLocks noChangeAspect="1"/>
          </p:cNvPicPr>
          <p:nvPr/>
        </p:nvPicPr>
        <p:blipFill>
          <a:blip r:embed="rId1"/>
          <a:stretch>
            <a:fillRect/>
          </a:stretch>
        </p:blipFill>
        <p:spPr>
          <a:xfrm rot="652856">
            <a:off x="52388" y="3724275"/>
            <a:ext cx="1419225" cy="1208088"/>
          </a:xfrm>
          <a:prstGeom prst="rect">
            <a:avLst/>
          </a:prstGeom>
          <a:noFill/>
          <a:ln w="9525">
            <a:noFill/>
          </a:ln>
        </p:spPr>
      </p:pic>
      <p:sp>
        <p:nvSpPr>
          <p:cNvPr id="15" name="Oval 18"/>
          <p:cNvSpPr>
            <a:spLocks noChangeArrowheads="1"/>
          </p:cNvSpPr>
          <p:nvPr/>
        </p:nvSpPr>
        <p:spPr bwMode="auto">
          <a:xfrm>
            <a:off x="152400" y="1704975"/>
            <a:ext cx="1524000" cy="984250"/>
          </a:xfrm>
          <a:prstGeom prst="ellipse">
            <a:avLst/>
          </a:prstGeom>
          <a:solidFill>
            <a:srgbClr val="FFFF00"/>
          </a:solidFill>
          <a:ln w="12700">
            <a:solidFill>
              <a:srgbClr val="0000FF"/>
            </a:solidFill>
            <a:round/>
          </a:ln>
        </p:spPr>
        <p:txBody>
          <a:bodyPr wrap="none" lIns="74669" tIns="37335" rIns="74669" bIns="37335" anchor="ctr"/>
          <a:lstStyle>
            <a:lvl1pPr>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70280" fontAlgn="base">
              <a:spcBef>
                <a:spcPct val="0"/>
              </a:spcBef>
              <a:spcAft>
                <a:spcPct val="0"/>
              </a:spcAft>
              <a:defRPr sz="1900">
                <a:solidFill>
                  <a:schemeClr val="tx1"/>
                </a:solidFill>
                <a:latin typeface="Calibri" panose="020F0502020204030204" pitchFamily="34" charset="0"/>
              </a:defRPr>
            </a:lvl6pPr>
            <a:lvl7pPr marL="2971800" indent="-228600" defTabSz="970280" fontAlgn="base">
              <a:spcBef>
                <a:spcPct val="0"/>
              </a:spcBef>
              <a:spcAft>
                <a:spcPct val="0"/>
              </a:spcAft>
              <a:defRPr sz="1900">
                <a:solidFill>
                  <a:schemeClr val="tx1"/>
                </a:solidFill>
                <a:latin typeface="Calibri" panose="020F0502020204030204" pitchFamily="34" charset="0"/>
              </a:defRPr>
            </a:lvl7pPr>
            <a:lvl8pPr marL="3429000" indent="-228600" defTabSz="970280" fontAlgn="base">
              <a:spcBef>
                <a:spcPct val="0"/>
              </a:spcBef>
              <a:spcAft>
                <a:spcPct val="0"/>
              </a:spcAft>
              <a:defRPr sz="1900">
                <a:solidFill>
                  <a:schemeClr val="tx1"/>
                </a:solidFill>
                <a:latin typeface="Calibri" panose="020F0502020204030204" pitchFamily="34" charset="0"/>
              </a:defRPr>
            </a:lvl8pPr>
            <a:lvl9pPr marL="3886200" indent="-228600" defTabSz="970280" fontAlgn="base">
              <a:spcBef>
                <a:spcPct val="0"/>
              </a:spcBef>
              <a:spcAft>
                <a:spcPct val="0"/>
              </a:spcAft>
              <a:defRPr sz="19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465" b="1" i="1" u="sng"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Câu 2</a:t>
            </a:r>
            <a:endParaRPr kumimoji="0" lang="en-US" altLang="en-US" sz="2465" b="1" i="1" u="sng"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6" name="AutoShape 17"/>
          <p:cNvSpPr>
            <a:spLocks noChangeArrowheads="1"/>
          </p:cNvSpPr>
          <p:nvPr/>
        </p:nvSpPr>
        <p:spPr bwMode="auto">
          <a:xfrm>
            <a:off x="1752600" y="1581150"/>
            <a:ext cx="7239000" cy="1171575"/>
          </a:xfrm>
          <a:prstGeom prst="roundRect">
            <a:avLst>
              <a:gd name="adj" fmla="val 16667"/>
            </a:avLst>
          </a:prstGeom>
          <a:solidFill>
            <a:srgbClr val="6600FF"/>
          </a:solidFill>
          <a:ln w="9525">
            <a:solidFill>
              <a:srgbClr val="FF0000"/>
            </a:solidFill>
            <a:round/>
          </a:ln>
        </p:spPr>
        <p:txBody>
          <a:bodyPr wrap="none" lIns="74669" tIns="37335" rIns="74669" bIns="37335" anchor="ctr"/>
          <a:p>
            <a:pPr marL="342900" indent="-342900"/>
            <a:r>
              <a:rPr lang="en-US" altLang="en-US" sz="2400" b="1" i="1" dirty="0">
                <a:solidFill>
                  <a:schemeClr val="bg1"/>
                </a:solidFill>
                <a:latin typeface="Times New Roman" panose="02020603050405020304" pitchFamily="18" charset="0"/>
                <a:cs typeface="Times New Roman" panose="02020603050405020304" pitchFamily="18" charset="0"/>
              </a:rPr>
              <a:t>Có mấy loại khí đốt ? </a:t>
            </a:r>
            <a:endParaRPr lang="en-US" altLang="en-US" sz="2400" b="1" i="1" dirty="0">
              <a:solidFill>
                <a:schemeClr val="bg1"/>
              </a:solidFill>
              <a:latin typeface="Times New Roman" panose="02020603050405020304" pitchFamily="18" charset="0"/>
              <a:ea typeface="Times New Roman" panose="02020603050405020304" pitchFamily="18" charset="0"/>
            </a:endParaRPr>
          </a:p>
        </p:txBody>
      </p:sp>
      <p:sp>
        <p:nvSpPr>
          <p:cNvPr id="20" name="AutoShape 17"/>
          <p:cNvSpPr>
            <a:spLocks noChangeArrowheads="1"/>
          </p:cNvSpPr>
          <p:nvPr/>
        </p:nvSpPr>
        <p:spPr bwMode="auto">
          <a:xfrm>
            <a:off x="1752600" y="2851150"/>
            <a:ext cx="7239000" cy="442913"/>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14:hiddenLine>
            </a:ext>
          </a:extLst>
        </p:spPr>
        <p:txBody>
          <a:bodyPr wrap="none" lIns="74669" tIns="37335" rIns="74669" bIns="37335" anchor="ctr"/>
          <a:p>
            <a:pPr>
              <a:spcBef>
                <a:spcPts val="925"/>
              </a:spcBef>
            </a:pPr>
            <a:r>
              <a:rPr lang="en-US" altLang="en-US" sz="2400" dirty="0">
                <a:solidFill>
                  <a:schemeClr val="bg1"/>
                </a:solidFill>
                <a:latin typeface="Times New Roman" panose="02020603050405020304" pitchFamily="18" charset="0"/>
                <a:cs typeface="Times New Roman" panose="02020603050405020304" pitchFamily="18" charset="0"/>
              </a:rPr>
              <a:t>A. 1 loại</a:t>
            </a:r>
            <a:endParaRPr lang="en-US" altLang="en-US" sz="2400" dirty="0">
              <a:solidFill>
                <a:schemeClr val="bg1"/>
              </a:solidFill>
              <a:latin typeface="Times New Roman" panose="02020603050405020304" pitchFamily="18" charset="0"/>
              <a:ea typeface="Times New Roman" panose="02020603050405020304" pitchFamily="18" charset="0"/>
            </a:endParaRPr>
          </a:p>
        </p:txBody>
      </p:sp>
      <p:sp>
        <p:nvSpPr>
          <p:cNvPr id="12" name="AutoShape 17"/>
          <p:cNvSpPr>
            <a:spLocks noChangeArrowheads="1"/>
          </p:cNvSpPr>
          <p:nvPr/>
        </p:nvSpPr>
        <p:spPr bwMode="auto">
          <a:xfrm>
            <a:off x="1752600" y="3378200"/>
            <a:ext cx="7239000" cy="44450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14:hiddenLine>
            </a:ext>
          </a:extLst>
        </p:spPr>
        <p:txBody>
          <a:bodyPr wrap="none" lIns="74669" tIns="37335" rIns="74669" bIns="37335" anchor="ctr"/>
          <a:p>
            <a:pPr>
              <a:spcBef>
                <a:spcPts val="925"/>
              </a:spcBef>
            </a:pPr>
            <a:r>
              <a:rPr lang="en-US" altLang="en-US" sz="2400" dirty="0">
                <a:solidFill>
                  <a:schemeClr val="bg1"/>
                </a:solidFill>
                <a:latin typeface="Times New Roman" panose="02020603050405020304" pitchFamily="18" charset="0"/>
                <a:cs typeface="Times New Roman" panose="02020603050405020304" pitchFamily="18" charset="0"/>
              </a:rPr>
              <a:t>B. 2 loại</a:t>
            </a:r>
            <a:endParaRPr lang="en-US" altLang="en-US" sz="2400" dirty="0">
              <a:solidFill>
                <a:schemeClr val="bg1"/>
              </a:solidFill>
              <a:latin typeface="Times New Roman" panose="02020603050405020304" pitchFamily="18" charset="0"/>
              <a:ea typeface="Times New Roman" panose="02020603050405020304" pitchFamily="18" charset="0"/>
            </a:endParaRPr>
          </a:p>
        </p:txBody>
      </p:sp>
      <p:sp>
        <p:nvSpPr>
          <p:cNvPr id="14" name="AutoShape 17"/>
          <p:cNvSpPr>
            <a:spLocks noChangeArrowheads="1"/>
          </p:cNvSpPr>
          <p:nvPr/>
        </p:nvSpPr>
        <p:spPr bwMode="auto">
          <a:xfrm>
            <a:off x="1752600" y="3921125"/>
            <a:ext cx="7239000" cy="44450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14:hiddenLine>
            </a:ext>
          </a:extLst>
        </p:spPr>
        <p:txBody>
          <a:bodyPr wrap="none" lIns="74669" tIns="37335" rIns="74669" bIns="37335" anchor="ctr"/>
          <a:p>
            <a:pPr>
              <a:spcBef>
                <a:spcPts val="925"/>
              </a:spcBef>
            </a:pPr>
            <a:r>
              <a:rPr lang="en-US" altLang="en-US" sz="2400" dirty="0">
                <a:solidFill>
                  <a:schemeClr val="bg1"/>
                </a:solidFill>
                <a:latin typeface="Times New Roman" panose="02020603050405020304" pitchFamily="18" charset="0"/>
                <a:cs typeface="Times New Roman" panose="02020603050405020304" pitchFamily="18" charset="0"/>
              </a:rPr>
              <a:t>C. 3 loại </a:t>
            </a:r>
            <a:endParaRPr lang="en-US" altLang="en-US" sz="2400" dirty="0">
              <a:solidFill>
                <a:schemeClr val="bg1"/>
              </a:solidFill>
              <a:latin typeface="Times New Roman" panose="02020603050405020304" pitchFamily="18" charset="0"/>
              <a:ea typeface="Times New Roman" panose="02020603050405020304" pitchFamily="18" charset="0"/>
            </a:endParaRPr>
          </a:p>
        </p:txBody>
      </p:sp>
      <p:sp>
        <p:nvSpPr>
          <p:cNvPr id="17" name="AutoShape 17"/>
          <p:cNvSpPr>
            <a:spLocks noChangeArrowheads="1"/>
          </p:cNvSpPr>
          <p:nvPr/>
        </p:nvSpPr>
        <p:spPr bwMode="auto">
          <a:xfrm>
            <a:off x="1752600" y="4478338"/>
            <a:ext cx="7239000" cy="444500"/>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14:hiddenLine>
            </a:ext>
          </a:extLst>
        </p:spPr>
        <p:txBody>
          <a:bodyPr wrap="none" lIns="74669" tIns="37335" rIns="74669" bIns="37335" anchor="ctr"/>
          <a:p>
            <a:pPr>
              <a:spcBef>
                <a:spcPts val="925"/>
              </a:spcBef>
            </a:pPr>
            <a:r>
              <a:rPr lang="en-US" altLang="en-US" sz="2400" dirty="0">
                <a:solidFill>
                  <a:schemeClr val="bg1"/>
                </a:solidFill>
                <a:latin typeface="Times New Roman" panose="02020603050405020304" pitchFamily="18" charset="0"/>
                <a:cs typeface="Times New Roman" panose="02020603050405020304" pitchFamily="18" charset="0"/>
              </a:rPr>
              <a:t>D. 4 loại </a:t>
            </a:r>
            <a:endParaRPr lang="en-US" altLang="en-US" sz="2400"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1000"/>
                                        <p:tgtEl>
                                          <p:spTgt spid="1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000"/>
                                        <p:tgtEl>
                                          <p:spTgt spid="16"/>
                                        </p:tgtEl>
                                        <p:attrNameLst>
                                          <p:attrName>ppt_x</p:attrName>
                                        </p:attrNameLst>
                                      </p:cBhvr>
                                      <p:tavLst>
                                        <p:tav tm="0">
                                          <p:val>
                                            <p:strVal val="#ppt_x-#ppt_w*1.125000"/>
                                          </p:val>
                                        </p:tav>
                                        <p:tav tm="100000">
                                          <p:val>
                                            <p:strVal val="#ppt_x"/>
                                          </p:val>
                                        </p:tav>
                                      </p:tavLst>
                                    </p:anim>
                                    <p:animEffect transition="in" filter="wipe(right)">
                                      <p:cBhvr>
                                        <p:cTn id="11" dur="1000"/>
                                        <p:tgtEl>
                                          <p:spTgt spid="16"/>
                                        </p:tgtEl>
                                      </p:cBhvr>
                                    </p:animEffect>
                                  </p:childTnLst>
                                </p:cTn>
                              </p:par>
                              <p:par>
                                <p:cTn id="12" presetID="12" presetClass="entr" presetSubtype="2"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1000"/>
                                        <p:tgtEl>
                                          <p:spTgt spid="20"/>
                                        </p:tgtEl>
                                        <p:attrNameLst>
                                          <p:attrName>ppt_x</p:attrName>
                                        </p:attrNameLst>
                                      </p:cBhvr>
                                      <p:tavLst>
                                        <p:tav tm="0">
                                          <p:val>
                                            <p:strVal val="#ppt_x+#ppt_w*1.125000"/>
                                          </p:val>
                                        </p:tav>
                                        <p:tav tm="100000">
                                          <p:val>
                                            <p:strVal val="#ppt_x"/>
                                          </p:val>
                                        </p:tav>
                                      </p:tavLst>
                                    </p:anim>
                                    <p:animEffect transition="in" filter="wipe(left)">
                                      <p:cBhvr>
                                        <p:cTn id="15" dur="1000"/>
                                        <p:tgtEl>
                                          <p:spTgt spid="20"/>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p:tgtEl>
                                          <p:spTgt spid="12"/>
                                        </p:tgtEl>
                                        <p:attrNameLst>
                                          <p:attrName>ppt_x</p:attrName>
                                        </p:attrNameLst>
                                      </p:cBhvr>
                                      <p:tavLst>
                                        <p:tav tm="0">
                                          <p:val>
                                            <p:strVal val="#ppt_x-#ppt_w*1.125000"/>
                                          </p:val>
                                        </p:tav>
                                        <p:tav tm="100000">
                                          <p:val>
                                            <p:strVal val="#ppt_x"/>
                                          </p:val>
                                        </p:tav>
                                      </p:tavLst>
                                    </p:anim>
                                    <p:animEffect transition="in" filter="wipe(right)">
                                      <p:cBhvr>
                                        <p:cTn id="19" dur="1000"/>
                                        <p:tgtEl>
                                          <p:spTgt spid="12"/>
                                        </p:tgtEl>
                                      </p:cBhvr>
                                    </p:animEffect>
                                  </p:childTnLst>
                                </p:cTn>
                              </p:par>
                              <p:par>
                                <p:cTn id="20" presetID="12" presetClass="entr" presetSubtype="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p:tgtEl>
                                          <p:spTgt spid="14"/>
                                        </p:tgtEl>
                                        <p:attrNameLst>
                                          <p:attrName>ppt_x</p:attrName>
                                        </p:attrNameLst>
                                      </p:cBhvr>
                                      <p:tavLst>
                                        <p:tav tm="0">
                                          <p:val>
                                            <p:strVal val="#ppt_x+#ppt_w*1.125000"/>
                                          </p:val>
                                        </p:tav>
                                        <p:tav tm="100000">
                                          <p:val>
                                            <p:strVal val="#ppt_x"/>
                                          </p:val>
                                        </p:tav>
                                      </p:tavLst>
                                    </p:anim>
                                    <p:animEffect transition="in" filter="wipe(left)">
                                      <p:cBhvr>
                                        <p:cTn id="23" dur="1000"/>
                                        <p:tgtEl>
                                          <p:spTgt spid="14"/>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1000"/>
                                        <p:tgtEl>
                                          <p:spTgt spid="17"/>
                                        </p:tgtEl>
                                        <p:attrNameLst>
                                          <p:attrName>ppt_x</p:attrName>
                                        </p:attrNameLst>
                                      </p:cBhvr>
                                      <p:tavLst>
                                        <p:tav tm="0">
                                          <p:val>
                                            <p:strVal val="#ppt_x-#ppt_w*1.125000"/>
                                          </p:val>
                                        </p:tav>
                                        <p:tav tm="100000">
                                          <p:val>
                                            <p:strVal val="#ppt_x"/>
                                          </p:val>
                                        </p:tav>
                                      </p:tavLst>
                                    </p:anim>
                                    <p:animEffect transition="in" filter="wipe(right)">
                                      <p:cBhvr>
                                        <p:cTn id="27" dur="1000"/>
                                        <p:tgtEl>
                                          <p:spTgt spid="17"/>
                                        </p:tgtEl>
                                      </p:cBhvr>
                                    </p:animEffect>
                                  </p:childTnLst>
                                </p:cTn>
                              </p:par>
                            </p:childTnLst>
                          </p:cTn>
                        </p:par>
                        <p:par>
                          <p:cTn id="28" fill="hold">
                            <p:stCondLst>
                              <p:cond delay="1000"/>
                            </p:stCondLst>
                            <p:childTnLst>
                              <p:par>
                                <p:cTn id="29" presetID="21"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4)">
                                      <p:cBhvr>
                                        <p:cTn id="31" dur="1000"/>
                                        <p:tgtEl>
                                          <p:spTgt spid="7"/>
                                        </p:tgtEl>
                                      </p:cBhvr>
                                    </p:animEffect>
                                  </p:childTnLst>
                                </p:cTn>
                              </p:par>
                              <p:par>
                                <p:cTn id="32" presetID="21" presetClass="exit" presetSubtype="1" fill="hold" nodeType="withEffect">
                                  <p:stCondLst>
                                    <p:cond delay="0"/>
                                  </p:stCondLst>
                                  <p:childTnLst>
                                    <p:animEffect transition="out" filter="wheel(1)">
                                      <p:cBhvr>
                                        <p:cTn id="33" dur="1000"/>
                                        <p:tgtEl>
                                          <p:spTgt spid="7"/>
                                        </p:tgtEl>
                                      </p:cBhvr>
                                    </p:animEffect>
                                    <p:set>
                                      <p:cBhvr>
                                        <p:cTn id="34" dur="1" fill="hold">
                                          <p:stCondLst>
                                            <p:cond delay="9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1000" fill="hold"/>
                                        <p:tgtEl>
                                          <p:spTgt spid="12"/>
                                        </p:tgtEl>
                                        <p:attrNameLst>
                                          <p:attrName>fillcolor</p:attrName>
                                        </p:attrNameLst>
                                      </p:cBhvr>
                                      <p:to>
                                        <a:srgbClr val="FF0000"/>
                                      </p:to>
                                    </p:animClr>
                                    <p:set>
                                      <p:cBhvr>
                                        <p:cTn id="39" dur="1000" fill="hold"/>
                                        <p:tgtEl>
                                          <p:spTgt spid="12"/>
                                        </p:tgtEl>
                                        <p:attrNameLst>
                                          <p:attrName>fill.type</p:attrName>
                                        </p:attrNameLst>
                                      </p:cBhvr>
                                      <p:to>
                                        <p:strVal val="solid"/>
                                      </p:to>
                                    </p:set>
                                    <p:set>
                                      <p:cBhvr>
                                        <p:cTn id="40" dur="1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12" grpId="0" animBg="1"/>
      <p:bldP spid="14"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13" descr="Picture2"/>
          <p:cNvPicPr>
            <a:picLocks noChangeAspect="1"/>
          </p:cNvPicPr>
          <p:nvPr/>
        </p:nvPicPr>
        <p:blipFill>
          <a:blip r:embed="rId1"/>
          <a:stretch>
            <a:fillRect/>
          </a:stretch>
        </p:blipFill>
        <p:spPr>
          <a:xfrm rot="652856">
            <a:off x="109538" y="2997200"/>
            <a:ext cx="1419225" cy="1208088"/>
          </a:xfrm>
          <a:prstGeom prst="rect">
            <a:avLst/>
          </a:prstGeom>
          <a:noFill/>
          <a:ln w="9525">
            <a:noFill/>
          </a:ln>
        </p:spPr>
      </p:pic>
      <p:sp>
        <p:nvSpPr>
          <p:cNvPr id="15" name="Oval 18"/>
          <p:cNvSpPr>
            <a:spLocks noChangeArrowheads="1"/>
          </p:cNvSpPr>
          <p:nvPr/>
        </p:nvSpPr>
        <p:spPr bwMode="auto">
          <a:xfrm>
            <a:off x="152400" y="1704975"/>
            <a:ext cx="1524000" cy="984250"/>
          </a:xfrm>
          <a:prstGeom prst="ellipse">
            <a:avLst/>
          </a:prstGeom>
          <a:solidFill>
            <a:srgbClr val="FFFF00"/>
          </a:solidFill>
          <a:ln w="12700">
            <a:solidFill>
              <a:srgbClr val="0000FF"/>
            </a:solidFill>
            <a:round/>
          </a:ln>
        </p:spPr>
        <p:txBody>
          <a:bodyPr wrap="none" lIns="74669" tIns="37335" rIns="74669" bIns="37335" anchor="ctr"/>
          <a:lstStyle>
            <a:lvl1pPr>
              <a:defRPr sz="1900">
                <a:solidFill>
                  <a:schemeClr val="tx1"/>
                </a:solidFill>
                <a:latin typeface="Calibri" panose="020F0502020204030204" pitchFamily="34" charset="0"/>
              </a:defRPr>
            </a:lvl1pPr>
            <a:lvl2pPr marL="742950" indent="-285750">
              <a:defRPr sz="1900">
                <a:solidFill>
                  <a:schemeClr val="tx1"/>
                </a:solidFill>
                <a:latin typeface="Calibri" panose="020F0502020204030204" pitchFamily="34" charset="0"/>
              </a:defRPr>
            </a:lvl2pPr>
            <a:lvl3pPr marL="1143000" indent="-228600">
              <a:defRPr sz="1900">
                <a:solidFill>
                  <a:schemeClr val="tx1"/>
                </a:solidFill>
                <a:latin typeface="Calibri" panose="020F0502020204030204" pitchFamily="34" charset="0"/>
              </a:defRPr>
            </a:lvl3pPr>
            <a:lvl4pPr marL="1600200" indent="-228600">
              <a:defRPr sz="1900">
                <a:solidFill>
                  <a:schemeClr val="tx1"/>
                </a:solidFill>
                <a:latin typeface="Calibri" panose="020F0502020204030204" pitchFamily="34" charset="0"/>
              </a:defRPr>
            </a:lvl4pPr>
            <a:lvl5pPr marL="2057400" indent="-228600">
              <a:defRPr sz="1900">
                <a:solidFill>
                  <a:schemeClr val="tx1"/>
                </a:solidFill>
                <a:latin typeface="Calibri" panose="020F0502020204030204" pitchFamily="34" charset="0"/>
              </a:defRPr>
            </a:lvl5pPr>
            <a:lvl6pPr marL="2514600" indent="-228600" defTabSz="970280" fontAlgn="base">
              <a:spcBef>
                <a:spcPct val="0"/>
              </a:spcBef>
              <a:spcAft>
                <a:spcPct val="0"/>
              </a:spcAft>
              <a:defRPr sz="1900">
                <a:solidFill>
                  <a:schemeClr val="tx1"/>
                </a:solidFill>
                <a:latin typeface="Calibri" panose="020F0502020204030204" pitchFamily="34" charset="0"/>
              </a:defRPr>
            </a:lvl6pPr>
            <a:lvl7pPr marL="2971800" indent="-228600" defTabSz="970280" fontAlgn="base">
              <a:spcBef>
                <a:spcPct val="0"/>
              </a:spcBef>
              <a:spcAft>
                <a:spcPct val="0"/>
              </a:spcAft>
              <a:defRPr sz="1900">
                <a:solidFill>
                  <a:schemeClr val="tx1"/>
                </a:solidFill>
                <a:latin typeface="Calibri" panose="020F0502020204030204" pitchFamily="34" charset="0"/>
              </a:defRPr>
            </a:lvl7pPr>
            <a:lvl8pPr marL="3429000" indent="-228600" defTabSz="970280" fontAlgn="base">
              <a:spcBef>
                <a:spcPct val="0"/>
              </a:spcBef>
              <a:spcAft>
                <a:spcPct val="0"/>
              </a:spcAft>
              <a:defRPr sz="1900">
                <a:solidFill>
                  <a:schemeClr val="tx1"/>
                </a:solidFill>
                <a:latin typeface="Calibri" panose="020F0502020204030204" pitchFamily="34" charset="0"/>
              </a:defRPr>
            </a:lvl8pPr>
            <a:lvl9pPr marL="3886200" indent="-228600" defTabSz="970280" fontAlgn="base">
              <a:spcBef>
                <a:spcPct val="0"/>
              </a:spcBef>
              <a:spcAft>
                <a:spcPct val="0"/>
              </a:spcAft>
              <a:defRPr sz="19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465" b="1" i="1" u="sng"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Câu 3</a:t>
            </a:r>
            <a:endParaRPr kumimoji="0" lang="en-US" altLang="en-US" sz="2465" b="1" i="1" u="sng"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6" name="AutoShape 17"/>
          <p:cNvSpPr>
            <a:spLocks noChangeArrowheads="1"/>
          </p:cNvSpPr>
          <p:nvPr/>
        </p:nvSpPr>
        <p:spPr bwMode="auto">
          <a:xfrm>
            <a:off x="1752600" y="1581150"/>
            <a:ext cx="7239000" cy="1171575"/>
          </a:xfrm>
          <a:prstGeom prst="roundRect">
            <a:avLst>
              <a:gd name="adj" fmla="val 16667"/>
            </a:avLst>
          </a:prstGeom>
          <a:solidFill>
            <a:srgbClr val="6600FF"/>
          </a:solidFill>
          <a:ln w="9525">
            <a:solidFill>
              <a:srgbClr val="FF0000"/>
            </a:solidFill>
            <a:round/>
          </a:ln>
        </p:spPr>
        <p:txBody>
          <a:bodyPr wrap="none" lIns="74669" tIns="37335" rIns="74669" bIns="37335" anchor="ctr"/>
          <a:p>
            <a:pPr marL="342900" indent="-342900"/>
            <a:r>
              <a:rPr lang="en-US" altLang="en-US" sz="2400" b="1" i="1" dirty="0">
                <a:solidFill>
                  <a:schemeClr val="bg1"/>
                </a:solidFill>
                <a:latin typeface="Times New Roman" panose="02020603050405020304" pitchFamily="18" charset="0"/>
                <a:cs typeface="Times New Roman" panose="02020603050405020304" pitchFamily="18" charset="0"/>
              </a:rPr>
              <a:t>Tại sao ta phải sử dụng chất đốt an to</a:t>
            </a:r>
            <a:r>
              <a:rPr lang="en-US" altLang="en-US" sz="2400" b="1" i="1" dirty="0">
                <a:solidFill>
                  <a:schemeClr val="bg1"/>
                </a:solidFill>
                <a:latin typeface="Times New Roman" panose="02020603050405020304" pitchFamily="18" charset="0"/>
                <a:ea typeface="Times New Roman" panose="02020603050405020304" pitchFamily="18" charset="0"/>
              </a:rPr>
              <a:t>à</a:t>
            </a:r>
            <a:r>
              <a:rPr lang="en-US" altLang="en-US" sz="2400" b="1" i="1" dirty="0">
                <a:solidFill>
                  <a:schemeClr val="bg1"/>
                </a:solidFill>
                <a:latin typeface="Times New Roman" panose="02020603050405020304" pitchFamily="18" charset="0"/>
                <a:cs typeface="Times New Roman" panose="02020603050405020304" pitchFamily="18" charset="0"/>
              </a:rPr>
              <a:t>n v</a:t>
            </a:r>
            <a:r>
              <a:rPr lang="en-US" altLang="en-US" sz="2400" b="1" i="1" dirty="0">
                <a:solidFill>
                  <a:schemeClr val="bg1"/>
                </a:solidFill>
                <a:latin typeface="Times New Roman" panose="02020603050405020304" pitchFamily="18" charset="0"/>
                <a:ea typeface="Times New Roman" panose="02020603050405020304" pitchFamily="18" charset="0"/>
              </a:rPr>
              <a:t>à</a:t>
            </a:r>
            <a:r>
              <a:rPr lang="en-US" altLang="en-US" sz="2400" b="1" i="1" dirty="0">
                <a:solidFill>
                  <a:schemeClr val="bg1"/>
                </a:solidFill>
                <a:latin typeface="Times New Roman" panose="02020603050405020304" pitchFamily="18" charset="0"/>
                <a:cs typeface="Times New Roman" panose="02020603050405020304" pitchFamily="18" charset="0"/>
              </a:rPr>
              <a:t> tiết kiệm ?</a:t>
            </a:r>
            <a:endParaRPr lang="en-US" altLang="en-US" sz="2400" b="1" i="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1000"/>
                                        <p:tgtEl>
                                          <p:spTgt spid="15"/>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1000"/>
                                        <p:tgtEl>
                                          <p:spTgt spid="16"/>
                                        </p:tgtEl>
                                        <p:attrNameLst>
                                          <p:attrName>ppt_x</p:attrName>
                                        </p:attrNameLst>
                                      </p:cBhvr>
                                      <p:tavLst>
                                        <p:tav tm="0">
                                          <p:val>
                                            <p:strVal val="#ppt_x-#ppt_w*1.125000"/>
                                          </p:val>
                                        </p:tav>
                                        <p:tav tm="100000">
                                          <p:val>
                                            <p:strVal val="#ppt_x"/>
                                          </p:val>
                                        </p:tav>
                                      </p:tavLst>
                                    </p:anim>
                                    <p:animEffect transition="in" filter="wipe(right)">
                                      <p:cBhvr>
                                        <p:cTn id="11" dur="1000"/>
                                        <p:tgtEl>
                                          <p:spTgt spid="16"/>
                                        </p:tgtEl>
                                      </p:cBhvr>
                                    </p:animEffect>
                                  </p:childTnLst>
                                </p:cTn>
                              </p:par>
                            </p:childTnLst>
                          </p:cTn>
                        </p:par>
                        <p:par>
                          <p:cTn id="12" fill="hold">
                            <p:stCondLst>
                              <p:cond delay="1000"/>
                            </p:stCondLst>
                            <p:childTnLst>
                              <p:par>
                                <p:cTn id="13" presetID="21"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4)">
                                      <p:cBhvr>
                                        <p:cTn id="15" dur="1000"/>
                                        <p:tgtEl>
                                          <p:spTgt spid="7"/>
                                        </p:tgtEl>
                                      </p:cBhvr>
                                    </p:animEffect>
                                  </p:childTnLst>
                                </p:cTn>
                              </p:par>
                              <p:par>
                                <p:cTn id="16" presetID="21" presetClass="exit" presetSubtype="1" fill="hold" nodeType="withEffect">
                                  <p:stCondLst>
                                    <p:cond delay="0"/>
                                  </p:stCondLst>
                                  <p:childTnLst>
                                    <p:animEffect transition="out" filter="wheel(1)">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2" descr="Anh dep 10"/>
          <p:cNvPicPr>
            <a:picLocks noChangeAspect="1"/>
          </p:cNvPicPr>
          <p:nvPr/>
        </p:nvPicPr>
        <p:blipFill>
          <a:blip r:embed="rId1"/>
          <a:stretch>
            <a:fillRect/>
          </a:stretch>
        </p:blipFill>
        <p:spPr>
          <a:xfrm>
            <a:off x="0" y="0"/>
            <a:ext cx="9144000" cy="6858000"/>
          </a:xfrm>
          <a:prstGeom prst="rect">
            <a:avLst/>
          </a:prstGeom>
          <a:noFill/>
          <a:ln w="9525">
            <a:noFill/>
          </a:ln>
        </p:spPr>
      </p:pic>
      <p:sp>
        <p:nvSpPr>
          <p:cNvPr id="8195" name="WordArt 3"/>
          <p:cNvSpPr>
            <a:spLocks noTextEdit="1"/>
          </p:cNvSpPr>
          <p:nvPr/>
        </p:nvSpPr>
        <p:spPr>
          <a:xfrm>
            <a:off x="2590800" y="2514600"/>
            <a:ext cx="4310063" cy="1503363"/>
          </a:xfrm>
          <a:prstGeom prst="rect">
            <a:avLst/>
          </a:prstGeom>
        </p:spPr>
        <p:txBody>
          <a:bodyPr wrap="none" fromWordArt="1">
            <a:prstTxWarp prst="textSlantUp">
              <a:avLst>
                <a:gd name="adj" fmla="val 32056"/>
              </a:avLst>
            </a:prstTxWarp>
            <a:normAutofit/>
          </a:bodyPr>
          <a:p>
            <a:pPr algn="ctr"/>
            <a:r>
              <a:rPr lang="en-US" sz="3600">
                <a:ln w="9525" cap="flat" cmpd="sng">
                  <a:solidFill>
                    <a:srgbClr val="CC99FF"/>
                  </a:solidFill>
                  <a:prstDash val="solid"/>
                  <a:headEnd type="none" w="med" len="med"/>
                  <a:tailEnd type="none" w="med" len="med"/>
                </a:ln>
                <a:solidFill>
                  <a:srgbClr val="FF0000"/>
                </a:soli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KHÁM PHÁ</a:t>
            </a:r>
            <a:endParaRPr lang="en-US" sz="3600">
              <a:ln w="9525" cap="flat" cmpd="sng">
                <a:solidFill>
                  <a:srgbClr val="CC99FF"/>
                </a:solidFill>
                <a:prstDash val="solid"/>
                <a:headEnd type="none" w="med" len="med"/>
                <a:tailEnd type="none" w="med" len="med"/>
              </a:ln>
              <a:solidFill>
                <a:srgbClr val="FF0000"/>
              </a:soli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3" descr="Picture1"/>
          <p:cNvPicPr>
            <a:picLocks noChangeAspect="1"/>
          </p:cNvPicPr>
          <p:nvPr/>
        </p:nvPicPr>
        <p:blipFill>
          <a:blip r:embed="rId1"/>
          <a:stretch>
            <a:fillRect/>
          </a:stretch>
        </p:blipFill>
        <p:spPr>
          <a:xfrm>
            <a:off x="0" y="6858000"/>
            <a:ext cx="9144000" cy="152400"/>
          </a:xfrm>
          <a:prstGeom prst="rect">
            <a:avLst/>
          </a:prstGeom>
          <a:noFill/>
          <a:ln w="9525">
            <a:noFill/>
          </a:ln>
        </p:spPr>
      </p:pic>
      <p:sp>
        <p:nvSpPr>
          <p:cNvPr id="157700" name="Text Box 4"/>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57701" name="Text Box 5"/>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57702" name="Text Box 6"/>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57721" name="Text Box 25"/>
          <p:cNvSpPr txBox="1"/>
          <p:nvPr/>
        </p:nvSpPr>
        <p:spPr>
          <a:xfrm>
            <a:off x="523875" y="585788"/>
            <a:ext cx="8229600" cy="519112"/>
          </a:xfrm>
          <a:prstGeom prst="rect">
            <a:avLst/>
          </a:prstGeom>
          <a:noFill/>
          <a:ln w="9525">
            <a:noFill/>
          </a:ln>
        </p:spPr>
        <p:txBody>
          <a:bodyPr>
            <a:spAutoFit/>
          </a:bodyPr>
          <a:p>
            <a:pPr algn="ctr">
              <a:spcBef>
                <a:spcPct val="50000"/>
              </a:spcBef>
            </a:pPr>
            <a:r>
              <a:rPr lang="en-US" altLang="en-US" sz="2800" b="1" dirty="0">
                <a:solidFill>
                  <a:srgbClr val="0000CC"/>
                </a:solidFill>
                <a:latin typeface="Times New Roman" panose="02020603050405020304" pitchFamily="18" charset="0"/>
              </a:rPr>
              <a:t>Quan sát hình vẽ trả lời câu hỏi</a:t>
            </a:r>
            <a:r>
              <a:rPr lang="en-US" altLang="en-US" sz="2800" b="1" dirty="0">
                <a:solidFill>
                  <a:srgbClr val="0000CC"/>
                </a:solidFill>
                <a:latin typeface="VNI-Times" pitchFamily="2" charset="0"/>
              </a:rPr>
              <a:t>.</a:t>
            </a:r>
            <a:endParaRPr lang="en-US" altLang="en-US" sz="2800" b="1" dirty="0">
              <a:solidFill>
                <a:srgbClr val="0000CC"/>
              </a:solidFill>
              <a:latin typeface="VNI-Times" pitchFamily="2" charset="0"/>
            </a:endParaRPr>
          </a:p>
        </p:txBody>
      </p:sp>
      <p:sp>
        <p:nvSpPr>
          <p:cNvPr id="157723" name="Text Box 27"/>
          <p:cNvSpPr txBox="1"/>
          <p:nvPr/>
        </p:nvSpPr>
        <p:spPr>
          <a:xfrm>
            <a:off x="387350" y="5895975"/>
            <a:ext cx="8229600" cy="519113"/>
          </a:xfrm>
          <a:prstGeom prst="rect">
            <a:avLst/>
          </a:prstGeom>
          <a:noFill/>
          <a:ln w="9525">
            <a:noFill/>
          </a:ln>
        </p:spPr>
        <p:txBody>
          <a:bodyPr>
            <a:spAutoFit/>
          </a:bodyPr>
          <a:p>
            <a:pPr algn="ctr">
              <a:spcBef>
                <a:spcPct val="50000"/>
              </a:spcBef>
            </a:pPr>
            <a:endParaRPr lang="vi-VN" altLang="en-US" sz="2800" b="1" dirty="0">
              <a:solidFill>
                <a:srgbClr val="000000"/>
              </a:solidFill>
              <a:latin typeface="Times New Roman" panose="02020603050405020304" pitchFamily="18" charset="0"/>
              <a:ea typeface="Times New Roman" panose="02020603050405020304" pitchFamily="18" charset="0"/>
            </a:endParaRPr>
          </a:p>
        </p:txBody>
      </p:sp>
      <p:pic>
        <p:nvPicPr>
          <p:cNvPr id="157729" name="Picture 33" descr="IMG_6845[1] - Copy"/>
          <p:cNvPicPr>
            <a:picLocks noChangeAspect="1"/>
          </p:cNvPicPr>
          <p:nvPr/>
        </p:nvPicPr>
        <p:blipFill>
          <a:blip r:embed="rId2"/>
          <a:stretch>
            <a:fillRect/>
          </a:stretch>
        </p:blipFill>
        <p:spPr>
          <a:xfrm>
            <a:off x="387350" y="1558925"/>
            <a:ext cx="4343400" cy="3179763"/>
          </a:xfrm>
          <a:prstGeom prst="rect">
            <a:avLst/>
          </a:prstGeom>
          <a:noFill/>
          <a:ln w="9525">
            <a:noFill/>
          </a:ln>
        </p:spPr>
      </p:pic>
      <p:pic>
        <p:nvPicPr>
          <p:cNvPr id="157730" name="Picture 34" descr="quephong4[1]"/>
          <p:cNvPicPr>
            <a:picLocks noChangeAspect="1"/>
          </p:cNvPicPr>
          <p:nvPr/>
        </p:nvPicPr>
        <p:blipFill>
          <a:blip r:embed="rId3"/>
          <a:stretch>
            <a:fillRect/>
          </a:stretch>
        </p:blipFill>
        <p:spPr>
          <a:xfrm>
            <a:off x="5029200" y="1558925"/>
            <a:ext cx="3968750" cy="3179763"/>
          </a:xfrm>
          <a:prstGeom prst="rect">
            <a:avLst/>
          </a:prstGeom>
          <a:noFill/>
          <a:ln w="9525" cap="flat" cmpd="sng">
            <a:solidFill>
              <a:srgbClr val="0000FF"/>
            </a:solidFill>
            <a:prstDash val="solid"/>
            <a:miter/>
            <a:headEnd type="none" w="med" len="med"/>
            <a:tailEnd type="none" w="med" len="med"/>
          </a:ln>
        </p:spPr>
      </p:pic>
      <p:sp>
        <p:nvSpPr>
          <p:cNvPr id="157731" name="Text Box 35"/>
          <p:cNvSpPr txBox="1"/>
          <p:nvPr/>
        </p:nvSpPr>
        <p:spPr>
          <a:xfrm>
            <a:off x="542925" y="4738688"/>
            <a:ext cx="8601075" cy="1004887"/>
          </a:xfrm>
          <a:prstGeom prst="rect">
            <a:avLst/>
          </a:prstGeom>
          <a:noFill/>
          <a:ln w="9525">
            <a:noFill/>
          </a:ln>
        </p:spPr>
        <p:txBody>
          <a:bodyPr>
            <a:spAutoFit/>
          </a:bodyPr>
          <a:p>
            <a:pPr eaLnBrk="1" hangingPunct="1">
              <a:spcBef>
                <a:spcPct val="50000"/>
              </a:spcBef>
            </a:pPr>
            <a:r>
              <a:rPr lang="en-US" altLang="en-US" sz="2400" b="1" dirty="0">
                <a:latin typeface="Times New Roman" panose="02020603050405020304" pitchFamily="18" charset="0"/>
                <a:cs typeface="Times New Roman" panose="02020603050405020304" pitchFamily="18" charset="0"/>
              </a:rPr>
              <a:t>Diều muốn bay lên cao phải cần có năng lượng n</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a:t>
            </a:r>
            <a:endParaRPr lang="en-US" altLang="en-US" sz="2400" b="1" dirty="0">
              <a:latin typeface="Times New Roman" panose="02020603050405020304" pitchFamily="18" charset="0"/>
              <a:cs typeface="Times New Roman" panose="02020603050405020304" pitchFamily="18" charset="0"/>
            </a:endParaRPr>
          </a:p>
          <a:p>
            <a:pPr eaLnBrk="1" hangingPunct="1">
              <a:spcBef>
                <a:spcPct val="50000"/>
              </a:spcBef>
            </a:pPr>
            <a:r>
              <a:rPr lang="en-US" altLang="en-US" sz="2400" b="1" dirty="0">
                <a:latin typeface="Times New Roman" panose="02020603050405020304" pitchFamily="18" charset="0"/>
                <a:cs typeface="Times New Roman" panose="02020603050405020304" pitchFamily="18" charset="0"/>
              </a:rPr>
              <a:t>Bánh xe nước muốn quay được phải cần có năng lượng n</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iterate type="wd">
                                    <p:tmPct val="16000"/>
                                  </p:iterate>
                                  <p:childTnLst>
                                    <p:set>
                                      <p:cBhvr>
                                        <p:cTn id="6" dur="1" fill="hold">
                                          <p:stCondLst>
                                            <p:cond delay="0"/>
                                          </p:stCondLst>
                                        </p:cTn>
                                        <p:tgtEl>
                                          <p:spTgt spid="157700"/>
                                        </p:tgtEl>
                                        <p:attrNameLst>
                                          <p:attrName>style.visibility</p:attrName>
                                        </p:attrNameLst>
                                      </p:cBhvr>
                                      <p:to>
                                        <p:strVal val="visible"/>
                                      </p:to>
                                    </p:set>
                                    <p:animEffect transition="in" filter="wipe(left)">
                                      <p:cBhvr>
                                        <p:cTn id="7" dur="500"/>
                                        <p:tgtEl>
                                          <p:spTgt spid="157700"/>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iterate type="wd">
                                    <p:tmPct val="16000"/>
                                  </p:iterate>
                                  <p:childTnLst>
                                    <p:set>
                                      <p:cBhvr>
                                        <p:cTn id="10" dur="1" fill="hold">
                                          <p:stCondLst>
                                            <p:cond delay="0"/>
                                          </p:stCondLst>
                                        </p:cTn>
                                        <p:tgtEl>
                                          <p:spTgt spid="157701"/>
                                        </p:tgtEl>
                                        <p:attrNameLst>
                                          <p:attrName>style.visibility</p:attrName>
                                        </p:attrNameLst>
                                      </p:cBhvr>
                                      <p:to>
                                        <p:strVal val="visible"/>
                                      </p:to>
                                    </p:set>
                                    <p:animEffect transition="in" filter="wipe(left)">
                                      <p:cBhvr>
                                        <p:cTn id="11" dur="500"/>
                                        <p:tgtEl>
                                          <p:spTgt spid="157701"/>
                                        </p:tgtEl>
                                      </p:cBhvr>
                                    </p:animEffect>
                                  </p:childTnLst>
                                </p:cTn>
                              </p:par>
                            </p:childTnLst>
                          </p:cTn>
                        </p:par>
                        <p:par>
                          <p:cTn id="12" fill="hold">
                            <p:stCondLst>
                              <p:cond delay="1000"/>
                            </p:stCondLst>
                            <p:childTnLst>
                              <p:par>
                                <p:cTn id="13" presetID="22" presetClass="entr" presetSubtype="8" fill="hold" grpId="0" nodeType="afterEffect" nodePh="1">
                                  <p:stCondLst>
                                    <p:cond delay="0"/>
                                  </p:stCondLst>
                                  <p:endCondLst>
                                    <p:cond evt="begin" delay="0">
                                      <p:tn val="13"/>
                                    </p:cond>
                                  </p:endCondLst>
                                  <p:iterate type="wd">
                                    <p:tmPct val="16000"/>
                                  </p:iterate>
                                  <p:childTnLst>
                                    <p:set>
                                      <p:cBhvr>
                                        <p:cTn id="14" dur="1" fill="hold">
                                          <p:stCondLst>
                                            <p:cond delay="0"/>
                                          </p:stCondLst>
                                        </p:cTn>
                                        <p:tgtEl>
                                          <p:spTgt spid="157702"/>
                                        </p:tgtEl>
                                        <p:attrNameLst>
                                          <p:attrName>style.visibility</p:attrName>
                                        </p:attrNameLst>
                                      </p:cBhvr>
                                      <p:to>
                                        <p:strVal val="visible"/>
                                      </p:to>
                                    </p:set>
                                    <p:animEffect transition="in" filter="wipe(left)">
                                      <p:cBhvr>
                                        <p:cTn id="15" dur="500"/>
                                        <p:tgtEl>
                                          <p:spTgt spid="157702"/>
                                        </p:tgtEl>
                                      </p:cBhvr>
                                    </p:animEffect>
                                  </p:childTnLst>
                                </p:cTn>
                              </p:par>
                            </p:childTnLst>
                          </p:cTn>
                        </p:par>
                        <p:par>
                          <p:cTn id="16" fill="hold">
                            <p:stCondLst>
                              <p:cond delay="1500"/>
                            </p:stCondLst>
                            <p:childTnLst>
                              <p:par>
                                <p:cTn id="17" presetID="55" presetClass="entr" presetSubtype="0" fill="hold" grpId="0" nodeType="afterEffect">
                                  <p:stCondLst>
                                    <p:cond delay="0"/>
                                  </p:stCondLst>
                                  <p:childTnLst>
                                    <p:set>
                                      <p:cBhvr>
                                        <p:cTn id="18" dur="1" fill="hold">
                                          <p:stCondLst>
                                            <p:cond delay="0"/>
                                          </p:stCondLst>
                                        </p:cTn>
                                        <p:tgtEl>
                                          <p:spTgt spid="157721"/>
                                        </p:tgtEl>
                                        <p:attrNameLst>
                                          <p:attrName>style.visibility</p:attrName>
                                        </p:attrNameLst>
                                      </p:cBhvr>
                                      <p:to>
                                        <p:strVal val="visible"/>
                                      </p:to>
                                    </p:set>
                                    <p:anim calcmode="lin" valueType="num">
                                      <p:cBhvr>
                                        <p:cTn id="19" dur="1000" fill="hold"/>
                                        <p:tgtEl>
                                          <p:spTgt spid="157721"/>
                                        </p:tgtEl>
                                        <p:attrNameLst>
                                          <p:attrName>ppt_w</p:attrName>
                                        </p:attrNameLst>
                                      </p:cBhvr>
                                      <p:tavLst>
                                        <p:tav tm="0">
                                          <p:val>
                                            <p:strVal val="#ppt_w*0.70"/>
                                          </p:val>
                                        </p:tav>
                                        <p:tav tm="100000">
                                          <p:val>
                                            <p:strVal val="#ppt_w"/>
                                          </p:val>
                                        </p:tav>
                                      </p:tavLst>
                                    </p:anim>
                                    <p:anim calcmode="lin" valueType="num">
                                      <p:cBhvr>
                                        <p:cTn id="20" dur="1000" fill="hold"/>
                                        <p:tgtEl>
                                          <p:spTgt spid="157721"/>
                                        </p:tgtEl>
                                        <p:attrNameLst>
                                          <p:attrName>ppt_h</p:attrName>
                                        </p:attrNameLst>
                                      </p:cBhvr>
                                      <p:tavLst>
                                        <p:tav tm="0">
                                          <p:val>
                                            <p:strVal val="#ppt_h"/>
                                          </p:val>
                                        </p:tav>
                                        <p:tav tm="100000">
                                          <p:val>
                                            <p:strVal val="#ppt_h"/>
                                          </p:val>
                                        </p:tav>
                                      </p:tavLst>
                                    </p:anim>
                                    <p:animEffect transition="in" filter="fade">
                                      <p:cBhvr>
                                        <p:cTn id="21" dur="1000"/>
                                        <p:tgtEl>
                                          <p:spTgt spid="157721"/>
                                        </p:tgtEl>
                                      </p:cBhvr>
                                    </p:animEffect>
                                  </p:childTnLst>
                                </p:cTn>
                              </p:par>
                            </p:childTnLst>
                          </p:cTn>
                        </p:par>
                        <p:par>
                          <p:cTn id="22" fill="hold">
                            <p:stCondLst>
                              <p:cond delay="2500"/>
                            </p:stCondLst>
                            <p:childTnLst>
                              <p:par>
                                <p:cTn id="23" presetID="20"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57723"/>
                                        </p:tgtEl>
                                        <p:attrNameLst>
                                          <p:attrName>style.visibility</p:attrName>
                                        </p:attrNameLst>
                                      </p:cBhvr>
                                      <p:to>
                                        <p:strVal val="visible"/>
                                      </p:to>
                                    </p:set>
                                    <p:animEffect transition="in" filter="wedge">
                                      <p:cBhvr>
                                        <p:cTn id="25" dur="1000"/>
                                        <p:tgtEl>
                                          <p:spTgt spid="157723"/>
                                        </p:tgtEl>
                                      </p:cBhvr>
                                    </p:animEffect>
                                  </p:childTnLst>
                                  <p:subTnLst>
                                    <p:audio>
                                      <p:cMediaNode>
                                        <p:cTn display="0" masterRel="sameClick">
                                          <p:stCondLst>
                                            <p:cond evt="begin" delay="0">
                                              <p:tn val="23"/>
                                            </p:cond>
                                          </p:stCondLst>
                                          <p:endCondLst>
                                            <p:cond evt="onStopAudio" delay="0">
                                              <p:tgtEl>
                                                <p:sldTgt/>
                                              </p:tgtEl>
                                            </p:cond>
                                          </p:endCondLst>
                                        </p:cTn>
                                        <p:tgtEl>
                                          <p:sndTgt r:embed="rId4" name="voltage.wav"/>
                                        </p:tgtEl>
                                      </p:cMediaNode>
                                    </p:audio>
                                  </p:subTnLst>
                                </p:cTn>
                              </p:par>
                            </p:childTnLst>
                          </p:cTn>
                        </p:par>
                        <p:par>
                          <p:cTn id="26" fill="hold">
                            <p:stCondLst>
                              <p:cond delay="3500"/>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157729"/>
                                        </p:tgtEl>
                                        <p:attrNameLst>
                                          <p:attrName>style.visibility</p:attrName>
                                        </p:attrNameLst>
                                      </p:cBhvr>
                                      <p:to>
                                        <p:strVal val="visible"/>
                                      </p:to>
                                    </p:set>
                                    <p:anim calcmode="lin" valueType="num">
                                      <p:cBhvr>
                                        <p:cTn id="29" dur="1000" fill="hold"/>
                                        <p:tgtEl>
                                          <p:spTgt spid="157729"/>
                                        </p:tgtEl>
                                        <p:attrNameLst>
                                          <p:attrName>ppt_w</p:attrName>
                                        </p:attrNameLst>
                                      </p:cBhvr>
                                      <p:tavLst>
                                        <p:tav tm="0">
                                          <p:val>
                                            <p:fltVal val="0.000000"/>
                                          </p:val>
                                        </p:tav>
                                        <p:tav tm="100000">
                                          <p:val>
                                            <p:strVal val="#ppt_w"/>
                                          </p:val>
                                        </p:tav>
                                      </p:tavLst>
                                    </p:anim>
                                    <p:anim calcmode="lin" valueType="num">
                                      <p:cBhvr>
                                        <p:cTn id="30" dur="1000" fill="hold"/>
                                        <p:tgtEl>
                                          <p:spTgt spid="157729"/>
                                        </p:tgtEl>
                                        <p:attrNameLst>
                                          <p:attrName>ppt_h</p:attrName>
                                        </p:attrNameLst>
                                      </p:cBhvr>
                                      <p:tavLst>
                                        <p:tav tm="0">
                                          <p:val>
                                            <p:fltVal val="0.000000"/>
                                          </p:val>
                                        </p:tav>
                                        <p:tav tm="100000">
                                          <p:val>
                                            <p:strVal val="#ppt_h"/>
                                          </p:val>
                                        </p:tav>
                                      </p:tavLst>
                                    </p:anim>
                                    <p:anim calcmode="lin" valueType="num">
                                      <p:cBhvr>
                                        <p:cTn id="31" dur="1000" fill="hold"/>
                                        <p:tgtEl>
                                          <p:spTgt spid="157729"/>
                                        </p:tgtEl>
                                        <p:attrNameLst>
                                          <p:attrName>style.rotation</p:attrName>
                                        </p:attrNameLst>
                                      </p:cBhvr>
                                      <p:tavLst>
                                        <p:tav tm="0">
                                          <p:val>
                                            <p:fltVal val="90.000000"/>
                                          </p:val>
                                        </p:tav>
                                        <p:tav tm="100000">
                                          <p:val>
                                            <p:fltVal val="0.000000"/>
                                          </p:val>
                                        </p:tav>
                                      </p:tavLst>
                                    </p:anim>
                                    <p:animEffect transition="in" filter="fade">
                                      <p:cBhvr>
                                        <p:cTn id="32" dur="1000"/>
                                        <p:tgtEl>
                                          <p:spTgt spid="157729"/>
                                        </p:tgtEl>
                                      </p:cBhvr>
                                    </p:animEffect>
                                  </p:childTnLst>
                                </p:cTn>
                              </p:par>
                            </p:childTnLst>
                          </p:cTn>
                        </p:par>
                        <p:par>
                          <p:cTn id="33" fill="hold">
                            <p:stCondLst>
                              <p:cond delay="4500"/>
                            </p:stCondLst>
                            <p:childTnLst>
                              <p:par>
                                <p:cTn id="34" presetID="17" presetClass="entr" presetSubtype="10" fill="hold" nodeType="afterEffect">
                                  <p:stCondLst>
                                    <p:cond delay="0"/>
                                  </p:stCondLst>
                                  <p:childTnLst>
                                    <p:set>
                                      <p:cBhvr>
                                        <p:cTn id="35" dur="1" fill="hold">
                                          <p:stCondLst>
                                            <p:cond delay="0"/>
                                          </p:stCondLst>
                                        </p:cTn>
                                        <p:tgtEl>
                                          <p:spTgt spid="157730"/>
                                        </p:tgtEl>
                                        <p:attrNameLst>
                                          <p:attrName>style.visibility</p:attrName>
                                        </p:attrNameLst>
                                      </p:cBhvr>
                                      <p:to>
                                        <p:strVal val="visible"/>
                                      </p:to>
                                    </p:set>
                                    <p:anim calcmode="lin" valueType="num">
                                      <p:cBhvr>
                                        <p:cTn id="36" dur="500" fill="hold"/>
                                        <p:tgtEl>
                                          <p:spTgt spid="157730"/>
                                        </p:tgtEl>
                                        <p:attrNameLst>
                                          <p:attrName>ppt_w</p:attrName>
                                        </p:attrNameLst>
                                      </p:cBhvr>
                                      <p:tavLst>
                                        <p:tav tm="0">
                                          <p:val>
                                            <p:fltVal val="0.000000"/>
                                          </p:val>
                                        </p:tav>
                                        <p:tav tm="100000">
                                          <p:val>
                                            <p:strVal val="#ppt_w"/>
                                          </p:val>
                                        </p:tav>
                                      </p:tavLst>
                                    </p:anim>
                                    <p:anim calcmode="lin" valueType="num">
                                      <p:cBhvr>
                                        <p:cTn id="37" dur="500" fill="hold"/>
                                        <p:tgtEl>
                                          <p:spTgt spid="157730"/>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7731"/>
                                        </p:tgtEl>
                                        <p:attrNameLst>
                                          <p:attrName>style.visibility</p:attrName>
                                        </p:attrNameLst>
                                      </p:cBhvr>
                                      <p:to>
                                        <p:strVal val="visible"/>
                                      </p:to>
                                    </p:set>
                                    <p:animEffect transition="in" filter="wipe(down)">
                                      <p:cBhvr>
                                        <p:cTn id="42" dur="500"/>
                                        <p:tgtEl>
                                          <p:spTgt spid="15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p:bldP spid="157701" grpId="0"/>
      <p:bldP spid="157702" grpId="0"/>
      <p:bldP spid="157721" grpId="0"/>
      <p:bldP spid="157723" grpId="0"/>
      <p:bldP spid="1577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3" descr="Picture1"/>
          <p:cNvPicPr>
            <a:picLocks noChangeAspect="1"/>
          </p:cNvPicPr>
          <p:nvPr/>
        </p:nvPicPr>
        <p:blipFill>
          <a:blip r:embed="rId1"/>
          <a:stretch>
            <a:fillRect/>
          </a:stretch>
        </p:blipFill>
        <p:spPr>
          <a:xfrm>
            <a:off x="0" y="6858000"/>
            <a:ext cx="9144000" cy="152400"/>
          </a:xfrm>
          <a:prstGeom prst="rect">
            <a:avLst/>
          </a:prstGeom>
          <a:noFill/>
          <a:ln w="9525">
            <a:noFill/>
          </a:ln>
        </p:spPr>
      </p:pic>
      <p:sp>
        <p:nvSpPr>
          <p:cNvPr id="10243" name="Text Box 4"/>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0244" name="Text Box 5"/>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0245" name="Text Box 6"/>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0248" name="WordArt 19"/>
          <p:cNvSpPr>
            <a:spLocks noTextEdit="1"/>
          </p:cNvSpPr>
          <p:nvPr/>
        </p:nvSpPr>
        <p:spPr>
          <a:xfrm>
            <a:off x="1306195" y="1064895"/>
            <a:ext cx="6645910" cy="1286510"/>
          </a:xfrm>
          <a:prstGeom prst="rect">
            <a:avLst/>
          </a:prstGeom>
        </p:spPr>
        <p:txBody>
          <a:bodyPr wrap="none" fromWordArt="1">
            <a:prstTxWarp prst="textPlain">
              <a:avLst>
                <a:gd name="adj" fmla="val 49810"/>
              </a:avLst>
            </a:prstTxWarp>
            <a:normAutofit lnSpcReduction="10000"/>
          </a:bodyPr>
          <a:p>
            <a:pPr algn="ctr"/>
            <a:r>
              <a:rPr lang="en-US" sz="4000" b="1">
                <a:ln w="9525" cap="flat" cmpd="sng">
                  <a:solidFill>
                    <a:schemeClr val="tx1"/>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Sử dụng năng lượng gió</a:t>
            </a:r>
            <a:endParaRPr lang="en-US" sz="4000" b="1">
              <a:ln w="9525" cap="flat" cmpd="sng">
                <a:solidFill>
                  <a:schemeClr val="tx1"/>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a:p>
            <a:pPr algn="ctr"/>
            <a:r>
              <a:rPr lang="en-US" sz="4000" b="1">
                <a:ln w="9525" cap="flat" cmpd="sng">
                  <a:solidFill>
                    <a:schemeClr val="tx1"/>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 và năng lượng nước chảy</a:t>
            </a:r>
            <a:endParaRPr lang="en-US" sz="4000" b="1">
              <a:ln w="9525" cap="flat" cmpd="sng">
                <a:solidFill>
                  <a:schemeClr val="tx1"/>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194581" name="Text Box 21"/>
          <p:cNvSpPr txBox="1"/>
          <p:nvPr/>
        </p:nvSpPr>
        <p:spPr>
          <a:xfrm>
            <a:off x="554038" y="3297238"/>
            <a:ext cx="8839200" cy="768350"/>
          </a:xfrm>
          <a:prstGeom prst="rect">
            <a:avLst/>
          </a:prstGeom>
          <a:noFill/>
          <a:ln w="9525">
            <a:noFill/>
          </a:ln>
        </p:spPr>
        <p:txBody>
          <a:bodyPr>
            <a:spAutoFit/>
          </a:bodyPr>
          <a:p>
            <a:r>
              <a:rPr lang="en-US" altLang="en-US" sz="4400" b="1" dirty="0">
                <a:latin typeface="Times New Roman" panose="02020603050405020304" pitchFamily="18" charset="0"/>
                <a:cs typeface="Times New Roman" panose="02020603050405020304" pitchFamily="18" charset="0"/>
              </a:rPr>
              <a:t>1. Sử dụng năng lượng gió </a:t>
            </a:r>
            <a:endParaRPr lang="en-US" altLang="en-US" sz="4400" b="1" dirty="0">
              <a:latin typeface="Times New Roman" panose="02020603050405020304" pitchFamily="18" charset="0"/>
              <a:ea typeface="Times New Roman" panose="02020603050405020304" pitchFamily="18" charset="0"/>
            </a:endParaRPr>
          </a:p>
        </p:txBody>
      </p:sp>
      <p:sp>
        <p:nvSpPr>
          <p:cNvPr id="13" name="Text Box 21"/>
          <p:cNvSpPr txBox="1"/>
          <p:nvPr/>
        </p:nvSpPr>
        <p:spPr>
          <a:xfrm>
            <a:off x="554038" y="4065588"/>
            <a:ext cx="8229600" cy="769937"/>
          </a:xfrm>
          <a:prstGeom prst="rect">
            <a:avLst/>
          </a:prstGeom>
          <a:noFill/>
          <a:ln w="9525">
            <a:noFill/>
          </a:ln>
        </p:spPr>
        <p:txBody>
          <a:bodyPr>
            <a:spAutoFit/>
          </a:bodyPr>
          <a:p>
            <a:r>
              <a:rPr lang="en-US" altLang="en-US" sz="4400" b="1" dirty="0">
                <a:latin typeface="Times New Roman" panose="02020603050405020304" pitchFamily="18" charset="0"/>
                <a:cs typeface="Times New Roman" panose="02020603050405020304" pitchFamily="18" charset="0"/>
              </a:rPr>
              <a:t>2. Sử dụng năng lượng nước chảy  </a:t>
            </a:r>
            <a:endParaRPr lang="en-US" altLang="en-US" sz="4400" b="1" dirty="0">
              <a:latin typeface="Times New Roman" panose="02020603050405020304" pitchFamily="18" charset="0"/>
              <a:ea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p:cTn id="7" dur="1000" fill="hold"/>
                                        <p:tgtEl>
                                          <p:spTgt spid="10248"/>
                                        </p:tgtEl>
                                        <p:attrNameLst>
                                          <p:attrName>ppt_w</p:attrName>
                                        </p:attrNameLst>
                                      </p:cBhvr>
                                      <p:tavLst>
                                        <p:tav tm="0">
                                          <p:val>
                                            <p:strVal val="#ppt_w*0.70"/>
                                          </p:val>
                                        </p:tav>
                                        <p:tav tm="100000">
                                          <p:val>
                                            <p:strVal val="#ppt_w"/>
                                          </p:val>
                                        </p:tav>
                                      </p:tavLst>
                                    </p:anim>
                                    <p:anim calcmode="lin" valueType="num">
                                      <p:cBhvr>
                                        <p:cTn id="8" dur="1000" fill="hold"/>
                                        <p:tgtEl>
                                          <p:spTgt spid="10248"/>
                                        </p:tgtEl>
                                        <p:attrNameLst>
                                          <p:attrName>ppt_h</p:attrName>
                                        </p:attrNameLst>
                                      </p:cBhvr>
                                      <p:tavLst>
                                        <p:tav tm="0">
                                          <p:val>
                                            <p:strVal val="#ppt_h"/>
                                          </p:val>
                                        </p:tav>
                                        <p:tav tm="100000">
                                          <p:val>
                                            <p:strVal val="#ppt_h"/>
                                          </p:val>
                                        </p:tav>
                                      </p:tavLst>
                                    </p:anim>
                                    <p:animEffect transition="in" filter="fade">
                                      <p:cBhvr>
                                        <p:cTn id="9" dur="1000"/>
                                        <p:tgtEl>
                                          <p:spTgt spid="10248"/>
                                        </p:tgtEl>
                                      </p:cBhvr>
                                    </p:animEffect>
                                  </p:childTnLst>
                                </p:cTn>
                              </p:par>
                            </p:childTnLst>
                          </p:cTn>
                        </p:par>
                        <p:par>
                          <p:cTn id="10" fill="hold">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194581"/>
                                        </p:tgtEl>
                                        <p:attrNameLst>
                                          <p:attrName>style.visibility</p:attrName>
                                        </p:attrNameLst>
                                      </p:cBhvr>
                                      <p:to>
                                        <p:strVal val="visible"/>
                                      </p:to>
                                    </p:set>
                                    <p:anim calcmode="lin" valueType="num">
                                      <p:cBhvr>
                                        <p:cTn id="13" dur="500" fill="hold"/>
                                        <p:tgtEl>
                                          <p:spTgt spid="194581"/>
                                        </p:tgtEl>
                                        <p:attrNameLst>
                                          <p:attrName>ppt_w</p:attrName>
                                        </p:attrNameLst>
                                      </p:cBhvr>
                                      <p:tavLst>
                                        <p:tav tm="0">
                                          <p:val>
                                            <p:fltVal val="0.000000"/>
                                          </p:val>
                                        </p:tav>
                                        <p:tav tm="100000">
                                          <p:val>
                                            <p:strVal val="#ppt_w"/>
                                          </p:val>
                                        </p:tav>
                                      </p:tavLst>
                                    </p:anim>
                                    <p:anim calcmode="lin" valueType="num">
                                      <p:cBhvr>
                                        <p:cTn id="14" dur="500" fill="hold"/>
                                        <p:tgtEl>
                                          <p:spTgt spid="194581"/>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22" presetClass="emph" presetSubtype="0" fill="hold" nodeType="afterEffect">
                                  <p:stCondLst>
                                    <p:cond delay="0"/>
                                  </p:stCondLst>
                                  <p:childTnLst>
                                    <p:animClr clrSpc="hsl" dir="cw">
                                      <p:cBhvr override="childStyle">
                                        <p:cTn id="17" dur="500" fill="hold"/>
                                        <p:tgtEl>
                                          <p:spTgt spid="10248"/>
                                        </p:tgtEl>
                                        <p:attrNameLst>
                                          <p:attrName>style.color</p:attrName>
                                        </p:attrNameLst>
                                      </p:cBhvr>
                                      <p:by>
                                        <p:hsl h="-7199925" s="0" l="0"/>
                                      </p:by>
                                    </p:animClr>
                                    <p:animClr clrSpc="hsl" dir="cw">
                                      <p:cBhvr>
                                        <p:cTn id="18" dur="500" fill="hold"/>
                                        <p:tgtEl>
                                          <p:spTgt spid="10248"/>
                                        </p:tgtEl>
                                        <p:attrNameLst>
                                          <p:attrName>fillcolor</p:attrName>
                                        </p:attrNameLst>
                                      </p:cBhvr>
                                      <p:by>
                                        <p:hsl h="-7199925" s="0" l="0"/>
                                      </p:by>
                                    </p:animClr>
                                    <p:animClr clrSpc="hsl" dir="cw">
                                      <p:cBhvr>
                                        <p:cTn id="19" dur="500" fill="hold"/>
                                        <p:tgtEl>
                                          <p:spTgt spid="10248"/>
                                        </p:tgtEl>
                                        <p:attrNameLst>
                                          <p:attrName>stroke.color</p:attrName>
                                        </p:attrNameLst>
                                      </p:cBhvr>
                                      <p:by>
                                        <p:hsl h="-7199925" s="0" l="0"/>
                                      </p:by>
                                    </p:animClr>
                                    <p:set>
                                      <p:cBhvr>
                                        <p:cTn id="20" dur="500" fill="hold"/>
                                        <p:tgtEl>
                                          <p:spTgt spid="10248"/>
                                        </p:tgtEl>
                                        <p:attrNameLst>
                                          <p:attrName>fill.type</p:attrName>
                                        </p:attrNameLst>
                                      </p:cBhvr>
                                      <p:to>
                                        <p:strVal val="solid"/>
                                      </p:to>
                                    </p:set>
                                  </p:childTnLst>
                                </p:cTn>
                              </p:par>
                            </p:childTnLst>
                          </p:cTn>
                        </p:par>
                        <p:par>
                          <p:cTn id="21" fill="hold">
                            <p:stCondLst>
                              <p:cond delay="2000"/>
                            </p:stCondLst>
                            <p:childTnLst>
                              <p:par>
                                <p:cTn id="22" presetID="22" presetClass="emph" presetSubtype="0" fill="hold" nodeType="afterEffect">
                                  <p:stCondLst>
                                    <p:cond delay="0"/>
                                  </p:stCondLst>
                                  <p:childTnLst>
                                    <p:animClr clrSpc="hsl" dir="cw">
                                      <p:cBhvr override="childStyle">
                                        <p:cTn id="23" dur="2000" fill="hold"/>
                                        <p:tgtEl>
                                          <p:spTgt spid="10248"/>
                                        </p:tgtEl>
                                        <p:attrNameLst>
                                          <p:attrName>style.color</p:attrName>
                                        </p:attrNameLst>
                                      </p:cBhvr>
                                      <p:by>
                                        <p:hsl h="-7199925" s="0" l="0"/>
                                      </p:by>
                                    </p:animClr>
                                    <p:animClr clrSpc="hsl" dir="cw">
                                      <p:cBhvr>
                                        <p:cTn id="24" dur="2000" fill="hold"/>
                                        <p:tgtEl>
                                          <p:spTgt spid="10248"/>
                                        </p:tgtEl>
                                        <p:attrNameLst>
                                          <p:attrName>fillcolor</p:attrName>
                                        </p:attrNameLst>
                                      </p:cBhvr>
                                      <p:by>
                                        <p:hsl h="-7199925" s="0" l="0"/>
                                      </p:by>
                                    </p:animClr>
                                    <p:animClr clrSpc="hsl" dir="cw">
                                      <p:cBhvr>
                                        <p:cTn id="25" dur="2000" fill="hold"/>
                                        <p:tgtEl>
                                          <p:spTgt spid="10248"/>
                                        </p:tgtEl>
                                        <p:attrNameLst>
                                          <p:attrName>stroke.color</p:attrName>
                                        </p:attrNameLst>
                                      </p:cBhvr>
                                      <p:by>
                                        <p:hsl h="-7199925" s="0" l="0"/>
                                      </p:by>
                                    </p:animClr>
                                    <p:set>
                                      <p:cBhvr>
                                        <p:cTn id="26" dur="2000" fill="hold"/>
                                        <p:tgtEl>
                                          <p:spTgt spid="10248"/>
                                        </p:tgtEl>
                                        <p:attrNameLst>
                                          <p:attrName>fill.type</p:attrName>
                                        </p:attrNameLst>
                                      </p:cBhvr>
                                      <p:to>
                                        <p:strVal val="solid"/>
                                      </p:to>
                                    </p:set>
                                  </p:childTnLst>
                                </p:cTn>
                              </p:par>
                            </p:childTnLst>
                          </p:cTn>
                        </p:par>
                        <p:par>
                          <p:cTn id="27" fill="hold">
                            <p:stCondLst>
                              <p:cond delay="4000"/>
                            </p:stCondLst>
                            <p:childTnLst>
                              <p:par>
                                <p:cTn id="28" presetID="17" presetClass="entr" presetSubtype="1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00000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3" descr="Picture1"/>
          <p:cNvPicPr>
            <a:picLocks noChangeAspect="1"/>
          </p:cNvPicPr>
          <p:nvPr/>
        </p:nvPicPr>
        <p:blipFill>
          <a:blip r:embed="rId1"/>
          <a:stretch>
            <a:fillRect/>
          </a:stretch>
        </p:blipFill>
        <p:spPr>
          <a:xfrm>
            <a:off x="0" y="6858000"/>
            <a:ext cx="9144000" cy="152400"/>
          </a:xfrm>
          <a:prstGeom prst="rect">
            <a:avLst/>
          </a:prstGeom>
          <a:noFill/>
          <a:ln w="9525">
            <a:noFill/>
          </a:ln>
        </p:spPr>
      </p:pic>
      <p:sp>
        <p:nvSpPr>
          <p:cNvPr id="11267" name="Text Box 4"/>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1268" name="Text Box 5"/>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1269" name="Text Box 6"/>
          <p:cNvSpPr txBox="1"/>
          <p:nvPr/>
        </p:nvSpPr>
        <p:spPr>
          <a:xfrm>
            <a:off x="990600" y="1676400"/>
            <a:ext cx="838200" cy="366713"/>
          </a:xfrm>
          <a:prstGeom prst="rect">
            <a:avLst/>
          </a:prstGeom>
          <a:noFill/>
          <a:ln w="9525">
            <a:noFill/>
          </a:ln>
        </p:spPr>
        <p:txBody>
          <a:bodyPr>
            <a:spAutoFit/>
          </a:bodyPr>
          <a:p>
            <a:pPr eaLnBrk="1" hangingPunct="1">
              <a:spcBef>
                <a:spcPct val="50000"/>
              </a:spcBef>
            </a:pPr>
            <a:endParaRPr lang="vi-VN" altLang="en-US" dirty="0">
              <a:latin typeface="Times New Roman" panose="02020603050405020304" pitchFamily="18" charset="0"/>
            </a:endParaRPr>
          </a:p>
        </p:txBody>
      </p:sp>
      <p:sp>
        <p:nvSpPr>
          <p:cNvPr id="11273" name="Text Box 14"/>
          <p:cNvSpPr txBox="1"/>
          <p:nvPr/>
        </p:nvSpPr>
        <p:spPr>
          <a:xfrm>
            <a:off x="647700" y="852488"/>
            <a:ext cx="7848600" cy="581025"/>
          </a:xfrm>
          <a:prstGeom prst="rect">
            <a:avLst/>
          </a:prstGeom>
          <a:noFill/>
          <a:ln w="9525">
            <a:noFill/>
          </a:ln>
        </p:spPr>
        <p:txBody>
          <a:bodyPr>
            <a:spAutoFit/>
          </a:bodyPr>
          <a:p>
            <a:pPr algn="ctr">
              <a:spcBef>
                <a:spcPct val="50000"/>
              </a:spcBef>
            </a:pPr>
            <a:r>
              <a:rPr lang="en-US" altLang="en-US" sz="3200" b="1" dirty="0">
                <a:solidFill>
                  <a:srgbClr val="000099"/>
                </a:solidFill>
                <a:latin typeface="Times New Roman" panose="02020603050405020304" pitchFamily="18" charset="0"/>
                <a:cs typeface="Times New Roman" panose="02020603050405020304" pitchFamily="18" charset="0"/>
              </a:rPr>
              <a:t>Hoạt động 1</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a:solidFill>
                  <a:srgbClr val="800000"/>
                </a:solidFill>
                <a:latin typeface="Times New Roman" panose="02020603050405020304" pitchFamily="18" charset="0"/>
                <a:cs typeface="Times New Roman" panose="02020603050405020304" pitchFamily="18" charset="0"/>
              </a:rPr>
              <a:t>Sử dụng năng lượng gió</a:t>
            </a:r>
            <a:endParaRPr lang="en-US" altLang="en-US" sz="3200" b="1" dirty="0">
              <a:solidFill>
                <a:srgbClr val="800000"/>
              </a:solidFill>
              <a:latin typeface="Times New Roman" panose="02020603050405020304" pitchFamily="18" charset="0"/>
              <a:ea typeface="Times New Roman" panose="02020603050405020304" pitchFamily="18" charset="0"/>
            </a:endParaRPr>
          </a:p>
        </p:txBody>
      </p:sp>
      <p:sp>
        <p:nvSpPr>
          <p:cNvPr id="5130" name="Rectangle 15"/>
          <p:cNvSpPr/>
          <p:nvPr/>
        </p:nvSpPr>
        <p:spPr>
          <a:xfrm>
            <a:off x="307975" y="2406650"/>
            <a:ext cx="8689975" cy="1077913"/>
          </a:xfrm>
          <a:prstGeom prst="rect">
            <a:avLst/>
          </a:prstGeom>
          <a:noFill/>
          <a:ln w="9525">
            <a:noFill/>
          </a:ln>
        </p:spPr>
        <p:txBody>
          <a:bodyPr>
            <a:spAutoFit/>
          </a:bodyPr>
          <a:p>
            <a:pPr algn="just">
              <a:spcBef>
                <a:spcPct val="50000"/>
              </a:spcBef>
              <a:buFont typeface="Wingdings" panose="05000000000000000000" pitchFamily="2" charset="2"/>
              <a:buBlip>
                <a:blip r:embed="rId2"/>
              </a:buBlip>
            </a:pPr>
            <a:r>
              <a:rPr lang="en-US" altLang="en-US" sz="3200" b="1" i="1" dirty="0">
                <a:solidFill>
                  <a:srgbClr val="000066"/>
                </a:solidFill>
                <a:latin typeface="Times New Roman" panose="02020603050405020304" pitchFamily="18" charset="0"/>
              </a:rPr>
              <a:t>Nhiệm vụ</a:t>
            </a:r>
            <a:r>
              <a:rPr lang="en-US" altLang="en-US" sz="3200" b="1" dirty="0">
                <a:solidFill>
                  <a:srgbClr val="000099"/>
                </a:solidFill>
                <a:latin typeface="Times New Roman" panose="02020603050405020304" pitchFamily="18" charset="0"/>
              </a:rPr>
              <a:t> : </a:t>
            </a:r>
            <a:r>
              <a:rPr lang="en-US" altLang="en-US" sz="3200" b="1" dirty="0">
                <a:latin typeface="Times New Roman" panose="02020603050405020304" pitchFamily="18" charset="0"/>
              </a:rPr>
              <a:t>Quan sát hình 1, 2, 3 trong SGK, kết hợp với vốn hiểu biết trả lời câu hỏi sau:</a:t>
            </a:r>
            <a:endParaRPr lang="en-US" altLang="en-US" sz="3200" b="1" dirty="0">
              <a:latin typeface="Times New Roman" panose="02020603050405020304" pitchFamily="18" charset="0"/>
            </a:endParaRPr>
          </a:p>
        </p:txBody>
      </p:sp>
      <p:sp>
        <p:nvSpPr>
          <p:cNvPr id="260135" name="Text Box 39"/>
          <p:cNvSpPr txBox="1"/>
          <p:nvPr/>
        </p:nvSpPr>
        <p:spPr>
          <a:xfrm>
            <a:off x="825500" y="3824288"/>
            <a:ext cx="7961313" cy="1077912"/>
          </a:xfrm>
          <a:prstGeom prst="rect">
            <a:avLst/>
          </a:prstGeom>
          <a:noFill/>
          <a:ln w="9525">
            <a:noFill/>
          </a:ln>
        </p:spPr>
        <p:txBody>
          <a:bodyPr>
            <a:spAutoFit/>
          </a:bodyPr>
          <a:p>
            <a:pPr eaLnBrk="1" hangingPunct="1">
              <a:spcBef>
                <a:spcPct val="50000"/>
              </a:spcBef>
            </a:pPr>
            <a:r>
              <a:rPr lang="en-US" altLang="en-US" sz="3200" b="1" dirty="0">
                <a:latin typeface="Times New Roman" panose="02020603050405020304" pitchFamily="18" charset="0"/>
              </a:rPr>
              <a:t>* Người ta sử dụng năng lượng gió trong những việc gì?</a:t>
            </a:r>
            <a:endParaRPr lang="vi-VN" altLang="en-US" sz="3200" b="1" dirty="0">
              <a:latin typeface="Times New Roman" panose="02020603050405020304" pitchFamily="18" charset="0"/>
            </a:endParaRPr>
          </a:p>
        </p:txBody>
      </p:sp>
      <p:sp>
        <p:nvSpPr>
          <p:cNvPr id="11276" name="Text Box 40"/>
          <p:cNvSpPr txBox="1"/>
          <p:nvPr/>
        </p:nvSpPr>
        <p:spPr>
          <a:xfrm>
            <a:off x="563563" y="1790700"/>
            <a:ext cx="4113212" cy="457200"/>
          </a:xfrm>
          <a:prstGeom prst="rect">
            <a:avLst/>
          </a:prstGeom>
          <a:noFill/>
          <a:ln w="9525">
            <a:noFill/>
          </a:ln>
        </p:spPr>
        <p:txBody>
          <a:bodyPr>
            <a:spAutoFit/>
          </a:bodyPr>
          <a:p>
            <a:pPr eaLnBrk="1" hangingPunct="1">
              <a:spcBef>
                <a:spcPct val="50000"/>
              </a:spcBef>
            </a:pPr>
            <a:r>
              <a:rPr lang="en-US" altLang="en-US" sz="2400" b="1" dirty="0">
                <a:latin typeface="Times New Roman" panose="02020603050405020304" pitchFamily="18" charset="0"/>
              </a:rPr>
              <a:t>Hoạt động cá nhân:</a:t>
            </a:r>
            <a:endParaRPr lang="vi-VN" altLang="en-US" sz="2400" b="1" dirty="0">
              <a:latin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randombar(horizontal)">
                                      <p:cBhvr>
                                        <p:cTn id="7" dur="500"/>
                                        <p:tgtEl>
                                          <p:spTgt spid="51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0135"/>
                                        </p:tgtEl>
                                        <p:attrNameLst>
                                          <p:attrName>style.visibility</p:attrName>
                                        </p:attrNameLst>
                                      </p:cBhvr>
                                      <p:to>
                                        <p:strVal val="visible"/>
                                      </p:to>
                                    </p:set>
                                    <p:animEffect transition="in" filter="box(in)">
                                      <p:cBhvr>
                                        <p:cTn id="12" dur="500"/>
                                        <p:tgtEl>
                                          <p:spTgt spid="260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26013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3822</Words>
  <Application>WPS Presentation</Application>
  <PresentationFormat/>
  <Paragraphs>181</Paragraphs>
  <Slides>29</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29</vt:i4>
      </vt:variant>
    </vt:vector>
  </HeadingPairs>
  <TitlesOfParts>
    <vt:vector size="45" baseType="lpstr">
      <vt:lpstr>Arial</vt:lpstr>
      <vt:lpstr>SimSun</vt:lpstr>
      <vt:lpstr>Wingdings</vt:lpstr>
      <vt:lpstr>Times New Roman</vt:lpstr>
      <vt:lpstr>.VnAvant</vt:lpstr>
      <vt:lpstr>SVN-Riesling</vt:lpstr>
      <vt:lpstr>VNI-Times</vt:lpstr>
      <vt:lpstr>.VnTime</vt:lpstr>
      <vt:lpstr>Times New Roman</vt:lpstr>
      <vt:lpstr>Calibri</vt:lpstr>
      <vt:lpstr>Microsoft YaHei</vt:lpstr>
      <vt:lpstr>Arial Unicode MS</vt:lpstr>
      <vt:lpstr>UVN Mang Tre</vt:lpstr>
      <vt:lpstr>Calibri</vt:lpstr>
      <vt:lpstr>字魂70号-灵悦黑体</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nhu hoang</dc:creator>
  <cp:lastModifiedBy>HUONG GIANG</cp:lastModifiedBy>
  <cp:revision>253</cp:revision>
  <cp:lastPrinted>2003-08-05T07:18:26Z</cp:lastPrinted>
  <dcterms:created xsi:type="dcterms:W3CDTF">2003-08-05T06:52:08Z</dcterms:created>
  <dcterms:modified xsi:type="dcterms:W3CDTF">2023-01-31T19:45:31Z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79DD18E28F674DA1B03181D5CA587783</vt:lpwstr>
  </property>
  <property fmtid="{D5CDD505-2E9C-101B-9397-08002B2CF9AE}" pid="3" name="KSOProductBuildVer">
    <vt:lpwstr>1033-11.2.0.11440</vt:lpwstr>
  </property>
</Properties>
</file>