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wav" ContentType="audio/x-wav"/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684" r:id="rId3"/>
    <p:sldId id="324" r:id="rId5"/>
    <p:sldId id="325" r:id="rId6"/>
    <p:sldId id="262" r:id="rId7"/>
    <p:sldId id="260" r:id="rId8"/>
    <p:sldId id="389" r:id="rId9"/>
    <p:sldId id="390" r:id="rId10"/>
    <p:sldId id="294" r:id="rId11"/>
    <p:sldId id="296" r:id="rId12"/>
    <p:sldId id="264" r:id="rId13"/>
    <p:sldId id="300" r:id="rId14"/>
    <p:sldId id="302" r:id="rId15"/>
    <p:sldId id="272" r:id="rId16"/>
    <p:sldId id="304" r:id="rId17"/>
    <p:sldId id="270" r:id="rId18"/>
    <p:sldId id="273" r:id="rId19"/>
    <p:sldId id="628" r:id="rId20"/>
    <p:sldId id="312" r:id="rId21"/>
    <p:sldId id="313" r:id="rId22"/>
    <p:sldId id="314" r:id="rId23"/>
    <p:sldId id="315" r:id="rId24"/>
    <p:sldId id="316" r:id="rId25"/>
    <p:sldId id="275" r:id="rId26"/>
    <p:sldId id="306" r:id="rId27"/>
    <p:sldId id="488" r:id="rId28"/>
    <p:sldId id="489" r:id="rId29"/>
    <p:sldId id="307" r:id="rId30"/>
    <p:sldId id="659" r:id="rId31"/>
    <p:sldId id="636" r:id="rId32"/>
    <p:sldId id="514" r:id="rId33"/>
    <p:sldId id="475" r:id="rId34"/>
    <p:sldId id="660" r:id="rId35"/>
    <p:sldId id="661" r:id="rId36"/>
    <p:sldId id="444" r:id="rId37"/>
    <p:sldId id="497" r:id="rId38"/>
    <p:sldId id="498" r:id="rId39"/>
    <p:sldId id="458" r:id="rId40"/>
    <p:sldId id="461" r:id="rId41"/>
    <p:sldId id="463" r:id="rId42"/>
    <p:sldId id="465" r:id="rId43"/>
    <p:sldId id="631" r:id="rId44"/>
    <p:sldId id="471" r:id="rId45"/>
    <p:sldId id="500" r:id="rId46"/>
    <p:sldId id="472" r:id="rId47"/>
    <p:sldId id="283" r:id="rId48"/>
    <p:sldId id="285" r:id="rId49"/>
    <p:sldId id="287" r:id="rId50"/>
    <p:sldId id="318" r:id="rId51"/>
    <p:sldId id="321" r:id="rId52"/>
    <p:sldId id="319" r:id="rId53"/>
    <p:sldId id="683" r:id="rId54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99"/>
    <a:srgbClr val="3333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509"/>
    <p:restoredTop sz="94660"/>
  </p:normalViewPr>
  <p:slideViewPr>
    <p:cSldViewPr showGuides="1">
      <p:cViewPr varScale="1">
        <p:scale>
          <a:sx n="74" d="100"/>
          <a:sy n="74" d="100"/>
        </p:scale>
        <p:origin x="122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7" Type="http://schemas.openxmlformats.org/officeDocument/2006/relationships/tableStyles" Target="tableStyles.xml"/><Relationship Id="rId56" Type="http://schemas.openxmlformats.org/officeDocument/2006/relationships/viewProps" Target="viewProps.xml"/><Relationship Id="rId55" Type="http://schemas.openxmlformats.org/officeDocument/2006/relationships/presProps" Target="presProps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5A28DBA-357D-4593-94EB-4D1919B5019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  <p:sp>
        <p:nvSpPr>
          <p:cNvPr id="6144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9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  <p:sp>
        <p:nvSpPr>
          <p:cNvPr id="6349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  <p:sp>
        <p:nvSpPr>
          <p:cNvPr id="2253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  <p:sp>
        <p:nvSpPr>
          <p:cNvPr id="2457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  <p:sp>
        <p:nvSpPr>
          <p:cNvPr id="2662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  <p:sp>
        <p:nvSpPr>
          <p:cNvPr id="2867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  <p:sp>
        <p:nvSpPr>
          <p:cNvPr id="3072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  <p:sp>
        <p:nvSpPr>
          <p:cNvPr id="3379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  <p:sp>
        <p:nvSpPr>
          <p:cNvPr id="3789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  <p:sp>
        <p:nvSpPr>
          <p:cNvPr id="4096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vi-VN" sz="1200" dirty="0">
                <a:cs typeface="Arial" panose="020B0604020202020204" pitchFamily="34" charset="0"/>
              </a:rPr>
            </a:fld>
            <a:endParaRPr lang="en-US" altLang="vi-VN" sz="1200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621754F-2636-4A4E-BB4B-65DD788E531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621754F-2636-4A4E-BB4B-65DD788E531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621754F-2636-4A4E-BB4B-65DD788E531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621754F-2636-4A4E-BB4B-65DD788E531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621754F-2636-4A4E-BB4B-65DD788E531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621754F-2636-4A4E-BB4B-65DD788E531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621754F-2636-4A4E-BB4B-65DD788E531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621754F-2636-4A4E-BB4B-65DD788E531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621754F-2636-4A4E-BB4B-65DD788E531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621754F-2636-4A4E-BB4B-65DD788E531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621754F-2636-4A4E-BB4B-65DD788E531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621754F-2636-4A4E-BB4B-65DD788E531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12.jpeg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12.jpeg"/><Relationship Id="rId1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12.jpeg"/><Relationship Id="rId1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12.jpeg"/><Relationship Id="rId1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4.jpeg"/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jpeg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jpeg"/><Relationship Id="rId2" Type="http://schemas.openxmlformats.org/officeDocument/2006/relationships/image" Target="../media/image24.png"/><Relationship Id="rId1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11.jpeg"/><Relationship Id="rId4" Type="http://schemas.openxmlformats.org/officeDocument/2006/relationships/image" Target="../media/image15.jpeg"/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2.v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1.jpeg"/><Relationship Id="rId6" Type="http://schemas.openxmlformats.org/officeDocument/2006/relationships/image" Target="../media/image15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Relationship Id="rId3" Type="http://schemas.openxmlformats.org/officeDocument/2006/relationships/oleObject" Target="../embeddings/oleObject2.bin"/><Relationship Id="rId2" Type="http://schemas.openxmlformats.org/officeDocument/2006/relationships/image" Target="../media/image27.jpeg"/><Relationship Id="rId10" Type="http://schemas.openxmlformats.org/officeDocument/2006/relationships/notesSlide" Target="../notesSlides/notesSlide9.xml"/><Relationship Id="rId1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png"/></Relationships>
</file>

<file path=ppt/slides/_rels/slide4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png"/><Relationship Id="rId2" Type="http://schemas.openxmlformats.org/officeDocument/2006/relationships/image" Target="../media/image42.png"/><Relationship Id="rId1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4.png"/><Relationship Id="rId1" Type="http://schemas.openxmlformats.org/officeDocument/2006/relationships/image" Target="../media/image4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90 BACKGROUND ý tưởng | hình nền, hình ảnh, power point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219717" y="1568406"/>
            <a:ext cx="6704330" cy="71437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100" b="1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endParaRPr lang="en-US" sz="2100" b="1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0" b="1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  <a:endParaRPr lang="en-US" sz="2100" b="1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s 1"/>
          <p:cNvSpPr/>
          <p:nvPr/>
        </p:nvSpPr>
        <p:spPr>
          <a:xfrm>
            <a:off x="3477578" y="2702243"/>
            <a:ext cx="2188845" cy="1476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zh-CN" sz="45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Mang Tre" panose="00000400000000000000" charset="0"/>
                <a:cs typeface="UVN Mang Tre" panose="00000400000000000000" charset="0"/>
              </a:rPr>
              <a:t>ĐỊA LÍ 5</a:t>
            </a:r>
            <a:endParaRPr lang="en-US" altLang="zh-CN" sz="4500" b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Mang Tre" panose="00000400000000000000" charset="0"/>
              <a:cs typeface="UVN Mang Tre" panose="00000400000000000000" charset="0"/>
            </a:endParaRPr>
          </a:p>
          <a:p>
            <a:pPr algn="ctr"/>
            <a:r>
              <a:rPr lang="en-US" altLang="zh-CN" sz="45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Mang Tre" panose="00000400000000000000" charset="0"/>
                <a:cs typeface="UVN Mang Tre" panose="00000400000000000000" charset="0"/>
              </a:rPr>
              <a:t>Châu Á</a:t>
            </a:r>
            <a:endParaRPr lang="en-US" altLang="zh-CN" sz="4500" b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Mang Tre" panose="00000400000000000000" charset="0"/>
              <a:cs typeface="UVN Mang Tre" panose="00000400000000000000" charset="0"/>
            </a:endParaRPr>
          </a:p>
        </p:txBody>
      </p:sp>
      <p:sp>
        <p:nvSpPr>
          <p:cNvPr id="3" name="Rectangle 14"/>
          <p:cNvSpPr/>
          <p:nvPr/>
        </p:nvSpPr>
        <p:spPr>
          <a:xfrm>
            <a:off x="3512702" y="5522710"/>
            <a:ext cx="2118360" cy="34544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p>
            <a:pPr algn="ctr"/>
            <a:r>
              <a:rPr lang="en-US" sz="1800" i="1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2022 - 2023</a:t>
            </a:r>
            <a:endParaRPr lang="en-US" sz="1800" i="1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81" name="Text Box 5"/>
          <p:cNvSpPr txBox="1"/>
          <p:nvPr/>
        </p:nvSpPr>
        <p:spPr>
          <a:xfrm>
            <a:off x="101600" y="2057400"/>
            <a:ext cx="343217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Vị trí địa lí v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giới hạn</a:t>
            </a:r>
            <a:endParaRPr lang="en-US" altLang="en-US" sz="2400" b="1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182" name="Text Box 6"/>
          <p:cNvSpPr txBox="1"/>
          <p:nvPr/>
        </p:nvSpPr>
        <p:spPr>
          <a:xfrm>
            <a:off x="30163" y="3235325"/>
            <a:ext cx="2727325" cy="8302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lược đồ v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các câu hỏi:</a:t>
            </a:r>
            <a:endParaRPr lang="en-US" altLang="en-US" sz="2400" dirty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183" name="Text Box 7"/>
          <p:cNvSpPr txBox="1"/>
          <p:nvPr/>
        </p:nvSpPr>
        <p:spPr>
          <a:xfrm>
            <a:off x="3175" y="4440238"/>
            <a:ext cx="3505200" cy="1570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1.Châu Á nằm ở bán </a:t>
            </a:r>
            <a:endParaRPr lang="en-US" altLang="en-US" sz="24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 n</a:t>
            </a:r>
            <a:r>
              <a:rPr lang="en-US" altLang="en-US" sz="2400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o, trải d</a:t>
            </a:r>
            <a:r>
              <a:rPr lang="en-US" altLang="en-US" sz="2400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từ</a:t>
            </a:r>
            <a:endParaRPr lang="en-US" altLang="en-US" sz="24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vùng n</a:t>
            </a:r>
            <a:r>
              <a:rPr lang="en-US" altLang="en-US" sz="2400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đến vùng</a:t>
            </a:r>
            <a:endParaRPr lang="en-US" altLang="en-US" sz="24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US" altLang="en-US" sz="2400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trên trái đất?</a:t>
            </a:r>
            <a:endParaRPr lang="en-US" altLang="en-US" sz="2400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317" name="Picture 8" descr="Luoc do cac chau luc va dai duo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29000" y="2057400"/>
            <a:ext cx="5486400" cy="4267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/>
      <p:bldP spid="50182" grpId="0"/>
      <p:bldP spid="5018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2" descr="Luoc do cac chau luc va dai duo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2800" y="1822450"/>
            <a:ext cx="5486400" cy="472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03" name="Line 3"/>
          <p:cNvSpPr/>
          <p:nvPr/>
        </p:nvSpPr>
        <p:spPr>
          <a:xfrm flipH="1">
            <a:off x="3429000" y="4495800"/>
            <a:ext cx="5334000" cy="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340" name="Text Box 6"/>
          <p:cNvSpPr txBox="1"/>
          <p:nvPr/>
        </p:nvSpPr>
        <p:spPr>
          <a:xfrm>
            <a:off x="0" y="1157288"/>
            <a:ext cx="3976688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Vị trí địa lí v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giới hạn</a:t>
            </a:r>
            <a:endParaRPr lang="en-US" altLang="en-US" sz="2800" b="1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07" name="Rectangle 7"/>
          <p:cNvSpPr/>
          <p:nvPr/>
        </p:nvSpPr>
        <p:spPr>
          <a:xfrm>
            <a:off x="228600" y="1822450"/>
            <a:ext cx="3429000" cy="1200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Châu Á nằm ở bán cầu Bắc, trải d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từ cực Bắc tới quá Xích đạo.</a:t>
            </a:r>
            <a:endParaRPr lang="en-US" altLang="en-US" sz="2400" dirty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2" descr="Luoc do cac chau luc va dai duo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81400" y="1447800"/>
            <a:ext cx="5562600" cy="480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Text Box 6"/>
          <p:cNvSpPr txBox="1"/>
          <p:nvPr/>
        </p:nvSpPr>
        <p:spPr>
          <a:xfrm>
            <a:off x="304800" y="304800"/>
            <a:ext cx="3976688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Vị trí địa lí v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giới hạn</a:t>
            </a:r>
            <a:endParaRPr lang="en-US" altLang="en-US" sz="2800" b="1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4" name="Rectangle 7"/>
          <p:cNvSpPr/>
          <p:nvPr/>
        </p:nvSpPr>
        <p:spPr>
          <a:xfrm>
            <a:off x="304800" y="1073150"/>
            <a:ext cx="3429000" cy="11874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Châu Á nằm ở bán cầu Bắc, trải d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từ cực Bắc tới quá Xích đạo.</a:t>
            </a:r>
            <a:endParaRPr lang="en-US" altLang="en-US" sz="2400" dirty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456" name="Rectangle 8"/>
          <p:cNvSpPr/>
          <p:nvPr/>
        </p:nvSpPr>
        <p:spPr>
          <a:xfrm>
            <a:off x="228600" y="3748088"/>
            <a:ext cx="3657600" cy="26479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Phía bắc giáp Bắc Băng Dương, phía đông giáp </a:t>
            </a:r>
            <a:endParaRPr lang="en-US" altLang="en-US" sz="24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 Bình Dương, phía nam giáp Ấn Độ Dương, phía tây nam giáp với châu Phi, phía tây v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tây bắc giáp với Châu Âu.</a:t>
            </a:r>
            <a:endParaRPr lang="en-US" altLang="en-US" sz="2400" dirty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458" name="Text Box 10"/>
          <p:cNvSpPr txBox="1"/>
          <p:nvPr/>
        </p:nvSpPr>
        <p:spPr>
          <a:xfrm>
            <a:off x="228600" y="2362200"/>
            <a:ext cx="3962400" cy="1187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Châu Á  tiếp giáp với các châu lục </a:t>
            </a:r>
            <a:endParaRPr lang="en-US" altLang="en-US" sz="24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400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đại dương n</a:t>
            </a:r>
            <a:r>
              <a:rPr lang="en-US" altLang="en-US" sz="2400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en-US" altLang="en-US" sz="2400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04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03515E-6 L 2.77556E-17 -0.1845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6" grpId="0"/>
      <p:bldP spid="104456" grpId="1"/>
      <p:bldP spid="104458" grpId="0"/>
      <p:bldP spid="10445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Text Box 2"/>
          <p:cNvSpPr txBox="1"/>
          <p:nvPr/>
        </p:nvSpPr>
        <p:spPr>
          <a:xfrm>
            <a:off x="1676400" y="457200"/>
            <a:ext cx="499110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số liệu về diện tích các châu lục</a:t>
            </a:r>
            <a:endParaRPr lang="en-US" altLang="en-US" sz="24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395" name="Text Box 3"/>
          <p:cNvSpPr txBox="1"/>
          <p:nvPr/>
        </p:nvSpPr>
        <p:spPr>
          <a:xfrm>
            <a:off x="381000" y="5715000"/>
            <a:ext cx="83820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-Dựa v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bảng số liệu, so sánh diện tích châu Á với diện tích của các châu lục khác?.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6388" name="Table 16387"/>
          <p:cNvGraphicFramePr/>
          <p:nvPr/>
        </p:nvGraphicFramePr>
        <p:xfrm>
          <a:off x="457200" y="1447800"/>
          <a:ext cx="8382000" cy="4038600"/>
        </p:xfrm>
        <a:graphic>
          <a:graphicData uri="http://schemas.openxmlformats.org/drawingml/2006/table">
            <a:tbl>
              <a:tblPr/>
              <a:tblGrid>
                <a:gridCol w="2820988"/>
                <a:gridCol w="2611437"/>
                <a:gridCol w="2949575"/>
              </a:tblGrid>
              <a:tr h="8953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 lục</a:t>
                      </a:r>
                      <a:endParaRPr lang="en-US" altLang="en-US" sz="2400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 tích </a:t>
                      </a:r>
                      <a:endParaRPr lang="en-US" altLang="en-US" sz="2400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(triệu km2)</a:t>
                      </a:r>
                      <a:endParaRPr lang="en-US" altLang="en-US" sz="2400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 số năm 2004(triệu người)</a:t>
                      </a:r>
                      <a:endParaRPr lang="en-US" altLang="en-US" sz="2400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 Á</a:t>
                      </a:r>
                      <a:endParaRPr lang="en-US" altLang="en-US" sz="2400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en-US" altLang="en-US" sz="2400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3875</a:t>
                      </a:r>
                      <a:endParaRPr lang="en-US" altLang="en-US" sz="2400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 Mĩ</a:t>
                      </a:r>
                      <a:endParaRPr lang="en-US" altLang="en-US" sz="2400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altLang="en-US" sz="2400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876</a:t>
                      </a:r>
                      <a:endParaRPr lang="en-US" altLang="en-US" sz="2400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 Phi</a:t>
                      </a:r>
                      <a:endParaRPr lang="en-US" altLang="en-US" sz="2400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2400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884</a:t>
                      </a:r>
                      <a:endParaRPr lang="en-US" altLang="en-US" sz="2400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 Âu</a:t>
                      </a:r>
                      <a:endParaRPr lang="en-US" altLang="en-US" sz="2400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en-US" sz="2400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728</a:t>
                      </a:r>
                      <a:endParaRPr lang="en-US" altLang="en-US" sz="2400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 Đại Dương</a:t>
                      </a:r>
                      <a:endParaRPr lang="en-US" altLang="en-US" sz="2400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altLang="en-US" sz="2400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US" altLang="en-US" sz="2400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 Nam Cực</a:t>
                      </a:r>
                      <a:endParaRPr lang="en-US" altLang="en-US" sz="2400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altLang="en-US" sz="2400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altLang="en-US" sz="2400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9430" name="Rectangle 38"/>
          <p:cNvSpPr/>
          <p:nvPr/>
        </p:nvSpPr>
        <p:spPr>
          <a:xfrm>
            <a:off x="381000" y="5638800"/>
            <a:ext cx="845820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 Á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diện tích lớn nhất trong các châu lục trên thế giới.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/>
      <p:bldP spid="59395" grpId="1"/>
      <p:bldP spid="594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Text Box 2"/>
          <p:cNvSpPr txBox="1"/>
          <p:nvPr/>
        </p:nvSpPr>
        <p:spPr>
          <a:xfrm>
            <a:off x="1981200" y="381000"/>
            <a:ext cx="499110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số liệu về diện tích các châu lục</a:t>
            </a:r>
            <a:endParaRPr lang="en-US" altLang="en-US" sz="24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499" name="Text Box 3"/>
          <p:cNvSpPr txBox="1"/>
          <p:nvPr/>
        </p:nvSpPr>
        <p:spPr>
          <a:xfrm>
            <a:off x="609600" y="5638800"/>
            <a:ext cx="7620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dân số châu Á với dân số của các châu lục khác?.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7412" name="Table 17411"/>
          <p:cNvGraphicFramePr/>
          <p:nvPr/>
        </p:nvGraphicFramePr>
        <p:xfrm>
          <a:off x="228600" y="1371600"/>
          <a:ext cx="8382000" cy="4038600"/>
        </p:xfrm>
        <a:graphic>
          <a:graphicData uri="http://schemas.openxmlformats.org/drawingml/2006/table">
            <a:tbl>
              <a:tblPr/>
              <a:tblGrid>
                <a:gridCol w="2820988"/>
                <a:gridCol w="2611437"/>
                <a:gridCol w="2949575"/>
              </a:tblGrid>
              <a:tr h="8953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 lục</a:t>
                      </a:r>
                      <a:endParaRPr lang="en-US" altLang="en-US" sz="2400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 tích </a:t>
                      </a:r>
                      <a:endParaRPr lang="en-US" altLang="en-US" sz="2400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(triệu km2)</a:t>
                      </a:r>
                      <a:endParaRPr lang="en-US" altLang="en-US" sz="2400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 số năm 2004(triệu người)</a:t>
                      </a:r>
                      <a:endParaRPr lang="en-US" altLang="en-US" sz="2400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 Á</a:t>
                      </a:r>
                      <a:endParaRPr lang="en-US" altLang="en-US" sz="2400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en-US" altLang="en-US" sz="2400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3875</a:t>
                      </a:r>
                      <a:endParaRPr lang="en-US" altLang="en-US" sz="2400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 Mĩ</a:t>
                      </a:r>
                      <a:endParaRPr lang="en-US" altLang="en-US" sz="2400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altLang="en-US" sz="2400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876</a:t>
                      </a:r>
                      <a:endParaRPr lang="en-US" altLang="en-US" sz="2400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 Phi</a:t>
                      </a:r>
                      <a:endParaRPr lang="en-US" altLang="en-US" sz="2400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2400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884</a:t>
                      </a:r>
                      <a:endParaRPr lang="en-US" altLang="en-US" sz="2400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 Âu</a:t>
                      </a:r>
                      <a:endParaRPr lang="en-US" altLang="en-US" sz="2400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en-US" sz="2400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728</a:t>
                      </a:r>
                      <a:endParaRPr lang="en-US" altLang="en-US" sz="2400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 Đại Dương</a:t>
                      </a:r>
                      <a:endParaRPr lang="en-US" altLang="en-US" sz="2400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altLang="en-US" sz="2400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US" altLang="en-US" sz="2400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 Nam Cực</a:t>
                      </a:r>
                      <a:endParaRPr lang="en-US" altLang="en-US" sz="2400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altLang="en-US" sz="2400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altLang="en-US" sz="2400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6534" name="Rectangle 38"/>
          <p:cNvSpPr/>
          <p:nvPr/>
        </p:nvSpPr>
        <p:spPr>
          <a:xfrm>
            <a:off x="381000" y="5638800"/>
            <a:ext cx="8458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 Á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dân số đông nhất trong các châu lục trên thế giới.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6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6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/>
      <p:bldP spid="106499" grpId="1"/>
      <p:bldP spid="1065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Text Box 7"/>
          <p:cNvSpPr txBox="1"/>
          <p:nvPr/>
        </p:nvSpPr>
        <p:spPr>
          <a:xfrm>
            <a:off x="225425" y="1041400"/>
            <a:ext cx="343217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Vị trí địa lí v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giới hạn</a:t>
            </a:r>
            <a:endParaRPr lang="en-US" altLang="en-US" sz="2400" b="1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35" name="Text Box 10"/>
          <p:cNvSpPr txBox="1"/>
          <p:nvPr/>
        </p:nvSpPr>
        <p:spPr>
          <a:xfrm>
            <a:off x="228600" y="1600200"/>
            <a:ext cx="89154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 Á nằm ở bán cầu Bắc, có diện tích lớn nhất trong các châu lục trên thế giới.</a:t>
            </a:r>
            <a:endParaRPr lang="en-US" altLang="en-US" sz="2400" dirty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331" name="Text Box 11"/>
          <p:cNvSpPr txBox="1"/>
          <p:nvPr/>
        </p:nvSpPr>
        <p:spPr>
          <a:xfrm>
            <a:off x="228600" y="2438400"/>
            <a:ext cx="5562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8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tự nhiên</a:t>
            </a:r>
            <a:endParaRPr lang="en-US" altLang="en-US" sz="2400" b="1" u="sng" dirty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37" name="Text Box 16"/>
          <p:cNvSpPr txBox="1"/>
          <p:nvPr/>
        </p:nvSpPr>
        <p:spPr>
          <a:xfrm>
            <a:off x="2667000" y="457200"/>
            <a:ext cx="5181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CHÂU Á</a:t>
            </a:r>
            <a:endParaRPr lang="en-US" altLang="en-US" sz="24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Text Box 2"/>
          <p:cNvSpPr txBox="1"/>
          <p:nvPr/>
        </p:nvSpPr>
        <p:spPr>
          <a:xfrm>
            <a:off x="1889125" y="5478463"/>
            <a:ext cx="1962150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59" name="Text Box 3"/>
          <p:cNvSpPr txBox="1"/>
          <p:nvPr/>
        </p:nvSpPr>
        <p:spPr>
          <a:xfrm>
            <a:off x="1965325" y="5326063"/>
            <a:ext cx="184150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9460" name="Group 4"/>
          <p:cNvGrpSpPr/>
          <p:nvPr/>
        </p:nvGrpSpPr>
        <p:grpSpPr>
          <a:xfrm>
            <a:off x="152400" y="1281113"/>
            <a:ext cx="8839200" cy="5462587"/>
            <a:chOff x="96" y="807"/>
            <a:chExt cx="5568" cy="3441"/>
          </a:xfrm>
        </p:grpSpPr>
        <p:pic>
          <p:nvPicPr>
            <p:cNvPr id="19462" name="Picture 5" descr="Ban do Chau a 1"/>
            <p:cNvPicPr>
              <a:picLocks noChangeAspect="1"/>
            </p:cNvPicPr>
            <p:nvPr/>
          </p:nvPicPr>
          <p:blipFill>
            <a:blip r:embed="rId1">
              <a:lum bright="-17999" contrast="42000"/>
            </a:blip>
            <a:stretch>
              <a:fillRect/>
            </a:stretch>
          </p:blipFill>
          <p:spPr>
            <a:xfrm>
              <a:off x="96" y="807"/>
              <a:ext cx="5568" cy="3441"/>
            </a:xfrm>
            <a:prstGeom prst="rect">
              <a:avLst/>
            </a:prstGeom>
            <a:noFill/>
            <a:ln w="381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19463" name="Text Box 6"/>
            <p:cNvSpPr txBox="1"/>
            <p:nvPr/>
          </p:nvSpPr>
          <p:spPr>
            <a:xfrm>
              <a:off x="3408" y="3456"/>
              <a:ext cx="1536" cy="26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1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  NAM   Á</a:t>
              </a:r>
              <a:endPara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464" name="Text Box 7"/>
            <p:cNvSpPr txBox="1"/>
            <p:nvPr/>
          </p:nvSpPr>
          <p:spPr>
            <a:xfrm>
              <a:off x="1776" y="2976"/>
              <a:ext cx="720" cy="46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1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NAM  Á</a:t>
              </a:r>
              <a:endPara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465" name="Text Box 8"/>
            <p:cNvSpPr txBox="1"/>
            <p:nvPr/>
          </p:nvSpPr>
          <p:spPr>
            <a:xfrm>
              <a:off x="168" y="2446"/>
              <a:ext cx="1224" cy="26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1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TÂY  NAM  Á</a:t>
              </a:r>
              <a:endPara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466" name="Text Box 9"/>
            <p:cNvSpPr txBox="1"/>
            <p:nvPr/>
          </p:nvSpPr>
          <p:spPr>
            <a:xfrm>
              <a:off x="3120" y="2544"/>
              <a:ext cx="105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1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 Á</a:t>
              </a:r>
              <a:endPara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467" name="Text Box 10"/>
            <p:cNvSpPr txBox="1"/>
            <p:nvPr/>
          </p:nvSpPr>
          <p:spPr>
            <a:xfrm>
              <a:off x="2448" y="1584"/>
              <a:ext cx="1068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8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altLang="en-US" sz="21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BẮC Á</a:t>
              </a:r>
              <a:endPara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468" name="Text Box 11"/>
            <p:cNvSpPr txBox="1"/>
            <p:nvPr/>
          </p:nvSpPr>
          <p:spPr>
            <a:xfrm>
              <a:off x="1344" y="2092"/>
              <a:ext cx="984" cy="26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1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TRUNG Á</a:t>
              </a:r>
              <a:endPara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9461" name="Text Box 12"/>
          <p:cNvSpPr txBox="1"/>
          <p:nvPr/>
        </p:nvSpPr>
        <p:spPr>
          <a:xfrm>
            <a:off x="304800" y="304800"/>
            <a:ext cx="82296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Quan sát lược đồ, chỉ v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nêu tên các khu vực của châu Á </a:t>
            </a:r>
            <a:endParaRPr lang="en-US" altLang="en-US" sz="2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( Thảo luận theo cặp, 2 phút)</a:t>
            </a:r>
            <a:endParaRPr lang="en-US" altLang="en-US" sz="24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Picture 2" descr="luoc do cac khu vuc chau 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8925" y="87313"/>
            <a:ext cx="8524875" cy="6740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Rectangle 3"/>
          <p:cNvSpPr/>
          <p:nvPr/>
        </p:nvSpPr>
        <p:spPr>
          <a:xfrm>
            <a:off x="909638" y="6234113"/>
            <a:ext cx="7185025" cy="6540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Hình 3:</a:t>
            </a:r>
            <a:r>
              <a:rPr lang="en-US" altLang="en-US" sz="28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Lược đồ các khu vực châu Á</a:t>
            </a:r>
            <a:endParaRPr lang="en-US" altLang="en-US" sz="2800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124932" name="Picture 4" descr="Tay-Nam-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" y="2195513"/>
            <a:ext cx="2909888" cy="2509838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</p:pic>
      <p:pic>
        <p:nvPicPr>
          <p:cNvPr id="124933" name="Picture 5" descr="trung-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195513"/>
            <a:ext cx="2722563" cy="1905000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</p:pic>
      <p:pic>
        <p:nvPicPr>
          <p:cNvPr id="124934" name="Picture 6" descr="bac-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6663" y="414338"/>
            <a:ext cx="5588000" cy="33178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</p:pic>
      <p:pic>
        <p:nvPicPr>
          <p:cNvPr id="124935" name="Picture 7" descr="dong-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5675" y="1998663"/>
            <a:ext cx="3927475" cy="2606675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</p:pic>
      <p:pic>
        <p:nvPicPr>
          <p:cNvPr id="124936" name="Picture 8" descr="nam-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7238" y="3414713"/>
            <a:ext cx="3336925" cy="1855787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</p:pic>
      <p:pic>
        <p:nvPicPr>
          <p:cNvPr id="124937" name="Picture 9" descr="dong-nam-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48138" y="3605213"/>
            <a:ext cx="4400550" cy="27305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</p:pic>
      <p:sp>
        <p:nvSpPr>
          <p:cNvPr id="124938" name="AutoShape 10"/>
          <p:cNvSpPr>
            <a:spLocks noChangeArrowheads="1"/>
          </p:cNvSpPr>
          <p:nvPr/>
        </p:nvSpPr>
        <p:spPr bwMode="auto">
          <a:xfrm>
            <a:off x="5257800" y="4224338"/>
            <a:ext cx="169863" cy="195263"/>
          </a:xfrm>
          <a:prstGeom prst="star5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491" name="TextBox 10"/>
          <p:cNvSpPr txBox="1"/>
          <p:nvPr/>
        </p:nvSpPr>
        <p:spPr>
          <a:xfrm>
            <a:off x="604838" y="14288"/>
            <a:ext cx="3465512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Đặc điểm tự nhiên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24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882" name="Picture 2" descr="a2"/>
          <p:cNvPicPr>
            <a:picLocks noChangeAspect="1"/>
          </p:cNvPicPr>
          <p:nvPr/>
        </p:nvPicPr>
        <p:blipFill>
          <a:blip r:embed="rId1">
            <a:lum bright="6000" contrast="-24001"/>
          </a:blip>
          <a:srcRect b="5556"/>
          <a:stretch>
            <a:fillRect/>
          </a:stretch>
        </p:blipFill>
        <p:spPr>
          <a:xfrm>
            <a:off x="381000" y="1433513"/>
            <a:ext cx="8229600" cy="5257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1507" name="Group 5"/>
          <p:cNvGrpSpPr/>
          <p:nvPr/>
        </p:nvGrpSpPr>
        <p:grpSpPr>
          <a:xfrm>
            <a:off x="6324600" y="309563"/>
            <a:ext cx="2667000" cy="914400"/>
            <a:chOff x="3984" y="96"/>
            <a:chExt cx="1680" cy="576"/>
          </a:xfrm>
        </p:grpSpPr>
        <p:sp>
          <p:nvSpPr>
            <p:cNvPr id="21509" name="AutoShape 6" descr="Parchment"/>
            <p:cNvSpPr/>
            <p:nvPr/>
          </p:nvSpPr>
          <p:spPr>
            <a:xfrm>
              <a:off x="3984" y="96"/>
              <a:ext cx="1680" cy="576"/>
            </a:xfrm>
            <a:prstGeom prst="irregularSeal1">
              <a:avLst/>
            </a:prstGeom>
            <a:blipFill rotWithShape="1">
              <a:blip r:embed="rId2"/>
            </a:blip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endPara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510" name="Text Box 7"/>
            <p:cNvSpPr txBox="1"/>
            <p:nvPr/>
          </p:nvSpPr>
          <p:spPr>
            <a:xfrm>
              <a:off x="4320" y="240"/>
              <a:ext cx="960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None/>
              </a:pP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Quan sát</a:t>
              </a:r>
              <a:endPara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1508" name="Text Box 9"/>
          <p:cNvSpPr txBox="1"/>
          <p:nvPr/>
        </p:nvSpPr>
        <p:spPr>
          <a:xfrm>
            <a:off x="2590800" y="557213"/>
            <a:ext cx="5181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CHÂU Á</a:t>
            </a:r>
            <a:endParaRPr lang="en-US" altLang="en-US" sz="24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4930" name="Picture 2" descr="a3"/>
          <p:cNvPicPr>
            <a:picLocks noChangeAspect="1"/>
          </p:cNvPicPr>
          <p:nvPr/>
        </p:nvPicPr>
        <p:blipFill>
          <a:blip r:embed="rId1"/>
          <a:srcRect l="2419" r="2356"/>
          <a:stretch>
            <a:fillRect/>
          </a:stretch>
        </p:blipFill>
        <p:spPr>
          <a:xfrm>
            <a:off x="457200" y="1433513"/>
            <a:ext cx="8229600" cy="533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5" name="Rectangle 4"/>
          <p:cNvSpPr/>
          <p:nvPr/>
        </p:nvSpPr>
        <p:spPr>
          <a:xfrm>
            <a:off x="387350" y="882650"/>
            <a:ext cx="5943600" cy="4429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</a:rPr>
              <a:t>Đặc điểm tự nhiên</a:t>
            </a:r>
            <a:endParaRPr lang="en-US" altLang="en-US" sz="2800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3556" name="Group 6"/>
          <p:cNvGrpSpPr/>
          <p:nvPr/>
        </p:nvGrpSpPr>
        <p:grpSpPr>
          <a:xfrm>
            <a:off x="6324600" y="152400"/>
            <a:ext cx="2667000" cy="914400"/>
            <a:chOff x="3984" y="96"/>
            <a:chExt cx="1680" cy="576"/>
          </a:xfrm>
        </p:grpSpPr>
        <p:sp>
          <p:nvSpPr>
            <p:cNvPr id="23558" name="AutoShape 7" descr="Parchment"/>
            <p:cNvSpPr/>
            <p:nvPr/>
          </p:nvSpPr>
          <p:spPr>
            <a:xfrm>
              <a:off x="3984" y="96"/>
              <a:ext cx="1680" cy="576"/>
            </a:xfrm>
            <a:prstGeom prst="irregularSeal1">
              <a:avLst/>
            </a:prstGeom>
            <a:blipFill rotWithShape="1">
              <a:blip r:embed="rId2"/>
            </a:blip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23559" name="Text Box 8"/>
            <p:cNvSpPr txBox="1"/>
            <p:nvPr/>
          </p:nvSpPr>
          <p:spPr>
            <a:xfrm>
              <a:off x="4320" y="240"/>
              <a:ext cx="960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None/>
              </a:pPr>
              <a:r>
                <a:rPr lang="en-US" altLang="en-US" sz="2400" dirty="0">
                  <a:latin typeface="Times New Roman" panose="02020603050405020304" pitchFamily="18" charset="0"/>
                </a:rPr>
                <a:t>   Quan sát</a:t>
              </a:r>
              <a:endParaRPr lang="en-US" altLang="en-US" sz="24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23557" name="Text Box 9"/>
          <p:cNvSpPr txBox="1"/>
          <p:nvPr/>
        </p:nvSpPr>
        <p:spPr>
          <a:xfrm>
            <a:off x="2667000" y="457200"/>
            <a:ext cx="5181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FF0066"/>
                </a:solidFill>
              </a:rPr>
              <a:t>       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 Á</a:t>
            </a:r>
            <a:endParaRPr lang="en-US" altLang="en-US" sz="24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lang="en-US" altLang="vi-VN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altLang="vi-VN" sz="6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6978" name="Picture 2" descr="a4"/>
          <p:cNvPicPr>
            <a:picLocks noChangeAspect="1"/>
          </p:cNvPicPr>
          <p:nvPr/>
        </p:nvPicPr>
        <p:blipFill>
          <a:blip r:embed="rId1">
            <a:lum bright="17999" contrast="30000"/>
          </a:blip>
          <a:srcRect r="2356" b="853"/>
          <a:stretch>
            <a:fillRect/>
          </a:stretch>
        </p:blipFill>
        <p:spPr>
          <a:xfrm>
            <a:off x="457200" y="1371600"/>
            <a:ext cx="8229600" cy="541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3" name="Rectangle 4"/>
          <p:cNvSpPr/>
          <p:nvPr/>
        </p:nvSpPr>
        <p:spPr>
          <a:xfrm>
            <a:off x="457200" y="838200"/>
            <a:ext cx="5943600" cy="4429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Đặc điểm tự nhiên</a:t>
            </a:r>
            <a:endParaRPr lang="en-US" altLang="en-US" sz="2800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5604" name="Group 6"/>
          <p:cNvGrpSpPr/>
          <p:nvPr/>
        </p:nvGrpSpPr>
        <p:grpSpPr>
          <a:xfrm>
            <a:off x="6324600" y="152400"/>
            <a:ext cx="2667000" cy="914400"/>
            <a:chOff x="3984" y="96"/>
            <a:chExt cx="1680" cy="576"/>
          </a:xfrm>
        </p:grpSpPr>
        <p:sp>
          <p:nvSpPr>
            <p:cNvPr id="25606" name="AutoShape 7" descr="Parchment"/>
            <p:cNvSpPr/>
            <p:nvPr/>
          </p:nvSpPr>
          <p:spPr>
            <a:xfrm>
              <a:off x="3984" y="96"/>
              <a:ext cx="1680" cy="576"/>
            </a:xfrm>
            <a:prstGeom prst="irregularSeal1">
              <a:avLst/>
            </a:prstGeom>
            <a:blipFill rotWithShape="1">
              <a:blip r:embed="rId2"/>
            </a:blip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endPara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5607" name="Text Box 8"/>
            <p:cNvSpPr txBox="1"/>
            <p:nvPr/>
          </p:nvSpPr>
          <p:spPr>
            <a:xfrm>
              <a:off x="4320" y="240"/>
              <a:ext cx="960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None/>
              </a:pP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Quan sát</a:t>
              </a:r>
              <a:endPara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5605" name="Text Box 9"/>
          <p:cNvSpPr txBox="1"/>
          <p:nvPr/>
        </p:nvSpPr>
        <p:spPr>
          <a:xfrm>
            <a:off x="2667000" y="457200"/>
            <a:ext cx="5181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CHÂU Á</a:t>
            </a:r>
            <a:endParaRPr lang="en-US" altLang="en-US" sz="24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9026" name="Picture 2" descr="a5"/>
          <p:cNvPicPr>
            <a:picLocks noChangeAspect="1"/>
          </p:cNvPicPr>
          <p:nvPr/>
        </p:nvPicPr>
        <p:blipFill>
          <a:blip r:embed="rId1"/>
          <a:srcRect t="2777" b="8333"/>
          <a:stretch>
            <a:fillRect/>
          </a:stretch>
        </p:blipFill>
        <p:spPr>
          <a:xfrm>
            <a:off x="457200" y="1752600"/>
            <a:ext cx="8153400" cy="502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1" name="Rectangle 4"/>
          <p:cNvSpPr/>
          <p:nvPr/>
        </p:nvSpPr>
        <p:spPr>
          <a:xfrm>
            <a:off x="381000" y="1295400"/>
            <a:ext cx="5943600" cy="4429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tự nhiên</a:t>
            </a:r>
            <a:endParaRPr lang="en-US" altLang="en-US" sz="2800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7652" name="Group 6"/>
          <p:cNvGrpSpPr/>
          <p:nvPr/>
        </p:nvGrpSpPr>
        <p:grpSpPr>
          <a:xfrm>
            <a:off x="6324600" y="152400"/>
            <a:ext cx="2667000" cy="914400"/>
            <a:chOff x="3984" y="96"/>
            <a:chExt cx="1680" cy="576"/>
          </a:xfrm>
        </p:grpSpPr>
        <p:sp>
          <p:nvSpPr>
            <p:cNvPr id="27654" name="AutoShape 7" descr="Parchment"/>
            <p:cNvSpPr/>
            <p:nvPr/>
          </p:nvSpPr>
          <p:spPr>
            <a:xfrm>
              <a:off x="3984" y="96"/>
              <a:ext cx="1680" cy="576"/>
            </a:xfrm>
            <a:prstGeom prst="irregularSeal1">
              <a:avLst/>
            </a:prstGeom>
            <a:blipFill rotWithShape="1">
              <a:blip r:embed="rId2"/>
            </a:blip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endPara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7655" name="Text Box 8"/>
            <p:cNvSpPr txBox="1"/>
            <p:nvPr/>
          </p:nvSpPr>
          <p:spPr>
            <a:xfrm>
              <a:off x="4320" y="240"/>
              <a:ext cx="960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None/>
              </a:pP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Quan sát</a:t>
              </a:r>
              <a:endPara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7653" name="Text Box 9"/>
          <p:cNvSpPr txBox="1"/>
          <p:nvPr/>
        </p:nvSpPr>
        <p:spPr>
          <a:xfrm>
            <a:off x="2667000" y="533400"/>
            <a:ext cx="5181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CHÂU Á</a:t>
            </a:r>
            <a:endParaRPr lang="en-US" altLang="en-US" sz="24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1074" name="Picture 2" descr="a6"/>
          <p:cNvPicPr>
            <a:picLocks noChangeAspect="1"/>
          </p:cNvPicPr>
          <p:nvPr/>
        </p:nvPicPr>
        <p:blipFill>
          <a:blip r:embed="rId1"/>
          <a:srcRect t="2777" r="1759" b="5556"/>
          <a:stretch>
            <a:fillRect/>
          </a:stretch>
        </p:blipFill>
        <p:spPr>
          <a:xfrm>
            <a:off x="461963" y="1357313"/>
            <a:ext cx="8229600" cy="533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699" name="Rectangle 4"/>
          <p:cNvSpPr/>
          <p:nvPr/>
        </p:nvSpPr>
        <p:spPr>
          <a:xfrm>
            <a:off x="457200" y="914400"/>
            <a:ext cx="5943600" cy="4429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tự nhiên</a:t>
            </a:r>
            <a:endParaRPr lang="en-US" altLang="en-US" sz="2800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9700" name="Group 6"/>
          <p:cNvGrpSpPr/>
          <p:nvPr/>
        </p:nvGrpSpPr>
        <p:grpSpPr>
          <a:xfrm>
            <a:off x="6324600" y="152400"/>
            <a:ext cx="2667000" cy="914400"/>
            <a:chOff x="3984" y="96"/>
            <a:chExt cx="1680" cy="576"/>
          </a:xfrm>
        </p:grpSpPr>
        <p:sp>
          <p:nvSpPr>
            <p:cNvPr id="29701" name="AutoShape 7" descr="Parchment"/>
            <p:cNvSpPr/>
            <p:nvPr/>
          </p:nvSpPr>
          <p:spPr>
            <a:xfrm>
              <a:off x="3984" y="96"/>
              <a:ext cx="1680" cy="576"/>
            </a:xfrm>
            <a:prstGeom prst="irregularSeal1">
              <a:avLst/>
            </a:prstGeom>
            <a:blipFill rotWithShape="1">
              <a:blip r:embed="rId2"/>
            </a:blip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endPara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9702" name="Text Box 8"/>
            <p:cNvSpPr txBox="1"/>
            <p:nvPr/>
          </p:nvSpPr>
          <p:spPr>
            <a:xfrm>
              <a:off x="4320" y="240"/>
              <a:ext cx="960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None/>
              </a:pP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Quan sát</a:t>
              </a:r>
              <a:endPara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746" name="Group 2"/>
          <p:cNvGrpSpPr/>
          <p:nvPr/>
        </p:nvGrpSpPr>
        <p:grpSpPr>
          <a:xfrm>
            <a:off x="152400" y="1387475"/>
            <a:ext cx="8839200" cy="4319588"/>
            <a:chOff x="96" y="807"/>
            <a:chExt cx="5568" cy="3441"/>
          </a:xfrm>
        </p:grpSpPr>
        <p:pic>
          <p:nvPicPr>
            <p:cNvPr id="31753" name="Picture 3" descr="Ban do Chau a 1"/>
            <p:cNvPicPr>
              <a:picLocks noChangeAspect="1"/>
            </p:cNvPicPr>
            <p:nvPr/>
          </p:nvPicPr>
          <p:blipFill>
            <a:blip r:embed="rId1">
              <a:lum bright="-17999" contrast="42000"/>
            </a:blip>
            <a:stretch>
              <a:fillRect/>
            </a:stretch>
          </p:blipFill>
          <p:spPr>
            <a:xfrm>
              <a:off x="96" y="807"/>
              <a:ext cx="5568" cy="3441"/>
            </a:xfrm>
            <a:prstGeom prst="rect">
              <a:avLst/>
            </a:prstGeom>
            <a:noFill/>
            <a:ln w="381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31754" name="Text Box 4"/>
            <p:cNvSpPr txBox="1"/>
            <p:nvPr/>
          </p:nvSpPr>
          <p:spPr>
            <a:xfrm>
              <a:off x="3408" y="3456"/>
              <a:ext cx="153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100" b="1" dirty="0">
                  <a:solidFill>
                    <a:schemeClr val="tx2"/>
                  </a:solidFill>
                  <a:latin typeface="Times New Roman" panose="02020603050405020304" pitchFamily="18" charset="0"/>
                </a:rPr>
                <a:t>ĐÔNG  NAM   Á</a:t>
              </a:r>
              <a:endParaRPr lang="en-US" altLang="en-US" sz="2100" b="1" dirty="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755" name="Text Box 5"/>
            <p:cNvSpPr txBox="1"/>
            <p:nvPr/>
          </p:nvSpPr>
          <p:spPr>
            <a:xfrm>
              <a:off x="1776" y="2976"/>
              <a:ext cx="720" cy="58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100" b="1" dirty="0">
                  <a:solidFill>
                    <a:schemeClr val="tx2"/>
                  </a:solidFill>
                  <a:latin typeface="Times New Roman" panose="02020603050405020304" pitchFamily="18" charset="0"/>
                </a:rPr>
                <a:t>NAM  Á</a:t>
              </a:r>
              <a:endParaRPr lang="en-US" altLang="en-US" sz="2100" b="1" dirty="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756" name="Text Box 6"/>
            <p:cNvSpPr txBox="1"/>
            <p:nvPr/>
          </p:nvSpPr>
          <p:spPr>
            <a:xfrm>
              <a:off x="168" y="2446"/>
              <a:ext cx="1224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100" b="1" dirty="0">
                  <a:solidFill>
                    <a:schemeClr val="tx2"/>
                  </a:solidFill>
                  <a:latin typeface="Times New Roman" panose="02020603050405020304" pitchFamily="18" charset="0"/>
                </a:rPr>
                <a:t>TÂY  NAM  Á</a:t>
              </a:r>
              <a:endParaRPr lang="en-US" altLang="en-US" sz="2100" b="1" dirty="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757" name="Text Box 7"/>
            <p:cNvSpPr txBox="1"/>
            <p:nvPr/>
          </p:nvSpPr>
          <p:spPr>
            <a:xfrm>
              <a:off x="3120" y="2545"/>
              <a:ext cx="1056" cy="4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100" b="1" dirty="0">
                  <a:solidFill>
                    <a:schemeClr val="tx2"/>
                  </a:solidFill>
                  <a:latin typeface="Times New Roman" panose="02020603050405020304" pitchFamily="18" charset="0"/>
                </a:rPr>
                <a:t>ĐÔNG Á</a:t>
              </a:r>
              <a:endParaRPr lang="en-US" altLang="en-US" sz="2100" b="1" dirty="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758" name="Text Box 8"/>
            <p:cNvSpPr txBox="1"/>
            <p:nvPr/>
          </p:nvSpPr>
          <p:spPr>
            <a:xfrm>
              <a:off x="2448" y="1583"/>
              <a:ext cx="1068" cy="41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800" b="1" dirty="0">
                  <a:solidFill>
                    <a:schemeClr val="tx2"/>
                  </a:solidFill>
                  <a:latin typeface="Times New Roman" panose="02020603050405020304" pitchFamily="18" charset="0"/>
                </a:rPr>
                <a:t>     </a:t>
              </a:r>
              <a:r>
                <a:rPr lang="en-US" altLang="en-US" sz="2100" b="1" dirty="0">
                  <a:solidFill>
                    <a:schemeClr val="tx2"/>
                  </a:solidFill>
                  <a:latin typeface="Times New Roman" panose="02020603050405020304" pitchFamily="18" charset="0"/>
                </a:rPr>
                <a:t>BẮC Á</a:t>
              </a:r>
              <a:endParaRPr lang="en-US" altLang="en-US" sz="2100" b="1" dirty="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759" name="Text Box 9"/>
            <p:cNvSpPr txBox="1"/>
            <p:nvPr/>
          </p:nvSpPr>
          <p:spPr>
            <a:xfrm>
              <a:off x="1344" y="2092"/>
              <a:ext cx="984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100" b="1" dirty="0">
                  <a:solidFill>
                    <a:schemeClr val="tx2"/>
                  </a:solidFill>
                  <a:latin typeface="Times New Roman" panose="02020603050405020304" pitchFamily="18" charset="0"/>
                </a:rPr>
                <a:t>TRUNG Á</a:t>
              </a:r>
              <a:endParaRPr lang="en-US" altLang="en-US" sz="2100" b="1" dirty="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64522" name="Picture 10" descr="a2"/>
          <p:cNvPicPr>
            <a:picLocks noChangeAspect="1"/>
          </p:cNvPicPr>
          <p:nvPr/>
        </p:nvPicPr>
        <p:blipFill>
          <a:blip r:embed="rId2">
            <a:lum contrast="6000"/>
          </a:blip>
          <a:srcRect l="2644" r="1511" b="20244"/>
          <a:stretch>
            <a:fillRect/>
          </a:stretch>
        </p:blipFill>
        <p:spPr>
          <a:xfrm>
            <a:off x="257175" y="5791200"/>
            <a:ext cx="1600200" cy="91440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4523" name="Picture 11" descr="Ban hoang ma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975" y="5791200"/>
            <a:ext cx="1600200" cy="91440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4524" name="Picture 12" descr="a4"/>
          <p:cNvPicPr>
            <a:picLocks noChangeAspect="1"/>
          </p:cNvPicPr>
          <p:nvPr/>
        </p:nvPicPr>
        <p:blipFill>
          <a:blip r:embed="rId4">
            <a:lum contrast="36000"/>
          </a:blip>
          <a:srcRect r="2499" b="23909"/>
          <a:stretch>
            <a:fillRect/>
          </a:stretch>
        </p:blipFill>
        <p:spPr>
          <a:xfrm>
            <a:off x="3914775" y="5791200"/>
            <a:ext cx="1600200" cy="914400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4525" name="Picture 13" descr="a6"/>
          <p:cNvPicPr>
            <a:picLocks noChangeAspect="1"/>
          </p:cNvPicPr>
          <p:nvPr/>
        </p:nvPicPr>
        <p:blipFill>
          <a:blip r:embed="rId5">
            <a:lum bright="12000" contrast="42000"/>
          </a:blip>
          <a:srcRect t="2667" r="1688" b="22000"/>
          <a:stretch>
            <a:fillRect/>
          </a:stretch>
        </p:blipFill>
        <p:spPr>
          <a:xfrm>
            <a:off x="7239000" y="5791200"/>
            <a:ext cx="1676400" cy="91440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4526" name="Picture 14" descr="a5"/>
          <p:cNvPicPr>
            <a:picLocks noChangeAspect="1"/>
          </p:cNvPicPr>
          <p:nvPr/>
        </p:nvPicPr>
        <p:blipFill>
          <a:blip r:embed="rId6">
            <a:lum contrast="30000"/>
          </a:blip>
          <a:srcRect t="2777" b="8333"/>
          <a:stretch>
            <a:fillRect/>
          </a:stretch>
        </p:blipFill>
        <p:spPr>
          <a:xfrm>
            <a:off x="5638800" y="5791200"/>
            <a:ext cx="1447800" cy="91440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1752" name="Text Box 22"/>
          <p:cNvSpPr txBox="1"/>
          <p:nvPr/>
        </p:nvSpPr>
        <p:spPr>
          <a:xfrm>
            <a:off x="228600" y="185738"/>
            <a:ext cx="8686800" cy="1187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Quan sát các hình ảnh trong hình 2, rồi tìm trên hình 3 các chữ cái a, b, c, d, e, cho biết các cảnh thiên nhiên đó chụp ở những khu vực n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của Châu Á? 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025E-6 L 0.70833 -0.57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00" y="-2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888 L 0.01667 -0.5659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" y="-3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22083 -0.1666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0" y="-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0.21068 L -0.17084 -0.5883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-4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4 0.18917 L -0.45 -0.2553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00" y="-2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770" name="Picture 2" descr="scan00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" y="1295400"/>
            <a:ext cx="8077200" cy="5381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1620" name="Rectangle 4" descr="Dotted diamond"/>
          <p:cNvSpPr/>
          <p:nvPr/>
        </p:nvSpPr>
        <p:spPr>
          <a:xfrm>
            <a:off x="762000" y="914400"/>
            <a:ext cx="8001000" cy="457200"/>
          </a:xfrm>
          <a:prstGeom prst="rect">
            <a:avLst/>
          </a:prstGeom>
          <a:blipFill rotWithShape="0">
            <a:blip r:embed="rId2"/>
          </a:blipFill>
          <a:ln w="9525" cap="flat" cmpd="sng">
            <a:solidFill>
              <a:srgbClr val="00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algn="just" eaLnBrk="1" hangingPunct="1">
              <a:buNone/>
            </a:pP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 lược đồ đọc tên một số dãy núi lớn của châu Á ?</a:t>
            </a:r>
            <a:endParaRPr lang="en-US" altLang="en-US" sz="2800" dirty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621" name="Rectangle 5"/>
          <p:cNvSpPr/>
          <p:nvPr/>
        </p:nvSpPr>
        <p:spPr>
          <a:xfrm>
            <a:off x="2743200" y="4267200"/>
            <a:ext cx="28194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algn="just" eaLnBrk="1" hangingPunct="1">
              <a:lnSpc>
                <a:spcPct val="80000"/>
              </a:lnSpc>
              <a:buNone/>
            </a:pP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 Hi-ma-lay-a</a:t>
            </a:r>
            <a:endParaRPr lang="en-US" altLang="en-US" sz="2800" b="1" dirty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622" name="Rectangle 6"/>
          <p:cNvSpPr/>
          <p:nvPr/>
        </p:nvSpPr>
        <p:spPr>
          <a:xfrm>
            <a:off x="4191000" y="3352800"/>
            <a:ext cx="28194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algn="just" eaLnBrk="1" hangingPunct="1">
              <a:lnSpc>
                <a:spcPct val="80000"/>
              </a:lnSpc>
              <a:buNone/>
            </a:pP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 Côn Luân</a:t>
            </a:r>
            <a:endParaRPr lang="en-US" altLang="en-US" sz="2800" b="1" dirty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623" name="Rectangle 7"/>
          <p:cNvSpPr/>
          <p:nvPr/>
        </p:nvSpPr>
        <p:spPr>
          <a:xfrm>
            <a:off x="2362200" y="2971800"/>
            <a:ext cx="28194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algn="just" eaLnBrk="1" hangingPunct="1">
              <a:lnSpc>
                <a:spcPct val="80000"/>
              </a:lnSpc>
              <a:buNone/>
            </a:pP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 Thiên Sơn</a:t>
            </a:r>
            <a:endParaRPr lang="en-US" altLang="en-US" sz="2800" b="1" dirty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624" name="Rectangle 8"/>
          <p:cNvSpPr/>
          <p:nvPr/>
        </p:nvSpPr>
        <p:spPr>
          <a:xfrm>
            <a:off x="2057400" y="1828800"/>
            <a:ext cx="28194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algn="just" eaLnBrk="1" hangingPunct="1">
              <a:lnSpc>
                <a:spcPct val="80000"/>
              </a:lnSpc>
              <a:buNone/>
            </a:pP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 U-ran</a:t>
            </a:r>
            <a:endParaRPr lang="en-US" altLang="en-US" sz="2800" b="1" dirty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625" name="Rectangle 9"/>
          <p:cNvSpPr/>
          <p:nvPr/>
        </p:nvSpPr>
        <p:spPr>
          <a:xfrm>
            <a:off x="304800" y="3048000"/>
            <a:ext cx="28194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algn="just" eaLnBrk="1" hangingPunct="1">
              <a:lnSpc>
                <a:spcPct val="80000"/>
              </a:lnSpc>
              <a:buNone/>
            </a:pP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 Cap-ca</a:t>
            </a:r>
            <a:endParaRPr lang="en-US" altLang="en-US" sz="2800" b="1" dirty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626" name="AutoShape 10">
            <a:hlinkClick r:id="" action="ppaction://hlinkshowjump?jump=previousslide"/>
          </p:cNvPr>
          <p:cNvSpPr/>
          <p:nvPr/>
        </p:nvSpPr>
        <p:spPr>
          <a:xfrm rot="-5400000">
            <a:off x="2971800" y="2286000"/>
            <a:ext cx="182563" cy="182563"/>
          </a:xfrm>
          <a:prstGeom prst="actionButtonBackPrevious">
            <a:avLst/>
          </a:prstGeom>
          <a:solidFill>
            <a:srgbClr val="FF0000"/>
          </a:solidFill>
          <a:ln w="9525">
            <a:noFill/>
          </a:ln>
        </p:spPr>
        <p:txBody>
          <a:bodyPr vert="eaVert"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en-US" altLang="en-US" sz="1800" b="1" dirty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778" name="AutoShape 11">
            <a:hlinkClick r:id="" action="ppaction://hlinkshowjump?jump=previousslide"/>
          </p:cNvPr>
          <p:cNvSpPr/>
          <p:nvPr/>
        </p:nvSpPr>
        <p:spPr>
          <a:xfrm rot="10800000">
            <a:off x="1447800" y="2971800"/>
            <a:ext cx="182563" cy="182563"/>
          </a:xfrm>
          <a:prstGeom prst="actionButtonBackPrevious">
            <a:avLst/>
          </a:prstGeom>
          <a:solidFill>
            <a:srgbClr val="FF0000"/>
          </a:solidFill>
          <a:ln w="9525">
            <a:noFill/>
          </a:ln>
        </p:spPr>
        <p:txBody>
          <a:bodyPr rot="10800000"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en-US" altLang="en-US" sz="1800" b="1" dirty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628" name="AutoShape 12">
            <a:hlinkClick r:id="" action="ppaction://hlinkshowjump?jump=previousslide"/>
          </p:cNvPr>
          <p:cNvSpPr/>
          <p:nvPr/>
        </p:nvSpPr>
        <p:spPr>
          <a:xfrm rot="-5400000">
            <a:off x="3429000" y="3352800"/>
            <a:ext cx="182563" cy="182563"/>
          </a:xfrm>
          <a:prstGeom prst="actionButtonBackPrevious">
            <a:avLst/>
          </a:prstGeom>
          <a:solidFill>
            <a:srgbClr val="FF0000"/>
          </a:solidFill>
          <a:ln w="9525">
            <a:noFill/>
          </a:ln>
        </p:spPr>
        <p:txBody>
          <a:bodyPr vert="eaVert"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en-US" altLang="en-US" sz="1800" b="1" dirty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629" name="AutoShape 13">
            <a:hlinkClick r:id="" action="ppaction://hlinkshowjump?jump=previousslide"/>
          </p:cNvPr>
          <p:cNvSpPr/>
          <p:nvPr/>
        </p:nvSpPr>
        <p:spPr>
          <a:xfrm rot="-5400000">
            <a:off x="3733800" y="3962400"/>
            <a:ext cx="182563" cy="182563"/>
          </a:xfrm>
          <a:prstGeom prst="actionButtonBackPrevious">
            <a:avLst/>
          </a:prstGeom>
          <a:solidFill>
            <a:srgbClr val="FF0000"/>
          </a:solidFill>
          <a:ln w="9525">
            <a:noFill/>
          </a:ln>
        </p:spPr>
        <p:txBody>
          <a:bodyPr vert="eaVert"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en-US" altLang="en-US" sz="1800" b="1" dirty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630" name="AutoShape 14">
            <a:hlinkClick r:id="" action="ppaction://hlinkshowjump?jump=previousslide"/>
          </p:cNvPr>
          <p:cNvSpPr/>
          <p:nvPr/>
        </p:nvSpPr>
        <p:spPr>
          <a:xfrm rot="-5400000">
            <a:off x="4114800" y="3733800"/>
            <a:ext cx="182563" cy="182563"/>
          </a:xfrm>
          <a:prstGeom prst="actionButtonBackPrevious">
            <a:avLst/>
          </a:prstGeom>
          <a:solidFill>
            <a:srgbClr val="FF0000"/>
          </a:solidFill>
          <a:ln w="9525">
            <a:noFill/>
          </a:ln>
        </p:spPr>
        <p:txBody>
          <a:bodyPr vert="eaVert"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en-US" altLang="en-US" sz="1800" b="1" dirty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2782" name="Group 15"/>
          <p:cNvGrpSpPr/>
          <p:nvPr/>
        </p:nvGrpSpPr>
        <p:grpSpPr>
          <a:xfrm>
            <a:off x="2971800" y="0"/>
            <a:ext cx="2667000" cy="914400"/>
            <a:chOff x="3984" y="96"/>
            <a:chExt cx="1680" cy="576"/>
          </a:xfrm>
        </p:grpSpPr>
        <p:sp>
          <p:nvSpPr>
            <p:cNvPr id="32783" name="AutoShape 16" descr="Parchment"/>
            <p:cNvSpPr/>
            <p:nvPr/>
          </p:nvSpPr>
          <p:spPr>
            <a:xfrm>
              <a:off x="3984" y="96"/>
              <a:ext cx="1680" cy="576"/>
            </a:xfrm>
            <a:prstGeom prst="irregularSeal1">
              <a:avLst/>
            </a:prstGeom>
            <a:blipFill rotWithShape="1">
              <a:blip r:embed="rId3"/>
            </a:blip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endParaRPr lang="en-US" altLang="en-US" sz="18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2784" name="Text Box 17"/>
            <p:cNvSpPr txBox="1"/>
            <p:nvPr/>
          </p:nvSpPr>
          <p:spPr>
            <a:xfrm>
              <a:off x="4272" y="240"/>
              <a:ext cx="1200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None/>
              </a:pPr>
              <a:r>
                <a:rPr lang="en-US" altLang="en-US" sz="24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HĐ cá nhân</a:t>
              </a:r>
              <a:endPara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0" grpId="0" animBg="1"/>
      <p:bldP spid="111621" grpId="0"/>
      <p:bldP spid="111626" grpId="0" animBg="1"/>
      <p:bldP spid="32778" grpId="0" animBg="1"/>
      <p:bldP spid="111628" grpId="0" animBg="1"/>
      <p:bldP spid="111629" grpId="0" animBg="1"/>
      <p:bldP spid="1116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4870" name="Text Box 6"/>
          <p:cNvSpPr txBox="1"/>
          <p:nvPr/>
        </p:nvSpPr>
        <p:spPr>
          <a:xfrm>
            <a:off x="381000" y="6019800"/>
            <a:ext cx="876300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 Ê-VƠ-RÉT (8848m) THUỘC DÃY HI-MA-LAY-A CAO NHẤT THẾ GIỚI 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4874" name="Picture 10" descr="http://slumbering.lungfish.com/wp-content/uploads/2007/10/everest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76200"/>
            <a:ext cx="7391400" cy="5913438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5893" name="Picture 5" descr="http://i186.photobucket.com/albums/x85/vuthanhminh_2007/P108092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228600"/>
            <a:ext cx="7696200" cy="577215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65894" name="Text Box 6"/>
          <p:cNvSpPr txBox="1"/>
          <p:nvPr/>
        </p:nvSpPr>
        <p:spPr>
          <a:xfrm>
            <a:off x="76200" y="6248400"/>
            <a:ext cx="9220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Hình ảnh đoàn leo núi của Việt Nam chinh phục đỉnh Ê-vơ-rét</a:t>
            </a:r>
            <a:endParaRPr lang="en-US" altLang="en-US" sz="2400" b="1" dirty="0">
              <a:solidFill>
                <a:srgbClr val="FF0000"/>
              </a:solidFill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866" name="Picture 2" descr="scan00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295400"/>
            <a:ext cx="8229600" cy="541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4692" name="Rectangle 4" descr="Outlined diamond"/>
          <p:cNvSpPr/>
          <p:nvPr/>
        </p:nvSpPr>
        <p:spPr>
          <a:xfrm>
            <a:off x="342900" y="769938"/>
            <a:ext cx="8458200" cy="457200"/>
          </a:xfrm>
          <a:prstGeom prst="rect">
            <a:avLst/>
          </a:prstGeom>
          <a:blipFill rotWithShape="0">
            <a:blip r:embed="rId2"/>
          </a:blipFill>
          <a:ln w="9525" cap="flat" cmpd="sng">
            <a:solidFill>
              <a:srgbClr val="00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algn="just" eaLnBrk="1" hangingPunct="1">
              <a:buNone/>
            </a:pPr>
            <a:r>
              <a:rPr lang="en-US" altLang="en-US" sz="2800" dirty="0">
                <a:solidFill>
                  <a:srgbClr val="292929"/>
                </a:solidFill>
                <a:latin typeface="Times New Roman" panose="02020603050405020304" pitchFamily="18" charset="0"/>
              </a:rPr>
              <a:t>Nhìn lược đồ đọc tên một số đồng bằng lớn của châu Á ?</a:t>
            </a:r>
            <a:endParaRPr lang="en-US" altLang="en-US" sz="2800" dirty="0">
              <a:solidFill>
                <a:srgbClr val="29292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8" name="Rectangle 5"/>
          <p:cNvSpPr/>
          <p:nvPr/>
        </p:nvSpPr>
        <p:spPr>
          <a:xfrm>
            <a:off x="5791200" y="3657600"/>
            <a:ext cx="381000" cy="457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                     </a:t>
            </a:r>
            <a:endParaRPr lang="en-US" altLang="en-US" sz="24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4694" name="Rectangle 6"/>
          <p:cNvSpPr/>
          <p:nvPr/>
        </p:nvSpPr>
        <p:spPr>
          <a:xfrm>
            <a:off x="304800" y="2452688"/>
            <a:ext cx="26670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 ĐB Tây Xi-bia</a:t>
            </a:r>
            <a:endParaRPr lang="en-US" altLang="en-US" sz="2800" b="1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4695" name="Rectangle 7"/>
          <p:cNvSpPr/>
          <p:nvPr/>
        </p:nvSpPr>
        <p:spPr>
          <a:xfrm>
            <a:off x="6400800" y="3290888"/>
            <a:ext cx="22860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 ĐB Hoa Bắc</a:t>
            </a:r>
            <a:endParaRPr lang="en-US" altLang="en-US" sz="2800" b="1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4696" name="Rectangle 8"/>
          <p:cNvSpPr/>
          <p:nvPr/>
        </p:nvSpPr>
        <p:spPr>
          <a:xfrm>
            <a:off x="381000" y="4876800"/>
            <a:ext cx="2667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 ĐB Lưỡng Hà</a:t>
            </a:r>
            <a:endParaRPr lang="en-US" altLang="en-US" sz="2800" b="1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4697" name="Rectangle 9"/>
          <p:cNvSpPr/>
          <p:nvPr/>
        </p:nvSpPr>
        <p:spPr>
          <a:xfrm>
            <a:off x="5943600" y="5181600"/>
            <a:ext cx="2667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 ĐB S Mê Công</a:t>
            </a:r>
            <a:endParaRPr lang="en-US" altLang="en-US" sz="2800" b="1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4698" name="Rectangle 10"/>
          <p:cNvSpPr/>
          <p:nvPr/>
        </p:nvSpPr>
        <p:spPr>
          <a:xfrm>
            <a:off x="2819400" y="5791200"/>
            <a:ext cx="2667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 ĐB Ấn Hằng</a:t>
            </a:r>
            <a:endParaRPr lang="en-US" altLang="en-US" sz="2800" b="1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4699" name="AutoShape 11"/>
          <p:cNvSpPr/>
          <p:nvPr/>
        </p:nvSpPr>
        <p:spPr>
          <a:xfrm rot="-5400000">
            <a:off x="2519363" y="1376363"/>
            <a:ext cx="217487" cy="2057400"/>
          </a:xfrm>
          <a:prstGeom prst="curvedLeftArrow">
            <a:avLst>
              <a:gd name="adj1" fmla="val 58329"/>
              <a:gd name="adj2" fmla="val 150393"/>
              <a:gd name="adj3" fmla="val 12120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114700" name="AutoShape 12"/>
          <p:cNvSpPr/>
          <p:nvPr/>
        </p:nvSpPr>
        <p:spPr>
          <a:xfrm>
            <a:off x="1371600" y="3886200"/>
            <a:ext cx="76200" cy="990600"/>
          </a:xfrm>
          <a:prstGeom prst="upArrow">
            <a:avLst>
              <a:gd name="adj1" fmla="val 50000"/>
              <a:gd name="adj2" fmla="val 325000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114701" name="AutoShape 13"/>
          <p:cNvSpPr/>
          <p:nvPr/>
        </p:nvSpPr>
        <p:spPr>
          <a:xfrm rot="10800000">
            <a:off x="6096000" y="3752850"/>
            <a:ext cx="1828800" cy="209550"/>
          </a:xfrm>
          <a:custGeom>
            <a:avLst/>
            <a:gdLst>
              <a:gd name="txL" fmla="*/ 12427 w 21600"/>
              <a:gd name="txT" fmla="*/ 2912 h 21600"/>
              <a:gd name="txR" fmla="*/ 18227 w 21600"/>
              <a:gd name="txB" fmla="*/ 9246 h 21600"/>
            </a:gdLst>
            <a:ahLst/>
            <a:cxnLst>
              <a:cxn ang="17694720">
                <a:pos x="2147483646" y="0"/>
              </a:cxn>
              <a:cxn ang="5898240">
                <a:pos x="2147483646" y="2147483646"/>
              </a:cxn>
              <a:cxn ang="589824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0000">
              <a:alpha val="100000"/>
            </a:srgb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14702" name="AutoShape 14"/>
          <p:cNvSpPr/>
          <p:nvPr/>
        </p:nvSpPr>
        <p:spPr>
          <a:xfrm rot="-5400000">
            <a:off x="5991225" y="4467225"/>
            <a:ext cx="209550" cy="1371600"/>
          </a:xfrm>
          <a:custGeom>
            <a:avLst/>
            <a:gdLst>
              <a:gd name="txL" fmla="*/ 0 w 21600"/>
              <a:gd name="txT" fmla="*/ 14400 h 21600"/>
              <a:gd name="txR" fmla="*/ 18514 w 21600"/>
              <a:gd name="txB" fmla="*/ 21600 h 21600"/>
            </a:gdLst>
            <a:ahLst/>
            <a:cxnLst>
              <a:cxn ang="17694720">
                <a:pos x="2147483646" y="0"/>
              </a:cxn>
              <a:cxn ang="11796480">
                <a:pos x="2147483646" y="2147483646"/>
              </a:cxn>
              <a:cxn ang="11796480">
                <a:pos x="0" y="2147483646"/>
              </a:cxn>
              <a:cxn ang="589824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FF0000">
              <a:alpha val="100000"/>
            </a:srgb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14703" name="AutoShape 15"/>
          <p:cNvSpPr/>
          <p:nvPr/>
        </p:nvSpPr>
        <p:spPr>
          <a:xfrm rot="10800000">
            <a:off x="3352800" y="4343400"/>
            <a:ext cx="152400" cy="1598613"/>
          </a:xfrm>
          <a:prstGeom prst="curvedLeftArrow">
            <a:avLst>
              <a:gd name="adj1" fmla="val 133584"/>
              <a:gd name="adj2" fmla="val 428468"/>
              <a:gd name="adj3" fmla="val 72027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36879" name="Rectangle 16"/>
          <p:cNvSpPr/>
          <p:nvPr/>
        </p:nvSpPr>
        <p:spPr>
          <a:xfrm>
            <a:off x="457200" y="547688"/>
            <a:ext cx="5943600" cy="44291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2800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6880" name="Group 18"/>
          <p:cNvGrpSpPr/>
          <p:nvPr/>
        </p:nvGrpSpPr>
        <p:grpSpPr>
          <a:xfrm>
            <a:off x="6324600" y="0"/>
            <a:ext cx="2667000" cy="914400"/>
            <a:chOff x="3984" y="96"/>
            <a:chExt cx="1680" cy="576"/>
          </a:xfrm>
        </p:grpSpPr>
        <p:sp>
          <p:nvSpPr>
            <p:cNvPr id="36881" name="AutoShape 19" descr="Parchment"/>
            <p:cNvSpPr/>
            <p:nvPr/>
          </p:nvSpPr>
          <p:spPr>
            <a:xfrm>
              <a:off x="3984" y="96"/>
              <a:ext cx="1680" cy="576"/>
            </a:xfrm>
            <a:prstGeom prst="irregularSeal1">
              <a:avLst/>
            </a:prstGeom>
            <a:blipFill rotWithShape="1">
              <a:blip r:embed="rId3"/>
            </a:blip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36882" name="Text Box 20"/>
            <p:cNvSpPr txBox="1"/>
            <p:nvPr/>
          </p:nvSpPr>
          <p:spPr>
            <a:xfrm>
              <a:off x="4272" y="240"/>
              <a:ext cx="1200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None/>
              </a:pPr>
              <a:r>
                <a:rPr lang="en-US" altLang="en-US" sz="2400" dirty="0">
                  <a:latin typeface="Times New Roman" panose="02020603050405020304" pitchFamily="18" charset="0"/>
                </a:rPr>
                <a:t>HĐ cá nhân</a:t>
              </a:r>
              <a:endParaRPr lang="en-US" altLang="en-US" sz="2400" dirty="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39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14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59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1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9"/>
                            </p:stCondLst>
                            <p:childTnLst>
                              <p:par>
                                <p:cTn id="4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1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 animBg="1"/>
      <p:bldP spid="114694" grpId="0"/>
      <p:bldP spid="114695" grpId="0"/>
      <p:bldP spid="114696" grpId="0"/>
      <p:bldP spid="114697" grpId="0"/>
      <p:bldP spid="11469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32101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76200" y="2438400"/>
          <a:ext cx="4267200" cy="218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3171825" imgH="2381250" progId="PI3.Image">
                  <p:embed/>
                </p:oleObj>
              </mc:Choice>
              <mc:Fallback>
                <p:oleObj name="" r:id="rId1" imgW="3171825" imgH="2381250" progId="PI3.Image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76200" y="2438400"/>
                        <a:ext cx="4267200" cy="2182813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2110" name="Picture 14" descr="Mô tả ảnh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75" y="4794250"/>
            <a:ext cx="4267200" cy="198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2112" name="Rectangle 16"/>
          <p:cNvSpPr/>
          <p:nvPr/>
        </p:nvSpPr>
        <p:spPr>
          <a:xfrm>
            <a:off x="4478338" y="4611688"/>
            <a:ext cx="4648200" cy="230822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en-US" sz="2400" dirty="0">
                <a:latin typeface="Tahoma" panose="020B0604030504040204" charset="0"/>
                <a:cs typeface="Tahoma" panose="020B0604030504040204" charset="0"/>
              </a:rPr>
              <a:t> </a:t>
            </a:r>
            <a:r>
              <a:rPr lang="en-US" altLang="en-US" sz="2400" b="1" u="sng" dirty="0">
                <a:latin typeface="Tahoma" panose="020B0604030504040204" charset="0"/>
                <a:cs typeface="Tahoma" panose="020B0604030504040204" charset="0"/>
              </a:rPr>
              <a:t>Thảo luận nhóm 4</a:t>
            </a:r>
            <a:r>
              <a:rPr lang="en-US" altLang="en-US" sz="2400" dirty="0">
                <a:latin typeface="Tahoma" panose="020B0604030504040204" charset="0"/>
                <a:cs typeface="Tahoma" panose="020B0604030504040204" charset="0"/>
              </a:rPr>
              <a:t>: - Quan sát các hình ảnh, rồi tìm trên hình 3 các chữ cái a, b, c, d, e, cho biết các cảnh thiên nhiên đó chụp ở những khu vực nào của Châu Á?</a:t>
            </a:r>
            <a:endParaRPr lang="en-US" altLang="en-US" sz="2400" dirty="0">
              <a:latin typeface="Tahoma" panose="020B0604030504040204" charset="0"/>
              <a:ea typeface="Arial" panose="020B0604020202020204" pitchFamily="34" charset="0"/>
              <a:cs typeface="Tahoma" panose="020B0604030504040204" charset="0"/>
            </a:endParaRPr>
          </a:p>
        </p:txBody>
      </p:sp>
      <p:pic>
        <p:nvPicPr>
          <p:cNvPr id="14" name="Picture 3" descr="a5"/>
          <p:cNvPicPr>
            <a:picLocks noChangeAspect="1"/>
          </p:cNvPicPr>
          <p:nvPr/>
        </p:nvPicPr>
        <p:blipFill>
          <a:blip r:embed="rId4"/>
          <a:srcRect t="2667" b="8333"/>
          <a:stretch>
            <a:fillRect/>
          </a:stretch>
        </p:blipFill>
        <p:spPr>
          <a:xfrm>
            <a:off x="4398963" y="2459038"/>
            <a:ext cx="4648200" cy="2133600"/>
          </a:xfrm>
          <a:prstGeom prst="rect">
            <a:avLst/>
          </a:prstGeom>
          <a:noFill/>
          <a:ln w="25400" cap="flat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3" name="Picture 7" descr="a2"/>
          <p:cNvPicPr>
            <a:picLocks noChangeAspect="1"/>
          </p:cNvPicPr>
          <p:nvPr/>
        </p:nvPicPr>
        <p:blipFill>
          <a:blip r:embed="rId5">
            <a:lum bright="6000" contrast="-24001"/>
          </a:blip>
          <a:srcRect b="5641"/>
          <a:stretch>
            <a:fillRect/>
          </a:stretch>
        </p:blipFill>
        <p:spPr>
          <a:xfrm>
            <a:off x="152400" y="76200"/>
            <a:ext cx="4114800" cy="2209800"/>
          </a:xfrm>
          <a:prstGeom prst="rect">
            <a:avLst/>
          </a:prstGeom>
          <a:noFill/>
          <a:ln w="28575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8325" y="76200"/>
            <a:ext cx="4648200" cy="2286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2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9938" name="Picture 2" descr="luoc do _0"/>
          <p:cNvPicPr>
            <a:picLocks noChangeAspect="1"/>
          </p:cNvPicPr>
          <p:nvPr/>
        </p:nvPicPr>
        <p:blipFill>
          <a:blip r:embed="rId1">
            <a:lum bright="6000" contrast="6000"/>
          </a:blip>
          <a:srcRect b="666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DE6258"/>
              </a:gs>
              <a:gs pos="100000">
                <a:srgbClr val="000000"/>
              </a:gs>
            </a:gsLst>
            <a:lin ang="5400000" scaled="1"/>
            <a:tileRect/>
          </a:gradFill>
          <a:ln w="38100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9939" name="Text Box 3"/>
          <p:cNvSpPr txBox="1"/>
          <p:nvPr/>
        </p:nvSpPr>
        <p:spPr>
          <a:xfrm>
            <a:off x="2057400" y="6491288"/>
            <a:ext cx="9144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endParaRPr lang="en-US" altLang="en-US" sz="1800" dirty="0">
              <a:latin typeface="VNI-Helve-Condense" pitchFamily="2" charset="0"/>
              <a:ea typeface="Arial" panose="020B0604020202020204" pitchFamily="34" charset="0"/>
            </a:endParaRPr>
          </a:p>
        </p:txBody>
      </p:sp>
      <p:sp>
        <p:nvSpPr>
          <p:cNvPr id="130055" name="Line 7"/>
          <p:cNvSpPr/>
          <p:nvPr/>
        </p:nvSpPr>
        <p:spPr>
          <a:xfrm flipH="1" flipV="1">
            <a:off x="7315200" y="2971800"/>
            <a:ext cx="381000" cy="38100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pic>
        <p:nvPicPr>
          <p:cNvPr id="130056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2514600" cy="167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0058" name="Line 10"/>
          <p:cNvSpPr/>
          <p:nvPr/>
        </p:nvSpPr>
        <p:spPr>
          <a:xfrm>
            <a:off x="2362200" y="2209800"/>
            <a:ext cx="381000" cy="30480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graphicFrame>
        <p:nvGraphicFramePr>
          <p:cNvPr id="130059" name="Object 11"/>
          <p:cNvGraphicFramePr>
            <a:graphicFrameLocks noGrp="1" noChangeAspect="1"/>
          </p:cNvGraphicFramePr>
          <p:nvPr>
            <p:ph idx="1"/>
          </p:nvPr>
        </p:nvGraphicFramePr>
        <p:xfrm>
          <a:off x="2895600" y="5257800"/>
          <a:ext cx="28194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3" imgW="3171825" imgH="2381250" progId="PI3.Image">
                  <p:embed/>
                </p:oleObj>
              </mc:Choice>
              <mc:Fallback>
                <p:oleObj name="" r:id="rId3" imgW="3171825" imgH="2381250" progId="PI3.Image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>
                        <a:off x="2895600" y="5257800"/>
                        <a:ext cx="2819400" cy="16002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61" name="Line 13"/>
          <p:cNvSpPr/>
          <p:nvPr/>
        </p:nvSpPr>
        <p:spPr>
          <a:xfrm flipV="1">
            <a:off x="5715000" y="6324600"/>
            <a:ext cx="838200" cy="22860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0973" name="Line 16"/>
          <p:cNvSpPr/>
          <p:nvPr/>
        </p:nvSpPr>
        <p:spPr>
          <a:xfrm flipH="1">
            <a:off x="4800600" y="1524000"/>
            <a:ext cx="457200" cy="53340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9950" name="Text Box 17"/>
          <p:cNvSpPr txBox="1"/>
          <p:nvPr/>
        </p:nvSpPr>
        <p:spPr>
          <a:xfrm>
            <a:off x="457200" y="4495800"/>
            <a:ext cx="2362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en-US" sz="1800" dirty="0">
                <a:solidFill>
                  <a:schemeClr val="bg1"/>
                </a:solidFill>
                <a:latin typeface=".VnTime" pitchFamily="34" charset="0"/>
                <a:cs typeface="Arial" panose="020B0604020202020204" pitchFamily="34" charset="0"/>
              </a:rPr>
              <a:t>e/D</a:t>
            </a:r>
            <a:r>
              <a:rPr lang="en-US" altLang="en-US" sz="1800" dirty="0">
                <a:solidFill>
                  <a:schemeClr val="bg1"/>
                </a:solidFill>
                <a:latin typeface=".VnTime" pitchFamily="34" charset="0"/>
                <a:ea typeface="Arial" panose="020B0604020202020204" pitchFamily="34" charset="0"/>
              </a:rPr>
              <a:t>·</a:t>
            </a:r>
            <a:r>
              <a:rPr lang="en-US" altLang="en-US" sz="1800" dirty="0">
                <a:solidFill>
                  <a:schemeClr val="bg1"/>
                </a:solidFill>
                <a:latin typeface=".VnTime" pitchFamily="34" charset="0"/>
                <a:cs typeface="Arial" panose="020B0604020202020204" pitchFamily="34" charset="0"/>
              </a:rPr>
              <a:t>y nói Hi-ma-lay-a(phÇn thuéc Nª-pan)</a:t>
            </a:r>
            <a:endParaRPr lang="en-US" altLang="en-US" sz="1800" dirty="0">
              <a:solidFill>
                <a:schemeClr val="bg1"/>
              </a:solidFill>
              <a:latin typeface=".VnTime" pitchFamily="34" charset="0"/>
              <a:ea typeface="Arial" panose="020B0604020202020204" pitchFamily="34" charset="0"/>
            </a:endParaRPr>
          </a:p>
        </p:txBody>
      </p:sp>
      <p:sp>
        <p:nvSpPr>
          <p:cNvPr id="130066" name="Line 18"/>
          <p:cNvSpPr/>
          <p:nvPr/>
        </p:nvSpPr>
        <p:spPr>
          <a:xfrm flipV="1">
            <a:off x="2667000" y="4252913"/>
            <a:ext cx="1752600" cy="166687"/>
          </a:xfrm>
          <a:prstGeom prst="line">
            <a:avLst/>
          </a:prstGeom>
          <a:ln w="57150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30070" name="Text Box 22"/>
          <p:cNvSpPr txBox="1"/>
          <p:nvPr/>
        </p:nvSpPr>
        <p:spPr>
          <a:xfrm>
            <a:off x="3619500" y="1420813"/>
            <a:ext cx="2819400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33CC"/>
                </a:solidFill>
                <a:latin typeface=".VnTimeH" pitchFamily="34" charset="0"/>
                <a:cs typeface="Arial" panose="020B0604020202020204" pitchFamily="34" charset="0"/>
              </a:rPr>
              <a:t>B¾c  ¸</a:t>
            </a:r>
            <a:endParaRPr lang="en-US" altLang="en-US" sz="2800" b="1" dirty="0">
              <a:solidFill>
                <a:srgbClr val="0033CC"/>
              </a:solidFill>
              <a:latin typeface=".VnTimeH" pitchFamily="34" charset="0"/>
              <a:ea typeface="Arial" panose="020B0604020202020204" pitchFamily="34" charset="0"/>
            </a:endParaRPr>
          </a:p>
        </p:txBody>
      </p:sp>
      <p:pic>
        <p:nvPicPr>
          <p:cNvPr id="130072" name="Picture 24" descr="Mô tả ảnh.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00400"/>
            <a:ext cx="2667000" cy="198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58" name="TextBox 1"/>
          <p:cNvSpPr txBox="1"/>
          <p:nvPr/>
        </p:nvSpPr>
        <p:spPr>
          <a:xfrm>
            <a:off x="7010400" y="2209800"/>
            <a:ext cx="495300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FF0000"/>
                </a:solidFill>
                <a:cs typeface="Arial" panose="020B0604020202020204" pitchFamily="34" charset="0"/>
              </a:rPr>
              <a:t>a</a:t>
            </a:r>
            <a:endParaRPr lang="en-US" altLang="en-US" sz="4400" b="1" dirty="0">
              <a:solidFill>
                <a:srgbClr val="FF0000"/>
              </a:solidFill>
              <a:ea typeface="Arial" panose="020B0604020202020204" pitchFamily="34" charset="0"/>
            </a:endParaRPr>
          </a:p>
        </p:txBody>
      </p:sp>
      <p:sp>
        <p:nvSpPr>
          <p:cNvPr id="39959" name="TextBox 27"/>
          <p:cNvSpPr txBox="1"/>
          <p:nvPr/>
        </p:nvSpPr>
        <p:spPr>
          <a:xfrm>
            <a:off x="2667000" y="1905000"/>
            <a:ext cx="495300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FF0000"/>
                </a:solidFill>
                <a:cs typeface="Arial" panose="020B0604020202020204" pitchFamily="34" charset="0"/>
              </a:rPr>
              <a:t>b</a:t>
            </a:r>
            <a:endParaRPr lang="en-US" altLang="en-US" sz="4400" b="1" dirty="0">
              <a:solidFill>
                <a:srgbClr val="FF0000"/>
              </a:solidFill>
              <a:ea typeface="Arial" panose="020B0604020202020204" pitchFamily="34" charset="0"/>
            </a:endParaRPr>
          </a:p>
        </p:txBody>
      </p:sp>
      <p:sp>
        <p:nvSpPr>
          <p:cNvPr id="39961" name="TextBox 29"/>
          <p:cNvSpPr txBox="1"/>
          <p:nvPr/>
        </p:nvSpPr>
        <p:spPr>
          <a:xfrm>
            <a:off x="4381500" y="1752600"/>
            <a:ext cx="495300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FF0000"/>
                </a:solidFill>
                <a:cs typeface="Arial" panose="020B0604020202020204" pitchFamily="34" charset="0"/>
              </a:rPr>
              <a:t>d</a:t>
            </a:r>
            <a:endParaRPr lang="en-US" altLang="en-US" sz="4400" b="1" dirty="0">
              <a:solidFill>
                <a:srgbClr val="FF0000"/>
              </a:solidFill>
              <a:ea typeface="Arial" panose="020B0604020202020204" pitchFamily="34" charset="0"/>
            </a:endParaRPr>
          </a:p>
        </p:txBody>
      </p:sp>
      <p:sp>
        <p:nvSpPr>
          <p:cNvPr id="39962" name="TextBox 30"/>
          <p:cNvSpPr txBox="1"/>
          <p:nvPr/>
        </p:nvSpPr>
        <p:spPr>
          <a:xfrm>
            <a:off x="4360863" y="3878263"/>
            <a:ext cx="495300" cy="769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FF0000"/>
                </a:solidFill>
                <a:cs typeface="Arial" panose="020B0604020202020204" pitchFamily="34" charset="0"/>
              </a:rPr>
              <a:t>e</a:t>
            </a:r>
            <a:endParaRPr lang="en-US" altLang="en-US" sz="4400" b="1" dirty="0">
              <a:solidFill>
                <a:srgbClr val="FF0000"/>
              </a:solidFill>
              <a:ea typeface="Arial" panose="020B0604020202020204" pitchFamily="34" charset="0"/>
            </a:endParaRPr>
          </a:p>
        </p:txBody>
      </p:sp>
      <p:pic>
        <p:nvPicPr>
          <p:cNvPr id="31" name="Picture 3" descr="a5"/>
          <p:cNvPicPr>
            <a:picLocks noChangeAspect="1"/>
          </p:cNvPicPr>
          <p:nvPr/>
        </p:nvPicPr>
        <p:blipFill>
          <a:blip r:embed="rId6"/>
          <a:srcRect t="2667" b="8333"/>
          <a:stretch>
            <a:fillRect/>
          </a:stretch>
        </p:blipFill>
        <p:spPr>
          <a:xfrm>
            <a:off x="4635500" y="73025"/>
            <a:ext cx="2705100" cy="1416050"/>
          </a:xfrm>
          <a:prstGeom prst="rect">
            <a:avLst/>
          </a:prstGeom>
          <a:noFill/>
          <a:ln w="25400" cap="flat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3" name="Picture 7" descr="a2"/>
          <p:cNvPicPr>
            <a:picLocks noChangeAspect="1"/>
          </p:cNvPicPr>
          <p:nvPr/>
        </p:nvPicPr>
        <p:blipFill>
          <a:blip r:embed="rId7">
            <a:lum bright="6000" contrast="-24001"/>
          </a:blip>
          <a:srcRect b="5641"/>
          <a:stretch>
            <a:fillRect/>
          </a:stretch>
        </p:blipFill>
        <p:spPr>
          <a:xfrm>
            <a:off x="7505700" y="1563688"/>
            <a:ext cx="1562100" cy="1373187"/>
          </a:xfrm>
          <a:prstGeom prst="rect">
            <a:avLst/>
          </a:prstGeom>
          <a:noFill/>
          <a:ln w="28575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0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0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0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0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0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0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64" name="Picture 4" descr="Luoc do cac chau luc va dai duo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3200" y="1600200"/>
            <a:ext cx="6096000" cy="480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65" name="Text Box 5"/>
          <p:cNvSpPr txBox="1"/>
          <p:nvPr/>
        </p:nvSpPr>
        <p:spPr>
          <a:xfrm>
            <a:off x="381000" y="2133600"/>
            <a:ext cx="2133600" cy="41544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hình1:</a:t>
            </a:r>
            <a:endParaRPr lang="en-US" altLang="en-US" sz="24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400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biết trong lược đồ có mấy đại dương? đó l</a:t>
            </a:r>
            <a:r>
              <a:rPr lang="en-US" altLang="en-US" sz="2400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đại dương n</a:t>
            </a:r>
            <a:r>
              <a:rPr lang="en-US" altLang="en-US" sz="2400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en-US" altLang="en-US" sz="24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mấy châu lục? Đó l</a:t>
            </a:r>
            <a:r>
              <a:rPr lang="en-US" altLang="en-US" sz="2400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châu lục n</a:t>
            </a:r>
            <a:r>
              <a:rPr lang="en-US" altLang="en-US" sz="2400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 </a:t>
            </a:r>
            <a:endParaRPr lang="en-US" altLang="en-US" sz="1800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4" name="Picture 7" descr="Luoc do cac chau luc va dai duo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7000" y="1600200"/>
            <a:ext cx="6172200" cy="480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5" name="Text Box 8"/>
          <p:cNvSpPr txBox="1"/>
          <p:nvPr/>
        </p:nvSpPr>
        <p:spPr>
          <a:xfrm>
            <a:off x="5638800" y="6324600"/>
            <a:ext cx="990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1</a:t>
            </a: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8" name="WordArt 4"/>
          <p:cNvSpPr>
            <a:spLocks noTextEdit="1"/>
          </p:cNvSpPr>
          <p:nvPr/>
        </p:nvSpPr>
        <p:spPr>
          <a:xfrm>
            <a:off x="1111250" y="2105660"/>
            <a:ext cx="7073900" cy="112204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sz="36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DU LỊCH QUA MÀN ẢNH NHỎ</a:t>
            </a:r>
            <a:endParaRPr lang="en-US" sz="36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989" name="WordArt 5"/>
          <p:cNvSpPr>
            <a:spLocks noTextEdit="1"/>
          </p:cNvSpPr>
          <p:nvPr/>
        </p:nvSpPr>
        <p:spPr>
          <a:xfrm>
            <a:off x="695325" y="3679190"/>
            <a:ext cx="7737475" cy="9575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9050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CÁC PHONG CẢNH THIÊN NHIÊN ĐẸP CỦA CHÂU Á</a:t>
            </a:r>
            <a:endParaRPr lang="en-US" sz="3600">
              <a:ln w="19050" cap="flat" cmpd="sng"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198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6805" name="Picture 5" descr="20 thiên đường biển khi đi du lịch Thái Lan mà bạn nhất định phải biế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38" y="0"/>
            <a:ext cx="9144000" cy="609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6806" name="Text Box 6"/>
          <p:cNvSpPr txBox="1"/>
          <p:nvPr/>
        </p:nvSpPr>
        <p:spPr>
          <a:xfrm>
            <a:off x="2209800" y="6248400"/>
            <a:ext cx="5105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Biển Laem Thong (Thái Lan)</a:t>
            </a:r>
            <a:endParaRPr lang="en-US" altLang="en-US" sz="2800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1490" name="Picture 2" descr="Một điểm đến thu hút nhiều khách du lịch đặt chân tới (Ảnh ST)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248400"/>
          </a:xfrm>
          <a:ln/>
        </p:spPr>
      </p:pic>
      <p:sp>
        <p:nvSpPr>
          <p:cNvPr id="4" name="TextBox 3"/>
          <p:cNvSpPr txBox="1"/>
          <p:nvPr/>
        </p:nvSpPr>
        <p:spPr>
          <a:xfrm>
            <a:off x="2209800" y="6411913"/>
            <a:ext cx="42672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en-US" sz="2400" dirty="0">
                <a:cs typeface="Arial" panose="020B0604020202020204" pitchFamily="34" charset="0"/>
              </a:rPr>
              <a:t>Biển Nha Trang ( Việt Nam ) </a:t>
            </a:r>
            <a:endParaRPr lang="en-US" altLang="en-US" sz="2400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770" name="Picture 2" descr="halong_bay_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571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8131" name="Text Box 3"/>
          <p:cNvSpPr txBox="1"/>
          <p:nvPr/>
        </p:nvSpPr>
        <p:spPr>
          <a:xfrm>
            <a:off x="0" y="6324600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latin typeface="Tahoma" panose="020B0604030504040204" charset="0"/>
                <a:cs typeface="Tahoma" panose="020B0604030504040204" charset="0"/>
              </a:rPr>
              <a:t>Vịnh Hạ Long (Việt Nam)</a:t>
            </a:r>
            <a:endParaRPr lang="en-US" altLang="en-US" b="1" dirty="0">
              <a:solidFill>
                <a:srgbClr val="FF0000"/>
              </a:solidFill>
              <a:latin typeface="Tahoma" panose="020B0604030504040204" charset="0"/>
              <a:ea typeface="Arial" panose="020B0604020202020204" pitchFamily="34" charset="0"/>
              <a:cs typeface="Tahoma" panose="020B060403050404020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6563" name="Picture 3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0638" y="0"/>
            <a:ext cx="9123362" cy="6858000"/>
          </a:xfrm>
          <a:ln/>
        </p:spPr>
      </p:pic>
      <p:sp>
        <p:nvSpPr>
          <p:cNvPr id="66564" name="Text Box 4"/>
          <p:cNvSpPr txBox="1"/>
          <p:nvPr/>
        </p:nvSpPr>
        <p:spPr>
          <a:xfrm>
            <a:off x="2106613" y="6096000"/>
            <a:ext cx="46482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  <a:cs typeface="Arial" panose="020B0604020202020204" pitchFamily="34" charset="0"/>
              </a:rPr>
              <a:t>Đảo Ba-li Philipphies</a:t>
            </a:r>
            <a:endParaRPr lang="en-US" altLang="en-US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lang="en-US" altLang="en-US" dirty="0"/>
          </a:p>
        </p:txBody>
      </p:sp>
      <p:sp>
        <p:nvSpPr>
          <p:cNvPr id="4710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endParaRPr lang="en-US" altLang="en-US" dirty="0"/>
          </a:p>
        </p:txBody>
      </p:sp>
      <p:pic>
        <p:nvPicPr>
          <p:cNvPr id="67589" name="Picture 5" descr="Những bãi biển đẹp nhất châu Á cho kỳ nghỉ lễ 30/4 - VietNamNe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90" name="Text Box 6"/>
          <p:cNvSpPr txBox="1"/>
          <p:nvPr/>
        </p:nvSpPr>
        <p:spPr>
          <a:xfrm>
            <a:off x="3048000" y="6172200"/>
            <a:ext cx="41148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  <a:cs typeface="Arial" panose="020B0604020202020204" pitchFamily="34" charset="0"/>
              </a:rPr>
              <a:t>Đảo Nicobar Ấn Độ</a:t>
            </a:r>
            <a:endParaRPr lang="en-US" altLang="en-US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lang="en-US" altLang="en-US" dirty="0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endParaRPr lang="en-US" altLang="en-US" dirty="0"/>
          </a:p>
        </p:txBody>
      </p:sp>
      <p:pic>
        <p:nvPicPr>
          <p:cNvPr id="11264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613" y="152400"/>
            <a:ext cx="8993187" cy="662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33" name="TextBox 3"/>
          <p:cNvSpPr txBox="1"/>
          <p:nvPr/>
        </p:nvSpPr>
        <p:spPr>
          <a:xfrm>
            <a:off x="76200" y="6019800"/>
            <a:ext cx="31242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cs typeface="Arial" panose="020B0604020202020204" pitchFamily="34" charset="0"/>
              </a:rPr>
              <a:t>Đảo Phú Quốc</a:t>
            </a:r>
            <a:endParaRPr lang="en-US" altLang="en-US" b="1" dirty="0">
              <a:solidFill>
                <a:srgbClr val="FF0000"/>
              </a:solidFill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lang="en-US" altLang="en-US" dirty="0"/>
          </a:p>
        </p:txBody>
      </p:sp>
      <p:pic>
        <p:nvPicPr>
          <p:cNvPr id="4" name="Picture 6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4925" y="-20637"/>
            <a:ext cx="9144000" cy="6858000"/>
          </a:xfrm>
          <a:ln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lang="en-US" altLang="en-US" dirty="0"/>
          </a:p>
        </p:txBody>
      </p:sp>
      <p:pic>
        <p:nvPicPr>
          <p:cNvPr id="4" name="Picture 8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4870" name="Text Box 6"/>
          <p:cNvSpPr txBox="1"/>
          <p:nvPr/>
        </p:nvSpPr>
        <p:spPr>
          <a:xfrm>
            <a:off x="381000" y="6019800"/>
            <a:ext cx="876300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ĐỈNH NÚI Ê-VƠ-RÉT (8848m)THUỘC DÃY HI-MA-LAY-A CAO NHẤT THẾ GIỚI.</a:t>
            </a:r>
            <a:endParaRPr lang="en-US" altLang="en-US" sz="2400" b="1" dirty="0">
              <a:solidFill>
                <a:srgbClr val="FF0000"/>
              </a:solidFill>
              <a:ea typeface="Arial" panose="020B0604020202020204" pitchFamily="34" charset="0"/>
            </a:endParaRPr>
          </a:p>
        </p:txBody>
      </p:sp>
      <p:pic>
        <p:nvPicPr>
          <p:cNvPr id="164874" name="Picture 10" descr="http://slumbering.lungfish.com/wp-content/uploads/2007/10/everest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989638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4" descr="Luoc do cac chau luc va dai duo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1676400"/>
            <a:ext cx="6096000" cy="4994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6" name="Text Box 6"/>
          <p:cNvSpPr txBox="1"/>
          <p:nvPr/>
        </p:nvSpPr>
        <p:spPr>
          <a:xfrm>
            <a:off x="228600" y="1524000"/>
            <a:ext cx="12954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</a:rPr>
              <a:t>Các đại dương:</a:t>
            </a:r>
            <a:endParaRPr lang="en-US" altLang="en-US" sz="1800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7" name="AutoShape 7"/>
          <p:cNvSpPr/>
          <p:nvPr/>
        </p:nvSpPr>
        <p:spPr>
          <a:xfrm>
            <a:off x="228600" y="5715000"/>
            <a:ext cx="1371600" cy="685800"/>
          </a:xfrm>
          <a:prstGeom prst="wedgeRectCallout">
            <a:avLst>
              <a:gd name="adj1" fmla="val 95833"/>
              <a:gd name="adj2" fmla="val -254398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Thái Bình Dương</a:t>
            </a:r>
            <a:endParaRPr lang="en-US" altLang="en-US" sz="20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8" name="AutoShape 8"/>
          <p:cNvSpPr/>
          <p:nvPr/>
        </p:nvSpPr>
        <p:spPr>
          <a:xfrm>
            <a:off x="152400" y="2971800"/>
            <a:ext cx="1219200" cy="762000"/>
          </a:xfrm>
          <a:prstGeom prst="wedgeRectCallout">
            <a:avLst>
              <a:gd name="adj1" fmla="val 249481"/>
              <a:gd name="adj2" fmla="val -8958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Đại Tây Dương</a:t>
            </a:r>
            <a:endParaRPr lang="en-US" altLang="en-US" sz="20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9" name="AutoShape 9"/>
          <p:cNvSpPr/>
          <p:nvPr/>
        </p:nvSpPr>
        <p:spPr>
          <a:xfrm>
            <a:off x="7696200" y="2209800"/>
            <a:ext cx="914400" cy="990600"/>
          </a:xfrm>
          <a:prstGeom prst="wedgeRectCallout">
            <a:avLst>
              <a:gd name="adj1" fmla="val -139583"/>
              <a:gd name="adj2" fmla="val 81569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Thái Bình Dương</a:t>
            </a:r>
            <a:endParaRPr lang="en-US" altLang="en-US" sz="20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90" name="AutoShape 10"/>
          <p:cNvSpPr/>
          <p:nvPr/>
        </p:nvSpPr>
        <p:spPr>
          <a:xfrm>
            <a:off x="7391400" y="5410200"/>
            <a:ext cx="1295400" cy="990600"/>
          </a:xfrm>
          <a:prstGeom prst="wedgeRectCallout">
            <a:avLst>
              <a:gd name="adj1" fmla="val -134806"/>
              <a:gd name="adj2" fmla="val -104329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Ấn Độ Dương</a:t>
            </a:r>
            <a:endParaRPr lang="en-US" altLang="en-US" sz="20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91" name="AutoShape 11"/>
          <p:cNvSpPr/>
          <p:nvPr/>
        </p:nvSpPr>
        <p:spPr>
          <a:xfrm>
            <a:off x="7391400" y="1066800"/>
            <a:ext cx="1295400" cy="609600"/>
          </a:xfrm>
          <a:prstGeom prst="wedgeRectCallout">
            <a:avLst>
              <a:gd name="adj1" fmla="val -213236"/>
              <a:gd name="adj2" fmla="val 6588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Bắc Băng Dương</a:t>
            </a:r>
            <a:endParaRPr lang="en-US" altLang="en-US" sz="20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/>
      <p:bldP spid="46087" grpId="0" animBg="1"/>
      <p:bldP spid="46088" grpId="0" animBg="1"/>
      <p:bldP spid="46089" grpId="0" animBg="1"/>
      <p:bldP spid="46090" grpId="0" animBg="1"/>
      <p:bldP spid="4609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lang="en-US" altLang="en-US" dirty="0"/>
          </a:p>
        </p:txBody>
      </p:sp>
      <p:sp>
        <p:nvSpPr>
          <p:cNvPr id="5222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endParaRPr lang="en-US" altLang="en-US" dirty="0"/>
          </a:p>
        </p:txBody>
      </p:sp>
      <p:pic>
        <p:nvPicPr>
          <p:cNvPr id="75781" name="Picture 5" descr="Chùm ảnh ấn tượng về đồng bằng sông Cửu Long | Du lịch | Báo ảnh Dân tộc và  Miền nú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0637"/>
            <a:ext cx="9144000" cy="632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5782" name="Text Box 6"/>
          <p:cNvSpPr txBox="1"/>
          <p:nvPr/>
        </p:nvSpPr>
        <p:spPr>
          <a:xfrm>
            <a:off x="2514600" y="6303963"/>
            <a:ext cx="434340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Đồng bằng sông Mê Công</a:t>
            </a:r>
            <a:endParaRPr lang="en-US" altLang="en-US" sz="2800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3250" name="Picture 2" descr="Hình ảnh có liên qu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103188"/>
            <a:ext cx="8782050" cy="5840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1" name="Text Box 6"/>
          <p:cNvSpPr txBox="1"/>
          <p:nvPr/>
        </p:nvSpPr>
        <p:spPr>
          <a:xfrm>
            <a:off x="381000" y="6019800"/>
            <a:ext cx="8763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 Mê Công có dòng chảy lớn v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nhiều phù sa.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lang="en-US" altLang="en-US" dirty="0"/>
          </a:p>
        </p:txBody>
      </p:sp>
      <p:sp>
        <p:nvSpPr>
          <p:cNvPr id="5427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endParaRPr lang="en-US" altLang="en-US" dirty="0"/>
          </a:p>
        </p:txBody>
      </p:sp>
      <p:pic>
        <p:nvPicPr>
          <p:cNvPr id="73733" name="Picture 5" descr="Ruộng bậc thang: Kiệt tác của những &quot;họa sĩ chân đất&quot; - | Đăng trên báo Bắc  Gia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172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3734" name="Text Box 6"/>
          <p:cNvSpPr txBox="1"/>
          <p:nvPr/>
        </p:nvSpPr>
        <p:spPr>
          <a:xfrm>
            <a:off x="2057400" y="6248400"/>
            <a:ext cx="6248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Ruộng Bậc thang ở Cao Bằng Việt Nam</a:t>
            </a:r>
            <a:endParaRPr lang="en-US" altLang="en-US" sz="2800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54278" name="AutoShape 8" descr="Chùm ảnh ấn tượng về đồng bằng sông Cửu Long | Du lịch | Báo ảnh Dân tộc và  Miền núi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en-US" altLang="en-US" sz="1800" dirty="0"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lang="en-US" altLang="en-US" dirty="0"/>
          </a:p>
        </p:txBody>
      </p:sp>
      <p:sp>
        <p:nvSpPr>
          <p:cNvPr id="5529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endParaRPr lang="en-US" altLang="en-US" dirty="0"/>
          </a:p>
        </p:txBody>
      </p:sp>
      <p:pic>
        <p:nvPicPr>
          <p:cNvPr id="71685" name="Picture 5" descr="Thảo nguyên Mông Cổ bình yên mùa thu đến | Cảnh Đẹp Blo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172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86" name="Text Box 6"/>
          <p:cNvSpPr txBox="1"/>
          <p:nvPr/>
        </p:nvSpPr>
        <p:spPr>
          <a:xfrm>
            <a:off x="2667000" y="6248400"/>
            <a:ext cx="4191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Thảo nguyên Mông Cổ </a:t>
            </a:r>
            <a:endParaRPr lang="en-US" altLang="en-US" sz="2800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lang="en-US" altLang="en-US" dirty="0"/>
          </a:p>
        </p:txBody>
      </p:sp>
      <p:sp>
        <p:nvSpPr>
          <p:cNvPr id="5632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endParaRPr lang="en-US" altLang="en-US" dirty="0"/>
          </a:p>
        </p:txBody>
      </p:sp>
      <p:pic>
        <p:nvPicPr>
          <p:cNvPr id="72709" name="Picture 5" descr="Top 10 thảo nguyên xanh thơ mộng nhất trên thế giớ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2710" name="Text Box 6"/>
          <p:cNvSpPr txBox="1"/>
          <p:nvPr/>
        </p:nvSpPr>
        <p:spPr>
          <a:xfrm>
            <a:off x="1828800" y="6170613"/>
            <a:ext cx="5638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Thảo nguyên Yi li Trung Quốc </a:t>
            </a:r>
            <a:endParaRPr lang="en-US" altLang="en-US" sz="2800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6" name="Text Box 4"/>
          <p:cNvSpPr txBox="1"/>
          <p:nvPr/>
        </p:nvSpPr>
        <p:spPr>
          <a:xfrm>
            <a:off x="0" y="1041400"/>
            <a:ext cx="343217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Vị trí địa lí v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giới hạn</a:t>
            </a:r>
            <a:endParaRPr lang="en-US" altLang="en-US" sz="2400" b="1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347" name="Text Box 5"/>
          <p:cNvSpPr txBox="1"/>
          <p:nvPr/>
        </p:nvSpPr>
        <p:spPr>
          <a:xfrm>
            <a:off x="228600" y="1600200"/>
            <a:ext cx="89154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 Á nằm ở bán cầu Bắc, có diện tích lớn nhất trong các châu lục trên thế giới.</a:t>
            </a:r>
            <a:endParaRPr lang="en-US" altLang="en-US" sz="2400" dirty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348" name="Text Box 6"/>
          <p:cNvSpPr txBox="1"/>
          <p:nvPr/>
        </p:nvSpPr>
        <p:spPr>
          <a:xfrm>
            <a:off x="0" y="2438400"/>
            <a:ext cx="5562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8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tự nhiên</a:t>
            </a:r>
            <a:endParaRPr lang="en-US" altLang="en-US" sz="2400" b="1" u="sng" dirty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349" name="Text Box 8"/>
          <p:cNvSpPr txBox="1"/>
          <p:nvPr/>
        </p:nvSpPr>
        <p:spPr>
          <a:xfrm>
            <a:off x="228600" y="2895600"/>
            <a:ext cx="7620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Thiên nhiên của Châu Á rất đa dạng.</a:t>
            </a:r>
            <a:endParaRPr lang="en-US" altLang="en-US" sz="2400" dirty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350" name="Text Box 9"/>
          <p:cNvSpPr txBox="1"/>
          <p:nvPr/>
        </p:nvSpPr>
        <p:spPr>
          <a:xfrm>
            <a:off x="228600" y="3429000"/>
            <a:ext cx="89154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Châu Á có nhiều dãy núi v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đồng bằng lớn. Núi v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cao nguyên chiếm ¾ diện tích Châu Á.</a:t>
            </a:r>
            <a:endParaRPr lang="en-US" altLang="en-US" sz="2400" dirty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351" name="Text Box 10"/>
          <p:cNvSpPr txBox="1"/>
          <p:nvPr/>
        </p:nvSpPr>
        <p:spPr>
          <a:xfrm>
            <a:off x="3429000" y="623888"/>
            <a:ext cx="17526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CHÂU Á</a:t>
            </a:r>
            <a:endParaRPr lang="en-US" altLang="en-US" sz="28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8370" name="Picture 2" descr="Luoc do cac chau luc va dai duo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1066800"/>
            <a:ext cx="7086600" cy="5248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6803" name="Line 3"/>
          <p:cNvSpPr/>
          <p:nvPr/>
        </p:nvSpPr>
        <p:spPr>
          <a:xfrm flipH="1">
            <a:off x="685800" y="3657600"/>
            <a:ext cx="6934200" cy="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6804" name="Line 4"/>
          <p:cNvSpPr/>
          <p:nvPr/>
        </p:nvSpPr>
        <p:spPr>
          <a:xfrm flipH="1" flipV="1">
            <a:off x="1524000" y="1600200"/>
            <a:ext cx="5257800" cy="0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6805" name="Line 5"/>
          <p:cNvSpPr/>
          <p:nvPr/>
        </p:nvSpPr>
        <p:spPr>
          <a:xfrm flipH="1" flipV="1">
            <a:off x="838200" y="2895600"/>
            <a:ext cx="6781800" cy="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6806" name="Line 6"/>
          <p:cNvSpPr/>
          <p:nvPr/>
        </p:nvSpPr>
        <p:spPr>
          <a:xfrm flipH="1">
            <a:off x="762000" y="4419600"/>
            <a:ext cx="6781800" cy="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6807" name="Line 7"/>
          <p:cNvSpPr/>
          <p:nvPr/>
        </p:nvSpPr>
        <p:spPr>
          <a:xfrm flipH="1">
            <a:off x="1524000" y="5715000"/>
            <a:ext cx="5181600" cy="0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6808" name="Text Box 8"/>
          <p:cNvSpPr txBox="1"/>
          <p:nvPr/>
        </p:nvSpPr>
        <p:spPr>
          <a:xfrm>
            <a:off x="2667000" y="990600"/>
            <a:ext cx="1524000" cy="51911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809" name="Text Box 9"/>
          <p:cNvSpPr txBox="1"/>
          <p:nvPr/>
        </p:nvSpPr>
        <p:spPr>
          <a:xfrm>
            <a:off x="2895600" y="5715000"/>
            <a:ext cx="1295400" cy="457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đới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810" name="Text Box 10"/>
          <p:cNvSpPr txBox="1"/>
          <p:nvPr/>
        </p:nvSpPr>
        <p:spPr>
          <a:xfrm>
            <a:off x="1981200" y="2820988"/>
            <a:ext cx="1597025" cy="51911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đới</a:t>
            </a:r>
            <a:endParaRPr lang="en-US" altLang="en-US" sz="28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811" name="Text Box 11"/>
          <p:cNvSpPr txBox="1"/>
          <p:nvPr/>
        </p:nvSpPr>
        <p:spPr>
          <a:xfrm>
            <a:off x="1981200" y="3657600"/>
            <a:ext cx="1597025" cy="51911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đới</a:t>
            </a:r>
            <a:endParaRPr lang="en-US" altLang="en-US" sz="28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812" name="Text Box 12"/>
          <p:cNvSpPr txBox="1"/>
          <p:nvPr/>
        </p:nvSpPr>
        <p:spPr>
          <a:xfrm>
            <a:off x="3124200" y="4800600"/>
            <a:ext cx="1241425" cy="51911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đới</a:t>
            </a:r>
            <a:endParaRPr lang="en-US" altLang="en-US" sz="2800" b="1" dirty="0">
              <a:solidFill>
                <a:srgbClr val="FF33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813" name="Text Box 13"/>
          <p:cNvSpPr txBox="1"/>
          <p:nvPr/>
        </p:nvSpPr>
        <p:spPr>
          <a:xfrm>
            <a:off x="2667000" y="2147888"/>
            <a:ext cx="1241425" cy="51911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đới</a:t>
            </a:r>
            <a:endParaRPr lang="en-US" altLang="en-US" sz="2800" b="1" dirty="0">
              <a:solidFill>
                <a:srgbClr val="FF33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814" name="Text Box 14"/>
          <p:cNvSpPr txBox="1"/>
          <p:nvPr/>
        </p:nvSpPr>
        <p:spPr>
          <a:xfrm>
            <a:off x="1371600" y="6110288"/>
            <a:ext cx="5432425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 á có những đới khí hậu n</a:t>
            </a:r>
            <a:r>
              <a:rPr lang="en-US" altLang="en-US" sz="2800" b="1" dirty="0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en-US" altLang="en-US" sz="2800" b="1" dirty="0">
              <a:solidFill>
                <a:srgbClr val="FF33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815" name="Text Box 15"/>
          <p:cNvSpPr txBox="1"/>
          <p:nvPr/>
        </p:nvSpPr>
        <p:spPr>
          <a:xfrm>
            <a:off x="457200" y="6110288"/>
            <a:ext cx="8548688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 á có đủ các đới khí hậu:nhiệt đới, ôn đới, 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đới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384" name="Text Box 18"/>
          <p:cNvSpPr txBox="1"/>
          <p:nvPr/>
        </p:nvSpPr>
        <p:spPr>
          <a:xfrm>
            <a:off x="3276600" y="228600"/>
            <a:ext cx="1828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 Á</a:t>
            </a:r>
            <a:endParaRPr lang="en-US" altLang="en-US" sz="28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Cloud 1"/>
          <p:cNvSpPr/>
          <p:nvPr/>
        </p:nvSpPr>
        <p:spPr>
          <a:xfrm>
            <a:off x="649288" y="3175000"/>
            <a:ext cx="5022850" cy="30035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32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sao châu Á lại có đủ các đới khí hậu như vậy?</a:t>
            </a:r>
            <a:endParaRPr sz="3200" dirty="0">
              <a:solidFill>
                <a:srgbClr val="0D0D0D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30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30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3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30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76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76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500"/>
                                        <p:tgtEl>
                                          <p:spTgt spid="76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8" grpId="0" animBg="1"/>
      <p:bldP spid="76809" grpId="0" animBg="1"/>
      <p:bldP spid="76810" grpId="0" animBg="1"/>
      <p:bldP spid="76811" grpId="0" animBg="1"/>
      <p:bldP spid="76812" grpId="0" animBg="1"/>
      <p:bldP spid="76813" grpId="0" animBg="1"/>
      <p:bldP spid="76814" grpId="0"/>
      <p:bldP spid="76815" grpId="0"/>
      <p:bldP spid="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4" name="Text Box 4"/>
          <p:cNvSpPr txBox="1"/>
          <p:nvPr/>
        </p:nvSpPr>
        <p:spPr>
          <a:xfrm>
            <a:off x="0" y="1041400"/>
            <a:ext cx="343217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Vị trí địa lí v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giới hạn</a:t>
            </a:r>
            <a:endParaRPr lang="en-US" altLang="en-US" sz="2400" b="1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395" name="Text Box 5"/>
          <p:cNvSpPr txBox="1"/>
          <p:nvPr/>
        </p:nvSpPr>
        <p:spPr>
          <a:xfrm>
            <a:off x="228600" y="1600200"/>
            <a:ext cx="89154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 Á nằm ở bán cầu Bắc, có diện tích lớn nhất trong các châu lục trên thế giới.</a:t>
            </a:r>
            <a:endParaRPr lang="en-US" altLang="en-US" sz="2400" dirty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396" name="Text Box 6"/>
          <p:cNvSpPr txBox="1"/>
          <p:nvPr/>
        </p:nvSpPr>
        <p:spPr>
          <a:xfrm>
            <a:off x="0" y="2438400"/>
            <a:ext cx="5562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8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tự nhiên</a:t>
            </a:r>
            <a:endParaRPr lang="en-US" altLang="en-US" sz="2400" b="1" u="sng" dirty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397" name="Text Box 7"/>
          <p:cNvSpPr txBox="1"/>
          <p:nvPr/>
        </p:nvSpPr>
        <p:spPr>
          <a:xfrm>
            <a:off x="3429000" y="623888"/>
            <a:ext cx="17526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CHÂU Á</a:t>
            </a:r>
            <a:endParaRPr lang="en-US" altLang="en-US" sz="28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398" name="Text Box 8"/>
          <p:cNvSpPr txBox="1"/>
          <p:nvPr/>
        </p:nvSpPr>
        <p:spPr>
          <a:xfrm>
            <a:off x="228600" y="2895600"/>
            <a:ext cx="7620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Thiên nhiên của Châu Á rất đa dạng.</a:t>
            </a:r>
            <a:endParaRPr lang="en-US" altLang="en-US" sz="2400" dirty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399" name="Text Box 9"/>
          <p:cNvSpPr txBox="1"/>
          <p:nvPr/>
        </p:nvSpPr>
        <p:spPr>
          <a:xfrm>
            <a:off x="228600" y="3429000"/>
            <a:ext cx="89154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Châu Á có nhiều dãy núi v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đồng bằng lớn. Núi v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cao nguyên chiếm ¾ diện tích Châu Á.</a:t>
            </a:r>
            <a:endParaRPr lang="en-US" altLang="en-US" sz="2400" dirty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882" name="Text Box 10"/>
          <p:cNvSpPr txBox="1"/>
          <p:nvPr/>
        </p:nvSpPr>
        <p:spPr>
          <a:xfrm>
            <a:off x="228600" y="4267200"/>
            <a:ext cx="8915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Châu Á có đủ các đới khí hậu</a:t>
            </a:r>
            <a:endParaRPr lang="en-US" altLang="en-US" sz="2400" dirty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4147" name="Rectangle 3"/>
          <p:cNvSpPr/>
          <p:nvPr/>
        </p:nvSpPr>
        <p:spPr>
          <a:xfrm>
            <a:off x="1219200" y="228600"/>
            <a:ext cx="5867400" cy="838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</a:t>
            </a:r>
            <a:endParaRPr lang="en-US" altLang="en-US" sz="4000" b="1" dirty="0">
              <a:solidFill>
                <a:srgbClr val="FF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148" name="Text Box 4" descr="Diagonal brick"/>
          <p:cNvSpPr txBox="1"/>
          <p:nvPr/>
        </p:nvSpPr>
        <p:spPr>
          <a:xfrm>
            <a:off x="228600" y="1295400"/>
            <a:ext cx="8610600" cy="4721225"/>
          </a:xfrm>
          <a:prstGeom prst="rect">
            <a:avLst/>
          </a:prstGeom>
          <a:blipFill rotWithShape="0">
            <a:blip r:embed="rId1"/>
          </a:blipFill>
          <a:ln w="57150" cap="flat" cmpd="thickThin">
            <a:solidFill>
              <a:srgbClr val="292929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6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 Á nằm ở bán cầu Bắc, có diện tích lớn nhất trong các châu lục trên thế giới. Thiên nhiên của châu Á rất đa dạng.</a:t>
            </a:r>
            <a:endParaRPr lang="en-US" altLang="en-US" sz="6000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4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/>
      <p:bldP spid="134148" grpId="0" animBg="1"/>
      <p:bldP spid="134148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8243" name="Line 3"/>
          <p:cNvSpPr/>
          <p:nvPr/>
        </p:nvSpPr>
        <p:spPr>
          <a:xfrm flipH="1">
            <a:off x="2057400" y="1281113"/>
            <a:ext cx="2286000" cy="395287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38244" name="Line 4"/>
          <p:cNvSpPr/>
          <p:nvPr/>
        </p:nvSpPr>
        <p:spPr>
          <a:xfrm>
            <a:off x="4343400" y="1274763"/>
            <a:ext cx="1905000" cy="1468437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38245" name="Text Box 5" descr="Dotted diamond"/>
          <p:cNvSpPr txBox="1"/>
          <p:nvPr/>
        </p:nvSpPr>
        <p:spPr>
          <a:xfrm>
            <a:off x="142875" y="2138363"/>
            <a:ext cx="3286125" cy="528637"/>
          </a:xfrm>
          <a:prstGeom prst="rect">
            <a:avLst/>
          </a:prstGeom>
          <a:blipFill rotWithShape="0">
            <a:blip r:embed="rId1"/>
          </a:blip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5000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Nằm ở bán cầu Bắc.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246" name="Text Box 6"/>
          <p:cNvSpPr txBox="1"/>
          <p:nvPr/>
        </p:nvSpPr>
        <p:spPr>
          <a:xfrm>
            <a:off x="1295400" y="3602038"/>
            <a:ext cx="1905000" cy="588962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en-US" sz="2800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hạn</a:t>
            </a:r>
            <a:r>
              <a:rPr lang="en-US" alt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altLang="en-US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dirty="0">
              <a:solidFill>
                <a:srgbClr val="99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247" name="Text Box 7" descr="Dotted grid"/>
          <p:cNvSpPr txBox="1"/>
          <p:nvPr/>
        </p:nvSpPr>
        <p:spPr>
          <a:xfrm>
            <a:off x="142875" y="4376738"/>
            <a:ext cx="4572000" cy="2024062"/>
          </a:xfrm>
          <a:prstGeom prst="rect">
            <a:avLst/>
          </a:prstGeom>
          <a:blipFill rotWithShape="0">
            <a:blip r:embed="rId2"/>
          </a:blip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Có 3 phía giáp biển v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đại dương.</a:t>
            </a:r>
            <a:endParaRPr lang="en-US" altLang="en-US" sz="2800" b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ct val="50000"/>
              </a:spcBef>
              <a:buChar char="-"/>
            </a:pP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Phía Tây v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Tây Nam giáp châu Âu v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châu Phi.</a:t>
            </a:r>
            <a:endParaRPr lang="en-US" altLang="en-US" sz="2800" b="1" dirty="0">
              <a:solidFill>
                <a:srgbClr val="66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248" name="Text Box 8"/>
          <p:cNvSpPr txBox="1"/>
          <p:nvPr/>
        </p:nvSpPr>
        <p:spPr>
          <a:xfrm>
            <a:off x="4953000" y="2824163"/>
            <a:ext cx="3962400" cy="528637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en-US" sz="2800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tự nhiên </a:t>
            </a:r>
            <a:r>
              <a:rPr lang="en-US" alt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249" name="Text Box 9" descr="Outlined diamond"/>
          <p:cNvSpPr txBox="1"/>
          <p:nvPr/>
        </p:nvSpPr>
        <p:spPr>
          <a:xfrm>
            <a:off x="4953000" y="3559175"/>
            <a:ext cx="3962400" cy="2841625"/>
          </a:xfrm>
          <a:prstGeom prst="rect">
            <a:avLst/>
          </a:prstGeom>
          <a:blipFill rotWithShape="0">
            <a:blip r:embed="rId3"/>
          </a:blip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50000"/>
              </a:spcBef>
              <a:buNone/>
            </a:pPr>
            <a:endParaRPr lang="en-US" altLang="en-US" sz="100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 phần 4 diện tích l</a:t>
            </a: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núi v</a:t>
            </a: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cao nguyên.</a:t>
            </a:r>
            <a:endParaRPr lang="en-US" altLang="en-US" sz="28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ct val="50000"/>
              </a:spcBef>
              <a:buChar char="-"/>
            </a:pP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đủ các đới khí hậu : h</a:t>
            </a: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đới, ôn đới v</a:t>
            </a: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nhiệt đới.</a:t>
            </a:r>
            <a:endParaRPr lang="en-US" altLang="en-US" sz="28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ct val="50000"/>
              </a:spcBef>
              <a:buNone/>
            </a:pPr>
            <a:endParaRPr lang="en-US" altLang="en-US" sz="700" b="1" dirty="0">
              <a:solidFill>
                <a:srgbClr val="3333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250" name="Text Box 10"/>
          <p:cNvSpPr txBox="1"/>
          <p:nvPr/>
        </p:nvSpPr>
        <p:spPr>
          <a:xfrm>
            <a:off x="685800" y="1379538"/>
            <a:ext cx="1295400" cy="588962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en-US" sz="2800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</a:t>
            </a:r>
            <a:r>
              <a:rPr lang="en-US" alt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altLang="en-US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dirty="0">
              <a:solidFill>
                <a:srgbClr val="99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251" name="Line 11"/>
          <p:cNvSpPr/>
          <p:nvPr/>
        </p:nvSpPr>
        <p:spPr>
          <a:xfrm flipH="1">
            <a:off x="3124200" y="1295400"/>
            <a:ext cx="1219200" cy="220980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diamond" w="med" len="med"/>
            <a:tailEnd type="triangle" w="med" len="med"/>
          </a:ln>
        </p:spPr>
      </p:sp>
      <p:sp>
        <p:nvSpPr>
          <p:cNvPr id="62475" name="Text Box 13"/>
          <p:cNvSpPr txBox="1"/>
          <p:nvPr/>
        </p:nvSpPr>
        <p:spPr>
          <a:xfrm>
            <a:off x="3429000" y="547688"/>
            <a:ext cx="17526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CHÂU Á</a:t>
            </a:r>
            <a:endParaRPr lang="en-US" altLang="en-US" sz="28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38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5" grpId="0" animBg="1"/>
      <p:bldP spid="138246" grpId="0" animBg="1"/>
      <p:bldP spid="138247" grpId="0" animBg="1"/>
      <p:bldP spid="138248" grpId="0" animBg="1"/>
      <p:bldP spid="1382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2" descr="Luoc do cac chau luc va dai duo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1676400"/>
            <a:ext cx="6096000" cy="4994275"/>
          </a:xfrm>
          <a:prstGeom prst="rect">
            <a:avLst/>
          </a:prstGeom>
          <a:solidFill>
            <a:srgbClr val="00FF00"/>
          </a:solidFill>
          <a:ln w="9525">
            <a:noFill/>
          </a:ln>
        </p:spPr>
      </p:pic>
      <p:sp>
        <p:nvSpPr>
          <p:cNvPr id="44038" name="Text Box 6"/>
          <p:cNvSpPr txBox="1"/>
          <p:nvPr/>
        </p:nvSpPr>
        <p:spPr>
          <a:xfrm>
            <a:off x="136525" y="1209675"/>
            <a:ext cx="1741488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6 châu lục:</a:t>
            </a:r>
            <a:endParaRPr lang="en-US" altLang="en-US" sz="2800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9" name="Text Box 7"/>
          <p:cNvSpPr txBox="1"/>
          <p:nvPr/>
        </p:nvSpPr>
        <p:spPr>
          <a:xfrm>
            <a:off x="212725" y="1895475"/>
            <a:ext cx="1465263" cy="547688"/>
          </a:xfrm>
          <a:prstGeom prst="rect">
            <a:avLst/>
          </a:prstGeom>
          <a:noFill/>
          <a:ln w="2857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Châu Mĩ</a:t>
            </a:r>
            <a:endParaRPr lang="en-US" altLang="en-US" sz="2800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40" name="Line 8"/>
          <p:cNvSpPr/>
          <p:nvPr/>
        </p:nvSpPr>
        <p:spPr>
          <a:xfrm>
            <a:off x="1676400" y="2286000"/>
            <a:ext cx="1066800" cy="533400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4041" name="Line 9"/>
          <p:cNvSpPr/>
          <p:nvPr/>
        </p:nvSpPr>
        <p:spPr>
          <a:xfrm>
            <a:off x="1600200" y="2438400"/>
            <a:ext cx="1600200" cy="1828800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4042" name="Text Box 10"/>
          <p:cNvSpPr txBox="1"/>
          <p:nvPr/>
        </p:nvSpPr>
        <p:spPr>
          <a:xfrm>
            <a:off x="76200" y="3886200"/>
            <a:ext cx="1525588" cy="547688"/>
          </a:xfrm>
          <a:prstGeom prst="rect">
            <a:avLst/>
          </a:prstGeom>
          <a:noFill/>
          <a:ln w="2857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Châu Phi</a:t>
            </a:r>
            <a:endParaRPr lang="en-US" altLang="en-US" sz="2800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43" name="Line 11"/>
          <p:cNvSpPr/>
          <p:nvPr/>
        </p:nvSpPr>
        <p:spPr>
          <a:xfrm flipV="1">
            <a:off x="1524000" y="3810000"/>
            <a:ext cx="2819400" cy="1524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4044" name="Text Box 12"/>
          <p:cNvSpPr txBox="1"/>
          <p:nvPr/>
        </p:nvSpPr>
        <p:spPr>
          <a:xfrm>
            <a:off x="6781800" y="990600"/>
            <a:ext cx="1524000" cy="547688"/>
          </a:xfrm>
          <a:prstGeom prst="rect">
            <a:avLst/>
          </a:prstGeom>
          <a:noFill/>
          <a:ln w="2857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Châu Âu</a:t>
            </a:r>
            <a:endParaRPr lang="en-US" altLang="en-US" sz="2800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45" name="Line 13"/>
          <p:cNvSpPr/>
          <p:nvPr/>
        </p:nvSpPr>
        <p:spPr>
          <a:xfrm flipH="1">
            <a:off x="5181600" y="1219200"/>
            <a:ext cx="1600200" cy="10668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4046" name="Text Box 14"/>
          <p:cNvSpPr txBox="1"/>
          <p:nvPr/>
        </p:nvSpPr>
        <p:spPr>
          <a:xfrm>
            <a:off x="7162800" y="1676400"/>
            <a:ext cx="1290638" cy="523875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Châu Á</a:t>
            </a:r>
            <a:endParaRPr lang="en-US" altLang="en-US" sz="2800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47" name="Text Box 15"/>
          <p:cNvSpPr txBox="1"/>
          <p:nvPr/>
        </p:nvSpPr>
        <p:spPr>
          <a:xfrm>
            <a:off x="152400" y="5408613"/>
            <a:ext cx="1577975" cy="974725"/>
          </a:xfrm>
          <a:prstGeom prst="rect">
            <a:avLst/>
          </a:prstGeom>
          <a:noFill/>
          <a:ln w="2857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Châu</a:t>
            </a:r>
            <a:endParaRPr lang="en-US" altLang="en-US" sz="2800" dirty="0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Nam Cực</a:t>
            </a:r>
            <a:endParaRPr lang="en-US" altLang="en-US" sz="2800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48" name="Line 16"/>
          <p:cNvSpPr/>
          <p:nvPr/>
        </p:nvSpPr>
        <p:spPr>
          <a:xfrm>
            <a:off x="1752600" y="6019800"/>
            <a:ext cx="1752600" cy="381000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4049" name="Text Box 17"/>
          <p:cNvSpPr txBox="1"/>
          <p:nvPr/>
        </p:nvSpPr>
        <p:spPr>
          <a:xfrm>
            <a:off x="7162800" y="5441950"/>
            <a:ext cx="1143000" cy="1216025"/>
          </a:xfrm>
          <a:prstGeom prst="rect">
            <a:avLst/>
          </a:prstGeom>
          <a:noFill/>
          <a:ln w="2857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</a:rPr>
              <a:t>Châu</a:t>
            </a:r>
            <a:endParaRPr lang="en-US" altLang="en-US" sz="2400" dirty="0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</a:rPr>
              <a:t> Đại</a:t>
            </a:r>
            <a:endParaRPr lang="en-US" altLang="en-US" sz="2400" dirty="0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</a:rPr>
              <a:t> Dương</a:t>
            </a:r>
            <a:endParaRPr lang="en-US" altLang="en-US" sz="2400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50" name="Line 18"/>
          <p:cNvSpPr/>
          <p:nvPr/>
        </p:nvSpPr>
        <p:spPr>
          <a:xfrm flipH="1" flipV="1">
            <a:off x="6934200" y="5105400"/>
            <a:ext cx="838200" cy="3048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4057" name="Line 25"/>
          <p:cNvSpPr/>
          <p:nvPr/>
        </p:nvSpPr>
        <p:spPr>
          <a:xfrm flipH="1">
            <a:off x="6400800" y="1752600"/>
            <a:ext cx="762000" cy="45720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10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4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  <p:bldP spid="44039" grpId="0" animBg="1"/>
      <p:bldP spid="44042" grpId="0" animBg="1"/>
      <p:bldP spid="44044" grpId="0" animBg="1"/>
      <p:bldP spid="44046" grpId="0" animBg="1"/>
      <p:bldP spid="44047" grpId="0" animBg="1"/>
      <p:bldP spid="4404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6196" name="Rectangle 4" descr="Diagonal brick"/>
          <p:cNvSpPr/>
          <p:nvPr/>
        </p:nvSpPr>
        <p:spPr>
          <a:xfrm>
            <a:off x="381000" y="1600200"/>
            <a:ext cx="8426450" cy="2057400"/>
          </a:xfrm>
          <a:prstGeom prst="rect">
            <a:avLst/>
          </a:prstGeom>
          <a:blipFill rotWithShape="0">
            <a:blip r:embed="rId1"/>
          </a:blipFill>
          <a:ln w="38100" cap="flat" cmpd="dbl">
            <a:solidFill>
              <a:srgbClr val="00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sau :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 Á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(TT)</a:t>
            </a:r>
            <a:br>
              <a:rPr lang="en-US" alt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các câu hỏi trong sách giáo khoa trang 104</a:t>
            </a:r>
            <a:endParaRPr lang="en-US" altLang="en-US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515" name="Text Box 5"/>
          <p:cNvSpPr txBox="1"/>
          <p:nvPr/>
        </p:nvSpPr>
        <p:spPr>
          <a:xfrm>
            <a:off x="3429000" y="623888"/>
            <a:ext cx="17526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Dặn dò</a:t>
            </a:r>
            <a:endParaRPr lang="en-US" altLang="en-US" sz="28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0005"/>
            <a:ext cx="9220200" cy="68160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675" y="2217902"/>
            <a:ext cx="7022650" cy="1964995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228600" y="838200"/>
            <a:ext cx="8686800" cy="4340225"/>
          </a:xfrm>
          <a:prstGeom prst="rect">
            <a:avLst/>
          </a:prstGeom>
          <a:noFill/>
        </p:spPr>
        <p:txBody>
          <a:bodyPr>
            <a:spAutoFit/>
          </a:bodyPr>
          <a:p>
            <a:pPr algn="ctr">
              <a:buNone/>
            </a:pP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vi-VN" altLang="x-none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1-Biết tên các châu lục v</a:t>
            </a:r>
            <a:r>
              <a:rPr lang="vi-VN" altLang="x-none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đại dương trên thế giới: Châu Á,châu Âu, châu Mỹ, châu Phi, châu Đại Dương, châu Nam Cực; các đại dương: Bắc Băng Dương,Thái Bình Dương, Ấn Độ Dương, Đại Tây Dương,</a:t>
            </a:r>
            <a:endParaRPr lang="vi-VN" altLang="x-none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vi-VN" altLang="x-none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2-Nêu được vị trí giới hạn của châu Á:</a:t>
            </a:r>
            <a:endParaRPr lang="vi-VN" altLang="x-none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har char="-"/>
            </a:pPr>
            <a:r>
              <a:rPr lang="vi-VN" altLang="x-none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bán cầu Bắc, trải d</a:t>
            </a:r>
            <a:r>
              <a:rPr lang="vi-VN" altLang="x-none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từ cực Bắc tới quá xích đạo, 3 phía giáp biển v</a:t>
            </a:r>
            <a:r>
              <a:rPr lang="vi-VN" altLang="x-none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đại dương.</a:t>
            </a:r>
            <a:endParaRPr lang="vi-VN" altLang="x-none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har char="-"/>
            </a:pPr>
            <a:r>
              <a:rPr lang="vi-VN" altLang="x-none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diện tích lớn nhất trong các châu lục trên thế giới.</a:t>
            </a:r>
            <a:endParaRPr lang="vi-VN" altLang="x-none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vi-VN" altLang="x-none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3-Nêu được một số đặc điểm v</a:t>
            </a:r>
            <a:r>
              <a:rPr lang="vi-VN" altLang="x-none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địa hình, khí hậu của châu Á:</a:t>
            </a:r>
            <a:endParaRPr lang="vi-VN" altLang="x-none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har char="-"/>
            </a:pPr>
            <a:r>
              <a:rPr lang="vi-VN" altLang="x-none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3/4 diện tích l</a:t>
            </a:r>
            <a:r>
              <a:rPr lang="vi-VN" altLang="x-none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núi v</a:t>
            </a:r>
            <a:r>
              <a:rPr lang="vi-VN" altLang="x-none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cao nguyên, núi cao v</a:t>
            </a:r>
            <a:r>
              <a:rPr lang="vi-VN" altLang="x-none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đồ sộ nhất thế giới.</a:t>
            </a:r>
            <a:endParaRPr lang="vi-VN" altLang="x-none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har char="-"/>
            </a:pPr>
            <a:r>
              <a:rPr lang="vi-VN" altLang="x-none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Châu Á có nhiều đới khí hậu: nhiệt đới, h</a:t>
            </a:r>
            <a:r>
              <a:rPr lang="vi-VN" altLang="x-none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đới.</a:t>
            </a:r>
            <a:endParaRPr lang="vi-VN" altLang="x-none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vi-VN" altLang="x-none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lang="vi-VN" alt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vi-VN" altLang="vi-VN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4216" name="Text Box 8"/>
          <p:cNvSpPr txBox="1"/>
          <p:nvPr/>
        </p:nvSpPr>
        <p:spPr>
          <a:xfrm>
            <a:off x="1676400" y="150813"/>
            <a:ext cx="5616575" cy="12620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8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 lí</a:t>
            </a:r>
            <a:endParaRPr lang="en-US" altLang="en-US" sz="2800" b="1" u="sng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 Á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Freeform 19"/>
          <p:cNvSpPr/>
          <p:nvPr/>
        </p:nvSpPr>
        <p:spPr>
          <a:xfrm>
            <a:off x="1981200" y="1658938"/>
            <a:ext cx="3705225" cy="396557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1216" h="1256">
                <a:moveTo>
                  <a:pt x="256" y="864"/>
                </a:moveTo>
                <a:cubicBezTo>
                  <a:pt x="256" y="880"/>
                  <a:pt x="288" y="952"/>
                  <a:pt x="304" y="960"/>
                </a:cubicBezTo>
                <a:cubicBezTo>
                  <a:pt x="320" y="968"/>
                  <a:pt x="344" y="912"/>
                  <a:pt x="352" y="912"/>
                </a:cubicBezTo>
                <a:cubicBezTo>
                  <a:pt x="360" y="912"/>
                  <a:pt x="344" y="952"/>
                  <a:pt x="352" y="960"/>
                </a:cubicBezTo>
                <a:cubicBezTo>
                  <a:pt x="360" y="968"/>
                  <a:pt x="400" y="944"/>
                  <a:pt x="400" y="960"/>
                </a:cubicBezTo>
                <a:cubicBezTo>
                  <a:pt x="400" y="976"/>
                  <a:pt x="360" y="1032"/>
                  <a:pt x="352" y="1056"/>
                </a:cubicBezTo>
                <a:cubicBezTo>
                  <a:pt x="344" y="1080"/>
                  <a:pt x="368" y="1088"/>
                  <a:pt x="352" y="1104"/>
                </a:cubicBezTo>
                <a:cubicBezTo>
                  <a:pt x="336" y="1120"/>
                  <a:pt x="280" y="1144"/>
                  <a:pt x="256" y="1152"/>
                </a:cubicBezTo>
                <a:cubicBezTo>
                  <a:pt x="232" y="1160"/>
                  <a:pt x="216" y="1160"/>
                  <a:pt x="208" y="1152"/>
                </a:cubicBezTo>
                <a:cubicBezTo>
                  <a:pt x="200" y="1144"/>
                  <a:pt x="208" y="1136"/>
                  <a:pt x="208" y="1104"/>
                </a:cubicBezTo>
                <a:cubicBezTo>
                  <a:pt x="208" y="1072"/>
                  <a:pt x="208" y="968"/>
                  <a:pt x="208" y="960"/>
                </a:cubicBezTo>
                <a:cubicBezTo>
                  <a:pt x="208" y="952"/>
                  <a:pt x="216" y="1056"/>
                  <a:pt x="208" y="1056"/>
                </a:cubicBezTo>
                <a:cubicBezTo>
                  <a:pt x="200" y="1056"/>
                  <a:pt x="176" y="1000"/>
                  <a:pt x="160" y="960"/>
                </a:cubicBezTo>
                <a:cubicBezTo>
                  <a:pt x="144" y="920"/>
                  <a:pt x="120" y="848"/>
                  <a:pt x="112" y="816"/>
                </a:cubicBezTo>
                <a:cubicBezTo>
                  <a:pt x="104" y="784"/>
                  <a:pt x="128" y="784"/>
                  <a:pt x="112" y="768"/>
                </a:cubicBezTo>
                <a:cubicBezTo>
                  <a:pt x="96" y="752"/>
                  <a:pt x="32" y="744"/>
                  <a:pt x="16" y="720"/>
                </a:cubicBezTo>
                <a:cubicBezTo>
                  <a:pt x="0" y="696"/>
                  <a:pt x="0" y="640"/>
                  <a:pt x="16" y="624"/>
                </a:cubicBezTo>
                <a:cubicBezTo>
                  <a:pt x="32" y="608"/>
                  <a:pt x="88" y="624"/>
                  <a:pt x="112" y="624"/>
                </a:cubicBezTo>
                <a:cubicBezTo>
                  <a:pt x="136" y="624"/>
                  <a:pt x="144" y="624"/>
                  <a:pt x="160" y="624"/>
                </a:cubicBezTo>
                <a:cubicBezTo>
                  <a:pt x="176" y="624"/>
                  <a:pt x="192" y="616"/>
                  <a:pt x="208" y="624"/>
                </a:cubicBezTo>
                <a:cubicBezTo>
                  <a:pt x="224" y="632"/>
                  <a:pt x="240" y="656"/>
                  <a:pt x="256" y="672"/>
                </a:cubicBezTo>
                <a:cubicBezTo>
                  <a:pt x="272" y="688"/>
                  <a:pt x="304" y="728"/>
                  <a:pt x="304" y="720"/>
                </a:cubicBezTo>
                <a:cubicBezTo>
                  <a:pt x="304" y="712"/>
                  <a:pt x="272" y="648"/>
                  <a:pt x="256" y="624"/>
                </a:cubicBezTo>
                <a:cubicBezTo>
                  <a:pt x="240" y="600"/>
                  <a:pt x="216" y="600"/>
                  <a:pt x="208" y="576"/>
                </a:cubicBezTo>
                <a:cubicBezTo>
                  <a:pt x="200" y="552"/>
                  <a:pt x="208" y="504"/>
                  <a:pt x="208" y="480"/>
                </a:cubicBezTo>
                <a:cubicBezTo>
                  <a:pt x="208" y="456"/>
                  <a:pt x="200" y="432"/>
                  <a:pt x="208" y="432"/>
                </a:cubicBezTo>
                <a:cubicBezTo>
                  <a:pt x="216" y="432"/>
                  <a:pt x="240" y="480"/>
                  <a:pt x="256" y="480"/>
                </a:cubicBezTo>
                <a:cubicBezTo>
                  <a:pt x="272" y="480"/>
                  <a:pt x="296" y="448"/>
                  <a:pt x="304" y="432"/>
                </a:cubicBezTo>
                <a:cubicBezTo>
                  <a:pt x="312" y="416"/>
                  <a:pt x="312" y="408"/>
                  <a:pt x="304" y="384"/>
                </a:cubicBezTo>
                <a:cubicBezTo>
                  <a:pt x="296" y="360"/>
                  <a:pt x="264" y="320"/>
                  <a:pt x="256" y="288"/>
                </a:cubicBezTo>
                <a:cubicBezTo>
                  <a:pt x="248" y="256"/>
                  <a:pt x="256" y="216"/>
                  <a:pt x="256" y="192"/>
                </a:cubicBezTo>
                <a:cubicBezTo>
                  <a:pt x="256" y="168"/>
                  <a:pt x="248" y="152"/>
                  <a:pt x="256" y="144"/>
                </a:cubicBezTo>
                <a:cubicBezTo>
                  <a:pt x="264" y="136"/>
                  <a:pt x="288" y="152"/>
                  <a:pt x="304" y="144"/>
                </a:cubicBezTo>
                <a:cubicBezTo>
                  <a:pt x="320" y="136"/>
                  <a:pt x="336" y="112"/>
                  <a:pt x="352" y="96"/>
                </a:cubicBezTo>
                <a:cubicBezTo>
                  <a:pt x="368" y="80"/>
                  <a:pt x="376" y="64"/>
                  <a:pt x="400" y="48"/>
                </a:cubicBezTo>
                <a:cubicBezTo>
                  <a:pt x="424" y="32"/>
                  <a:pt x="472" y="0"/>
                  <a:pt x="496" y="0"/>
                </a:cubicBezTo>
                <a:cubicBezTo>
                  <a:pt x="520" y="0"/>
                  <a:pt x="528" y="40"/>
                  <a:pt x="544" y="48"/>
                </a:cubicBezTo>
                <a:cubicBezTo>
                  <a:pt x="560" y="56"/>
                  <a:pt x="576" y="48"/>
                  <a:pt x="592" y="48"/>
                </a:cubicBezTo>
                <a:cubicBezTo>
                  <a:pt x="608" y="48"/>
                  <a:pt x="616" y="40"/>
                  <a:pt x="640" y="48"/>
                </a:cubicBezTo>
                <a:cubicBezTo>
                  <a:pt x="664" y="56"/>
                  <a:pt x="704" y="88"/>
                  <a:pt x="736" y="96"/>
                </a:cubicBezTo>
                <a:cubicBezTo>
                  <a:pt x="768" y="104"/>
                  <a:pt x="808" y="96"/>
                  <a:pt x="832" y="96"/>
                </a:cubicBezTo>
                <a:cubicBezTo>
                  <a:pt x="856" y="96"/>
                  <a:pt x="848" y="88"/>
                  <a:pt x="880" y="96"/>
                </a:cubicBezTo>
                <a:cubicBezTo>
                  <a:pt x="912" y="104"/>
                  <a:pt x="992" y="136"/>
                  <a:pt x="1024" y="144"/>
                </a:cubicBezTo>
                <a:cubicBezTo>
                  <a:pt x="1056" y="152"/>
                  <a:pt x="1056" y="144"/>
                  <a:pt x="1072" y="144"/>
                </a:cubicBezTo>
                <a:cubicBezTo>
                  <a:pt x="1088" y="144"/>
                  <a:pt x="1104" y="136"/>
                  <a:pt x="1120" y="144"/>
                </a:cubicBezTo>
                <a:cubicBezTo>
                  <a:pt x="1136" y="152"/>
                  <a:pt x="1152" y="176"/>
                  <a:pt x="1168" y="192"/>
                </a:cubicBezTo>
                <a:cubicBezTo>
                  <a:pt x="1184" y="208"/>
                  <a:pt x="1216" y="224"/>
                  <a:pt x="1216" y="240"/>
                </a:cubicBezTo>
                <a:cubicBezTo>
                  <a:pt x="1216" y="256"/>
                  <a:pt x="1168" y="256"/>
                  <a:pt x="1168" y="288"/>
                </a:cubicBezTo>
                <a:cubicBezTo>
                  <a:pt x="1168" y="320"/>
                  <a:pt x="1216" y="408"/>
                  <a:pt x="1216" y="432"/>
                </a:cubicBezTo>
                <a:cubicBezTo>
                  <a:pt x="1216" y="456"/>
                  <a:pt x="1184" y="448"/>
                  <a:pt x="1168" y="432"/>
                </a:cubicBezTo>
                <a:cubicBezTo>
                  <a:pt x="1152" y="416"/>
                  <a:pt x="1128" y="360"/>
                  <a:pt x="1120" y="336"/>
                </a:cubicBezTo>
                <a:cubicBezTo>
                  <a:pt x="1112" y="312"/>
                  <a:pt x="1128" y="296"/>
                  <a:pt x="1120" y="288"/>
                </a:cubicBezTo>
                <a:cubicBezTo>
                  <a:pt x="1112" y="280"/>
                  <a:pt x="1088" y="288"/>
                  <a:pt x="1072" y="288"/>
                </a:cubicBezTo>
                <a:cubicBezTo>
                  <a:pt x="1056" y="288"/>
                  <a:pt x="1040" y="280"/>
                  <a:pt x="1024" y="288"/>
                </a:cubicBezTo>
                <a:cubicBezTo>
                  <a:pt x="1008" y="296"/>
                  <a:pt x="976" y="312"/>
                  <a:pt x="976" y="336"/>
                </a:cubicBezTo>
                <a:cubicBezTo>
                  <a:pt x="976" y="360"/>
                  <a:pt x="1008" y="408"/>
                  <a:pt x="1024" y="432"/>
                </a:cubicBezTo>
                <a:cubicBezTo>
                  <a:pt x="1040" y="456"/>
                  <a:pt x="1056" y="472"/>
                  <a:pt x="1072" y="480"/>
                </a:cubicBezTo>
                <a:cubicBezTo>
                  <a:pt x="1088" y="488"/>
                  <a:pt x="1120" y="472"/>
                  <a:pt x="1120" y="480"/>
                </a:cubicBezTo>
                <a:cubicBezTo>
                  <a:pt x="1120" y="488"/>
                  <a:pt x="1080" y="512"/>
                  <a:pt x="1072" y="528"/>
                </a:cubicBezTo>
                <a:cubicBezTo>
                  <a:pt x="1064" y="544"/>
                  <a:pt x="1072" y="560"/>
                  <a:pt x="1072" y="576"/>
                </a:cubicBezTo>
                <a:cubicBezTo>
                  <a:pt x="1072" y="592"/>
                  <a:pt x="1080" y="616"/>
                  <a:pt x="1072" y="624"/>
                </a:cubicBezTo>
                <a:cubicBezTo>
                  <a:pt x="1064" y="632"/>
                  <a:pt x="1032" y="616"/>
                  <a:pt x="1024" y="624"/>
                </a:cubicBezTo>
                <a:cubicBezTo>
                  <a:pt x="1016" y="632"/>
                  <a:pt x="1016" y="656"/>
                  <a:pt x="1024" y="672"/>
                </a:cubicBezTo>
                <a:cubicBezTo>
                  <a:pt x="1032" y="688"/>
                  <a:pt x="1064" y="704"/>
                  <a:pt x="1072" y="720"/>
                </a:cubicBezTo>
                <a:cubicBezTo>
                  <a:pt x="1080" y="736"/>
                  <a:pt x="1080" y="760"/>
                  <a:pt x="1072" y="768"/>
                </a:cubicBezTo>
                <a:cubicBezTo>
                  <a:pt x="1064" y="776"/>
                  <a:pt x="1032" y="776"/>
                  <a:pt x="1024" y="768"/>
                </a:cubicBezTo>
                <a:cubicBezTo>
                  <a:pt x="1016" y="760"/>
                  <a:pt x="1032" y="736"/>
                  <a:pt x="1024" y="720"/>
                </a:cubicBezTo>
                <a:cubicBezTo>
                  <a:pt x="1016" y="704"/>
                  <a:pt x="992" y="680"/>
                  <a:pt x="976" y="672"/>
                </a:cubicBezTo>
                <a:cubicBezTo>
                  <a:pt x="960" y="664"/>
                  <a:pt x="936" y="664"/>
                  <a:pt x="928" y="672"/>
                </a:cubicBezTo>
                <a:cubicBezTo>
                  <a:pt x="920" y="680"/>
                  <a:pt x="920" y="712"/>
                  <a:pt x="928" y="720"/>
                </a:cubicBezTo>
                <a:cubicBezTo>
                  <a:pt x="936" y="728"/>
                  <a:pt x="968" y="712"/>
                  <a:pt x="976" y="720"/>
                </a:cubicBezTo>
                <a:cubicBezTo>
                  <a:pt x="984" y="728"/>
                  <a:pt x="968" y="736"/>
                  <a:pt x="976" y="768"/>
                </a:cubicBezTo>
                <a:cubicBezTo>
                  <a:pt x="984" y="800"/>
                  <a:pt x="1024" y="880"/>
                  <a:pt x="1024" y="912"/>
                </a:cubicBezTo>
                <a:cubicBezTo>
                  <a:pt x="1024" y="944"/>
                  <a:pt x="992" y="944"/>
                  <a:pt x="976" y="960"/>
                </a:cubicBezTo>
                <a:cubicBezTo>
                  <a:pt x="960" y="976"/>
                  <a:pt x="944" y="1000"/>
                  <a:pt x="928" y="1008"/>
                </a:cubicBezTo>
                <a:cubicBezTo>
                  <a:pt x="912" y="1016"/>
                  <a:pt x="888" y="1000"/>
                  <a:pt x="880" y="1008"/>
                </a:cubicBezTo>
                <a:cubicBezTo>
                  <a:pt x="872" y="1016"/>
                  <a:pt x="880" y="1040"/>
                  <a:pt x="880" y="1056"/>
                </a:cubicBezTo>
                <a:cubicBezTo>
                  <a:pt x="880" y="1072"/>
                  <a:pt x="872" y="1088"/>
                  <a:pt x="880" y="1104"/>
                </a:cubicBezTo>
                <a:cubicBezTo>
                  <a:pt x="888" y="1120"/>
                  <a:pt x="920" y="1136"/>
                  <a:pt x="928" y="1152"/>
                </a:cubicBezTo>
                <a:cubicBezTo>
                  <a:pt x="936" y="1168"/>
                  <a:pt x="936" y="1184"/>
                  <a:pt x="928" y="1200"/>
                </a:cubicBezTo>
                <a:cubicBezTo>
                  <a:pt x="920" y="1216"/>
                  <a:pt x="896" y="1248"/>
                  <a:pt x="880" y="1248"/>
                </a:cubicBezTo>
                <a:cubicBezTo>
                  <a:pt x="864" y="1248"/>
                  <a:pt x="848" y="1208"/>
                  <a:pt x="832" y="1200"/>
                </a:cubicBezTo>
                <a:cubicBezTo>
                  <a:pt x="816" y="1192"/>
                  <a:pt x="792" y="1192"/>
                  <a:pt x="784" y="1200"/>
                </a:cubicBezTo>
                <a:cubicBezTo>
                  <a:pt x="776" y="1208"/>
                  <a:pt x="784" y="1256"/>
                  <a:pt x="784" y="1248"/>
                </a:cubicBezTo>
                <a:cubicBezTo>
                  <a:pt x="784" y="1240"/>
                  <a:pt x="792" y="1176"/>
                  <a:pt x="784" y="1152"/>
                </a:cubicBezTo>
                <a:cubicBezTo>
                  <a:pt x="776" y="1128"/>
                  <a:pt x="752" y="1128"/>
                  <a:pt x="736" y="1104"/>
                </a:cubicBezTo>
                <a:cubicBezTo>
                  <a:pt x="720" y="1080"/>
                  <a:pt x="704" y="1024"/>
                  <a:pt x="688" y="1008"/>
                </a:cubicBezTo>
                <a:cubicBezTo>
                  <a:pt x="672" y="992"/>
                  <a:pt x="648" y="1000"/>
                  <a:pt x="640" y="1008"/>
                </a:cubicBezTo>
                <a:cubicBezTo>
                  <a:pt x="632" y="1016"/>
                  <a:pt x="648" y="1040"/>
                  <a:pt x="640" y="1056"/>
                </a:cubicBezTo>
                <a:cubicBezTo>
                  <a:pt x="632" y="1072"/>
                  <a:pt x="600" y="1080"/>
                  <a:pt x="592" y="1104"/>
                </a:cubicBezTo>
                <a:cubicBezTo>
                  <a:pt x="584" y="1128"/>
                  <a:pt x="592" y="1176"/>
                  <a:pt x="592" y="1200"/>
                </a:cubicBezTo>
                <a:cubicBezTo>
                  <a:pt x="592" y="1224"/>
                  <a:pt x="600" y="1248"/>
                  <a:pt x="592" y="1248"/>
                </a:cubicBezTo>
                <a:cubicBezTo>
                  <a:pt x="584" y="1248"/>
                  <a:pt x="552" y="1224"/>
                  <a:pt x="544" y="1200"/>
                </a:cubicBezTo>
                <a:cubicBezTo>
                  <a:pt x="536" y="1176"/>
                  <a:pt x="552" y="1136"/>
                  <a:pt x="544" y="1104"/>
                </a:cubicBezTo>
                <a:cubicBezTo>
                  <a:pt x="536" y="1072"/>
                  <a:pt x="512" y="1032"/>
                  <a:pt x="496" y="1008"/>
                </a:cubicBezTo>
                <a:cubicBezTo>
                  <a:pt x="480" y="984"/>
                  <a:pt x="464" y="968"/>
                  <a:pt x="448" y="960"/>
                </a:cubicBezTo>
                <a:cubicBezTo>
                  <a:pt x="432" y="952"/>
                  <a:pt x="416" y="968"/>
                  <a:pt x="400" y="960"/>
                </a:cubicBezTo>
                <a:cubicBezTo>
                  <a:pt x="384" y="952"/>
                  <a:pt x="368" y="920"/>
                  <a:pt x="352" y="912"/>
                </a:cubicBezTo>
                <a:cubicBezTo>
                  <a:pt x="336" y="904"/>
                  <a:pt x="312" y="920"/>
                  <a:pt x="304" y="912"/>
                </a:cubicBezTo>
                <a:cubicBezTo>
                  <a:pt x="296" y="904"/>
                  <a:pt x="312" y="872"/>
                  <a:pt x="304" y="864"/>
                </a:cubicBezTo>
                <a:cubicBezTo>
                  <a:pt x="296" y="856"/>
                  <a:pt x="256" y="848"/>
                  <a:pt x="256" y="864"/>
                </a:cubicBezTo>
                <a:close/>
              </a:path>
            </a:pathLst>
          </a:custGeom>
          <a:solidFill>
            <a:srgbClr val="FFFF00">
              <a:alpha val="100000"/>
            </a:srgb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8" name="Freeform 22"/>
          <p:cNvSpPr/>
          <p:nvPr/>
        </p:nvSpPr>
        <p:spPr>
          <a:xfrm>
            <a:off x="5487988" y="3282950"/>
            <a:ext cx="301625" cy="679450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pathLst>
              <a:path w="104" h="248">
                <a:moveTo>
                  <a:pt x="48" y="0"/>
                </a:moveTo>
                <a:cubicBezTo>
                  <a:pt x="56" y="0"/>
                  <a:pt x="88" y="24"/>
                  <a:pt x="96" y="48"/>
                </a:cubicBezTo>
                <a:cubicBezTo>
                  <a:pt x="104" y="72"/>
                  <a:pt x="104" y="120"/>
                  <a:pt x="96" y="144"/>
                </a:cubicBezTo>
                <a:cubicBezTo>
                  <a:pt x="88" y="168"/>
                  <a:pt x="64" y="176"/>
                  <a:pt x="48" y="192"/>
                </a:cubicBezTo>
                <a:cubicBezTo>
                  <a:pt x="32" y="208"/>
                  <a:pt x="0" y="248"/>
                  <a:pt x="0" y="240"/>
                </a:cubicBezTo>
                <a:cubicBezTo>
                  <a:pt x="0" y="232"/>
                  <a:pt x="40" y="168"/>
                  <a:pt x="48" y="144"/>
                </a:cubicBezTo>
                <a:cubicBezTo>
                  <a:pt x="56" y="120"/>
                  <a:pt x="48" y="112"/>
                  <a:pt x="48" y="96"/>
                </a:cubicBezTo>
                <a:cubicBezTo>
                  <a:pt x="48" y="80"/>
                  <a:pt x="48" y="64"/>
                  <a:pt x="48" y="48"/>
                </a:cubicBezTo>
                <a:cubicBezTo>
                  <a:pt x="48" y="32"/>
                  <a:pt x="40" y="0"/>
                  <a:pt x="48" y="0"/>
                </a:cubicBezTo>
                <a:close/>
              </a:path>
            </a:pathLst>
          </a:custGeom>
          <a:solidFill>
            <a:srgbClr val="FFFF00">
              <a:alpha val="100000"/>
            </a:srgb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9" name="Freeform 24"/>
          <p:cNvSpPr/>
          <p:nvPr/>
        </p:nvSpPr>
        <p:spPr>
          <a:xfrm>
            <a:off x="5411788" y="4267200"/>
            <a:ext cx="152400" cy="3175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56" h="56">
                <a:moveTo>
                  <a:pt x="56" y="8"/>
                </a:moveTo>
                <a:cubicBezTo>
                  <a:pt x="56" y="16"/>
                  <a:pt x="16" y="56"/>
                  <a:pt x="8" y="56"/>
                </a:cubicBezTo>
                <a:cubicBezTo>
                  <a:pt x="0" y="56"/>
                  <a:pt x="0" y="16"/>
                  <a:pt x="8" y="8"/>
                </a:cubicBezTo>
                <a:cubicBezTo>
                  <a:pt x="16" y="0"/>
                  <a:pt x="56" y="0"/>
                  <a:pt x="56" y="8"/>
                </a:cubicBezTo>
                <a:close/>
              </a:path>
            </a:pathLst>
          </a:custGeom>
          <a:solidFill>
            <a:srgbClr val="FFFF00">
              <a:alpha val="100000"/>
            </a:srgb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0" name="Freeform 20"/>
          <p:cNvSpPr/>
          <p:nvPr/>
        </p:nvSpPr>
        <p:spPr>
          <a:xfrm rot="662396">
            <a:off x="4371975" y="5641975"/>
            <a:ext cx="846138" cy="471488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</a:cxnLst>
            <a:pathLst>
              <a:path w="192" h="216">
                <a:moveTo>
                  <a:pt x="0" y="16"/>
                </a:moveTo>
                <a:cubicBezTo>
                  <a:pt x="0" y="32"/>
                  <a:pt x="32" y="128"/>
                  <a:pt x="48" y="160"/>
                </a:cubicBezTo>
                <a:cubicBezTo>
                  <a:pt x="64" y="192"/>
                  <a:pt x="72" y="200"/>
                  <a:pt x="96" y="208"/>
                </a:cubicBezTo>
                <a:cubicBezTo>
                  <a:pt x="120" y="216"/>
                  <a:pt x="192" y="216"/>
                  <a:pt x="192" y="208"/>
                </a:cubicBezTo>
                <a:cubicBezTo>
                  <a:pt x="192" y="200"/>
                  <a:pt x="120" y="184"/>
                  <a:pt x="96" y="160"/>
                </a:cubicBezTo>
                <a:cubicBezTo>
                  <a:pt x="72" y="136"/>
                  <a:pt x="64" y="88"/>
                  <a:pt x="48" y="64"/>
                </a:cubicBezTo>
                <a:cubicBezTo>
                  <a:pt x="32" y="40"/>
                  <a:pt x="0" y="0"/>
                  <a:pt x="0" y="16"/>
                </a:cubicBezTo>
                <a:close/>
              </a:path>
            </a:pathLst>
          </a:custGeom>
          <a:solidFill>
            <a:srgbClr val="FFFF00">
              <a:alpha val="100000"/>
            </a:srgb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1" name="Freeform 21"/>
          <p:cNvSpPr/>
          <p:nvPr/>
        </p:nvSpPr>
        <p:spPr>
          <a:xfrm>
            <a:off x="4862513" y="5446713"/>
            <a:ext cx="355600" cy="455612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104" h="216">
                <a:moveTo>
                  <a:pt x="48" y="16"/>
                </a:moveTo>
                <a:cubicBezTo>
                  <a:pt x="48" y="16"/>
                  <a:pt x="88" y="0"/>
                  <a:pt x="96" y="16"/>
                </a:cubicBezTo>
                <a:cubicBezTo>
                  <a:pt x="104" y="32"/>
                  <a:pt x="104" y="88"/>
                  <a:pt x="96" y="112"/>
                </a:cubicBezTo>
                <a:cubicBezTo>
                  <a:pt x="88" y="136"/>
                  <a:pt x="56" y="144"/>
                  <a:pt x="48" y="160"/>
                </a:cubicBezTo>
                <a:cubicBezTo>
                  <a:pt x="40" y="176"/>
                  <a:pt x="56" y="216"/>
                  <a:pt x="48" y="208"/>
                </a:cubicBezTo>
                <a:cubicBezTo>
                  <a:pt x="40" y="200"/>
                  <a:pt x="0" y="136"/>
                  <a:pt x="0" y="112"/>
                </a:cubicBezTo>
                <a:cubicBezTo>
                  <a:pt x="0" y="88"/>
                  <a:pt x="32" y="80"/>
                  <a:pt x="48" y="64"/>
                </a:cubicBezTo>
                <a:cubicBezTo>
                  <a:pt x="64" y="48"/>
                  <a:pt x="96" y="24"/>
                  <a:pt x="96" y="16"/>
                </a:cubicBezTo>
                <a:cubicBezTo>
                  <a:pt x="96" y="8"/>
                  <a:pt x="48" y="16"/>
                  <a:pt x="48" y="16"/>
                </a:cubicBezTo>
                <a:close/>
              </a:path>
            </a:pathLst>
          </a:custGeom>
          <a:solidFill>
            <a:srgbClr val="FFFF00">
              <a:alpha val="100000"/>
            </a:srgb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2" name="Freeform 23"/>
          <p:cNvSpPr/>
          <p:nvPr/>
        </p:nvSpPr>
        <p:spPr>
          <a:xfrm>
            <a:off x="5918200" y="5081588"/>
            <a:ext cx="330200" cy="609600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pathLst>
              <a:path w="120" h="144">
                <a:moveTo>
                  <a:pt x="16" y="0"/>
                </a:moveTo>
                <a:cubicBezTo>
                  <a:pt x="32" y="0"/>
                  <a:pt x="104" y="72"/>
                  <a:pt x="112" y="96"/>
                </a:cubicBezTo>
                <a:cubicBezTo>
                  <a:pt x="120" y="120"/>
                  <a:pt x="80" y="144"/>
                  <a:pt x="64" y="144"/>
                </a:cubicBezTo>
                <a:cubicBezTo>
                  <a:pt x="48" y="144"/>
                  <a:pt x="24" y="120"/>
                  <a:pt x="16" y="96"/>
                </a:cubicBezTo>
                <a:cubicBezTo>
                  <a:pt x="8" y="72"/>
                  <a:pt x="0" y="0"/>
                  <a:pt x="16" y="0"/>
                </a:cubicBezTo>
                <a:close/>
              </a:path>
            </a:pathLst>
          </a:custGeom>
          <a:solidFill>
            <a:srgbClr val="FFFF00">
              <a:alpha val="100000"/>
            </a:srgb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4" name="Freeform 23"/>
          <p:cNvSpPr/>
          <p:nvPr/>
        </p:nvSpPr>
        <p:spPr>
          <a:xfrm>
            <a:off x="5291138" y="6099175"/>
            <a:ext cx="95250" cy="90488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pathLst>
              <a:path w="120" h="144">
                <a:moveTo>
                  <a:pt x="16" y="0"/>
                </a:moveTo>
                <a:cubicBezTo>
                  <a:pt x="32" y="0"/>
                  <a:pt x="104" y="72"/>
                  <a:pt x="112" y="96"/>
                </a:cubicBezTo>
                <a:cubicBezTo>
                  <a:pt x="120" y="120"/>
                  <a:pt x="80" y="144"/>
                  <a:pt x="64" y="144"/>
                </a:cubicBezTo>
                <a:cubicBezTo>
                  <a:pt x="48" y="144"/>
                  <a:pt x="24" y="120"/>
                  <a:pt x="16" y="96"/>
                </a:cubicBezTo>
                <a:cubicBezTo>
                  <a:pt x="8" y="72"/>
                  <a:pt x="0" y="0"/>
                  <a:pt x="16" y="0"/>
                </a:cubicBezTo>
                <a:close/>
              </a:path>
            </a:pathLst>
          </a:custGeom>
          <a:solidFill>
            <a:srgbClr val="FFFF00">
              <a:alpha val="100000"/>
            </a:srgb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5" name="Freeform 23"/>
          <p:cNvSpPr/>
          <p:nvPr/>
        </p:nvSpPr>
        <p:spPr>
          <a:xfrm flipV="1">
            <a:off x="5638800" y="3886200"/>
            <a:ext cx="95250" cy="76200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pathLst>
              <a:path w="120" h="144">
                <a:moveTo>
                  <a:pt x="16" y="0"/>
                </a:moveTo>
                <a:cubicBezTo>
                  <a:pt x="32" y="0"/>
                  <a:pt x="104" y="72"/>
                  <a:pt x="112" y="96"/>
                </a:cubicBezTo>
                <a:cubicBezTo>
                  <a:pt x="120" y="120"/>
                  <a:pt x="80" y="144"/>
                  <a:pt x="64" y="144"/>
                </a:cubicBezTo>
                <a:cubicBezTo>
                  <a:pt x="48" y="144"/>
                  <a:pt x="24" y="120"/>
                  <a:pt x="16" y="96"/>
                </a:cubicBezTo>
                <a:cubicBezTo>
                  <a:pt x="8" y="72"/>
                  <a:pt x="0" y="0"/>
                  <a:pt x="16" y="0"/>
                </a:cubicBezTo>
                <a:close/>
              </a:path>
            </a:pathLst>
          </a:custGeom>
          <a:solidFill>
            <a:srgbClr val="FFFF00">
              <a:alpha val="100000"/>
            </a:srgb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6" name="Freeform 23"/>
          <p:cNvSpPr/>
          <p:nvPr/>
        </p:nvSpPr>
        <p:spPr>
          <a:xfrm>
            <a:off x="6191250" y="6030913"/>
            <a:ext cx="95250" cy="68262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pathLst>
              <a:path w="120" h="144">
                <a:moveTo>
                  <a:pt x="16" y="0"/>
                </a:moveTo>
                <a:cubicBezTo>
                  <a:pt x="32" y="0"/>
                  <a:pt x="104" y="72"/>
                  <a:pt x="112" y="96"/>
                </a:cubicBezTo>
                <a:cubicBezTo>
                  <a:pt x="120" y="120"/>
                  <a:pt x="80" y="144"/>
                  <a:pt x="64" y="144"/>
                </a:cubicBezTo>
                <a:cubicBezTo>
                  <a:pt x="48" y="144"/>
                  <a:pt x="24" y="120"/>
                  <a:pt x="16" y="96"/>
                </a:cubicBezTo>
                <a:cubicBezTo>
                  <a:pt x="8" y="72"/>
                  <a:pt x="0" y="0"/>
                  <a:pt x="16" y="0"/>
                </a:cubicBezTo>
                <a:close/>
              </a:path>
            </a:pathLst>
          </a:custGeom>
          <a:solidFill>
            <a:srgbClr val="FFFF00">
              <a:alpha val="100000"/>
            </a:srgb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7" name="Freeform 23"/>
          <p:cNvSpPr/>
          <p:nvPr/>
        </p:nvSpPr>
        <p:spPr>
          <a:xfrm flipV="1">
            <a:off x="6400800" y="5878513"/>
            <a:ext cx="46038" cy="117475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pathLst>
              <a:path w="120" h="144">
                <a:moveTo>
                  <a:pt x="16" y="0"/>
                </a:moveTo>
                <a:cubicBezTo>
                  <a:pt x="32" y="0"/>
                  <a:pt x="104" y="72"/>
                  <a:pt x="112" y="96"/>
                </a:cubicBezTo>
                <a:cubicBezTo>
                  <a:pt x="120" y="120"/>
                  <a:pt x="80" y="144"/>
                  <a:pt x="64" y="144"/>
                </a:cubicBezTo>
                <a:cubicBezTo>
                  <a:pt x="48" y="144"/>
                  <a:pt x="24" y="120"/>
                  <a:pt x="16" y="96"/>
                </a:cubicBezTo>
                <a:cubicBezTo>
                  <a:pt x="8" y="72"/>
                  <a:pt x="0" y="0"/>
                  <a:pt x="16" y="0"/>
                </a:cubicBezTo>
                <a:close/>
              </a:path>
            </a:pathLst>
          </a:custGeom>
          <a:solidFill>
            <a:srgbClr val="FFFF00">
              <a:alpha val="100000"/>
            </a:srgb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8" name="Freeform 23"/>
          <p:cNvSpPr/>
          <p:nvPr/>
        </p:nvSpPr>
        <p:spPr>
          <a:xfrm>
            <a:off x="6229350" y="5649913"/>
            <a:ext cx="95250" cy="228600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pathLst>
              <a:path w="120" h="144">
                <a:moveTo>
                  <a:pt x="16" y="0"/>
                </a:moveTo>
                <a:cubicBezTo>
                  <a:pt x="32" y="0"/>
                  <a:pt x="104" y="72"/>
                  <a:pt x="112" y="96"/>
                </a:cubicBezTo>
                <a:cubicBezTo>
                  <a:pt x="120" y="120"/>
                  <a:pt x="80" y="144"/>
                  <a:pt x="64" y="144"/>
                </a:cubicBezTo>
                <a:cubicBezTo>
                  <a:pt x="48" y="144"/>
                  <a:pt x="24" y="120"/>
                  <a:pt x="16" y="96"/>
                </a:cubicBezTo>
                <a:cubicBezTo>
                  <a:pt x="8" y="72"/>
                  <a:pt x="0" y="0"/>
                  <a:pt x="16" y="0"/>
                </a:cubicBezTo>
                <a:close/>
              </a:path>
            </a:pathLst>
          </a:custGeom>
          <a:solidFill>
            <a:srgbClr val="FFFF00">
              <a:alpha val="100000"/>
            </a:srgb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2" name="Text Box 7"/>
          <p:cNvSpPr txBox="1"/>
          <p:nvPr/>
        </p:nvSpPr>
        <p:spPr>
          <a:xfrm>
            <a:off x="3084513" y="3074988"/>
            <a:ext cx="21336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3333FF"/>
                </a:solidFill>
              </a:rPr>
              <a:t>Châu Á</a:t>
            </a:r>
            <a:endParaRPr lang="en-US" altLang="en-US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6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2" descr="Luoc do cac chau luc va dai duo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4775" y="914400"/>
            <a:ext cx="6096000" cy="4994275"/>
          </a:xfrm>
          <a:prstGeom prst="rect">
            <a:avLst/>
          </a:prstGeom>
          <a:solidFill>
            <a:srgbClr val="00FF00"/>
          </a:solidFill>
          <a:ln w="9525">
            <a:noFill/>
          </a:ln>
        </p:spPr>
      </p:pic>
      <p:sp>
        <p:nvSpPr>
          <p:cNvPr id="96269" name="Text Box 13"/>
          <p:cNvSpPr txBox="1"/>
          <p:nvPr/>
        </p:nvSpPr>
        <p:spPr>
          <a:xfrm>
            <a:off x="7162800" y="1676400"/>
            <a:ext cx="1308100" cy="547688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Châu Á</a:t>
            </a:r>
            <a:endParaRPr lang="en-US" altLang="en-US" sz="2800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6274" name="Freeform 18"/>
          <p:cNvSpPr/>
          <p:nvPr/>
        </p:nvSpPr>
        <p:spPr>
          <a:xfrm>
            <a:off x="4764088" y="1163638"/>
            <a:ext cx="1930400" cy="19939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1216" h="1256">
                <a:moveTo>
                  <a:pt x="256" y="864"/>
                </a:moveTo>
                <a:cubicBezTo>
                  <a:pt x="256" y="880"/>
                  <a:pt x="288" y="952"/>
                  <a:pt x="304" y="960"/>
                </a:cubicBezTo>
                <a:cubicBezTo>
                  <a:pt x="320" y="968"/>
                  <a:pt x="344" y="912"/>
                  <a:pt x="352" y="912"/>
                </a:cubicBezTo>
                <a:cubicBezTo>
                  <a:pt x="360" y="912"/>
                  <a:pt x="344" y="952"/>
                  <a:pt x="352" y="960"/>
                </a:cubicBezTo>
                <a:cubicBezTo>
                  <a:pt x="360" y="968"/>
                  <a:pt x="400" y="944"/>
                  <a:pt x="400" y="960"/>
                </a:cubicBezTo>
                <a:cubicBezTo>
                  <a:pt x="400" y="976"/>
                  <a:pt x="360" y="1032"/>
                  <a:pt x="352" y="1056"/>
                </a:cubicBezTo>
                <a:cubicBezTo>
                  <a:pt x="344" y="1080"/>
                  <a:pt x="368" y="1088"/>
                  <a:pt x="352" y="1104"/>
                </a:cubicBezTo>
                <a:cubicBezTo>
                  <a:pt x="336" y="1120"/>
                  <a:pt x="280" y="1144"/>
                  <a:pt x="256" y="1152"/>
                </a:cubicBezTo>
                <a:cubicBezTo>
                  <a:pt x="232" y="1160"/>
                  <a:pt x="216" y="1160"/>
                  <a:pt x="208" y="1152"/>
                </a:cubicBezTo>
                <a:cubicBezTo>
                  <a:pt x="200" y="1144"/>
                  <a:pt x="208" y="1136"/>
                  <a:pt x="208" y="1104"/>
                </a:cubicBezTo>
                <a:cubicBezTo>
                  <a:pt x="208" y="1072"/>
                  <a:pt x="208" y="968"/>
                  <a:pt x="208" y="960"/>
                </a:cubicBezTo>
                <a:cubicBezTo>
                  <a:pt x="208" y="952"/>
                  <a:pt x="216" y="1056"/>
                  <a:pt x="208" y="1056"/>
                </a:cubicBezTo>
                <a:cubicBezTo>
                  <a:pt x="200" y="1056"/>
                  <a:pt x="176" y="1000"/>
                  <a:pt x="160" y="960"/>
                </a:cubicBezTo>
                <a:cubicBezTo>
                  <a:pt x="144" y="920"/>
                  <a:pt x="120" y="848"/>
                  <a:pt x="112" y="816"/>
                </a:cubicBezTo>
                <a:cubicBezTo>
                  <a:pt x="104" y="784"/>
                  <a:pt x="128" y="784"/>
                  <a:pt x="112" y="768"/>
                </a:cubicBezTo>
                <a:cubicBezTo>
                  <a:pt x="96" y="752"/>
                  <a:pt x="32" y="744"/>
                  <a:pt x="16" y="720"/>
                </a:cubicBezTo>
                <a:cubicBezTo>
                  <a:pt x="0" y="696"/>
                  <a:pt x="0" y="640"/>
                  <a:pt x="16" y="624"/>
                </a:cubicBezTo>
                <a:cubicBezTo>
                  <a:pt x="32" y="608"/>
                  <a:pt x="88" y="624"/>
                  <a:pt x="112" y="624"/>
                </a:cubicBezTo>
                <a:cubicBezTo>
                  <a:pt x="136" y="624"/>
                  <a:pt x="144" y="624"/>
                  <a:pt x="160" y="624"/>
                </a:cubicBezTo>
                <a:cubicBezTo>
                  <a:pt x="176" y="624"/>
                  <a:pt x="192" y="616"/>
                  <a:pt x="208" y="624"/>
                </a:cubicBezTo>
                <a:cubicBezTo>
                  <a:pt x="224" y="632"/>
                  <a:pt x="240" y="656"/>
                  <a:pt x="256" y="672"/>
                </a:cubicBezTo>
                <a:cubicBezTo>
                  <a:pt x="272" y="688"/>
                  <a:pt x="304" y="728"/>
                  <a:pt x="304" y="720"/>
                </a:cubicBezTo>
                <a:cubicBezTo>
                  <a:pt x="304" y="712"/>
                  <a:pt x="272" y="648"/>
                  <a:pt x="256" y="624"/>
                </a:cubicBezTo>
                <a:cubicBezTo>
                  <a:pt x="240" y="600"/>
                  <a:pt x="216" y="600"/>
                  <a:pt x="208" y="576"/>
                </a:cubicBezTo>
                <a:cubicBezTo>
                  <a:pt x="200" y="552"/>
                  <a:pt x="208" y="504"/>
                  <a:pt x="208" y="480"/>
                </a:cubicBezTo>
                <a:cubicBezTo>
                  <a:pt x="208" y="456"/>
                  <a:pt x="200" y="432"/>
                  <a:pt x="208" y="432"/>
                </a:cubicBezTo>
                <a:cubicBezTo>
                  <a:pt x="216" y="432"/>
                  <a:pt x="240" y="480"/>
                  <a:pt x="256" y="480"/>
                </a:cubicBezTo>
                <a:cubicBezTo>
                  <a:pt x="272" y="480"/>
                  <a:pt x="296" y="448"/>
                  <a:pt x="304" y="432"/>
                </a:cubicBezTo>
                <a:cubicBezTo>
                  <a:pt x="312" y="416"/>
                  <a:pt x="312" y="408"/>
                  <a:pt x="304" y="384"/>
                </a:cubicBezTo>
                <a:cubicBezTo>
                  <a:pt x="296" y="360"/>
                  <a:pt x="264" y="320"/>
                  <a:pt x="256" y="288"/>
                </a:cubicBezTo>
                <a:cubicBezTo>
                  <a:pt x="248" y="256"/>
                  <a:pt x="256" y="216"/>
                  <a:pt x="256" y="192"/>
                </a:cubicBezTo>
                <a:cubicBezTo>
                  <a:pt x="256" y="168"/>
                  <a:pt x="248" y="152"/>
                  <a:pt x="256" y="144"/>
                </a:cubicBezTo>
                <a:cubicBezTo>
                  <a:pt x="264" y="136"/>
                  <a:pt x="288" y="152"/>
                  <a:pt x="304" y="144"/>
                </a:cubicBezTo>
                <a:cubicBezTo>
                  <a:pt x="320" y="136"/>
                  <a:pt x="336" y="112"/>
                  <a:pt x="352" y="96"/>
                </a:cubicBezTo>
                <a:cubicBezTo>
                  <a:pt x="368" y="80"/>
                  <a:pt x="376" y="64"/>
                  <a:pt x="400" y="48"/>
                </a:cubicBezTo>
                <a:cubicBezTo>
                  <a:pt x="424" y="32"/>
                  <a:pt x="472" y="0"/>
                  <a:pt x="496" y="0"/>
                </a:cubicBezTo>
                <a:cubicBezTo>
                  <a:pt x="520" y="0"/>
                  <a:pt x="528" y="40"/>
                  <a:pt x="544" y="48"/>
                </a:cubicBezTo>
                <a:cubicBezTo>
                  <a:pt x="560" y="56"/>
                  <a:pt x="576" y="48"/>
                  <a:pt x="592" y="48"/>
                </a:cubicBezTo>
                <a:cubicBezTo>
                  <a:pt x="608" y="48"/>
                  <a:pt x="616" y="40"/>
                  <a:pt x="640" y="48"/>
                </a:cubicBezTo>
                <a:cubicBezTo>
                  <a:pt x="664" y="56"/>
                  <a:pt x="704" y="88"/>
                  <a:pt x="736" y="96"/>
                </a:cubicBezTo>
                <a:cubicBezTo>
                  <a:pt x="768" y="104"/>
                  <a:pt x="808" y="96"/>
                  <a:pt x="832" y="96"/>
                </a:cubicBezTo>
                <a:cubicBezTo>
                  <a:pt x="856" y="96"/>
                  <a:pt x="848" y="88"/>
                  <a:pt x="880" y="96"/>
                </a:cubicBezTo>
                <a:cubicBezTo>
                  <a:pt x="912" y="104"/>
                  <a:pt x="992" y="136"/>
                  <a:pt x="1024" y="144"/>
                </a:cubicBezTo>
                <a:cubicBezTo>
                  <a:pt x="1056" y="152"/>
                  <a:pt x="1056" y="144"/>
                  <a:pt x="1072" y="144"/>
                </a:cubicBezTo>
                <a:cubicBezTo>
                  <a:pt x="1088" y="144"/>
                  <a:pt x="1104" y="136"/>
                  <a:pt x="1120" y="144"/>
                </a:cubicBezTo>
                <a:cubicBezTo>
                  <a:pt x="1136" y="152"/>
                  <a:pt x="1152" y="176"/>
                  <a:pt x="1168" y="192"/>
                </a:cubicBezTo>
                <a:cubicBezTo>
                  <a:pt x="1184" y="208"/>
                  <a:pt x="1216" y="224"/>
                  <a:pt x="1216" y="240"/>
                </a:cubicBezTo>
                <a:cubicBezTo>
                  <a:pt x="1216" y="256"/>
                  <a:pt x="1168" y="256"/>
                  <a:pt x="1168" y="288"/>
                </a:cubicBezTo>
                <a:cubicBezTo>
                  <a:pt x="1168" y="320"/>
                  <a:pt x="1216" y="408"/>
                  <a:pt x="1216" y="432"/>
                </a:cubicBezTo>
                <a:cubicBezTo>
                  <a:pt x="1216" y="456"/>
                  <a:pt x="1184" y="448"/>
                  <a:pt x="1168" y="432"/>
                </a:cubicBezTo>
                <a:cubicBezTo>
                  <a:pt x="1152" y="416"/>
                  <a:pt x="1128" y="360"/>
                  <a:pt x="1120" y="336"/>
                </a:cubicBezTo>
                <a:cubicBezTo>
                  <a:pt x="1112" y="312"/>
                  <a:pt x="1128" y="296"/>
                  <a:pt x="1120" y="288"/>
                </a:cubicBezTo>
                <a:cubicBezTo>
                  <a:pt x="1112" y="280"/>
                  <a:pt x="1088" y="288"/>
                  <a:pt x="1072" y="288"/>
                </a:cubicBezTo>
                <a:cubicBezTo>
                  <a:pt x="1056" y="288"/>
                  <a:pt x="1040" y="280"/>
                  <a:pt x="1024" y="288"/>
                </a:cubicBezTo>
                <a:cubicBezTo>
                  <a:pt x="1008" y="296"/>
                  <a:pt x="976" y="312"/>
                  <a:pt x="976" y="336"/>
                </a:cubicBezTo>
                <a:cubicBezTo>
                  <a:pt x="976" y="360"/>
                  <a:pt x="1008" y="408"/>
                  <a:pt x="1024" y="432"/>
                </a:cubicBezTo>
                <a:cubicBezTo>
                  <a:pt x="1040" y="456"/>
                  <a:pt x="1056" y="472"/>
                  <a:pt x="1072" y="480"/>
                </a:cubicBezTo>
                <a:cubicBezTo>
                  <a:pt x="1088" y="488"/>
                  <a:pt x="1120" y="472"/>
                  <a:pt x="1120" y="480"/>
                </a:cubicBezTo>
                <a:cubicBezTo>
                  <a:pt x="1120" y="488"/>
                  <a:pt x="1080" y="512"/>
                  <a:pt x="1072" y="528"/>
                </a:cubicBezTo>
                <a:cubicBezTo>
                  <a:pt x="1064" y="544"/>
                  <a:pt x="1072" y="560"/>
                  <a:pt x="1072" y="576"/>
                </a:cubicBezTo>
                <a:cubicBezTo>
                  <a:pt x="1072" y="592"/>
                  <a:pt x="1080" y="616"/>
                  <a:pt x="1072" y="624"/>
                </a:cubicBezTo>
                <a:cubicBezTo>
                  <a:pt x="1064" y="632"/>
                  <a:pt x="1032" y="616"/>
                  <a:pt x="1024" y="624"/>
                </a:cubicBezTo>
                <a:cubicBezTo>
                  <a:pt x="1016" y="632"/>
                  <a:pt x="1016" y="656"/>
                  <a:pt x="1024" y="672"/>
                </a:cubicBezTo>
                <a:cubicBezTo>
                  <a:pt x="1032" y="688"/>
                  <a:pt x="1064" y="704"/>
                  <a:pt x="1072" y="720"/>
                </a:cubicBezTo>
                <a:cubicBezTo>
                  <a:pt x="1080" y="736"/>
                  <a:pt x="1080" y="760"/>
                  <a:pt x="1072" y="768"/>
                </a:cubicBezTo>
                <a:cubicBezTo>
                  <a:pt x="1064" y="776"/>
                  <a:pt x="1032" y="776"/>
                  <a:pt x="1024" y="768"/>
                </a:cubicBezTo>
                <a:cubicBezTo>
                  <a:pt x="1016" y="760"/>
                  <a:pt x="1032" y="736"/>
                  <a:pt x="1024" y="720"/>
                </a:cubicBezTo>
                <a:cubicBezTo>
                  <a:pt x="1016" y="704"/>
                  <a:pt x="992" y="680"/>
                  <a:pt x="976" y="672"/>
                </a:cubicBezTo>
                <a:cubicBezTo>
                  <a:pt x="960" y="664"/>
                  <a:pt x="936" y="664"/>
                  <a:pt x="928" y="672"/>
                </a:cubicBezTo>
                <a:cubicBezTo>
                  <a:pt x="920" y="680"/>
                  <a:pt x="920" y="712"/>
                  <a:pt x="928" y="720"/>
                </a:cubicBezTo>
                <a:cubicBezTo>
                  <a:pt x="936" y="728"/>
                  <a:pt x="968" y="712"/>
                  <a:pt x="976" y="720"/>
                </a:cubicBezTo>
                <a:cubicBezTo>
                  <a:pt x="984" y="728"/>
                  <a:pt x="968" y="736"/>
                  <a:pt x="976" y="768"/>
                </a:cubicBezTo>
                <a:cubicBezTo>
                  <a:pt x="984" y="800"/>
                  <a:pt x="1024" y="880"/>
                  <a:pt x="1024" y="912"/>
                </a:cubicBezTo>
                <a:cubicBezTo>
                  <a:pt x="1024" y="944"/>
                  <a:pt x="992" y="944"/>
                  <a:pt x="976" y="960"/>
                </a:cubicBezTo>
                <a:cubicBezTo>
                  <a:pt x="960" y="976"/>
                  <a:pt x="944" y="1000"/>
                  <a:pt x="928" y="1008"/>
                </a:cubicBezTo>
                <a:cubicBezTo>
                  <a:pt x="912" y="1016"/>
                  <a:pt x="888" y="1000"/>
                  <a:pt x="880" y="1008"/>
                </a:cubicBezTo>
                <a:cubicBezTo>
                  <a:pt x="872" y="1016"/>
                  <a:pt x="880" y="1040"/>
                  <a:pt x="880" y="1056"/>
                </a:cubicBezTo>
                <a:cubicBezTo>
                  <a:pt x="880" y="1072"/>
                  <a:pt x="872" y="1088"/>
                  <a:pt x="880" y="1104"/>
                </a:cubicBezTo>
                <a:cubicBezTo>
                  <a:pt x="888" y="1120"/>
                  <a:pt x="920" y="1136"/>
                  <a:pt x="928" y="1152"/>
                </a:cubicBezTo>
                <a:cubicBezTo>
                  <a:pt x="936" y="1168"/>
                  <a:pt x="936" y="1184"/>
                  <a:pt x="928" y="1200"/>
                </a:cubicBezTo>
                <a:cubicBezTo>
                  <a:pt x="920" y="1216"/>
                  <a:pt x="896" y="1248"/>
                  <a:pt x="880" y="1248"/>
                </a:cubicBezTo>
                <a:cubicBezTo>
                  <a:pt x="864" y="1248"/>
                  <a:pt x="848" y="1208"/>
                  <a:pt x="832" y="1200"/>
                </a:cubicBezTo>
                <a:cubicBezTo>
                  <a:pt x="816" y="1192"/>
                  <a:pt x="792" y="1192"/>
                  <a:pt x="784" y="1200"/>
                </a:cubicBezTo>
                <a:cubicBezTo>
                  <a:pt x="776" y="1208"/>
                  <a:pt x="784" y="1256"/>
                  <a:pt x="784" y="1248"/>
                </a:cubicBezTo>
                <a:cubicBezTo>
                  <a:pt x="784" y="1240"/>
                  <a:pt x="792" y="1176"/>
                  <a:pt x="784" y="1152"/>
                </a:cubicBezTo>
                <a:cubicBezTo>
                  <a:pt x="776" y="1128"/>
                  <a:pt x="752" y="1128"/>
                  <a:pt x="736" y="1104"/>
                </a:cubicBezTo>
                <a:cubicBezTo>
                  <a:pt x="720" y="1080"/>
                  <a:pt x="704" y="1024"/>
                  <a:pt x="688" y="1008"/>
                </a:cubicBezTo>
                <a:cubicBezTo>
                  <a:pt x="672" y="992"/>
                  <a:pt x="648" y="1000"/>
                  <a:pt x="640" y="1008"/>
                </a:cubicBezTo>
                <a:cubicBezTo>
                  <a:pt x="632" y="1016"/>
                  <a:pt x="648" y="1040"/>
                  <a:pt x="640" y="1056"/>
                </a:cubicBezTo>
                <a:cubicBezTo>
                  <a:pt x="632" y="1072"/>
                  <a:pt x="600" y="1080"/>
                  <a:pt x="592" y="1104"/>
                </a:cubicBezTo>
                <a:cubicBezTo>
                  <a:pt x="584" y="1128"/>
                  <a:pt x="592" y="1176"/>
                  <a:pt x="592" y="1200"/>
                </a:cubicBezTo>
                <a:cubicBezTo>
                  <a:pt x="592" y="1224"/>
                  <a:pt x="600" y="1248"/>
                  <a:pt x="592" y="1248"/>
                </a:cubicBezTo>
                <a:cubicBezTo>
                  <a:pt x="584" y="1248"/>
                  <a:pt x="552" y="1224"/>
                  <a:pt x="544" y="1200"/>
                </a:cubicBezTo>
                <a:cubicBezTo>
                  <a:pt x="536" y="1176"/>
                  <a:pt x="552" y="1136"/>
                  <a:pt x="544" y="1104"/>
                </a:cubicBezTo>
                <a:cubicBezTo>
                  <a:pt x="536" y="1072"/>
                  <a:pt x="512" y="1032"/>
                  <a:pt x="496" y="1008"/>
                </a:cubicBezTo>
                <a:cubicBezTo>
                  <a:pt x="480" y="984"/>
                  <a:pt x="464" y="968"/>
                  <a:pt x="448" y="960"/>
                </a:cubicBezTo>
                <a:cubicBezTo>
                  <a:pt x="432" y="952"/>
                  <a:pt x="416" y="968"/>
                  <a:pt x="400" y="960"/>
                </a:cubicBezTo>
                <a:cubicBezTo>
                  <a:pt x="384" y="952"/>
                  <a:pt x="368" y="920"/>
                  <a:pt x="352" y="912"/>
                </a:cubicBezTo>
                <a:cubicBezTo>
                  <a:pt x="336" y="904"/>
                  <a:pt x="312" y="920"/>
                  <a:pt x="304" y="912"/>
                </a:cubicBezTo>
                <a:cubicBezTo>
                  <a:pt x="296" y="904"/>
                  <a:pt x="312" y="872"/>
                  <a:pt x="304" y="864"/>
                </a:cubicBezTo>
                <a:cubicBezTo>
                  <a:pt x="296" y="856"/>
                  <a:pt x="256" y="848"/>
                  <a:pt x="256" y="864"/>
                </a:cubicBezTo>
                <a:close/>
              </a:path>
            </a:pathLst>
          </a:custGeom>
          <a:solidFill>
            <a:srgbClr val="FFFF00">
              <a:alpha val="100000"/>
            </a:srgb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96275" name="Freeform 19"/>
          <p:cNvSpPr/>
          <p:nvPr/>
        </p:nvSpPr>
        <p:spPr>
          <a:xfrm>
            <a:off x="6019800" y="3200400"/>
            <a:ext cx="304800" cy="393700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</a:cxnLst>
            <a:pathLst>
              <a:path w="192" h="216">
                <a:moveTo>
                  <a:pt x="0" y="16"/>
                </a:moveTo>
                <a:cubicBezTo>
                  <a:pt x="0" y="32"/>
                  <a:pt x="32" y="128"/>
                  <a:pt x="48" y="160"/>
                </a:cubicBezTo>
                <a:cubicBezTo>
                  <a:pt x="64" y="192"/>
                  <a:pt x="72" y="200"/>
                  <a:pt x="96" y="208"/>
                </a:cubicBezTo>
                <a:cubicBezTo>
                  <a:pt x="120" y="216"/>
                  <a:pt x="192" y="216"/>
                  <a:pt x="192" y="208"/>
                </a:cubicBezTo>
                <a:cubicBezTo>
                  <a:pt x="192" y="200"/>
                  <a:pt x="120" y="184"/>
                  <a:pt x="96" y="160"/>
                </a:cubicBezTo>
                <a:cubicBezTo>
                  <a:pt x="72" y="136"/>
                  <a:pt x="64" y="88"/>
                  <a:pt x="48" y="64"/>
                </a:cubicBezTo>
                <a:cubicBezTo>
                  <a:pt x="32" y="40"/>
                  <a:pt x="0" y="0"/>
                  <a:pt x="0" y="16"/>
                </a:cubicBezTo>
                <a:close/>
              </a:path>
            </a:pathLst>
          </a:custGeom>
          <a:solidFill>
            <a:srgbClr val="FFFF00">
              <a:alpha val="100000"/>
            </a:srgb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96276" name="Freeform 20"/>
          <p:cNvSpPr/>
          <p:nvPr/>
        </p:nvSpPr>
        <p:spPr>
          <a:xfrm>
            <a:off x="6324600" y="3619500"/>
            <a:ext cx="165100" cy="3429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104" h="216">
                <a:moveTo>
                  <a:pt x="48" y="16"/>
                </a:moveTo>
                <a:cubicBezTo>
                  <a:pt x="48" y="16"/>
                  <a:pt x="88" y="0"/>
                  <a:pt x="96" y="16"/>
                </a:cubicBezTo>
                <a:cubicBezTo>
                  <a:pt x="104" y="32"/>
                  <a:pt x="104" y="88"/>
                  <a:pt x="96" y="112"/>
                </a:cubicBezTo>
                <a:cubicBezTo>
                  <a:pt x="88" y="136"/>
                  <a:pt x="56" y="144"/>
                  <a:pt x="48" y="160"/>
                </a:cubicBezTo>
                <a:cubicBezTo>
                  <a:pt x="40" y="176"/>
                  <a:pt x="56" y="216"/>
                  <a:pt x="48" y="208"/>
                </a:cubicBezTo>
                <a:cubicBezTo>
                  <a:pt x="40" y="200"/>
                  <a:pt x="0" y="136"/>
                  <a:pt x="0" y="112"/>
                </a:cubicBezTo>
                <a:cubicBezTo>
                  <a:pt x="0" y="88"/>
                  <a:pt x="32" y="80"/>
                  <a:pt x="48" y="64"/>
                </a:cubicBezTo>
                <a:cubicBezTo>
                  <a:pt x="64" y="48"/>
                  <a:pt x="96" y="24"/>
                  <a:pt x="96" y="16"/>
                </a:cubicBezTo>
                <a:cubicBezTo>
                  <a:pt x="96" y="8"/>
                  <a:pt x="48" y="16"/>
                  <a:pt x="48" y="16"/>
                </a:cubicBezTo>
                <a:close/>
              </a:path>
            </a:pathLst>
          </a:custGeom>
          <a:solidFill>
            <a:srgbClr val="FFFF00">
              <a:alpha val="100000"/>
            </a:srgb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96277" name="Freeform 21"/>
          <p:cNvSpPr/>
          <p:nvPr/>
        </p:nvSpPr>
        <p:spPr>
          <a:xfrm>
            <a:off x="6324600" y="2819400"/>
            <a:ext cx="165100" cy="393700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pathLst>
              <a:path w="104" h="248">
                <a:moveTo>
                  <a:pt x="48" y="0"/>
                </a:moveTo>
                <a:cubicBezTo>
                  <a:pt x="56" y="0"/>
                  <a:pt x="88" y="24"/>
                  <a:pt x="96" y="48"/>
                </a:cubicBezTo>
                <a:cubicBezTo>
                  <a:pt x="104" y="72"/>
                  <a:pt x="104" y="120"/>
                  <a:pt x="96" y="144"/>
                </a:cubicBezTo>
                <a:cubicBezTo>
                  <a:pt x="88" y="168"/>
                  <a:pt x="64" y="176"/>
                  <a:pt x="48" y="192"/>
                </a:cubicBezTo>
                <a:cubicBezTo>
                  <a:pt x="32" y="208"/>
                  <a:pt x="0" y="248"/>
                  <a:pt x="0" y="240"/>
                </a:cubicBezTo>
                <a:cubicBezTo>
                  <a:pt x="0" y="232"/>
                  <a:pt x="40" y="168"/>
                  <a:pt x="48" y="144"/>
                </a:cubicBezTo>
                <a:cubicBezTo>
                  <a:pt x="56" y="120"/>
                  <a:pt x="48" y="112"/>
                  <a:pt x="48" y="96"/>
                </a:cubicBezTo>
                <a:cubicBezTo>
                  <a:pt x="48" y="80"/>
                  <a:pt x="48" y="64"/>
                  <a:pt x="48" y="48"/>
                </a:cubicBezTo>
                <a:cubicBezTo>
                  <a:pt x="48" y="32"/>
                  <a:pt x="40" y="0"/>
                  <a:pt x="48" y="0"/>
                </a:cubicBezTo>
                <a:close/>
              </a:path>
            </a:pathLst>
          </a:custGeom>
          <a:solidFill>
            <a:srgbClr val="FFFF00">
              <a:alpha val="100000"/>
            </a:srgb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96278" name="Freeform 22"/>
          <p:cNvSpPr/>
          <p:nvPr/>
        </p:nvSpPr>
        <p:spPr>
          <a:xfrm>
            <a:off x="6553200" y="3352800"/>
            <a:ext cx="190500" cy="228600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pathLst>
              <a:path w="120" h="144">
                <a:moveTo>
                  <a:pt x="16" y="0"/>
                </a:moveTo>
                <a:cubicBezTo>
                  <a:pt x="32" y="0"/>
                  <a:pt x="104" y="72"/>
                  <a:pt x="112" y="96"/>
                </a:cubicBezTo>
                <a:cubicBezTo>
                  <a:pt x="120" y="120"/>
                  <a:pt x="80" y="144"/>
                  <a:pt x="64" y="144"/>
                </a:cubicBezTo>
                <a:cubicBezTo>
                  <a:pt x="48" y="144"/>
                  <a:pt x="24" y="120"/>
                  <a:pt x="16" y="96"/>
                </a:cubicBezTo>
                <a:cubicBezTo>
                  <a:pt x="8" y="72"/>
                  <a:pt x="0" y="0"/>
                  <a:pt x="16" y="0"/>
                </a:cubicBezTo>
                <a:close/>
              </a:path>
            </a:pathLst>
          </a:custGeom>
          <a:solidFill>
            <a:srgbClr val="FFFF00">
              <a:alpha val="100000"/>
            </a:srgb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96279" name="Freeform 23"/>
          <p:cNvSpPr/>
          <p:nvPr/>
        </p:nvSpPr>
        <p:spPr>
          <a:xfrm>
            <a:off x="6400800" y="3429000"/>
            <a:ext cx="88900" cy="889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56" h="56">
                <a:moveTo>
                  <a:pt x="56" y="8"/>
                </a:moveTo>
                <a:cubicBezTo>
                  <a:pt x="56" y="16"/>
                  <a:pt x="16" y="56"/>
                  <a:pt x="8" y="56"/>
                </a:cubicBezTo>
                <a:cubicBezTo>
                  <a:pt x="0" y="56"/>
                  <a:pt x="0" y="16"/>
                  <a:pt x="8" y="8"/>
                </a:cubicBezTo>
                <a:cubicBezTo>
                  <a:pt x="16" y="0"/>
                  <a:pt x="56" y="0"/>
                  <a:pt x="56" y="8"/>
                </a:cubicBezTo>
                <a:close/>
              </a:path>
            </a:pathLst>
          </a:custGeom>
          <a:solidFill>
            <a:srgbClr val="FFFF00">
              <a:alpha val="100000"/>
            </a:srgb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96280" name="Line 24"/>
          <p:cNvSpPr/>
          <p:nvPr/>
        </p:nvSpPr>
        <p:spPr>
          <a:xfrm flipH="1">
            <a:off x="6400800" y="1752600"/>
            <a:ext cx="762000" cy="45720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96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96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96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96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96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96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96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9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9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5122</Words>
  <Application>WPS Presentation</Application>
  <PresentationFormat/>
  <Paragraphs>399</Paragraphs>
  <Slides>51</Slides>
  <Notes>10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51</vt:i4>
      </vt:variant>
    </vt:vector>
  </HeadingPairs>
  <TitlesOfParts>
    <vt:vector size="69" baseType="lpstr">
      <vt:lpstr>Arial</vt:lpstr>
      <vt:lpstr>SimSun</vt:lpstr>
      <vt:lpstr>Wingdings</vt:lpstr>
      <vt:lpstr>VN-NTime</vt:lpstr>
      <vt:lpstr>UTM Scriptina KT</vt:lpstr>
      <vt:lpstr>Times New Roman</vt:lpstr>
      <vt:lpstr>.VnTime</vt:lpstr>
      <vt:lpstr>VNI-Helve-Condense</vt:lpstr>
      <vt:lpstr>.VnTimeH</vt:lpstr>
      <vt:lpstr>Microsoft YaHei</vt:lpstr>
      <vt:lpstr>Arial Unicode MS</vt:lpstr>
      <vt:lpstr>UVN Mang Tre</vt:lpstr>
      <vt:lpstr>Calibri</vt:lpstr>
      <vt:lpstr>字魂70号-灵悦黑体</vt:lpstr>
      <vt:lpstr>Tahoma</vt:lpstr>
      <vt:lpstr>Default Design</vt:lpstr>
      <vt:lpstr>PI3.Image</vt:lpstr>
      <vt:lpstr>PI3.Image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Nhu Bien</dc:creator>
  <cp:lastModifiedBy>HUONG GIANG</cp:lastModifiedBy>
  <cp:revision>66</cp:revision>
  <dcterms:created xsi:type="dcterms:W3CDTF">2010-12-02T12:52:40Z</dcterms:created>
  <dcterms:modified xsi:type="dcterms:W3CDTF">2023-01-05T05:37:48Z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D400FCEBA057458F8888EBBD0FFEBBA2</vt:lpwstr>
  </property>
  <property fmtid="{D5CDD505-2E9C-101B-9397-08002B2CF9AE}" pid="3" name="KSOProductBuildVer">
    <vt:lpwstr>1033-11.2.0.11440</vt:lpwstr>
  </property>
</Properties>
</file>