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55"/>
  </p:notesMasterIdLst>
  <p:sldIdLst>
    <p:sldId id="288" r:id="rId3"/>
    <p:sldId id="289" r:id="rId4"/>
    <p:sldId id="290" r:id="rId5"/>
    <p:sldId id="315" r:id="rId6"/>
    <p:sldId id="298" r:id="rId7"/>
    <p:sldId id="316" r:id="rId8"/>
    <p:sldId id="307" r:id="rId9"/>
    <p:sldId id="291"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5" r:id="rId38"/>
    <p:sldId id="346" r:id="rId39"/>
    <p:sldId id="347" r:id="rId40"/>
    <p:sldId id="348" r:id="rId41"/>
    <p:sldId id="359" r:id="rId42"/>
    <p:sldId id="349" r:id="rId43"/>
    <p:sldId id="350" r:id="rId44"/>
    <p:sldId id="351" r:id="rId45"/>
    <p:sldId id="352" r:id="rId46"/>
    <p:sldId id="353" r:id="rId47"/>
    <p:sldId id="354" r:id="rId48"/>
    <p:sldId id="355" r:id="rId49"/>
    <p:sldId id="360" r:id="rId50"/>
    <p:sldId id="356" r:id="rId51"/>
    <p:sldId id="357" r:id="rId52"/>
    <p:sldId id="358" r:id="rId53"/>
    <p:sldId id="361" r:id="rId54"/>
  </p:sldIdLst>
  <p:sldSz cx="9144000" cy="5143500" type="screen16x9"/>
  <p:notesSz cx="6858000" cy="9144000"/>
  <p:custDataLst>
    <p:tags r:id="rId5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419"/>
    <a:srgbClr val="592A10"/>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p:restoredTop sz="94737"/>
  </p:normalViewPr>
  <p:slideViewPr>
    <p:cSldViewPr snapToGrid="0">
      <p:cViewPr varScale="1">
        <p:scale>
          <a:sx n="114" d="100"/>
          <a:sy n="114" d="100"/>
        </p:scale>
        <p:origin x="200" y="176"/>
      </p:cViewPr>
      <p:guideLst/>
    </p:cSldViewPr>
  </p:slideViewPr>
  <p:notesTextViewPr>
    <p:cViewPr>
      <p:scale>
        <a:sx n="1" d="1"/>
        <a:sy n="1" d="1"/>
      </p:scale>
      <p:origin x="0" y="0"/>
    </p:cViewPr>
  </p:notesTextViewPr>
  <p:sorterViewPr>
    <p:cViewPr>
      <p:scale>
        <a:sx n="66" d="100"/>
        <a:sy n="66" d="100"/>
      </p:scale>
      <p:origin x="0" y="-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2022/12/10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8148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8827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6042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6006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76073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3B1B66-F3EE-4F0D-95E9-FE23E9477CC4}" type="slidenum">
              <a:rPr lang="zh-CN" altLang="en-US" smtClean="0">
                <a:solidFill>
                  <a:prstClr val="black"/>
                </a:solidFill>
                <a:latin typeface="Calibri"/>
                <a:ea typeface="宋体" panose="02010600030101010101" pitchFamily="2" charset="-122"/>
              </a:rPr>
              <a:pPr/>
              <a:t>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0243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2304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7</a:t>
            </a:fld>
            <a:endParaRPr lang="zh-CN" altLang="en-US"/>
          </a:p>
        </p:txBody>
      </p:sp>
    </p:spTree>
    <p:extLst>
      <p:ext uri="{BB962C8B-B14F-4D97-AF65-F5344CB8AC3E}">
        <p14:creationId xmlns:p14="http://schemas.microsoft.com/office/powerpoint/2010/main" val="80935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4752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40</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5770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05979"/>
            <a:ext cx="8229600" cy="4388644"/>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Nơi giữ chỗ cho Ngày tháng 2"/>
          <p:cNvSpPr>
            <a:spLocks noGrp="1"/>
          </p:cNvSpPr>
          <p:nvPr>
            <p:ph type="dt" sz="half" idx="10"/>
          </p:nvPr>
        </p:nvSpPr>
        <p:spPr>
          <a:xfrm>
            <a:off x="457200" y="4683919"/>
            <a:ext cx="2133600" cy="357188"/>
          </a:xfrm>
        </p:spPr>
        <p:txBody>
          <a:bodyPr/>
          <a:lstStyle>
            <a:lvl1pPr>
              <a:defRPr/>
            </a:lvl1pPr>
          </a:lstStyle>
          <a:p>
            <a:endParaRPr lang="en-US"/>
          </a:p>
        </p:txBody>
      </p:sp>
      <p:sp>
        <p:nvSpPr>
          <p:cNvPr id="4" name="Nơi giữ chỗ cho Chân trang 3"/>
          <p:cNvSpPr>
            <a:spLocks noGrp="1"/>
          </p:cNvSpPr>
          <p:nvPr>
            <p:ph type="ftr" sz="quarter" idx="11"/>
          </p:nvPr>
        </p:nvSpPr>
        <p:spPr>
          <a:xfrm>
            <a:off x="3124200" y="4683919"/>
            <a:ext cx="2895600" cy="357188"/>
          </a:xfrm>
        </p:spPr>
        <p:txBody>
          <a:bodyPr/>
          <a:lstStyle>
            <a:lvl1pPr>
              <a:defRPr/>
            </a:lvl1pPr>
          </a:lstStyle>
          <a:p>
            <a:endParaRPr lang="en-US"/>
          </a:p>
        </p:txBody>
      </p:sp>
      <p:sp>
        <p:nvSpPr>
          <p:cNvPr id="5" name="Nơi giữ chỗ cho Số hiệu Bản chiếu 4"/>
          <p:cNvSpPr>
            <a:spLocks noGrp="1"/>
          </p:cNvSpPr>
          <p:nvPr>
            <p:ph type="sldNum" sz="quarter" idx="12"/>
          </p:nvPr>
        </p:nvSpPr>
        <p:spPr>
          <a:xfrm>
            <a:off x="6553200" y="4683919"/>
            <a:ext cx="2133600" cy="357188"/>
          </a:xfrm>
        </p:spPr>
        <p:txBody>
          <a:bodyPr/>
          <a:lstStyle>
            <a:lvl1pPr>
              <a:defRPr/>
            </a:lvl1pPr>
          </a:lstStyle>
          <a:p>
            <a:fld id="{F95C456A-5802-4641-8A90-B38452C7F949}" type="slidenum">
              <a:rPr lang="en-US"/>
              <a:pPr/>
              <a:t>‹#›</a:t>
            </a:fld>
            <a:endParaRPr lang="en-US"/>
          </a:p>
        </p:txBody>
      </p:sp>
    </p:spTree>
    <p:extLst>
      <p:ext uri="{BB962C8B-B14F-4D97-AF65-F5344CB8AC3E}">
        <p14:creationId xmlns:p14="http://schemas.microsoft.com/office/powerpoint/2010/main" val="4290691678"/>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336674"/>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5385205"/>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0438926"/>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21680"/>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2468462"/>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3630220"/>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cxnSp>
        <p:nvCxnSpPr>
          <p:cNvPr id="7" name="直接连接符 6"/>
          <p:cNvCxnSpPr/>
          <p:nvPr userDrawn="1"/>
        </p:nvCxnSpPr>
        <p:spPr>
          <a:xfrm>
            <a:off x="1981200" y="66675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6651010" y="297418"/>
            <a:ext cx="2492990" cy="369332"/>
          </a:xfrm>
          <a:prstGeom prst="rect">
            <a:avLst/>
          </a:prstGeom>
          <a:noFill/>
        </p:spPr>
        <p:txBody>
          <a:bodyPr wrap="none" rtlCol="0">
            <a:spAutoFit/>
          </a:bodyPr>
          <a:lstStyle/>
          <a:p>
            <a:r>
              <a:rPr lang="zh-CN" altLang="en-US" sz="1800" dirty="0"/>
              <a:t>单击此处添加文字标题</a:t>
            </a:r>
          </a:p>
        </p:txBody>
      </p:sp>
    </p:spTree>
    <p:extLst>
      <p:ext uri="{BB962C8B-B14F-4D97-AF65-F5344CB8AC3E}">
        <p14:creationId xmlns:p14="http://schemas.microsoft.com/office/powerpoint/2010/main" val="3968661236"/>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2022/12/10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A1AC16-948C-4AE2-A8F0-AD93837A264C}" type="datetimeFigureOut">
              <a:rPr lang="zh-CN" altLang="en-US" smtClean="0">
                <a:solidFill>
                  <a:prstClr val="black">
                    <a:tint val="75000"/>
                  </a:prstClr>
                </a:solidFill>
              </a:rPr>
              <a:pPr/>
              <a:t>2022/12/10</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7929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4.png"/><Relationship Id="rId2" Type="http://schemas.openxmlformats.org/officeDocument/2006/relationships/tags" Target="../tags/tag3.xml"/><Relationship Id="rId16"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video" Target="file:////D:/Minh%20Minh/PowerPoint/Tosoi/Tosoi_output.avi"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7629"/>
            <a:ext cx="2155343" cy="5143500"/>
          </a:xfrm>
          <a:prstGeom prst="rect">
            <a:avLst/>
          </a:prstGeom>
        </p:spPr>
      </p:pic>
      <p:sp>
        <p:nvSpPr>
          <p:cNvPr id="19" name="文本框 18"/>
          <p:cNvSpPr txBox="1"/>
          <p:nvPr/>
        </p:nvSpPr>
        <p:spPr>
          <a:xfrm>
            <a:off x="1259736" y="216147"/>
            <a:ext cx="6624527" cy="646331"/>
          </a:xfrm>
          <a:prstGeom prst="rect">
            <a:avLst/>
          </a:prstGeom>
          <a:noFill/>
        </p:spPr>
        <p:txBody>
          <a:bodyPr wrap="square" rtlCol="0">
            <a:spAutoFit/>
          </a:bodyPr>
          <a:lstStyle/>
          <a:p>
            <a:pPr algn="ctr"/>
            <a:r>
              <a:rPr lang="en-US" altLang="zh-CN" sz="1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PHÒNG GIÁO DỤC VÀ ĐÀO TẠO QUẬN LONG BIÊN</a:t>
            </a:r>
          </a:p>
          <a:p>
            <a:pPr algn="ctr"/>
            <a:r>
              <a:rPr lang="en-US" altLang="zh-CN" sz="1800" b="1" dirty="0" err="1">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Trường</a:t>
            </a:r>
            <a:r>
              <a:rPr lang="en-US" altLang="zh-CN" sz="1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1800" b="1" dirty="0" err="1">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Tiểu</a:t>
            </a:r>
            <a:r>
              <a:rPr lang="en-US" altLang="zh-CN" sz="1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1800" b="1" dirty="0" err="1">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học</a:t>
            </a:r>
            <a:r>
              <a:rPr lang="en-US" altLang="zh-CN" sz="1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1800" b="1" dirty="0" err="1">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Phúc</a:t>
            </a:r>
            <a:r>
              <a:rPr lang="en-US" altLang="zh-CN" sz="1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1800" b="1" dirty="0" err="1">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Lợi</a:t>
            </a:r>
            <a:endParaRPr lang="en-US" altLang="zh-CN" sz="1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文本框 18">
            <a:extLst>
              <a:ext uri="{FF2B5EF4-FFF2-40B4-BE49-F238E27FC236}">
                <a16:creationId xmlns:a16="http://schemas.microsoft.com/office/drawing/2014/main" id="{836B4B55-9D90-0145-B748-D0E6617C2107}"/>
              </a:ext>
            </a:extLst>
          </p:cNvPr>
          <p:cNvSpPr txBox="1"/>
          <p:nvPr/>
        </p:nvSpPr>
        <p:spPr>
          <a:xfrm>
            <a:off x="1259735" y="1103765"/>
            <a:ext cx="6624527" cy="1754326"/>
          </a:xfrm>
          <a:prstGeom prst="rect">
            <a:avLst/>
          </a:prstGeom>
          <a:noFill/>
        </p:spPr>
        <p:txBody>
          <a:bodyPr wrap="square" rtlCol="0">
            <a:spAutoFit/>
          </a:bodyPr>
          <a:lstStyle/>
          <a:p>
            <a:pPr algn="ctr"/>
            <a:r>
              <a:rPr lang="en-US" altLang="zh-CN" sz="5400" b="1" dirty="0" err="1">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Khoa</a:t>
            </a:r>
            <a:r>
              <a:rPr lang="en-US" altLang="zh-CN" sz="54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5400" b="1" dirty="0" err="1">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học</a:t>
            </a:r>
            <a:r>
              <a:rPr lang="en-US" altLang="zh-CN" sz="54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5</a:t>
            </a:r>
          </a:p>
          <a:p>
            <a:pPr algn="ctr"/>
            <a:r>
              <a:rPr lang="en-US" altLang="zh-CN" sz="54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TƠ SỢI</a:t>
            </a:r>
          </a:p>
        </p:txBody>
      </p:sp>
      <p:sp>
        <p:nvSpPr>
          <p:cNvPr id="7" name="文本框 18">
            <a:extLst>
              <a:ext uri="{FF2B5EF4-FFF2-40B4-BE49-F238E27FC236}">
                <a16:creationId xmlns:a16="http://schemas.microsoft.com/office/drawing/2014/main" id="{0C0AD170-8E4C-F34A-BE23-BAEDCD146579}"/>
              </a:ext>
            </a:extLst>
          </p:cNvPr>
          <p:cNvSpPr txBox="1"/>
          <p:nvPr/>
        </p:nvSpPr>
        <p:spPr>
          <a:xfrm>
            <a:off x="1077671" y="3643344"/>
            <a:ext cx="6624527" cy="369332"/>
          </a:xfrm>
          <a:prstGeom prst="rect">
            <a:avLst/>
          </a:prstGeom>
          <a:noFill/>
        </p:spPr>
        <p:txBody>
          <a:bodyPr wrap="square" rtlCol="0">
            <a:spAutoFit/>
          </a:bodyPr>
          <a:lstStyle/>
          <a:p>
            <a:pPr algn="ctr"/>
            <a:r>
              <a:rPr lang="en-US" altLang="zh-CN" sz="1800" i="1" dirty="0" err="1">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Năm</a:t>
            </a:r>
            <a:r>
              <a:rPr lang="en-US" altLang="zh-CN" sz="1800" i="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1800" i="1" dirty="0" err="1">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học</a:t>
            </a:r>
            <a:r>
              <a:rPr lang="en-US" altLang="zh-CN" sz="1800" i="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2022 - 2023</a:t>
            </a: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án bông"/>
          <p:cNvPicPr>
            <a:picLocks noChangeAspect="1" noChangeArrowheads="1"/>
          </p:cNvPicPr>
          <p:nvPr/>
        </p:nvPicPr>
        <p:blipFill>
          <a:blip r:embed="rId2"/>
          <a:srcRect b="8333"/>
          <a:stretch>
            <a:fillRect/>
          </a:stretch>
        </p:blipFill>
        <p:spPr bwMode="auto">
          <a:xfrm>
            <a:off x="1686034" y="866718"/>
            <a:ext cx="5444231" cy="3989769"/>
          </a:xfrm>
          <a:prstGeom prst="rect">
            <a:avLst/>
          </a:prstGeom>
          <a:noFill/>
        </p:spPr>
      </p:pic>
      <p:sp>
        <p:nvSpPr>
          <p:cNvPr id="10250" name="Text Box 10"/>
          <p:cNvSpPr txBox="1">
            <a:spLocks noChangeArrowheads="1"/>
          </p:cNvSpPr>
          <p:nvPr/>
        </p:nvSpPr>
        <p:spPr bwMode="auto">
          <a:xfrm>
            <a:off x="2979399" y="312720"/>
            <a:ext cx="2857500" cy="553998"/>
          </a:xfrm>
          <a:prstGeom prst="rect">
            <a:avLst/>
          </a:prstGeom>
          <a:noFill/>
          <a:ln w="9525">
            <a:noFill/>
            <a:miter lim="800000"/>
            <a:headEnd/>
            <a:tailEnd/>
          </a:ln>
          <a:effectLst/>
        </p:spPr>
        <p:txBody>
          <a:bodyPr wrap="square">
            <a:spAutoFit/>
          </a:bodyPr>
          <a:lstStyle/>
          <a:p>
            <a:pPr algn="ctr">
              <a:spcBef>
                <a:spcPct val="50000"/>
              </a:spcBef>
            </a:pPr>
            <a:r>
              <a:rPr lang="en-US" sz="3000" b="1" dirty="0">
                <a:latin typeface="Arial" pitchFamily="34" charset="0"/>
                <a:cs typeface="Arial" pitchFamily="34" charset="0"/>
              </a:rPr>
              <a:t>2. </a:t>
            </a:r>
            <a:r>
              <a:rPr lang="en-US" sz="3000" b="1" dirty="0" err="1">
                <a:latin typeface="Arial" pitchFamily="34" charset="0"/>
                <a:cs typeface="Arial" pitchFamily="34" charset="0"/>
              </a:rPr>
              <a:t>Cán</a:t>
            </a:r>
            <a:r>
              <a:rPr lang="en-US" sz="3000" b="1" dirty="0">
                <a:latin typeface="Arial" pitchFamily="34" charset="0"/>
                <a:cs typeface="Arial" pitchFamily="34" charset="0"/>
              </a:rPr>
              <a:t> </a:t>
            </a:r>
            <a:r>
              <a:rPr lang="en-US" sz="3000" b="1" dirty="0" err="1">
                <a:latin typeface="Arial" pitchFamily="34" charset="0"/>
                <a:cs typeface="Arial" pitchFamily="34" charset="0"/>
              </a:rPr>
              <a:t>bông</a:t>
            </a:r>
            <a:endParaRPr lang="en-US" sz="3000" b="1" dirty="0">
              <a:latin typeface="Arial" pitchFamily="34" charset="0"/>
              <a:cs typeface="Arial" pitchFamily="34" charset="0"/>
            </a:endParaRPr>
          </a:p>
        </p:txBody>
      </p:sp>
    </p:spTree>
    <p:extLst>
      <p:ext uri="{BB962C8B-B14F-4D97-AF65-F5344CB8AC3E}">
        <p14:creationId xmlns:p14="http://schemas.microsoft.com/office/powerpoint/2010/main" val="2702186940"/>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Kéo tơ"/>
          <p:cNvPicPr>
            <a:picLocks noChangeAspect="1" noChangeArrowheads="1"/>
          </p:cNvPicPr>
          <p:nvPr/>
        </p:nvPicPr>
        <p:blipFill>
          <a:blip r:embed="rId2"/>
          <a:srcRect l="13754"/>
          <a:stretch>
            <a:fillRect/>
          </a:stretch>
        </p:blipFill>
        <p:spPr bwMode="auto">
          <a:xfrm>
            <a:off x="1777430" y="888267"/>
            <a:ext cx="5117172" cy="3626584"/>
          </a:xfrm>
          <a:prstGeom prst="rect">
            <a:avLst/>
          </a:prstGeom>
          <a:noFill/>
        </p:spPr>
      </p:pic>
      <p:sp>
        <p:nvSpPr>
          <p:cNvPr id="10251" name="Text Box 11"/>
          <p:cNvSpPr txBox="1">
            <a:spLocks noChangeArrowheads="1"/>
          </p:cNvSpPr>
          <p:nvPr/>
        </p:nvSpPr>
        <p:spPr bwMode="auto">
          <a:xfrm>
            <a:off x="3107291" y="487381"/>
            <a:ext cx="2457450" cy="507831"/>
          </a:xfrm>
          <a:prstGeom prst="rect">
            <a:avLst/>
          </a:prstGeom>
          <a:noFill/>
          <a:ln w="9525">
            <a:noFill/>
            <a:miter lim="800000"/>
            <a:headEnd/>
            <a:tailEnd/>
          </a:ln>
          <a:effectLst/>
        </p:spPr>
        <p:txBody>
          <a:bodyPr wrap="square">
            <a:spAutoFit/>
          </a:bodyPr>
          <a:lstStyle/>
          <a:p>
            <a:pPr algn="ctr">
              <a:spcBef>
                <a:spcPct val="50000"/>
              </a:spcBef>
            </a:pPr>
            <a:r>
              <a:rPr lang="en-US" sz="2700" b="1" dirty="0">
                <a:latin typeface="Arial" pitchFamily="34" charset="0"/>
                <a:cs typeface="Arial" pitchFamily="34" charset="0"/>
              </a:rPr>
              <a:t>3. </a:t>
            </a:r>
            <a:r>
              <a:rPr lang="en-US" sz="2700" b="1" dirty="0" err="1">
                <a:latin typeface="Arial" pitchFamily="34" charset="0"/>
                <a:cs typeface="Arial" pitchFamily="34" charset="0"/>
              </a:rPr>
              <a:t>Kéo</a:t>
            </a:r>
            <a:r>
              <a:rPr lang="en-US" sz="2700" b="1" dirty="0">
                <a:latin typeface="Arial" pitchFamily="34" charset="0"/>
                <a:cs typeface="Arial" pitchFamily="34" charset="0"/>
              </a:rPr>
              <a:t> </a:t>
            </a:r>
            <a:r>
              <a:rPr lang="en-US" sz="2700" b="1" dirty="0" err="1">
                <a:latin typeface="Arial" pitchFamily="34" charset="0"/>
                <a:cs typeface="Arial" pitchFamily="34" charset="0"/>
              </a:rPr>
              <a:t>tơ</a:t>
            </a:r>
            <a:endParaRPr lang="en-US" sz="2700" b="1" dirty="0">
              <a:latin typeface="Arial" pitchFamily="34" charset="0"/>
              <a:cs typeface="Arial" pitchFamily="34" charset="0"/>
            </a:endParaRPr>
          </a:p>
        </p:txBody>
      </p:sp>
    </p:spTree>
    <p:extLst>
      <p:ext uri="{BB962C8B-B14F-4D97-AF65-F5344CB8AC3E}">
        <p14:creationId xmlns:p14="http://schemas.microsoft.com/office/powerpoint/2010/main" val="1545379062"/>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163953" y="278210"/>
            <a:ext cx="2228850" cy="553998"/>
          </a:xfrm>
          <a:prstGeom prst="rect">
            <a:avLst/>
          </a:prstGeom>
          <a:noFill/>
          <a:ln w="9525">
            <a:noFill/>
            <a:miter lim="800000"/>
            <a:headEnd/>
            <a:tailEnd/>
          </a:ln>
          <a:effectLst/>
        </p:spPr>
        <p:txBody>
          <a:bodyPr wrap="square">
            <a:spAutoFit/>
          </a:bodyPr>
          <a:lstStyle/>
          <a:p>
            <a:pPr>
              <a:spcBef>
                <a:spcPct val="50000"/>
              </a:spcBef>
            </a:pPr>
            <a:r>
              <a:rPr lang="en-US" sz="1013" b="1" dirty="0"/>
              <a:t> </a:t>
            </a:r>
            <a:r>
              <a:rPr lang="en-US" sz="3000" b="1" dirty="0" err="1">
                <a:latin typeface="Arial" pitchFamily="34" charset="0"/>
                <a:cs typeface="Arial" pitchFamily="34" charset="0"/>
              </a:rPr>
              <a:t>Sợi</a:t>
            </a:r>
            <a:r>
              <a:rPr lang="en-US" sz="3000" b="1" dirty="0">
                <a:latin typeface="Arial" pitchFamily="34" charset="0"/>
                <a:cs typeface="Arial" pitchFamily="34" charset="0"/>
              </a:rPr>
              <a:t> </a:t>
            </a:r>
            <a:r>
              <a:rPr lang="en-US" sz="3000" b="1" dirty="0" err="1">
                <a:latin typeface="Arial" pitchFamily="34" charset="0"/>
                <a:cs typeface="Arial" pitchFamily="34" charset="0"/>
              </a:rPr>
              <a:t>đay</a:t>
            </a:r>
            <a:r>
              <a:rPr lang="en-US" sz="3000" b="1" dirty="0">
                <a:latin typeface="Arial" pitchFamily="34" charset="0"/>
                <a:cs typeface="Arial" pitchFamily="34" charset="0"/>
              </a:rPr>
              <a:t>:</a:t>
            </a:r>
          </a:p>
        </p:txBody>
      </p:sp>
      <p:pic>
        <p:nvPicPr>
          <p:cNvPr id="11270" name="Picture 6" descr="cay day 3"/>
          <p:cNvPicPr>
            <a:picLocks noChangeAspect="1" noChangeArrowheads="1"/>
          </p:cNvPicPr>
          <p:nvPr/>
        </p:nvPicPr>
        <p:blipFill>
          <a:blip r:embed="rId2"/>
          <a:srcRect/>
          <a:stretch>
            <a:fillRect/>
          </a:stretch>
        </p:blipFill>
        <p:spPr bwMode="auto">
          <a:xfrm>
            <a:off x="1779435" y="832208"/>
            <a:ext cx="4945570" cy="3207622"/>
          </a:xfrm>
          <a:prstGeom prst="rect">
            <a:avLst/>
          </a:prstGeom>
          <a:noFill/>
        </p:spPr>
      </p:pic>
      <p:sp>
        <p:nvSpPr>
          <p:cNvPr id="11271" name="Text Box 7"/>
          <p:cNvSpPr txBox="1">
            <a:spLocks noChangeArrowheads="1"/>
          </p:cNvSpPr>
          <p:nvPr/>
        </p:nvSpPr>
        <p:spPr bwMode="auto">
          <a:xfrm>
            <a:off x="2374142" y="4039830"/>
            <a:ext cx="3756156" cy="553998"/>
          </a:xfrm>
          <a:prstGeom prst="rect">
            <a:avLst/>
          </a:prstGeom>
          <a:noFill/>
          <a:ln w="9525">
            <a:noFill/>
            <a:miter lim="800000"/>
            <a:headEnd/>
            <a:tailEnd/>
          </a:ln>
          <a:effectLst/>
        </p:spPr>
        <p:txBody>
          <a:bodyPr wrap="none">
            <a:spAutoFit/>
          </a:bodyPr>
          <a:lstStyle/>
          <a:p>
            <a:r>
              <a:rPr lang="en-US" sz="3000" b="1" dirty="0">
                <a:latin typeface="Arial" pitchFamily="34" charset="0"/>
                <a:cs typeface="Arial" pitchFamily="34" charset="0"/>
              </a:rPr>
              <a:t> Thu </a:t>
            </a:r>
            <a:r>
              <a:rPr lang="en-US" sz="3000" b="1" dirty="0" err="1">
                <a:latin typeface="Arial" pitchFamily="34" charset="0"/>
                <a:cs typeface="Arial" pitchFamily="34" charset="0"/>
              </a:rPr>
              <a:t>hoạch</a:t>
            </a:r>
            <a:r>
              <a:rPr lang="en-US" sz="3000" b="1" dirty="0">
                <a:latin typeface="Arial" pitchFamily="34" charset="0"/>
                <a:cs typeface="Arial" pitchFamily="34" charset="0"/>
              </a:rPr>
              <a:t> </a:t>
            </a:r>
            <a:r>
              <a:rPr lang="en-US" sz="3000" b="1" dirty="0" err="1">
                <a:latin typeface="Arial" pitchFamily="34" charset="0"/>
                <a:cs typeface="Arial" pitchFamily="34" charset="0"/>
              </a:rPr>
              <a:t>cây</a:t>
            </a:r>
            <a:r>
              <a:rPr lang="en-US" sz="3000" b="1" dirty="0">
                <a:latin typeface="Arial" pitchFamily="34" charset="0"/>
                <a:cs typeface="Arial" pitchFamily="34" charset="0"/>
              </a:rPr>
              <a:t> </a:t>
            </a:r>
            <a:r>
              <a:rPr lang="en-US" sz="3000" b="1" dirty="0" err="1">
                <a:latin typeface="Arial" pitchFamily="34" charset="0"/>
                <a:cs typeface="Arial" pitchFamily="34" charset="0"/>
              </a:rPr>
              <a:t>đay</a:t>
            </a:r>
            <a:endParaRPr lang="en-US" sz="3000" b="1" dirty="0">
              <a:latin typeface="Arial" pitchFamily="34" charset="0"/>
              <a:cs typeface="Arial" pitchFamily="34" charset="0"/>
            </a:endParaRPr>
          </a:p>
        </p:txBody>
      </p:sp>
    </p:spTree>
    <p:extLst>
      <p:ext uri="{BB962C8B-B14F-4D97-AF65-F5344CB8AC3E}">
        <p14:creationId xmlns:p14="http://schemas.microsoft.com/office/powerpoint/2010/main" val="1268360583"/>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ox(in)">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box(in)">
                                      <p:cBhvr>
                                        <p:cTn id="12"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872242" y="130258"/>
            <a:ext cx="7028328" cy="4177997"/>
            <a:chOff x="2550" y="584"/>
            <a:chExt cx="3089" cy="2073"/>
          </a:xfrm>
        </p:grpSpPr>
        <p:pic>
          <p:nvPicPr>
            <p:cNvPr id="11273" name="Picture 9" descr="che bien day"/>
            <p:cNvPicPr>
              <a:picLocks noChangeAspect="1" noChangeArrowheads="1"/>
            </p:cNvPicPr>
            <p:nvPr/>
          </p:nvPicPr>
          <p:blipFill>
            <a:blip r:embed="rId2"/>
            <a:srcRect b="5333"/>
            <a:stretch>
              <a:fillRect/>
            </a:stretch>
          </p:blipFill>
          <p:spPr bwMode="auto">
            <a:xfrm>
              <a:off x="2880" y="888"/>
              <a:ext cx="2595" cy="1769"/>
            </a:xfrm>
            <a:prstGeom prst="rect">
              <a:avLst/>
            </a:prstGeom>
            <a:noFill/>
          </p:spPr>
        </p:pic>
        <p:sp>
          <p:nvSpPr>
            <p:cNvPr id="11274" name="Text Box 10"/>
            <p:cNvSpPr txBox="1">
              <a:spLocks noChangeArrowheads="1"/>
            </p:cNvSpPr>
            <p:nvPr/>
          </p:nvSpPr>
          <p:spPr bwMode="auto">
            <a:xfrm>
              <a:off x="2550" y="584"/>
              <a:ext cx="3089" cy="275"/>
            </a:xfrm>
            <a:prstGeom prst="rect">
              <a:avLst/>
            </a:prstGeom>
            <a:noFill/>
            <a:ln w="9525">
              <a:noFill/>
              <a:miter lim="800000"/>
              <a:headEnd/>
              <a:tailEnd/>
            </a:ln>
            <a:effectLst/>
          </p:spPr>
          <p:txBody>
            <a:bodyPr wrap="none">
              <a:spAutoFit/>
            </a:bodyPr>
            <a:lstStyle/>
            <a:p>
              <a:r>
                <a:rPr lang="en-US" sz="3000" b="1" dirty="0">
                  <a:latin typeface="Arial" pitchFamily="34" charset="0"/>
                  <a:cs typeface="Arial" pitchFamily="34" charset="0"/>
                </a:rPr>
                <a:t>     </a:t>
              </a:r>
              <a:r>
                <a:rPr lang="en-US" sz="3000" b="1" dirty="0" err="1">
                  <a:latin typeface="Arial" pitchFamily="34" charset="0"/>
                  <a:cs typeface="Arial" pitchFamily="34" charset="0"/>
                </a:rPr>
                <a:t>Bóc</a:t>
              </a:r>
              <a:r>
                <a:rPr lang="en-US" sz="3000" b="1" dirty="0">
                  <a:latin typeface="Arial" pitchFamily="34" charset="0"/>
                  <a:cs typeface="Arial" pitchFamily="34" charset="0"/>
                </a:rPr>
                <a:t> </a:t>
              </a:r>
              <a:r>
                <a:rPr lang="en-US" sz="3000" b="1" dirty="0" err="1">
                  <a:latin typeface="Arial" pitchFamily="34" charset="0"/>
                  <a:cs typeface="Arial" pitchFamily="34" charset="0"/>
                </a:rPr>
                <a:t>lấy</a:t>
              </a:r>
              <a:r>
                <a:rPr lang="en-US" sz="3000" b="1" dirty="0">
                  <a:latin typeface="Arial" pitchFamily="34" charset="0"/>
                  <a:cs typeface="Arial" pitchFamily="34" charset="0"/>
                </a:rPr>
                <a:t> </a:t>
              </a:r>
              <a:r>
                <a:rPr lang="en-US" sz="3000" b="1" dirty="0" err="1">
                  <a:latin typeface="Arial" pitchFamily="34" charset="0"/>
                  <a:cs typeface="Arial" pitchFamily="34" charset="0"/>
                </a:rPr>
                <a:t>phần</a:t>
              </a:r>
              <a:r>
                <a:rPr lang="en-US" sz="3000" b="1" dirty="0">
                  <a:latin typeface="Arial" pitchFamily="34" charset="0"/>
                  <a:cs typeface="Arial" pitchFamily="34" charset="0"/>
                </a:rPr>
                <a:t> </a:t>
              </a:r>
              <a:r>
                <a:rPr lang="en-US" sz="3000" b="1" dirty="0" err="1">
                  <a:latin typeface="Arial" pitchFamily="34" charset="0"/>
                  <a:cs typeface="Arial" pitchFamily="34" charset="0"/>
                </a:rPr>
                <a:t>vỏ</a:t>
              </a:r>
              <a:r>
                <a:rPr lang="en-US" sz="3000" b="1" dirty="0">
                  <a:latin typeface="Arial" pitchFamily="34" charset="0"/>
                  <a:cs typeface="Arial" pitchFamily="34" charset="0"/>
                </a:rPr>
                <a:t>, </a:t>
              </a:r>
              <a:r>
                <a:rPr lang="en-US" sz="3000" b="1" dirty="0" err="1">
                  <a:latin typeface="Arial" pitchFamily="34" charset="0"/>
                  <a:cs typeface="Arial" pitchFamily="34" charset="0"/>
                </a:rPr>
                <a:t>đem</a:t>
              </a:r>
              <a:r>
                <a:rPr lang="en-US" sz="3000" b="1" dirty="0">
                  <a:latin typeface="Arial" pitchFamily="34" charset="0"/>
                  <a:cs typeface="Arial" pitchFamily="34" charset="0"/>
                </a:rPr>
                <a:t> </a:t>
              </a:r>
              <a:r>
                <a:rPr lang="en-US" sz="3000" b="1" dirty="0" err="1">
                  <a:latin typeface="Arial" pitchFamily="34" charset="0"/>
                  <a:cs typeface="Arial" pitchFamily="34" charset="0"/>
                </a:rPr>
                <a:t>ngâm</a:t>
              </a:r>
              <a:r>
                <a:rPr lang="en-US" sz="3000" b="1" dirty="0">
                  <a:latin typeface="Arial" pitchFamily="34" charset="0"/>
                  <a:cs typeface="Arial" pitchFamily="34" charset="0"/>
                </a:rPr>
                <a:t> </a:t>
              </a:r>
              <a:r>
                <a:rPr lang="en-US" sz="3000" b="1" dirty="0" err="1">
                  <a:latin typeface="Arial" pitchFamily="34" charset="0"/>
                  <a:cs typeface="Arial" pitchFamily="34" charset="0"/>
                </a:rPr>
                <a:t>nước</a:t>
              </a:r>
              <a:r>
                <a:rPr lang="en-US" sz="3000" b="1" dirty="0">
                  <a:latin typeface="Arial" pitchFamily="34" charset="0"/>
                  <a:cs typeface="Arial" pitchFamily="34" charset="0"/>
                </a:rPr>
                <a:t> </a:t>
              </a:r>
            </a:p>
          </p:txBody>
        </p:sp>
      </p:grpSp>
    </p:spTree>
    <p:extLst>
      <p:ext uri="{BB962C8B-B14F-4D97-AF65-F5344CB8AC3E}">
        <p14:creationId xmlns:p14="http://schemas.microsoft.com/office/powerpoint/2010/main" val="4215951344"/>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a:grpSpLocks/>
          </p:cNvGrpSpPr>
          <p:nvPr/>
        </p:nvGrpSpPr>
        <p:grpSpPr bwMode="auto">
          <a:xfrm>
            <a:off x="1428750" y="189317"/>
            <a:ext cx="6115050" cy="4287254"/>
            <a:chOff x="235" y="819"/>
            <a:chExt cx="2640" cy="2207"/>
          </a:xfrm>
        </p:grpSpPr>
        <p:pic>
          <p:nvPicPr>
            <p:cNvPr id="11276" name="Picture 12" descr="che bien day 2"/>
            <p:cNvPicPr>
              <a:picLocks noChangeAspect="1" noChangeArrowheads="1"/>
            </p:cNvPicPr>
            <p:nvPr/>
          </p:nvPicPr>
          <p:blipFill>
            <a:blip r:embed="rId2"/>
            <a:srcRect/>
            <a:stretch>
              <a:fillRect/>
            </a:stretch>
          </p:blipFill>
          <p:spPr bwMode="auto">
            <a:xfrm>
              <a:off x="235" y="1104"/>
              <a:ext cx="2640" cy="1922"/>
            </a:xfrm>
            <a:prstGeom prst="rect">
              <a:avLst/>
            </a:prstGeom>
            <a:noFill/>
          </p:spPr>
        </p:pic>
        <p:sp>
          <p:nvSpPr>
            <p:cNvPr id="11277" name="Text Box 13"/>
            <p:cNvSpPr txBox="1">
              <a:spLocks noChangeArrowheads="1"/>
            </p:cNvSpPr>
            <p:nvPr/>
          </p:nvSpPr>
          <p:spPr bwMode="auto">
            <a:xfrm>
              <a:off x="748" y="819"/>
              <a:ext cx="1823" cy="285"/>
            </a:xfrm>
            <a:prstGeom prst="rect">
              <a:avLst/>
            </a:prstGeom>
            <a:noFill/>
            <a:ln w="9525">
              <a:noFill/>
              <a:miter lim="800000"/>
              <a:headEnd/>
              <a:tailEnd/>
            </a:ln>
            <a:effectLst/>
          </p:spPr>
          <p:txBody>
            <a:bodyPr>
              <a:spAutoFit/>
            </a:bodyPr>
            <a:lstStyle/>
            <a:p>
              <a:pPr>
                <a:spcBef>
                  <a:spcPct val="50000"/>
                </a:spcBef>
              </a:pPr>
              <a:r>
                <a:rPr lang="en-US" b="1" dirty="0"/>
                <a:t>  </a:t>
              </a:r>
              <a:r>
                <a:rPr lang="en-US" sz="3000" b="1" dirty="0" err="1">
                  <a:latin typeface="Arial" pitchFamily="34" charset="0"/>
                  <a:cs typeface="Arial" pitchFamily="34" charset="0"/>
                </a:rPr>
                <a:t>Tước</a:t>
              </a:r>
              <a:r>
                <a:rPr lang="en-US" sz="3000" b="1" dirty="0">
                  <a:latin typeface="Arial" pitchFamily="34" charset="0"/>
                  <a:cs typeface="Arial" pitchFamily="34" charset="0"/>
                </a:rPr>
                <a:t> </a:t>
              </a:r>
              <a:r>
                <a:rPr lang="en-US" sz="3000" b="1" dirty="0" err="1">
                  <a:latin typeface="Arial" pitchFamily="34" charset="0"/>
                  <a:cs typeface="Arial" pitchFamily="34" charset="0"/>
                </a:rPr>
                <a:t>đay</a:t>
              </a:r>
              <a:r>
                <a:rPr lang="en-US" sz="3000" b="1" dirty="0">
                  <a:latin typeface="Arial" pitchFamily="34" charset="0"/>
                  <a:cs typeface="Arial" pitchFamily="34" charset="0"/>
                </a:rPr>
                <a:t> </a:t>
              </a:r>
              <a:r>
                <a:rPr lang="en-US" sz="3000" b="1" dirty="0" err="1">
                  <a:latin typeface="Arial" pitchFamily="34" charset="0"/>
                  <a:cs typeface="Arial" pitchFamily="34" charset="0"/>
                </a:rPr>
                <a:t>thành</a:t>
              </a:r>
              <a:r>
                <a:rPr lang="en-US" sz="3000" b="1" dirty="0">
                  <a:latin typeface="Arial" pitchFamily="34" charset="0"/>
                  <a:cs typeface="Arial" pitchFamily="34" charset="0"/>
                </a:rPr>
                <a:t> </a:t>
              </a:r>
              <a:r>
                <a:rPr lang="en-US" sz="3000" b="1" dirty="0" err="1">
                  <a:latin typeface="Arial" pitchFamily="34" charset="0"/>
                  <a:cs typeface="Arial" pitchFamily="34" charset="0"/>
                </a:rPr>
                <a:t>sợi</a:t>
              </a:r>
              <a:endParaRPr lang="en-US" sz="3000" b="1" dirty="0">
                <a:latin typeface="Arial" pitchFamily="34" charset="0"/>
                <a:cs typeface="Arial" pitchFamily="34" charset="0"/>
              </a:endParaRPr>
            </a:p>
          </p:txBody>
        </p:sp>
      </p:grpSp>
    </p:spTree>
    <p:extLst>
      <p:ext uri="{BB962C8B-B14F-4D97-AF65-F5344CB8AC3E}">
        <p14:creationId xmlns:p14="http://schemas.microsoft.com/office/powerpoint/2010/main" val="279440853"/>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a:grpSpLocks/>
          </p:cNvGrpSpPr>
          <p:nvPr/>
        </p:nvGrpSpPr>
        <p:grpSpPr bwMode="auto">
          <a:xfrm>
            <a:off x="1621631" y="-891"/>
            <a:ext cx="6172200" cy="4528638"/>
            <a:chOff x="3057" y="794"/>
            <a:chExt cx="2592" cy="2230"/>
          </a:xfrm>
        </p:grpSpPr>
        <p:pic>
          <p:nvPicPr>
            <p:cNvPr id="11279" name="Picture 15" descr="soi day"/>
            <p:cNvPicPr>
              <a:picLocks noChangeAspect="1" noChangeArrowheads="1"/>
            </p:cNvPicPr>
            <p:nvPr/>
          </p:nvPicPr>
          <p:blipFill>
            <a:blip r:embed="rId2"/>
            <a:srcRect t="16400" r="23199"/>
            <a:stretch>
              <a:fillRect/>
            </a:stretch>
          </p:blipFill>
          <p:spPr bwMode="auto">
            <a:xfrm>
              <a:off x="3057" y="1104"/>
              <a:ext cx="2592" cy="1920"/>
            </a:xfrm>
            <a:prstGeom prst="rect">
              <a:avLst/>
            </a:prstGeom>
            <a:noFill/>
          </p:spPr>
        </p:pic>
        <p:sp>
          <p:nvSpPr>
            <p:cNvPr id="11280" name="Text Box 16"/>
            <p:cNvSpPr txBox="1">
              <a:spLocks noChangeArrowheads="1"/>
            </p:cNvSpPr>
            <p:nvPr/>
          </p:nvSpPr>
          <p:spPr bwMode="auto">
            <a:xfrm>
              <a:off x="3911" y="794"/>
              <a:ext cx="817" cy="273"/>
            </a:xfrm>
            <a:prstGeom prst="rect">
              <a:avLst/>
            </a:prstGeom>
            <a:noFill/>
            <a:ln w="9525">
              <a:noFill/>
              <a:miter lim="800000"/>
              <a:headEnd/>
              <a:tailEnd/>
            </a:ln>
            <a:effectLst/>
          </p:spPr>
          <p:txBody>
            <a:bodyPr>
              <a:spAutoFit/>
            </a:bodyPr>
            <a:lstStyle/>
            <a:p>
              <a:pPr>
                <a:spcBef>
                  <a:spcPct val="50000"/>
                </a:spcBef>
              </a:pPr>
              <a:r>
                <a:rPr lang="en-US" sz="3000" b="1" dirty="0">
                  <a:latin typeface="Arial" pitchFamily="34" charset="0"/>
                  <a:cs typeface="Arial" pitchFamily="34" charset="0"/>
                </a:rPr>
                <a:t>  </a:t>
              </a:r>
              <a:r>
                <a:rPr lang="en-US" sz="3000" b="1" dirty="0" err="1">
                  <a:latin typeface="Arial" pitchFamily="34" charset="0"/>
                  <a:cs typeface="Arial" pitchFamily="34" charset="0"/>
                </a:rPr>
                <a:t>Sợi</a:t>
              </a:r>
              <a:r>
                <a:rPr lang="en-US" sz="3000" b="1" dirty="0">
                  <a:latin typeface="Arial" pitchFamily="34" charset="0"/>
                  <a:cs typeface="Arial" pitchFamily="34" charset="0"/>
                </a:rPr>
                <a:t> </a:t>
              </a:r>
              <a:r>
                <a:rPr lang="en-US" sz="3000" b="1" dirty="0" err="1">
                  <a:latin typeface="Arial" pitchFamily="34" charset="0"/>
                  <a:cs typeface="Arial" pitchFamily="34" charset="0"/>
                </a:rPr>
                <a:t>đay</a:t>
              </a:r>
              <a:endParaRPr lang="en-US" sz="3000" b="1" dirty="0">
                <a:latin typeface="Arial" pitchFamily="34" charset="0"/>
                <a:cs typeface="Arial" pitchFamily="34" charset="0"/>
              </a:endParaRPr>
            </a:p>
          </p:txBody>
        </p:sp>
      </p:grpSp>
    </p:spTree>
    <p:extLst>
      <p:ext uri="{BB962C8B-B14F-4D97-AF65-F5344CB8AC3E}">
        <p14:creationId xmlns:p14="http://schemas.microsoft.com/office/powerpoint/2010/main" val="1217872611"/>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43050" y="514350"/>
            <a:ext cx="234315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Sợi đay:</a:t>
            </a:r>
          </a:p>
        </p:txBody>
      </p:sp>
      <p:sp>
        <p:nvSpPr>
          <p:cNvPr id="12294" name="Text Box 6"/>
          <p:cNvSpPr txBox="1">
            <a:spLocks noChangeArrowheads="1"/>
          </p:cNvSpPr>
          <p:nvPr/>
        </p:nvSpPr>
        <p:spPr bwMode="auto">
          <a:xfrm>
            <a:off x="1663130" y="1143000"/>
            <a:ext cx="7182920" cy="1015663"/>
          </a:xfrm>
          <a:prstGeom prst="rect">
            <a:avLst/>
          </a:prstGeom>
          <a:noFill/>
          <a:ln w="9525">
            <a:noFill/>
            <a:miter lim="800000"/>
            <a:headEnd/>
            <a:tailEnd/>
          </a:ln>
          <a:effectLst/>
        </p:spPr>
        <p:txBody>
          <a:bodyPr wrap="square">
            <a:spAutoFit/>
          </a:bodyPr>
          <a:lstStyle/>
          <a:p>
            <a:pPr marL="173831" indent="-173831" algn="just">
              <a:spcBef>
                <a:spcPct val="50000"/>
              </a:spcBef>
            </a:pPr>
            <a:r>
              <a:rPr lang="en-US" sz="2000" dirty="0">
                <a:latin typeface="Arial" pitchFamily="34" charset="0"/>
                <a:cs typeface="Arial" pitchFamily="34" charset="0"/>
              </a:rPr>
              <a:t>* </a:t>
            </a:r>
            <a:r>
              <a:rPr lang="en-US" sz="2000" dirty="0" err="1">
                <a:latin typeface="Arial" pitchFamily="34" charset="0"/>
                <a:cs typeface="Arial" pitchFamily="34" charset="0"/>
              </a:rPr>
              <a:t>Sản</a:t>
            </a:r>
            <a:r>
              <a:rPr lang="en-US" sz="2000" dirty="0">
                <a:latin typeface="Arial" pitchFamily="34" charset="0"/>
                <a:cs typeface="Arial" pitchFamily="34" charset="0"/>
              </a:rPr>
              <a:t> </a:t>
            </a:r>
            <a:r>
              <a:rPr lang="en-US" sz="2000" dirty="0" err="1">
                <a:latin typeface="Arial" pitchFamily="34" charset="0"/>
                <a:cs typeface="Arial" pitchFamily="34" charset="0"/>
              </a:rPr>
              <a:t>phẩm</a:t>
            </a:r>
            <a:r>
              <a:rPr lang="en-US" sz="2000" dirty="0">
                <a:latin typeface="Arial" pitchFamily="34" charset="0"/>
                <a:cs typeface="Arial" pitchFamily="34" charset="0"/>
              </a:rPr>
              <a:t> </a:t>
            </a:r>
            <a:r>
              <a:rPr lang="en-US" sz="2000" dirty="0" err="1">
                <a:latin typeface="Arial" pitchFamily="34" charset="0"/>
                <a:cs typeface="Arial" pitchFamily="34" charset="0"/>
              </a:rPr>
              <a:t>tư</a:t>
            </a:r>
            <a:r>
              <a:rPr lang="en-US" sz="2000" dirty="0">
                <a:latin typeface="Arial" pitchFamily="34" charset="0"/>
                <a:cs typeface="Arial" pitchFamily="34" charset="0"/>
              </a:rPr>
              <a:t>̀ </a:t>
            </a:r>
            <a:r>
              <a:rPr lang="en-US" sz="2000" dirty="0" err="1">
                <a:latin typeface="Arial" pitchFamily="34" charset="0"/>
                <a:cs typeface="Arial" pitchFamily="34" charset="0"/>
              </a:rPr>
              <a:t>cây</a:t>
            </a:r>
            <a:r>
              <a:rPr lang="en-US" sz="2000" dirty="0">
                <a:latin typeface="Arial" pitchFamily="34" charset="0"/>
                <a:cs typeface="Arial" pitchFamily="34" charset="0"/>
              </a:rPr>
              <a:t> </a:t>
            </a:r>
            <a:r>
              <a:rPr lang="en-US" sz="2000" dirty="0" err="1">
                <a:latin typeface="Arial" pitchFamily="34" charset="0"/>
                <a:cs typeface="Arial" pitchFamily="34" charset="0"/>
              </a:rPr>
              <a:t>đay</a:t>
            </a:r>
            <a:r>
              <a:rPr lang="en-US" sz="2000" dirty="0">
                <a:latin typeface="Arial" pitchFamily="34" charset="0"/>
                <a:cs typeface="Arial" pitchFamily="34" charset="0"/>
              </a:rPr>
              <a:t> </a:t>
            </a:r>
            <a:r>
              <a:rPr lang="en-US" sz="2000" dirty="0" err="1">
                <a:latin typeface="Arial" pitchFamily="34" charset="0"/>
                <a:cs typeface="Arial" pitchFamily="34" charset="0"/>
              </a:rPr>
              <a:t>hết</a:t>
            </a:r>
            <a:r>
              <a:rPr lang="en-US" sz="2000" dirty="0">
                <a:latin typeface="Arial" pitchFamily="34" charset="0"/>
                <a:cs typeface="Arial" pitchFamily="34" charset="0"/>
              </a:rPr>
              <a:t> </a:t>
            </a:r>
            <a:r>
              <a:rPr lang="en-US" sz="2000" dirty="0" err="1">
                <a:latin typeface="Arial" pitchFamily="34" charset="0"/>
                <a:cs typeface="Arial" pitchFamily="34" charset="0"/>
              </a:rPr>
              <a:t>sức</a:t>
            </a:r>
            <a:r>
              <a:rPr lang="en-US" sz="2000" dirty="0">
                <a:latin typeface="Arial" pitchFamily="34" charset="0"/>
                <a:cs typeface="Arial" pitchFamily="34" charset="0"/>
              </a:rPr>
              <a:t> </a:t>
            </a:r>
            <a:r>
              <a:rPr lang="en-US" sz="2000" dirty="0" err="1">
                <a:latin typeface="Arial" pitchFamily="34" charset="0"/>
                <a:cs typeface="Arial" pitchFamily="34" charset="0"/>
              </a:rPr>
              <a:t>phong</a:t>
            </a:r>
            <a:r>
              <a:rPr lang="en-US" sz="2000" dirty="0">
                <a:latin typeface="Arial" pitchFamily="34" charset="0"/>
                <a:cs typeface="Arial" pitchFamily="34" charset="0"/>
              </a:rPr>
              <a:t> </a:t>
            </a:r>
            <a:r>
              <a:rPr lang="en-US" sz="2000" dirty="0" err="1">
                <a:latin typeface="Arial" pitchFamily="34" charset="0"/>
                <a:cs typeface="Arial" pitchFamily="34" charset="0"/>
              </a:rPr>
              <a:t>phu</a:t>
            </a:r>
            <a:r>
              <a:rPr lang="en-US" sz="2000" dirty="0">
                <a:latin typeface="Arial" pitchFamily="34" charset="0"/>
                <a:cs typeface="Arial" pitchFamily="34" charset="0"/>
              </a:rPr>
              <a:t>́ </a:t>
            </a:r>
            <a:r>
              <a:rPr lang="en-US" sz="2000" dirty="0" err="1">
                <a:latin typeface="Arial" pitchFamily="34" charset="0"/>
                <a:cs typeface="Arial" pitchFamily="34" charset="0"/>
              </a:rPr>
              <a:t>như</a:t>
            </a:r>
            <a:r>
              <a:rPr lang="en-US" sz="2000" dirty="0">
                <a:latin typeface="Arial" pitchFamily="34" charset="0"/>
                <a:cs typeface="Arial" pitchFamily="34" charset="0"/>
              </a:rPr>
              <a:t>: </a:t>
            </a:r>
            <a:r>
              <a:rPr lang="en-US" sz="2000" dirty="0" err="1">
                <a:latin typeface="Arial" pitchFamily="34" charset="0"/>
                <a:cs typeface="Arial" pitchFamily="34" charset="0"/>
              </a:rPr>
              <a:t>Dây</a:t>
            </a:r>
            <a:r>
              <a:rPr lang="en-US" sz="2000" dirty="0">
                <a:latin typeface="Arial" pitchFamily="34" charset="0"/>
                <a:cs typeface="Arial" pitchFamily="34" charset="0"/>
              </a:rPr>
              <a:t> </a:t>
            </a:r>
            <a:r>
              <a:rPr lang="en-US" sz="2000" dirty="0" err="1">
                <a:latin typeface="Arial" pitchFamily="34" charset="0"/>
                <a:cs typeface="Arial" pitchFamily="34" charset="0"/>
              </a:rPr>
              <a:t>thừng</a:t>
            </a:r>
            <a:r>
              <a:rPr lang="en-US" sz="2000" dirty="0">
                <a:latin typeface="Arial" pitchFamily="34" charset="0"/>
                <a:cs typeface="Arial" pitchFamily="34" charset="0"/>
              </a:rPr>
              <a:t>,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bồi</a:t>
            </a:r>
            <a:r>
              <a:rPr lang="en-US" sz="2000" dirty="0">
                <a:latin typeface="Arial" pitchFamily="34" charset="0"/>
                <a:cs typeface="Arial" pitchFamily="34" charset="0"/>
              </a:rPr>
              <a:t>, </a:t>
            </a:r>
            <a:r>
              <a:rPr lang="en-US" sz="2000" dirty="0" err="1">
                <a:latin typeface="Arial" pitchFamily="34" charset="0"/>
                <a:cs typeface="Arial" pitchFamily="34" charset="0"/>
              </a:rPr>
              <a:t>bao</a:t>
            </a:r>
            <a:r>
              <a:rPr lang="en-US" sz="2000" dirty="0">
                <a:latin typeface="Arial" pitchFamily="34" charset="0"/>
                <a:cs typeface="Arial" pitchFamily="34" charset="0"/>
              </a:rPr>
              <a:t> </a:t>
            </a:r>
            <a:r>
              <a:rPr lang="en-US" sz="2000" dirty="0" err="1">
                <a:latin typeface="Arial" pitchFamily="34" charset="0"/>
                <a:cs typeface="Arial" pitchFamily="34" charset="0"/>
              </a:rPr>
              <a:t>tải</a:t>
            </a:r>
            <a:r>
              <a:rPr lang="en-US" sz="2000" dirty="0">
                <a:latin typeface="Arial" pitchFamily="34" charset="0"/>
                <a:cs typeface="Arial" pitchFamily="34" charset="0"/>
              </a:rPr>
              <a:t>. </a:t>
            </a:r>
            <a:r>
              <a:rPr lang="en-US" sz="2000" dirty="0" err="1">
                <a:latin typeface="Arial" pitchFamily="34" charset="0"/>
                <a:cs typeface="Arial" pitchFamily="34" charset="0"/>
              </a:rPr>
              <a:t>Toàn</a:t>
            </a:r>
            <a:r>
              <a:rPr lang="en-US" sz="2000" dirty="0">
                <a:latin typeface="Arial" pitchFamily="34" charset="0"/>
                <a:cs typeface="Arial" pitchFamily="34" charset="0"/>
              </a:rPr>
              <a:t> </a:t>
            </a:r>
            <a:r>
              <a:rPr lang="en-US" sz="2000" dirty="0" err="1">
                <a:latin typeface="Arial" pitchFamily="34" charset="0"/>
                <a:cs typeface="Arial" pitchFamily="34" charset="0"/>
              </a:rPr>
              <a:t>bô</a:t>
            </a:r>
            <a:r>
              <a:rPr lang="en-US" sz="2000" dirty="0">
                <a:latin typeface="Arial" pitchFamily="34" charset="0"/>
                <a:cs typeface="Arial" pitchFamily="34" charset="0"/>
              </a:rPr>
              <a:t>̣ </a:t>
            </a:r>
            <a:r>
              <a:rPr lang="en-US" sz="2000" dirty="0" err="1">
                <a:latin typeface="Arial" pitchFamily="34" charset="0"/>
                <a:cs typeface="Arial" pitchFamily="34" charset="0"/>
              </a:rPr>
              <a:t>cây</a:t>
            </a:r>
            <a:r>
              <a:rPr lang="en-US" sz="2000" dirty="0">
                <a:latin typeface="Arial" pitchFamily="34" charset="0"/>
                <a:cs typeface="Arial" pitchFamily="34" charset="0"/>
              </a:rPr>
              <a:t> </a:t>
            </a:r>
            <a:r>
              <a:rPr lang="en-US" sz="2000" dirty="0" err="1">
                <a:latin typeface="Arial" pitchFamily="34" charset="0"/>
                <a:cs typeface="Arial" pitchFamily="34" charset="0"/>
              </a:rPr>
              <a:t>đay</a:t>
            </a:r>
            <a:r>
              <a:rPr lang="en-US" sz="2000" dirty="0">
                <a:latin typeface="Arial" pitchFamily="34" charset="0"/>
                <a:cs typeface="Arial" pitchFamily="34" charset="0"/>
              </a:rPr>
              <a:t> có </a:t>
            </a:r>
            <a:r>
              <a:rPr lang="en-US" sz="2000" dirty="0" err="1">
                <a:latin typeface="Arial" pitchFamily="34" charset="0"/>
                <a:cs typeface="Arial" pitchFamily="34" charset="0"/>
              </a:rPr>
              <a:t>thê</a:t>
            </a:r>
            <a:r>
              <a:rPr lang="en-US" sz="2000" dirty="0">
                <a:latin typeface="Arial" pitchFamily="34" charset="0"/>
                <a:cs typeface="Arial" pitchFamily="34" charset="0"/>
              </a:rPr>
              <a:t>̉ </a:t>
            </a:r>
            <a:r>
              <a:rPr lang="en-US" sz="2000" dirty="0" err="1">
                <a:latin typeface="Arial" pitchFamily="34" charset="0"/>
                <a:cs typeface="Arial" pitchFamily="34" charset="0"/>
              </a:rPr>
              <a:t>được</a:t>
            </a:r>
            <a:r>
              <a:rPr lang="en-US" sz="2000" dirty="0">
                <a:latin typeface="Arial" pitchFamily="34" charset="0"/>
                <a:cs typeface="Arial" pitchFamily="34" charset="0"/>
              </a:rPr>
              <a:t> </a:t>
            </a:r>
            <a:r>
              <a:rPr lang="en-US" sz="2000" dirty="0" err="1">
                <a:latin typeface="Arial" pitchFamily="34" charset="0"/>
                <a:cs typeface="Arial" pitchFamily="34" charset="0"/>
              </a:rPr>
              <a:t>chê</a:t>
            </a:r>
            <a:r>
              <a:rPr lang="en-US" sz="2000" dirty="0">
                <a:latin typeface="Arial" pitchFamily="34" charset="0"/>
                <a:cs typeface="Arial" pitchFamily="34" charset="0"/>
              </a:rPr>
              <a:t>́ </a:t>
            </a:r>
            <a:r>
              <a:rPr lang="en-US" sz="2000" dirty="0" err="1">
                <a:latin typeface="Arial" pitchFamily="34" charset="0"/>
                <a:cs typeface="Arial" pitchFamily="34" charset="0"/>
              </a:rPr>
              <a:t>biến</a:t>
            </a:r>
            <a:r>
              <a:rPr lang="en-US" sz="2000" dirty="0">
                <a:latin typeface="Arial" pitchFamily="34" charset="0"/>
                <a:cs typeface="Arial" pitchFamily="34" charset="0"/>
              </a:rPr>
              <a:t> </a:t>
            </a:r>
            <a:r>
              <a:rPr lang="en-US" sz="2000" dirty="0" err="1">
                <a:latin typeface="Arial" pitchFamily="34" charset="0"/>
                <a:cs typeface="Arial" pitchFamily="34" charset="0"/>
              </a:rPr>
              <a:t>thành</a:t>
            </a:r>
            <a:r>
              <a:rPr lang="en-US" sz="2000" dirty="0">
                <a:latin typeface="Arial" pitchFamily="34" charset="0"/>
                <a:cs typeface="Arial" pitchFamily="34" charset="0"/>
              </a:rPr>
              <a:t> </a:t>
            </a:r>
            <a:r>
              <a:rPr lang="en-US" sz="2000" dirty="0" err="1">
                <a:latin typeface="Arial" pitchFamily="34" charset="0"/>
                <a:cs typeface="Arial" pitchFamily="34" charset="0"/>
              </a:rPr>
              <a:t>bột</a:t>
            </a:r>
            <a:r>
              <a:rPr lang="en-US" sz="2000" dirty="0">
                <a:latin typeface="Arial" pitchFamily="34" charset="0"/>
                <a:cs typeface="Arial" pitchFamily="34" charset="0"/>
              </a:rPr>
              <a:t> </a:t>
            </a:r>
            <a:r>
              <a:rPr lang="en-US" sz="2000" dirty="0" err="1">
                <a:latin typeface="Arial" pitchFamily="34" charset="0"/>
                <a:cs typeface="Arial" pitchFamily="34" charset="0"/>
              </a:rPr>
              <a:t>giấy</a:t>
            </a:r>
            <a:r>
              <a:rPr lang="en-US" sz="2000" dirty="0">
                <a:latin typeface="Arial" pitchFamily="34" charset="0"/>
                <a:cs typeface="Arial" pitchFamily="34" charset="0"/>
              </a:rPr>
              <a:t>, </a:t>
            </a:r>
            <a:r>
              <a:rPr lang="en-US" sz="2000" dirty="0" err="1">
                <a:latin typeface="Arial" pitchFamily="34" charset="0"/>
                <a:cs typeface="Arial" pitchFamily="34" charset="0"/>
              </a:rPr>
              <a:t>sản</a:t>
            </a:r>
            <a:r>
              <a:rPr lang="en-US" sz="2000" dirty="0">
                <a:latin typeface="Arial" pitchFamily="34" charset="0"/>
                <a:cs typeface="Arial" pitchFamily="34" charset="0"/>
              </a:rPr>
              <a:t> </a:t>
            </a:r>
            <a:r>
              <a:rPr lang="en-US" sz="2000" dirty="0" err="1">
                <a:latin typeface="Arial" pitchFamily="34" charset="0"/>
                <a:cs typeface="Arial" pitchFamily="34" charset="0"/>
              </a:rPr>
              <a:t>xuất</a:t>
            </a:r>
            <a:r>
              <a:rPr lang="en-US" sz="2000" dirty="0">
                <a:latin typeface="Arial" pitchFamily="34" charset="0"/>
                <a:cs typeface="Arial" pitchFamily="34" charset="0"/>
              </a:rPr>
              <a:t> </a:t>
            </a:r>
            <a:r>
              <a:rPr lang="en-US" sz="2000" dirty="0" err="1">
                <a:latin typeface="Arial" pitchFamily="34" charset="0"/>
                <a:cs typeface="Arial" pitchFamily="34" charset="0"/>
              </a:rPr>
              <a:t>các</a:t>
            </a:r>
            <a:r>
              <a:rPr lang="en-US" sz="2000" dirty="0">
                <a:latin typeface="Arial" pitchFamily="34" charset="0"/>
                <a:cs typeface="Arial" pitchFamily="34" charset="0"/>
              </a:rPr>
              <a:t> </a:t>
            </a:r>
            <a:r>
              <a:rPr lang="en-US" sz="2000" dirty="0" err="1">
                <a:latin typeface="Arial" pitchFamily="34" charset="0"/>
                <a:cs typeface="Arial" pitchFamily="34" charset="0"/>
              </a:rPr>
              <a:t>loại</a:t>
            </a:r>
            <a:r>
              <a:rPr lang="en-US" sz="2000" dirty="0">
                <a:latin typeface="Arial" pitchFamily="34" charset="0"/>
                <a:cs typeface="Arial" pitchFamily="34" charset="0"/>
              </a:rPr>
              <a:t> </a:t>
            </a:r>
            <a:r>
              <a:rPr lang="en-US" sz="2000" dirty="0" err="1">
                <a:latin typeface="Arial" pitchFamily="34" charset="0"/>
                <a:cs typeface="Arial" pitchFamily="34" charset="0"/>
              </a:rPr>
              <a:t>giấy</a:t>
            </a:r>
            <a:r>
              <a:rPr lang="en-US" sz="2000" dirty="0">
                <a:latin typeface="Arial" pitchFamily="34" charset="0"/>
                <a:cs typeface="Arial" pitchFamily="34" charset="0"/>
              </a:rPr>
              <a:t> in,…</a:t>
            </a:r>
          </a:p>
        </p:txBody>
      </p:sp>
    </p:spTree>
    <p:extLst>
      <p:ext uri="{BB962C8B-B14F-4D97-AF65-F5344CB8AC3E}">
        <p14:creationId xmlns:p14="http://schemas.microsoft.com/office/powerpoint/2010/main" val="774793982"/>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6313394" y="1048871"/>
            <a:ext cx="2592459" cy="3473054"/>
            <a:chOff x="4088" y="1728"/>
            <a:chExt cx="1384" cy="2917"/>
          </a:xfrm>
        </p:grpSpPr>
        <p:sp>
          <p:nvSpPr>
            <p:cNvPr id="12296" name="Text Box 8"/>
            <p:cNvSpPr txBox="1">
              <a:spLocks noChangeArrowheads="1"/>
            </p:cNvSpPr>
            <p:nvPr/>
          </p:nvSpPr>
          <p:spPr bwMode="auto">
            <a:xfrm>
              <a:off x="4176" y="3792"/>
              <a:ext cx="1104" cy="853"/>
            </a:xfrm>
            <a:prstGeom prst="rect">
              <a:avLst/>
            </a:prstGeom>
            <a:noFill/>
            <a:ln w="9525">
              <a:noFill/>
              <a:miter lim="800000"/>
              <a:headEnd/>
              <a:tailEnd/>
            </a:ln>
            <a:effectLst/>
          </p:spPr>
          <p:txBody>
            <a:bodyPr>
              <a:spAutoFit/>
            </a:bodyPr>
            <a:lstStyle/>
            <a:p>
              <a:pPr algn="ctr">
                <a:spcBef>
                  <a:spcPct val="50000"/>
                </a:spcBef>
              </a:pPr>
              <a:r>
                <a:rPr lang="en-US" sz="3000">
                  <a:latin typeface="Arial" pitchFamily="34" charset="0"/>
                  <a:cs typeface="Arial" pitchFamily="34" charset="0"/>
                </a:rPr>
                <a:t>Bao tải</a:t>
              </a:r>
            </a:p>
          </p:txBody>
        </p:sp>
        <p:pic>
          <p:nvPicPr>
            <p:cNvPr id="12297" name="Picture 9" descr="Bao tai"/>
            <p:cNvPicPr>
              <a:picLocks noChangeAspect="1" noChangeArrowheads="1"/>
            </p:cNvPicPr>
            <p:nvPr/>
          </p:nvPicPr>
          <p:blipFill>
            <a:blip r:embed="rId2"/>
            <a:srcRect/>
            <a:stretch>
              <a:fillRect/>
            </a:stretch>
          </p:blipFill>
          <p:spPr bwMode="auto">
            <a:xfrm>
              <a:off x="4088" y="1728"/>
              <a:ext cx="1384" cy="2079"/>
            </a:xfrm>
            <a:prstGeom prst="rect">
              <a:avLst/>
            </a:prstGeom>
            <a:noFill/>
          </p:spPr>
        </p:pic>
      </p:grpSp>
      <p:grpSp>
        <p:nvGrpSpPr>
          <p:cNvPr id="3" name="Group 10"/>
          <p:cNvGrpSpPr>
            <a:grpSpLocks/>
          </p:cNvGrpSpPr>
          <p:nvPr/>
        </p:nvGrpSpPr>
        <p:grpSpPr bwMode="auto">
          <a:xfrm>
            <a:off x="3346581" y="914400"/>
            <a:ext cx="2628900" cy="2880122"/>
            <a:chOff x="-26" y="1415"/>
            <a:chExt cx="2208" cy="2419"/>
          </a:xfrm>
        </p:grpSpPr>
        <p:sp>
          <p:nvSpPr>
            <p:cNvPr id="12299" name="Text Box 11"/>
            <p:cNvSpPr txBox="1">
              <a:spLocks noChangeArrowheads="1"/>
            </p:cNvSpPr>
            <p:nvPr/>
          </p:nvSpPr>
          <p:spPr bwMode="auto">
            <a:xfrm>
              <a:off x="125" y="1415"/>
              <a:ext cx="1906" cy="465"/>
            </a:xfrm>
            <a:prstGeom prst="rect">
              <a:avLst/>
            </a:prstGeom>
            <a:noFill/>
            <a:ln w="9525">
              <a:noFill/>
              <a:miter lim="800000"/>
              <a:headEnd/>
              <a:tailEnd/>
            </a:ln>
            <a:effectLst/>
          </p:spPr>
          <p:txBody>
            <a:bodyPr wrap="square">
              <a:spAutoFit/>
            </a:bodyPr>
            <a:lstStyle/>
            <a:p>
              <a:pPr algn="ctr">
                <a:spcBef>
                  <a:spcPct val="50000"/>
                </a:spcBef>
              </a:pPr>
              <a:r>
                <a:rPr lang="en-US" sz="3000" dirty="0" err="1">
                  <a:latin typeface="Arial" pitchFamily="34" charset="0"/>
                  <a:cs typeface="Arial" pitchFamily="34" charset="0"/>
                </a:rPr>
                <a:t>Dây</a:t>
              </a:r>
              <a:r>
                <a:rPr lang="en-US" sz="3000" dirty="0">
                  <a:latin typeface="Arial" pitchFamily="34" charset="0"/>
                  <a:cs typeface="Arial" pitchFamily="34" charset="0"/>
                </a:rPr>
                <a:t> </a:t>
              </a:r>
              <a:r>
                <a:rPr lang="en-US" sz="3000" dirty="0" err="1">
                  <a:latin typeface="Arial" pitchFamily="34" charset="0"/>
                  <a:cs typeface="Arial" pitchFamily="34" charset="0"/>
                </a:rPr>
                <a:t>thừng</a:t>
              </a:r>
              <a:endParaRPr lang="en-US" sz="3000" dirty="0">
                <a:latin typeface="Arial" pitchFamily="34" charset="0"/>
                <a:cs typeface="Arial" pitchFamily="34" charset="0"/>
              </a:endParaRPr>
            </a:p>
          </p:txBody>
        </p:sp>
        <p:pic>
          <p:nvPicPr>
            <p:cNvPr id="12300" name="Picture 12" descr="day thung "/>
            <p:cNvPicPr>
              <a:picLocks noChangeAspect="1" noChangeArrowheads="1"/>
            </p:cNvPicPr>
            <p:nvPr/>
          </p:nvPicPr>
          <p:blipFill>
            <a:blip r:embed="rId3"/>
            <a:srcRect/>
            <a:stretch>
              <a:fillRect/>
            </a:stretch>
          </p:blipFill>
          <p:spPr bwMode="auto">
            <a:xfrm>
              <a:off x="-26" y="1962"/>
              <a:ext cx="2208" cy="1872"/>
            </a:xfrm>
            <a:prstGeom prst="rect">
              <a:avLst/>
            </a:prstGeom>
            <a:noFill/>
          </p:spPr>
        </p:pic>
      </p:grpSp>
      <p:grpSp>
        <p:nvGrpSpPr>
          <p:cNvPr id="4" name="Group 13"/>
          <p:cNvGrpSpPr>
            <a:grpSpLocks/>
          </p:cNvGrpSpPr>
          <p:nvPr/>
        </p:nvGrpSpPr>
        <p:grpSpPr bwMode="auto">
          <a:xfrm>
            <a:off x="389247" y="1315795"/>
            <a:ext cx="2515318" cy="2668192"/>
            <a:chOff x="2256" y="2016"/>
            <a:chExt cx="1728" cy="2241"/>
          </a:xfrm>
        </p:grpSpPr>
        <p:sp>
          <p:nvSpPr>
            <p:cNvPr id="12302" name="Text Box 14"/>
            <p:cNvSpPr txBox="1">
              <a:spLocks noChangeArrowheads="1"/>
            </p:cNvSpPr>
            <p:nvPr/>
          </p:nvSpPr>
          <p:spPr bwMode="auto">
            <a:xfrm>
              <a:off x="2640" y="3792"/>
              <a:ext cx="1104" cy="465"/>
            </a:xfrm>
            <a:prstGeom prst="rect">
              <a:avLst/>
            </a:prstGeom>
            <a:noFill/>
            <a:ln w="9525">
              <a:noFill/>
              <a:miter lim="800000"/>
              <a:headEnd/>
              <a:tailEnd/>
            </a:ln>
            <a:effectLst/>
          </p:spPr>
          <p:txBody>
            <a:bodyPr>
              <a:spAutoFit/>
            </a:bodyPr>
            <a:lstStyle/>
            <a:p>
              <a:pPr algn="ctr">
                <a:spcBef>
                  <a:spcPct val="50000"/>
                </a:spcBef>
              </a:pPr>
              <a:r>
                <a:rPr lang="en-US" sz="3000">
                  <a:latin typeface="Arial" pitchFamily="34" charset="0"/>
                  <a:cs typeface="Arial" pitchFamily="34" charset="0"/>
                </a:rPr>
                <a:t>Thảm</a:t>
              </a:r>
            </a:p>
          </p:txBody>
        </p:sp>
        <p:pic>
          <p:nvPicPr>
            <p:cNvPr id="12303" name="Picture 15" descr="thamday"/>
            <p:cNvPicPr>
              <a:picLocks noChangeAspect="1" noChangeArrowheads="1"/>
            </p:cNvPicPr>
            <p:nvPr/>
          </p:nvPicPr>
          <p:blipFill>
            <a:blip r:embed="rId4"/>
            <a:srcRect/>
            <a:stretch>
              <a:fillRect/>
            </a:stretch>
          </p:blipFill>
          <p:spPr bwMode="auto">
            <a:xfrm>
              <a:off x="2256" y="2016"/>
              <a:ext cx="1728" cy="1728"/>
            </a:xfrm>
            <a:prstGeom prst="rect">
              <a:avLst/>
            </a:prstGeom>
            <a:noFill/>
          </p:spPr>
        </p:pic>
      </p:grpSp>
    </p:spTree>
    <p:extLst>
      <p:ext uri="{BB962C8B-B14F-4D97-AF65-F5344CB8AC3E}">
        <p14:creationId xmlns:p14="http://schemas.microsoft.com/office/powerpoint/2010/main" val="477998812"/>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1000"/>
                                        <p:tgtEl>
                                          <p:spTgt spid="4"/>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sp>
        <p:nvSpPr>
          <p:cNvPr id="14339" name="Text Box 3"/>
          <p:cNvSpPr txBox="1">
            <a:spLocks noChangeArrowheads="1"/>
          </p:cNvSpPr>
          <p:nvPr/>
        </p:nvSpPr>
        <p:spPr bwMode="auto">
          <a:xfrm>
            <a:off x="1885950" y="0"/>
            <a:ext cx="217170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Sợi bông:</a:t>
            </a:r>
          </a:p>
        </p:txBody>
      </p:sp>
      <p:grpSp>
        <p:nvGrpSpPr>
          <p:cNvPr id="14343" name="Group 7"/>
          <p:cNvGrpSpPr>
            <a:grpSpLocks/>
          </p:cNvGrpSpPr>
          <p:nvPr/>
        </p:nvGrpSpPr>
        <p:grpSpPr bwMode="auto">
          <a:xfrm>
            <a:off x="1543050" y="571500"/>
            <a:ext cx="6057900" cy="4619398"/>
            <a:chOff x="384" y="1008"/>
            <a:chExt cx="2544" cy="1600"/>
          </a:xfrm>
        </p:grpSpPr>
        <p:pic>
          <p:nvPicPr>
            <p:cNvPr id="14344" name="Picture 8" descr="cay bong 4"/>
            <p:cNvPicPr>
              <a:picLocks noChangeAspect="1" noChangeArrowheads="1"/>
            </p:cNvPicPr>
            <p:nvPr/>
          </p:nvPicPr>
          <p:blipFill>
            <a:blip r:embed="rId2"/>
            <a:srcRect/>
            <a:stretch>
              <a:fillRect/>
            </a:stretch>
          </p:blipFill>
          <p:spPr bwMode="auto">
            <a:xfrm>
              <a:off x="384" y="1008"/>
              <a:ext cx="2544" cy="1396"/>
            </a:xfrm>
            <a:prstGeom prst="rect">
              <a:avLst/>
            </a:prstGeom>
            <a:noFill/>
          </p:spPr>
        </p:pic>
        <p:sp>
          <p:nvSpPr>
            <p:cNvPr id="14345" name="Text Box 9"/>
            <p:cNvSpPr txBox="1">
              <a:spLocks noChangeArrowheads="1"/>
            </p:cNvSpPr>
            <p:nvPr/>
          </p:nvSpPr>
          <p:spPr bwMode="auto">
            <a:xfrm>
              <a:off x="768" y="2416"/>
              <a:ext cx="1728" cy="19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3000" dirty="0" err="1">
                  <a:latin typeface="Arial" pitchFamily="34" charset="0"/>
                  <a:cs typeface="Arial" pitchFamily="34" charset="0"/>
                </a:rPr>
                <a:t>Cánh</a:t>
              </a:r>
              <a:r>
                <a:rPr lang="en-US" sz="3000" dirty="0">
                  <a:latin typeface="Arial" pitchFamily="34" charset="0"/>
                  <a:cs typeface="Arial" pitchFamily="34" charset="0"/>
                </a:rPr>
                <a:t> </a:t>
              </a:r>
              <a:r>
                <a:rPr lang="en-US" sz="3000" dirty="0" err="1">
                  <a:latin typeface="Arial" pitchFamily="34" charset="0"/>
                  <a:cs typeface="Arial" pitchFamily="34" charset="0"/>
                </a:rPr>
                <a:t>đồng</a:t>
              </a:r>
              <a:r>
                <a:rPr lang="en-US" sz="3000" dirty="0">
                  <a:latin typeface="Arial" pitchFamily="34" charset="0"/>
                  <a:cs typeface="Arial" pitchFamily="34" charset="0"/>
                </a:rPr>
                <a:t> </a:t>
              </a:r>
              <a:r>
                <a:rPr lang="en-US" sz="3000" dirty="0" err="1">
                  <a:latin typeface="Arial" pitchFamily="34" charset="0"/>
                  <a:cs typeface="Arial" pitchFamily="34" charset="0"/>
                </a:rPr>
                <a:t>bông</a:t>
              </a:r>
              <a:endParaRPr lang="en-US" sz="3000" dirty="0">
                <a:latin typeface="Arial" pitchFamily="34" charset="0"/>
                <a:cs typeface="Arial" pitchFamily="34" charset="0"/>
              </a:endParaRPr>
            </a:p>
          </p:txBody>
        </p:sp>
      </p:grpSp>
    </p:spTree>
    <p:extLst>
      <p:ext uri="{BB962C8B-B14F-4D97-AF65-F5344CB8AC3E}">
        <p14:creationId xmlns:p14="http://schemas.microsoft.com/office/powerpoint/2010/main" val="837026067"/>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box(in)">
                                      <p:cBhvr>
                                        <p:cTn id="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grpSp>
        <p:nvGrpSpPr>
          <p:cNvPr id="3" name="Group 10"/>
          <p:cNvGrpSpPr>
            <a:grpSpLocks/>
          </p:cNvGrpSpPr>
          <p:nvPr/>
        </p:nvGrpSpPr>
        <p:grpSpPr bwMode="auto">
          <a:xfrm>
            <a:off x="1677430" y="1015"/>
            <a:ext cx="5943600" cy="4448127"/>
            <a:chOff x="2982" y="801"/>
            <a:chExt cx="1776" cy="1614"/>
          </a:xfrm>
        </p:grpSpPr>
        <p:pic>
          <p:nvPicPr>
            <p:cNvPr id="14347" name="Picture 11" descr="bong 5"/>
            <p:cNvPicPr>
              <a:picLocks noChangeAspect="1" noChangeArrowheads="1"/>
            </p:cNvPicPr>
            <p:nvPr/>
          </p:nvPicPr>
          <p:blipFill>
            <a:blip r:embed="rId2" cstate="print"/>
            <a:srcRect/>
            <a:stretch>
              <a:fillRect/>
            </a:stretch>
          </p:blipFill>
          <p:spPr bwMode="auto">
            <a:xfrm>
              <a:off x="3072" y="1008"/>
              <a:ext cx="1597" cy="1407"/>
            </a:xfrm>
            <a:prstGeom prst="rect">
              <a:avLst/>
            </a:prstGeom>
            <a:noFill/>
          </p:spPr>
        </p:pic>
        <p:sp>
          <p:nvSpPr>
            <p:cNvPr id="14348" name="Text Box 12"/>
            <p:cNvSpPr txBox="1">
              <a:spLocks noChangeArrowheads="1"/>
            </p:cNvSpPr>
            <p:nvPr/>
          </p:nvSpPr>
          <p:spPr bwMode="auto">
            <a:xfrm>
              <a:off x="2982" y="801"/>
              <a:ext cx="1776" cy="201"/>
            </a:xfrm>
            <a:prstGeom prst="rect">
              <a:avLst/>
            </a:prstGeom>
            <a:noFill/>
            <a:ln w="9525">
              <a:noFill/>
              <a:miter lim="800000"/>
              <a:headEnd/>
              <a:tailEnd/>
            </a:ln>
            <a:effectLst/>
          </p:spPr>
          <p:txBody>
            <a:bodyPr>
              <a:spAutoFit/>
            </a:bodyPr>
            <a:lstStyle/>
            <a:p>
              <a:pPr algn="ctr">
                <a:spcBef>
                  <a:spcPct val="50000"/>
                </a:spcBef>
              </a:pPr>
              <a:r>
                <a:rPr lang="en-US" sz="3000" dirty="0" err="1">
                  <a:latin typeface="Arial" pitchFamily="34" charset="0"/>
                  <a:cs typeface="Arial" pitchFamily="34" charset="0"/>
                </a:rPr>
                <a:t>Quả</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a:t>
              </a:r>
              <a:r>
                <a:rPr lang="en-US" sz="3000" dirty="0" err="1">
                  <a:latin typeface="Arial" pitchFamily="34" charset="0"/>
                  <a:cs typeface="Arial" pitchFamily="34" charset="0"/>
                </a:rPr>
                <a:t>đến</a:t>
              </a:r>
              <a:r>
                <a:rPr lang="en-US" sz="3000" dirty="0">
                  <a:latin typeface="Arial" pitchFamily="34" charset="0"/>
                  <a:cs typeface="Arial" pitchFamily="34" charset="0"/>
                </a:rPr>
                <a:t> </a:t>
              </a:r>
              <a:r>
                <a:rPr lang="en-US" sz="3000" dirty="0" err="1">
                  <a:latin typeface="Arial" pitchFamily="34" charset="0"/>
                  <a:cs typeface="Arial" pitchFamily="34" charset="0"/>
                </a:rPr>
                <a:t>kỳ</a:t>
              </a:r>
              <a:r>
                <a:rPr lang="en-US" sz="3000" dirty="0">
                  <a:latin typeface="Arial" pitchFamily="34" charset="0"/>
                  <a:cs typeface="Arial" pitchFamily="34" charset="0"/>
                </a:rPr>
                <a:t> </a:t>
              </a:r>
              <a:r>
                <a:rPr lang="en-US" sz="3000" dirty="0" err="1">
                  <a:latin typeface="Arial" pitchFamily="34" charset="0"/>
                  <a:cs typeface="Arial" pitchFamily="34" charset="0"/>
                </a:rPr>
                <a:t>thu</a:t>
              </a:r>
              <a:r>
                <a:rPr lang="en-US" sz="3000" dirty="0">
                  <a:latin typeface="Arial" pitchFamily="34" charset="0"/>
                  <a:cs typeface="Arial" pitchFamily="34" charset="0"/>
                </a:rPr>
                <a:t> </a:t>
              </a:r>
              <a:r>
                <a:rPr lang="en-US" sz="3000" dirty="0" err="1">
                  <a:latin typeface="Arial" pitchFamily="34" charset="0"/>
                  <a:cs typeface="Arial" pitchFamily="34" charset="0"/>
                </a:rPr>
                <a:t>hoạch</a:t>
              </a:r>
              <a:endParaRPr lang="en-US" sz="3000" dirty="0">
                <a:latin typeface="Arial" pitchFamily="34" charset="0"/>
                <a:cs typeface="Arial" pitchFamily="34" charset="0"/>
              </a:endParaRPr>
            </a:p>
          </p:txBody>
        </p:sp>
      </p:grpSp>
    </p:spTree>
    <p:extLst>
      <p:ext uri="{BB962C8B-B14F-4D97-AF65-F5344CB8AC3E}">
        <p14:creationId xmlns:p14="http://schemas.microsoft.com/office/powerpoint/2010/main" val="293236910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20" name="KSO_Shape"/>
          <p:cNvSpPr/>
          <p:nvPr>
            <p:custDataLst>
              <p:tags r:id="rId1"/>
            </p:custDataLst>
          </p:nvPr>
        </p:nvSpPr>
        <p:spPr>
          <a:xfrm>
            <a:off x="5120879" y="822073"/>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21" name="KSO_Shape"/>
          <p:cNvSpPr/>
          <p:nvPr>
            <p:custDataLst>
              <p:tags r:id="rId2"/>
            </p:custDataLst>
          </p:nvPr>
        </p:nvSpPr>
        <p:spPr>
          <a:xfrm rot="922652">
            <a:off x="5350150" y="822263"/>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endParaRPr lang="zh-CN" altLang="en-US" sz="12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28" name="文本框 44"/>
          <p:cNvSpPr txBox="1">
            <a:spLocks noChangeArrowheads="1"/>
          </p:cNvSpPr>
          <p:nvPr>
            <p:custDataLst>
              <p:tags r:id="rId3"/>
            </p:custDataLst>
          </p:nvPr>
        </p:nvSpPr>
        <p:spPr bwMode="auto">
          <a:xfrm>
            <a:off x="5901928" y="725633"/>
            <a:ext cx="2501843"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KHỞI ĐỘNG</a:t>
            </a:r>
            <a:endParaRPr lang="zh-CN" altLang="en-US" sz="18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
        <p:nvSpPr>
          <p:cNvPr id="32" name="KSO_Shape"/>
          <p:cNvSpPr/>
          <p:nvPr>
            <p:custDataLst>
              <p:tags r:id="rId4"/>
            </p:custDataLst>
          </p:nvPr>
        </p:nvSpPr>
        <p:spPr>
          <a:xfrm flipH="1">
            <a:off x="3209906" y="102508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4" name="KSO_Shape"/>
          <p:cNvSpPr/>
          <p:nvPr>
            <p:custDataLst>
              <p:tags r:id="rId5"/>
            </p:custDataLst>
          </p:nvPr>
        </p:nvSpPr>
        <p:spPr>
          <a:xfrm>
            <a:off x="5120879" y="1404448"/>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5" name="KSO_Shape"/>
          <p:cNvSpPr/>
          <p:nvPr>
            <p:custDataLst>
              <p:tags r:id="rId6"/>
            </p:custDataLst>
          </p:nvPr>
        </p:nvSpPr>
        <p:spPr>
          <a:xfrm rot="922652">
            <a:off x="5350150" y="1404638"/>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endParaRPr lang="zh-CN" altLang="en-US" sz="12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36" name="文本框 44"/>
          <p:cNvSpPr txBox="1">
            <a:spLocks noChangeArrowheads="1"/>
          </p:cNvSpPr>
          <p:nvPr>
            <p:custDataLst>
              <p:tags r:id="rId7"/>
            </p:custDataLst>
          </p:nvPr>
        </p:nvSpPr>
        <p:spPr bwMode="auto">
          <a:xfrm>
            <a:off x="5901928" y="1308008"/>
            <a:ext cx="2501843"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KHÁM PHÁ</a:t>
            </a:r>
            <a:endParaRPr lang="zh-CN" altLang="en-US" sz="18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
        <p:nvSpPr>
          <p:cNvPr id="37" name="KSO_Shape"/>
          <p:cNvSpPr/>
          <p:nvPr>
            <p:custDataLst>
              <p:tags r:id="rId8"/>
            </p:custDataLst>
          </p:nvPr>
        </p:nvSpPr>
        <p:spPr>
          <a:xfrm>
            <a:off x="5120879" y="1975200"/>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8" name="KSO_Shape"/>
          <p:cNvSpPr/>
          <p:nvPr>
            <p:custDataLst>
              <p:tags r:id="rId9"/>
            </p:custDataLst>
          </p:nvPr>
        </p:nvSpPr>
        <p:spPr>
          <a:xfrm rot="922652">
            <a:off x="5350150" y="1975390"/>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endParaRPr lang="zh-CN" altLang="en-US" sz="12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39" name="文本框 44"/>
          <p:cNvSpPr txBox="1">
            <a:spLocks noChangeArrowheads="1"/>
          </p:cNvSpPr>
          <p:nvPr>
            <p:custDataLst>
              <p:tags r:id="rId10"/>
            </p:custDataLst>
          </p:nvPr>
        </p:nvSpPr>
        <p:spPr bwMode="auto">
          <a:xfrm>
            <a:off x="5901928" y="1878760"/>
            <a:ext cx="2501843"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LUYỆN TẬP</a:t>
            </a:r>
            <a:endParaRPr lang="zh-CN" altLang="en-US" sz="18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
        <p:nvSpPr>
          <p:cNvPr id="40" name="KSO_Shape"/>
          <p:cNvSpPr/>
          <p:nvPr>
            <p:custDataLst>
              <p:tags r:id="rId11"/>
            </p:custDataLst>
          </p:nvPr>
        </p:nvSpPr>
        <p:spPr>
          <a:xfrm>
            <a:off x="5120879" y="2609321"/>
            <a:ext cx="415528" cy="378619"/>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41" name="KSO_Shape"/>
          <p:cNvSpPr/>
          <p:nvPr>
            <p:custDataLst>
              <p:tags r:id="rId12"/>
            </p:custDataLst>
          </p:nvPr>
        </p:nvSpPr>
        <p:spPr>
          <a:xfrm rot="922652">
            <a:off x="5350150" y="2609511"/>
            <a:ext cx="415004" cy="37804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a:defRPr/>
            </a:pPr>
            <a:r>
              <a:rPr lang="en-US" altLang="zh-CN" sz="12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04</a:t>
            </a:r>
            <a:endParaRPr lang="zh-CN" altLang="en-US" sz="1200" b="1" dirty="0">
              <a:solidFill>
                <a:srgbClr val="FFFFFF"/>
              </a:solidFill>
              <a:effectLst>
                <a:outerShdw blurRad="38100" dist="38100" dir="2700000" algn="tl">
                  <a:srgbClr val="000000">
                    <a:alpha val="43137"/>
                  </a:srgbClr>
                </a:outerShdw>
              </a:effectLst>
              <a:latin typeface="Tahoma" panose="020B0604030504040204" pitchFamily="34" charset="0"/>
              <a:ea typeface="华文中宋" panose="02010600040101010101" pitchFamily="2" charset="-122"/>
              <a:cs typeface="Tahoma" panose="020B0604030504040204" pitchFamily="34" charset="0"/>
            </a:endParaRPr>
          </a:p>
        </p:txBody>
      </p:sp>
      <p:sp>
        <p:nvSpPr>
          <p:cNvPr id="42" name="文本框 44"/>
          <p:cNvSpPr txBox="1">
            <a:spLocks noChangeArrowheads="1"/>
          </p:cNvSpPr>
          <p:nvPr>
            <p:custDataLst>
              <p:tags r:id="rId13"/>
            </p:custDataLst>
          </p:nvPr>
        </p:nvSpPr>
        <p:spPr bwMode="auto">
          <a:xfrm>
            <a:off x="5901928" y="2512881"/>
            <a:ext cx="2501843"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VẬN DỤNG</a:t>
            </a:r>
            <a:endParaRPr lang="zh-CN" altLang="en-US" sz="1800" b="1" dirty="0">
              <a:effectLst>
                <a:outerShdw blurRad="38100" dist="38100" dir="2700000" algn="tl">
                  <a:srgbClr val="000000">
                    <a:alpha val="43137"/>
                  </a:srgbClr>
                </a:outerShdw>
              </a:effectLst>
              <a:latin typeface="Tahoma" panose="020B0604030504040204" pitchFamily="34" charset="0"/>
              <a:ea typeface="华文新魏" panose="02010800040101010101" pitchFamily="2" charset="-122"/>
              <a:cs typeface="Tahoma" panose="020B0604030504040204" pitchFamily="34" charset="0"/>
            </a:endParaRPr>
          </a:p>
        </p:txBody>
      </p:sp>
    </p:spTree>
    <p:extLst>
      <p:ext uri="{BB962C8B-B14F-4D97-AF65-F5344CB8AC3E}">
        <p14:creationId xmlns:p14="http://schemas.microsoft.com/office/powerpoint/2010/main" val="3931057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3000"/>
                            </p:stCondLst>
                            <p:childTnLst>
                              <p:par>
                                <p:cTn id="37" presetID="17" presetClass="entr" presetSubtype="1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strVal val="#ppt_h"/>
                                          </p:val>
                                        </p:tav>
                                        <p:tav tm="100000">
                                          <p:val>
                                            <p:strVal val="#ppt_h"/>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par>
                          <p:cTn id="49" fill="hold">
                            <p:stCondLst>
                              <p:cond delay="4000"/>
                            </p:stCondLst>
                            <p:childTnLst>
                              <p:par>
                                <p:cTn id="50" presetID="17" presetClass="entr" presetSubtype="1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strVal val="#ppt_h"/>
                                          </p:val>
                                        </p:tav>
                                        <p:tav tm="100000">
                                          <p:val>
                                            <p:strVal val="#ppt_h"/>
                                          </p:val>
                                        </p:tav>
                                      </p:tavLst>
                                    </p:anim>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p:bldP spid="32" grpId="0" animBg="1"/>
      <p:bldP spid="34" grpId="0" animBg="1"/>
      <p:bldP spid="35" grpId="0" animBg="1"/>
      <p:bldP spid="36" grpId="0"/>
      <p:bldP spid="37" grpId="0" animBg="1"/>
      <p:bldP spid="38" grpId="0" animBg="1"/>
      <p:bldP spid="39" grpId="0"/>
      <p:bldP spid="40" grpId="0" animBg="1"/>
      <p:bldP spid="41" grpId="0" animBg="1"/>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grpSp>
        <p:nvGrpSpPr>
          <p:cNvPr id="5" name="Group 16"/>
          <p:cNvGrpSpPr>
            <a:grpSpLocks/>
          </p:cNvGrpSpPr>
          <p:nvPr/>
        </p:nvGrpSpPr>
        <p:grpSpPr bwMode="auto">
          <a:xfrm>
            <a:off x="1326995" y="130995"/>
            <a:ext cx="6172200" cy="4441068"/>
            <a:chOff x="580" y="2389"/>
            <a:chExt cx="1968" cy="1697"/>
          </a:xfrm>
        </p:grpSpPr>
        <p:pic>
          <p:nvPicPr>
            <p:cNvPr id="14353" name="Picture 17" descr="thu hoach bong"/>
            <p:cNvPicPr>
              <a:picLocks noChangeAspect="1" noChangeArrowheads="1"/>
            </p:cNvPicPr>
            <p:nvPr/>
          </p:nvPicPr>
          <p:blipFill>
            <a:blip r:embed="rId2"/>
            <a:srcRect/>
            <a:stretch>
              <a:fillRect/>
            </a:stretch>
          </p:blipFill>
          <p:spPr bwMode="auto">
            <a:xfrm>
              <a:off x="864" y="2601"/>
              <a:ext cx="1296" cy="1485"/>
            </a:xfrm>
            <a:prstGeom prst="rect">
              <a:avLst/>
            </a:prstGeom>
            <a:noFill/>
          </p:spPr>
        </p:pic>
        <p:sp>
          <p:nvSpPr>
            <p:cNvPr id="14354" name="Text Box 18"/>
            <p:cNvSpPr txBox="1">
              <a:spLocks noChangeArrowheads="1"/>
            </p:cNvSpPr>
            <p:nvPr/>
          </p:nvSpPr>
          <p:spPr bwMode="auto">
            <a:xfrm>
              <a:off x="580" y="2389"/>
              <a:ext cx="1968" cy="212"/>
            </a:xfrm>
            <a:prstGeom prst="rect">
              <a:avLst/>
            </a:prstGeom>
            <a:noFill/>
            <a:ln w="9525">
              <a:noFill/>
              <a:miter lim="800000"/>
              <a:headEnd/>
              <a:tailEnd/>
            </a:ln>
            <a:effectLst/>
          </p:spPr>
          <p:txBody>
            <a:bodyPr>
              <a:spAutoFit/>
            </a:bodyPr>
            <a:lstStyle/>
            <a:p>
              <a:pPr algn="ctr">
                <a:spcBef>
                  <a:spcPct val="50000"/>
                </a:spcBef>
              </a:pPr>
              <a:r>
                <a:rPr lang="en-US" sz="3000" dirty="0">
                  <a:latin typeface="Arial" pitchFamily="34" charset="0"/>
                  <a:cs typeface="Arial" pitchFamily="34" charset="0"/>
                </a:rPr>
                <a:t>Thu </a:t>
              </a:r>
              <a:r>
                <a:rPr lang="en-US" sz="3000" dirty="0" err="1">
                  <a:latin typeface="Arial" pitchFamily="34" charset="0"/>
                  <a:cs typeface="Arial" pitchFamily="34" charset="0"/>
                </a:rPr>
                <a:t>hoạch</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a:t>
              </a:r>
            </a:p>
          </p:txBody>
        </p:sp>
      </p:grpSp>
    </p:spTree>
    <p:extLst>
      <p:ext uri="{BB962C8B-B14F-4D97-AF65-F5344CB8AC3E}">
        <p14:creationId xmlns:p14="http://schemas.microsoft.com/office/powerpoint/2010/main" val="4203690052"/>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grpSp>
        <p:nvGrpSpPr>
          <p:cNvPr id="4" name="Group 13"/>
          <p:cNvGrpSpPr>
            <a:grpSpLocks/>
          </p:cNvGrpSpPr>
          <p:nvPr/>
        </p:nvGrpSpPr>
        <p:grpSpPr bwMode="auto">
          <a:xfrm>
            <a:off x="1657351" y="1266"/>
            <a:ext cx="7067819" cy="4605719"/>
            <a:chOff x="2688" y="2321"/>
            <a:chExt cx="2667" cy="1777"/>
          </a:xfrm>
        </p:grpSpPr>
        <p:pic>
          <p:nvPicPr>
            <p:cNvPr id="14350" name="Picture 14" descr="thu hoach bong"/>
            <p:cNvPicPr>
              <a:picLocks noChangeAspect="1" noChangeArrowheads="1"/>
            </p:cNvPicPr>
            <p:nvPr/>
          </p:nvPicPr>
          <p:blipFill>
            <a:blip r:embed="rId2"/>
            <a:srcRect/>
            <a:stretch>
              <a:fillRect/>
            </a:stretch>
          </p:blipFill>
          <p:spPr bwMode="auto">
            <a:xfrm>
              <a:off x="2688" y="2592"/>
              <a:ext cx="2232" cy="1506"/>
            </a:xfrm>
            <a:prstGeom prst="rect">
              <a:avLst/>
            </a:prstGeom>
            <a:noFill/>
          </p:spPr>
        </p:pic>
        <p:sp>
          <p:nvSpPr>
            <p:cNvPr id="14351" name="Text Box 15"/>
            <p:cNvSpPr txBox="1">
              <a:spLocks noChangeArrowheads="1"/>
            </p:cNvSpPr>
            <p:nvPr/>
          </p:nvSpPr>
          <p:spPr bwMode="auto">
            <a:xfrm>
              <a:off x="2688" y="2321"/>
              <a:ext cx="2667" cy="214"/>
            </a:xfrm>
            <a:prstGeom prst="rect">
              <a:avLst/>
            </a:prstGeom>
            <a:noFill/>
            <a:ln w="9525">
              <a:noFill/>
              <a:miter lim="800000"/>
              <a:headEnd/>
              <a:tailEnd/>
            </a:ln>
            <a:effectLst/>
          </p:spPr>
          <p:txBody>
            <a:bodyPr wrap="square">
              <a:spAutoFit/>
            </a:bodyPr>
            <a:lstStyle/>
            <a:p>
              <a:pPr algn="ctr">
                <a:spcBef>
                  <a:spcPct val="50000"/>
                </a:spcBef>
              </a:pPr>
              <a:r>
                <a:rPr lang="en-US" sz="3000" dirty="0" err="1">
                  <a:latin typeface="Arial" pitchFamily="34" charset="0"/>
                  <a:cs typeface="Arial" pitchFamily="34" charset="0"/>
                </a:rPr>
                <a:t>Đưa</a:t>
              </a:r>
              <a:r>
                <a:rPr lang="en-US" sz="3000" dirty="0">
                  <a:latin typeface="Arial" pitchFamily="34" charset="0"/>
                  <a:cs typeface="Arial" pitchFamily="34" charset="0"/>
                </a:rPr>
                <a:t> </a:t>
              </a:r>
              <a:r>
                <a:rPr lang="en-US" sz="3000" dirty="0" err="1">
                  <a:latin typeface="Arial" pitchFamily="34" charset="0"/>
                  <a:cs typeface="Arial" pitchFamily="34" charset="0"/>
                </a:rPr>
                <a:t>vào</a:t>
              </a:r>
              <a:r>
                <a:rPr lang="en-US" sz="3000" dirty="0">
                  <a:latin typeface="Arial" pitchFamily="34" charset="0"/>
                  <a:cs typeface="Arial" pitchFamily="34" charset="0"/>
                </a:rPr>
                <a:t> </a:t>
              </a:r>
              <a:r>
                <a:rPr lang="en-US" sz="3000" dirty="0" err="1">
                  <a:latin typeface="Arial" pitchFamily="34" charset="0"/>
                  <a:cs typeface="Arial" pitchFamily="34" charset="0"/>
                </a:rPr>
                <a:t>nhà</a:t>
              </a:r>
              <a:r>
                <a:rPr lang="en-US" sz="3000" dirty="0">
                  <a:latin typeface="Arial" pitchFamily="34" charset="0"/>
                  <a:cs typeface="Arial" pitchFamily="34" charset="0"/>
                </a:rPr>
                <a:t> </a:t>
              </a:r>
              <a:r>
                <a:rPr lang="en-US" sz="3000" dirty="0" err="1">
                  <a:latin typeface="Arial" pitchFamily="34" charset="0"/>
                  <a:cs typeface="Arial" pitchFamily="34" charset="0"/>
                </a:rPr>
                <a:t>máy</a:t>
              </a:r>
              <a:r>
                <a:rPr lang="en-US" sz="3000" dirty="0">
                  <a:latin typeface="Arial" pitchFamily="34" charset="0"/>
                  <a:cs typeface="Arial" pitchFamily="34" charset="0"/>
                </a:rPr>
                <a:t> </a:t>
              </a:r>
              <a:r>
                <a:rPr lang="en-US" sz="3000" dirty="0" err="1">
                  <a:latin typeface="Arial" pitchFamily="34" charset="0"/>
                  <a:cs typeface="Arial" pitchFamily="34" charset="0"/>
                </a:rPr>
                <a:t>cán</a:t>
              </a:r>
              <a:r>
                <a:rPr lang="en-US" sz="3000" dirty="0">
                  <a:latin typeface="Arial" pitchFamily="34" charset="0"/>
                  <a:cs typeface="Arial" pitchFamily="34" charset="0"/>
                </a:rPr>
                <a:t> </a:t>
              </a:r>
              <a:r>
                <a:rPr lang="en-US" sz="3000" dirty="0" err="1">
                  <a:latin typeface="Arial" pitchFamily="34" charset="0"/>
                  <a:cs typeface="Arial" pitchFamily="34" charset="0"/>
                </a:rPr>
                <a:t>lấy</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a:t>
              </a:r>
              <a:r>
                <a:rPr lang="en-US" sz="3000" dirty="0" err="1">
                  <a:latin typeface="Arial" pitchFamily="34" charset="0"/>
                  <a:cs typeface="Arial" pitchFamily="34" charset="0"/>
                </a:rPr>
                <a:t>kéo</a:t>
              </a:r>
              <a:r>
                <a:rPr lang="en-US" sz="3000" dirty="0">
                  <a:latin typeface="Arial" pitchFamily="34" charset="0"/>
                  <a:cs typeface="Arial" pitchFamily="34" charset="0"/>
                </a:rPr>
                <a:t> </a:t>
              </a:r>
              <a:r>
                <a:rPr lang="en-US" sz="3000" dirty="0" err="1">
                  <a:latin typeface="Arial" pitchFamily="34" charset="0"/>
                  <a:cs typeface="Arial" pitchFamily="34" charset="0"/>
                </a:rPr>
                <a:t>sợi</a:t>
              </a:r>
              <a:endParaRPr lang="en-US" sz="3000" dirty="0">
                <a:latin typeface="Arial" pitchFamily="34" charset="0"/>
                <a:cs typeface="Arial" pitchFamily="34" charset="0"/>
              </a:endParaRPr>
            </a:p>
          </p:txBody>
        </p:sp>
      </p:grpSp>
    </p:spTree>
    <p:extLst>
      <p:ext uri="{BB962C8B-B14F-4D97-AF65-F5344CB8AC3E}">
        <p14:creationId xmlns:p14="http://schemas.microsoft.com/office/powerpoint/2010/main" val="806130855"/>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43100" y="3657600"/>
            <a:ext cx="4000500" cy="553998"/>
          </a:xfrm>
          <a:prstGeom prst="rect">
            <a:avLst/>
          </a:prstGeom>
          <a:noFill/>
          <a:ln w="9525">
            <a:noFill/>
            <a:miter lim="800000"/>
            <a:headEnd/>
            <a:tailEnd/>
          </a:ln>
          <a:effectLst/>
        </p:spPr>
        <p:txBody>
          <a:bodyPr>
            <a:spAutoFit/>
          </a:bodyPr>
          <a:lstStyle/>
          <a:p>
            <a:pPr>
              <a:spcBef>
                <a:spcPct val="50000"/>
              </a:spcBef>
            </a:pPr>
            <a:endParaRPr lang="en-US" sz="3000">
              <a:latin typeface="Arial" pitchFamily="34" charset="0"/>
              <a:cs typeface="Arial" pitchFamily="34" charset="0"/>
            </a:endParaRPr>
          </a:p>
        </p:txBody>
      </p:sp>
      <p:sp>
        <p:nvSpPr>
          <p:cNvPr id="15363" name="Text Box 3"/>
          <p:cNvSpPr txBox="1">
            <a:spLocks noChangeArrowheads="1"/>
          </p:cNvSpPr>
          <p:nvPr/>
        </p:nvSpPr>
        <p:spPr bwMode="auto">
          <a:xfrm>
            <a:off x="1129553" y="857251"/>
            <a:ext cx="7399244" cy="1015663"/>
          </a:xfrm>
          <a:prstGeom prst="rect">
            <a:avLst/>
          </a:prstGeom>
          <a:noFill/>
          <a:ln w="9525">
            <a:noFill/>
            <a:miter lim="800000"/>
            <a:headEnd/>
            <a:tailEnd/>
          </a:ln>
          <a:effectLst/>
        </p:spPr>
        <p:txBody>
          <a:bodyPr wrap="square">
            <a:spAutoFit/>
          </a:bodyPr>
          <a:lstStyle/>
          <a:p>
            <a:pPr algn="just">
              <a:spcBef>
                <a:spcPct val="50000"/>
              </a:spcBef>
            </a:pPr>
            <a:r>
              <a:rPr lang="en-US" sz="3000" dirty="0">
                <a:latin typeface="Arial" pitchFamily="34" charset="0"/>
                <a:cs typeface="Arial" pitchFamily="34" charset="0"/>
              </a:rPr>
              <a:t>* </a:t>
            </a:r>
            <a:r>
              <a:rPr lang="en-US" sz="3000" dirty="0" err="1">
                <a:latin typeface="Arial" pitchFamily="34" charset="0"/>
                <a:cs typeface="Arial" pitchFamily="34" charset="0"/>
              </a:rPr>
              <a:t>Sản</a:t>
            </a:r>
            <a:r>
              <a:rPr lang="en-US" sz="3000" dirty="0">
                <a:latin typeface="Arial" pitchFamily="34" charset="0"/>
                <a:cs typeface="Arial" pitchFamily="34" charset="0"/>
              </a:rPr>
              <a:t> </a:t>
            </a:r>
            <a:r>
              <a:rPr lang="en-US" sz="3000" dirty="0" err="1">
                <a:latin typeface="Arial" pitchFamily="34" charset="0"/>
                <a:cs typeface="Arial" pitchFamily="34" charset="0"/>
              </a:rPr>
              <a:t>phẩm</a:t>
            </a:r>
            <a:r>
              <a:rPr lang="en-US" sz="3000" dirty="0">
                <a:latin typeface="Arial" pitchFamily="34" charset="0"/>
                <a:cs typeface="Arial" pitchFamily="34" charset="0"/>
              </a:rPr>
              <a:t> </a:t>
            </a:r>
            <a:r>
              <a:rPr lang="en-US" sz="3000" dirty="0" err="1">
                <a:latin typeface="Arial" pitchFamily="34" charset="0"/>
                <a:cs typeface="Arial" pitchFamily="34" charset="0"/>
              </a:rPr>
              <a:t>tư</a:t>
            </a:r>
            <a:r>
              <a:rPr lang="en-US" sz="3000" dirty="0">
                <a:latin typeface="Arial" pitchFamily="34" charset="0"/>
                <a:cs typeface="Arial" pitchFamily="34" charset="0"/>
              </a:rPr>
              <a:t>̀ </a:t>
            </a:r>
            <a:r>
              <a:rPr lang="en-US" sz="3000" dirty="0" err="1">
                <a:latin typeface="Arial" pitchFamily="34" charset="0"/>
                <a:cs typeface="Arial" pitchFamily="34" charset="0"/>
              </a:rPr>
              <a:t>sợi</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là </a:t>
            </a:r>
            <a:r>
              <a:rPr lang="en-US" sz="3000" dirty="0" err="1">
                <a:latin typeface="Arial" pitchFamily="34" charset="0"/>
                <a:cs typeface="Arial" pitchFamily="34" charset="0"/>
              </a:rPr>
              <a:t>vải</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y </a:t>
            </a:r>
            <a:r>
              <a:rPr lang="en-US" sz="3000" dirty="0" err="1">
                <a:latin typeface="Arial" pitchFamily="34" charset="0"/>
                <a:cs typeface="Arial" pitchFamily="34" charset="0"/>
              </a:rPr>
              <a:t>tê</a:t>
            </a:r>
            <a:r>
              <a:rPr lang="en-US" sz="3000" dirty="0">
                <a:latin typeface="Arial" pitchFamily="34" charset="0"/>
                <a:cs typeface="Arial" pitchFamily="34" charset="0"/>
              </a:rPr>
              <a:t>́, </a:t>
            </a:r>
            <a:r>
              <a:rPr lang="en-US" sz="3000" dirty="0" err="1">
                <a:latin typeface="Arial" pitchFamily="34" charset="0"/>
                <a:cs typeface="Arial" pitchFamily="34" charset="0"/>
              </a:rPr>
              <a:t>chăn</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a:t>
            </a:r>
            <a:r>
              <a:rPr lang="en-US" sz="3000" dirty="0" err="1">
                <a:latin typeface="Arial" pitchFamily="34" charset="0"/>
                <a:cs typeface="Arial" pitchFamily="34" charset="0"/>
              </a:rPr>
              <a:t>lều</a:t>
            </a:r>
            <a:r>
              <a:rPr lang="en-US" sz="3000" dirty="0">
                <a:latin typeface="Arial" pitchFamily="34" charset="0"/>
                <a:cs typeface="Arial" pitchFamily="34" charset="0"/>
              </a:rPr>
              <a:t>, </a:t>
            </a:r>
            <a:r>
              <a:rPr lang="en-US" sz="3000" dirty="0" err="1">
                <a:latin typeface="Arial" pitchFamily="34" charset="0"/>
                <a:cs typeface="Arial" pitchFamily="34" charset="0"/>
              </a:rPr>
              <a:t>bạt,buồm</a:t>
            </a:r>
            <a:r>
              <a:rPr lang="en-US" sz="3000" dirty="0">
                <a:latin typeface="Arial" pitchFamily="34" charset="0"/>
                <a:cs typeface="Arial" pitchFamily="34" charset="0"/>
              </a:rPr>
              <a:t>,…</a:t>
            </a:r>
          </a:p>
        </p:txBody>
      </p:sp>
      <p:grpSp>
        <p:nvGrpSpPr>
          <p:cNvPr id="15368" name="Group 8"/>
          <p:cNvGrpSpPr>
            <a:grpSpLocks/>
          </p:cNvGrpSpPr>
          <p:nvPr/>
        </p:nvGrpSpPr>
        <p:grpSpPr bwMode="auto">
          <a:xfrm>
            <a:off x="1428750" y="1885950"/>
            <a:ext cx="3657600" cy="3281166"/>
            <a:chOff x="336" y="1776"/>
            <a:chExt cx="3072" cy="2470"/>
          </a:xfrm>
        </p:grpSpPr>
        <p:pic>
          <p:nvPicPr>
            <p:cNvPr id="15369" name="Picture 9" descr="chăn bông 2"/>
            <p:cNvPicPr>
              <a:picLocks noChangeAspect="1" noChangeArrowheads="1"/>
            </p:cNvPicPr>
            <p:nvPr/>
          </p:nvPicPr>
          <p:blipFill>
            <a:blip r:embed="rId2"/>
            <a:srcRect/>
            <a:stretch>
              <a:fillRect/>
            </a:stretch>
          </p:blipFill>
          <p:spPr bwMode="auto">
            <a:xfrm>
              <a:off x="336" y="1776"/>
              <a:ext cx="2688" cy="1824"/>
            </a:xfrm>
            <a:prstGeom prst="rect">
              <a:avLst/>
            </a:prstGeom>
            <a:noFill/>
          </p:spPr>
        </p:pic>
        <p:sp>
          <p:nvSpPr>
            <p:cNvPr id="15370" name="Text Box 10"/>
            <p:cNvSpPr txBox="1">
              <a:spLocks noChangeArrowheads="1"/>
            </p:cNvSpPr>
            <p:nvPr/>
          </p:nvSpPr>
          <p:spPr bwMode="auto">
            <a:xfrm>
              <a:off x="384" y="3481"/>
              <a:ext cx="3024" cy="765"/>
            </a:xfrm>
            <a:prstGeom prst="rect">
              <a:avLst/>
            </a:prstGeom>
            <a:noFill/>
            <a:ln w="9525">
              <a:noFill/>
              <a:miter lim="800000"/>
              <a:headEnd/>
              <a:tailEnd/>
            </a:ln>
            <a:effectLst/>
          </p:spPr>
          <p:txBody>
            <a:bodyPr wrap="square">
              <a:spAutoFit/>
            </a:bodyPr>
            <a:lstStyle/>
            <a:p>
              <a:pPr algn="ctr">
                <a:spcBef>
                  <a:spcPct val="50000"/>
                </a:spcBef>
              </a:pPr>
              <a:r>
                <a:rPr lang="en-US" sz="3000" dirty="0" err="1">
                  <a:latin typeface="Arial" pitchFamily="34" charset="0"/>
                  <a:cs typeface="Arial" pitchFamily="34" charset="0"/>
                </a:rPr>
                <a:t>Chăn</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 (</a:t>
              </a:r>
              <a:r>
                <a:rPr lang="en-US" sz="3000" dirty="0" err="1">
                  <a:latin typeface="Arial" pitchFamily="34" charset="0"/>
                  <a:cs typeface="Arial" pitchFamily="34" charset="0"/>
                </a:rPr>
                <a:t>sản</a:t>
              </a:r>
              <a:r>
                <a:rPr lang="en-US" sz="3000" dirty="0">
                  <a:latin typeface="Arial" pitchFamily="34" charset="0"/>
                  <a:cs typeface="Arial" pitchFamily="34" charset="0"/>
                </a:rPr>
                <a:t> </a:t>
              </a:r>
              <a:r>
                <a:rPr lang="en-US" sz="3000" dirty="0" err="1">
                  <a:latin typeface="Arial" pitchFamily="34" charset="0"/>
                  <a:cs typeface="Arial" pitchFamily="34" charset="0"/>
                </a:rPr>
                <a:t>phẩm</a:t>
              </a:r>
              <a:r>
                <a:rPr lang="en-US" sz="3000" dirty="0">
                  <a:latin typeface="Arial" pitchFamily="34" charset="0"/>
                  <a:cs typeface="Arial" pitchFamily="34" charset="0"/>
                </a:rPr>
                <a:t> </a:t>
              </a:r>
              <a:r>
                <a:rPr lang="en-US" sz="3000" dirty="0" err="1">
                  <a:latin typeface="Arial" pitchFamily="34" charset="0"/>
                  <a:cs typeface="Arial" pitchFamily="34" charset="0"/>
                </a:rPr>
                <a:t>từ</a:t>
              </a:r>
              <a:r>
                <a:rPr lang="en-US" sz="3000" dirty="0">
                  <a:latin typeface="Arial" pitchFamily="34" charset="0"/>
                  <a:cs typeface="Arial" pitchFamily="34" charset="0"/>
                </a:rPr>
                <a:t> </a:t>
              </a:r>
              <a:r>
                <a:rPr lang="en-US" sz="3000" dirty="0" err="1">
                  <a:latin typeface="Arial" pitchFamily="34" charset="0"/>
                  <a:cs typeface="Arial" pitchFamily="34" charset="0"/>
                </a:rPr>
                <a:t>bông</a:t>
              </a:r>
              <a:r>
                <a:rPr lang="en-US" sz="3000" dirty="0">
                  <a:latin typeface="Arial" pitchFamily="34" charset="0"/>
                  <a:cs typeface="Arial" pitchFamily="34" charset="0"/>
                </a:rPr>
                <a:t>)</a:t>
              </a:r>
            </a:p>
          </p:txBody>
        </p:sp>
      </p:grpSp>
      <p:grpSp>
        <p:nvGrpSpPr>
          <p:cNvPr id="15371" name="Group 11"/>
          <p:cNvGrpSpPr>
            <a:grpSpLocks/>
          </p:cNvGrpSpPr>
          <p:nvPr/>
        </p:nvGrpSpPr>
        <p:grpSpPr bwMode="auto">
          <a:xfrm>
            <a:off x="4629150" y="1885950"/>
            <a:ext cx="3143250" cy="3279745"/>
            <a:chOff x="2928" y="1920"/>
            <a:chExt cx="2640" cy="2365"/>
          </a:xfrm>
        </p:grpSpPr>
        <p:pic>
          <p:nvPicPr>
            <p:cNvPr id="15372" name="Picture 12" descr="Bong BT"/>
            <p:cNvPicPr>
              <a:picLocks noChangeAspect="1" noChangeArrowheads="1"/>
            </p:cNvPicPr>
            <p:nvPr/>
          </p:nvPicPr>
          <p:blipFill>
            <a:blip r:embed="rId3">
              <a:lum contrast="18000"/>
            </a:blip>
            <a:srcRect/>
            <a:stretch>
              <a:fillRect/>
            </a:stretch>
          </p:blipFill>
          <p:spPr bwMode="auto">
            <a:xfrm>
              <a:off x="2928" y="1920"/>
              <a:ext cx="2640" cy="1760"/>
            </a:xfrm>
            <a:prstGeom prst="rect">
              <a:avLst/>
            </a:prstGeom>
            <a:noFill/>
          </p:spPr>
        </p:pic>
        <p:sp>
          <p:nvSpPr>
            <p:cNvPr id="15373" name="Text Box 13"/>
            <p:cNvSpPr txBox="1">
              <a:spLocks noChangeArrowheads="1"/>
            </p:cNvSpPr>
            <p:nvPr/>
          </p:nvSpPr>
          <p:spPr bwMode="auto">
            <a:xfrm>
              <a:off x="3696" y="3886"/>
              <a:ext cx="1776" cy="399"/>
            </a:xfrm>
            <a:prstGeom prst="rect">
              <a:avLst/>
            </a:prstGeom>
            <a:noFill/>
            <a:ln w="9525">
              <a:noFill/>
              <a:miter lim="800000"/>
              <a:headEnd/>
              <a:tailEnd/>
            </a:ln>
            <a:effectLst/>
          </p:spPr>
          <p:txBody>
            <a:bodyPr wrap="square">
              <a:spAutoFit/>
            </a:bodyPr>
            <a:lstStyle/>
            <a:p>
              <a:pPr algn="ctr">
                <a:spcBef>
                  <a:spcPct val="50000"/>
                </a:spcBef>
              </a:pPr>
              <a:r>
                <a:rPr lang="en-US" sz="3000">
                  <a:latin typeface="Arial" pitchFamily="34" charset="0"/>
                  <a:cs typeface="Arial" pitchFamily="34" charset="0"/>
                </a:rPr>
                <a:t>Bông y tế</a:t>
              </a:r>
            </a:p>
          </p:txBody>
        </p:sp>
      </p:grpSp>
    </p:spTree>
    <p:extLst>
      <p:ext uri="{BB962C8B-B14F-4D97-AF65-F5344CB8AC3E}">
        <p14:creationId xmlns:p14="http://schemas.microsoft.com/office/powerpoint/2010/main" val="241545482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p:cTn id="7" dur="1000" fill="hold"/>
                                        <p:tgtEl>
                                          <p:spTgt spid="15368"/>
                                        </p:tgtEl>
                                        <p:attrNameLst>
                                          <p:attrName>ppt_x</p:attrName>
                                        </p:attrNameLst>
                                      </p:cBhvr>
                                      <p:tavLst>
                                        <p:tav tm="0">
                                          <p:val>
                                            <p:strVal val="#ppt_x-.2"/>
                                          </p:val>
                                        </p:tav>
                                        <p:tav tm="100000">
                                          <p:val>
                                            <p:strVal val="#ppt_x"/>
                                          </p:val>
                                        </p:tav>
                                      </p:tavLst>
                                    </p:anim>
                                    <p:anim calcmode="lin" valueType="num">
                                      <p:cBhvr>
                                        <p:cTn id="8" dur="1000" fill="hold"/>
                                        <p:tgtEl>
                                          <p:spTgt spid="153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8"/>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15371"/>
                                        </p:tgtEl>
                                        <p:attrNameLst>
                                          <p:attrName>style.visibility</p:attrName>
                                        </p:attrNameLst>
                                      </p:cBhvr>
                                      <p:to>
                                        <p:strVal val="visible"/>
                                      </p:to>
                                    </p:set>
                                    <p:animEffect transition="in" filter="checkerboard(across)">
                                      <p:cBhvr>
                                        <p:cTn id="13"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sp>
        <p:nvSpPr>
          <p:cNvPr id="17411" name="Text Box 3"/>
          <p:cNvSpPr txBox="1">
            <a:spLocks noChangeArrowheads="1"/>
          </p:cNvSpPr>
          <p:nvPr/>
        </p:nvSpPr>
        <p:spPr bwMode="auto">
          <a:xfrm>
            <a:off x="1314450" y="114300"/>
            <a:ext cx="331470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Sợi tơ tằm:</a:t>
            </a:r>
          </a:p>
        </p:txBody>
      </p:sp>
      <p:pic>
        <p:nvPicPr>
          <p:cNvPr id="17415" name="Picture 7" descr="Hai dau 2"/>
          <p:cNvPicPr>
            <a:picLocks noChangeAspect="1" noChangeArrowheads="1"/>
          </p:cNvPicPr>
          <p:nvPr/>
        </p:nvPicPr>
        <p:blipFill>
          <a:blip r:embed="rId2"/>
          <a:srcRect/>
          <a:stretch>
            <a:fillRect/>
          </a:stretch>
        </p:blipFill>
        <p:spPr bwMode="auto">
          <a:xfrm>
            <a:off x="4629150" y="742950"/>
            <a:ext cx="3028950" cy="3187304"/>
          </a:xfrm>
          <a:prstGeom prst="rect">
            <a:avLst/>
          </a:prstGeom>
          <a:noFill/>
        </p:spPr>
      </p:pic>
      <p:pic>
        <p:nvPicPr>
          <p:cNvPr id="17416" name="Picture 8" descr="Cay dau"/>
          <p:cNvPicPr>
            <a:picLocks noChangeAspect="1" noChangeArrowheads="1"/>
          </p:cNvPicPr>
          <p:nvPr/>
        </p:nvPicPr>
        <p:blipFill>
          <a:blip r:embed="rId3"/>
          <a:srcRect/>
          <a:stretch>
            <a:fillRect/>
          </a:stretch>
        </p:blipFill>
        <p:spPr bwMode="auto">
          <a:xfrm>
            <a:off x="1485900" y="800100"/>
            <a:ext cx="2971800" cy="3128963"/>
          </a:xfrm>
          <a:prstGeom prst="rect">
            <a:avLst/>
          </a:prstGeom>
          <a:noFill/>
        </p:spPr>
      </p:pic>
      <p:sp>
        <p:nvSpPr>
          <p:cNvPr id="17417" name="Text Box 9"/>
          <p:cNvSpPr txBox="1">
            <a:spLocks noChangeArrowheads="1"/>
          </p:cNvSpPr>
          <p:nvPr/>
        </p:nvSpPr>
        <p:spPr bwMode="auto">
          <a:xfrm>
            <a:off x="4800600" y="4150921"/>
            <a:ext cx="2628900" cy="1015663"/>
          </a:xfrm>
          <a:prstGeom prst="rect">
            <a:avLst/>
          </a:prstGeom>
          <a:noFill/>
          <a:ln w="9525">
            <a:noFill/>
            <a:miter lim="800000"/>
            <a:headEnd/>
            <a:tailEnd/>
          </a:ln>
          <a:effectLst/>
        </p:spPr>
        <p:txBody>
          <a:bodyPr>
            <a:spAutoFit/>
          </a:bodyPr>
          <a:lstStyle/>
          <a:p>
            <a:pPr algn="ctr">
              <a:spcBef>
                <a:spcPct val="50000"/>
              </a:spcBef>
            </a:pPr>
            <a:r>
              <a:rPr lang="en-US" sz="3000" b="1">
                <a:latin typeface="Arial" pitchFamily="34" charset="0"/>
                <a:cs typeface="Arial" pitchFamily="34" charset="0"/>
              </a:rPr>
              <a:t>Chăm sóc cây dâu</a:t>
            </a:r>
          </a:p>
        </p:txBody>
      </p:sp>
      <p:sp>
        <p:nvSpPr>
          <p:cNvPr id="17418" name="Text Box 10"/>
          <p:cNvSpPr txBox="1">
            <a:spLocks noChangeArrowheads="1"/>
          </p:cNvSpPr>
          <p:nvPr/>
        </p:nvSpPr>
        <p:spPr bwMode="auto">
          <a:xfrm>
            <a:off x="1771650" y="4400550"/>
            <a:ext cx="222885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Cây dâu</a:t>
            </a:r>
          </a:p>
        </p:txBody>
      </p:sp>
    </p:spTree>
    <p:extLst>
      <p:ext uri="{BB962C8B-B14F-4D97-AF65-F5344CB8AC3E}">
        <p14:creationId xmlns:p14="http://schemas.microsoft.com/office/powerpoint/2010/main" val="2446977207"/>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0-#ppt_w/2"/>
                                          </p:val>
                                        </p:tav>
                                        <p:tav tm="100000">
                                          <p:val>
                                            <p:strVal val="#ppt_x"/>
                                          </p:val>
                                        </p:tav>
                                      </p:tavLst>
                                    </p:anim>
                                    <p:anim calcmode="lin" valueType="num">
                                      <p:cBhvr additive="base">
                                        <p:cTn id="8" dur="500" fill="hold"/>
                                        <p:tgtEl>
                                          <p:spTgt spid="174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416"/>
                                        </p:tgtEl>
                                        <p:attrNameLst>
                                          <p:attrName>style.visibility</p:attrName>
                                        </p:attrNameLst>
                                      </p:cBhvr>
                                      <p:to>
                                        <p:strVal val="visible"/>
                                      </p:to>
                                    </p:set>
                                    <p:anim calcmode="lin" valueType="num">
                                      <p:cBhvr additive="base">
                                        <p:cTn id="11" dur="500" fill="hold"/>
                                        <p:tgtEl>
                                          <p:spTgt spid="17416"/>
                                        </p:tgtEl>
                                        <p:attrNameLst>
                                          <p:attrName>ppt_x</p:attrName>
                                        </p:attrNameLst>
                                      </p:cBhvr>
                                      <p:tavLst>
                                        <p:tav tm="0">
                                          <p:val>
                                            <p:strVal val="0-#ppt_w/2"/>
                                          </p:val>
                                        </p:tav>
                                        <p:tav tm="100000">
                                          <p:val>
                                            <p:strVal val="#ppt_x"/>
                                          </p:val>
                                        </p:tav>
                                      </p:tavLst>
                                    </p:anim>
                                    <p:anim calcmode="lin" valueType="num">
                                      <p:cBhvr additive="base">
                                        <p:cTn id="12"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417"/>
                                        </p:tgtEl>
                                        <p:attrNameLst>
                                          <p:attrName>style.visibility</p:attrName>
                                        </p:attrNameLst>
                                      </p:cBhvr>
                                      <p:to>
                                        <p:strVal val="visible"/>
                                      </p:to>
                                    </p:set>
                                    <p:anim calcmode="lin" valueType="num">
                                      <p:cBhvr additive="base">
                                        <p:cTn id="17" dur="500" fill="hold"/>
                                        <p:tgtEl>
                                          <p:spTgt spid="17417"/>
                                        </p:tgtEl>
                                        <p:attrNameLst>
                                          <p:attrName>ppt_x</p:attrName>
                                        </p:attrNameLst>
                                      </p:cBhvr>
                                      <p:tavLst>
                                        <p:tav tm="0">
                                          <p:val>
                                            <p:strVal val="0-#ppt_w/2"/>
                                          </p:val>
                                        </p:tav>
                                        <p:tav tm="100000">
                                          <p:val>
                                            <p:strVal val="#ppt_x"/>
                                          </p:val>
                                        </p:tav>
                                      </p:tavLst>
                                    </p:anim>
                                    <p:anim calcmode="lin" valueType="num">
                                      <p:cBhvr additive="base">
                                        <p:cTn id="18" dur="500" fill="hold"/>
                                        <p:tgtEl>
                                          <p:spTgt spid="17417"/>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7418"/>
                                        </p:tgtEl>
                                        <p:attrNameLst>
                                          <p:attrName>style.visibility</p:attrName>
                                        </p:attrNameLst>
                                      </p:cBhvr>
                                      <p:to>
                                        <p:strVal val="visible"/>
                                      </p:to>
                                    </p:set>
                                    <p:anim calcmode="lin" valueType="num">
                                      <p:cBhvr additive="base">
                                        <p:cTn id="21" dur="500" fill="hold"/>
                                        <p:tgtEl>
                                          <p:spTgt spid="17418"/>
                                        </p:tgtEl>
                                        <p:attrNameLst>
                                          <p:attrName>ppt_x</p:attrName>
                                        </p:attrNameLst>
                                      </p:cBhvr>
                                      <p:tavLst>
                                        <p:tav tm="0">
                                          <p:val>
                                            <p:strVal val="0-#ppt_w/2"/>
                                          </p:val>
                                        </p:tav>
                                        <p:tav tm="100000">
                                          <p:val>
                                            <p:strVal val="#ppt_x"/>
                                          </p:val>
                                        </p:tav>
                                      </p:tavLst>
                                    </p:anim>
                                    <p:anim calcmode="lin" valueType="num">
                                      <p:cBhvr additive="base">
                                        <p:cTn id="22"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pic>
        <p:nvPicPr>
          <p:cNvPr id="18440" name="Picture 8" descr="Con tam"/>
          <p:cNvPicPr>
            <a:picLocks noChangeAspect="1" noChangeArrowheads="1"/>
          </p:cNvPicPr>
          <p:nvPr/>
        </p:nvPicPr>
        <p:blipFill>
          <a:blip r:embed="rId2" cstate="print"/>
          <a:srcRect/>
          <a:stretch>
            <a:fillRect/>
          </a:stretch>
        </p:blipFill>
        <p:spPr bwMode="auto">
          <a:xfrm>
            <a:off x="1600200" y="571500"/>
            <a:ext cx="5657850" cy="4057650"/>
          </a:xfrm>
          <a:prstGeom prst="rect">
            <a:avLst/>
          </a:prstGeom>
          <a:noFill/>
        </p:spPr>
      </p:pic>
      <p:sp>
        <p:nvSpPr>
          <p:cNvPr id="11" name="Text Box 14"/>
          <p:cNvSpPr txBox="1">
            <a:spLocks noChangeArrowheads="1"/>
          </p:cNvSpPr>
          <p:nvPr/>
        </p:nvSpPr>
        <p:spPr bwMode="auto">
          <a:xfrm>
            <a:off x="2571750" y="4612585"/>
            <a:ext cx="405765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Con tằm ăn lá dâu</a:t>
            </a:r>
          </a:p>
        </p:txBody>
      </p:sp>
    </p:spTree>
    <p:extLst>
      <p:ext uri="{BB962C8B-B14F-4D97-AF65-F5344CB8AC3E}">
        <p14:creationId xmlns:p14="http://schemas.microsoft.com/office/powerpoint/2010/main" val="288104472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ox(in)">
                                      <p:cBhvr>
                                        <p:cTn id="7" dur="500"/>
                                        <p:tgtEl>
                                          <p:spTgt spid="1844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pic>
        <p:nvPicPr>
          <p:cNvPr id="18439" name="Picture 7" descr="Con tam 4"/>
          <p:cNvPicPr>
            <a:picLocks noChangeAspect="1" noChangeArrowheads="1"/>
          </p:cNvPicPr>
          <p:nvPr/>
        </p:nvPicPr>
        <p:blipFill>
          <a:blip r:embed="rId2"/>
          <a:srcRect/>
          <a:stretch>
            <a:fillRect/>
          </a:stretch>
        </p:blipFill>
        <p:spPr bwMode="auto">
          <a:xfrm>
            <a:off x="1885950" y="628650"/>
            <a:ext cx="5429250" cy="3600450"/>
          </a:xfrm>
          <a:prstGeom prst="rect">
            <a:avLst/>
          </a:prstGeom>
          <a:noFill/>
        </p:spPr>
      </p:pic>
      <p:sp>
        <p:nvSpPr>
          <p:cNvPr id="18446" name="Text Box 14"/>
          <p:cNvSpPr txBox="1">
            <a:spLocks noChangeArrowheads="1"/>
          </p:cNvSpPr>
          <p:nvPr/>
        </p:nvSpPr>
        <p:spPr bwMode="auto">
          <a:xfrm>
            <a:off x="2628900" y="4457700"/>
            <a:ext cx="354330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Con tằm ăn lá dâu</a:t>
            </a:r>
          </a:p>
        </p:txBody>
      </p:sp>
    </p:spTree>
    <p:extLst>
      <p:ext uri="{BB962C8B-B14F-4D97-AF65-F5344CB8AC3E}">
        <p14:creationId xmlns:p14="http://schemas.microsoft.com/office/powerpoint/2010/main" val="189833654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ox(out)">
                                      <p:cBhvr>
                                        <p:cTn id="7" dur="500"/>
                                        <p:tgtEl>
                                          <p:spTgt spid="1843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additive="base">
                                        <p:cTn id="11" dur="500" fill="hold"/>
                                        <p:tgtEl>
                                          <p:spTgt spid="18446"/>
                                        </p:tgtEl>
                                        <p:attrNameLst>
                                          <p:attrName>ppt_x</p:attrName>
                                        </p:attrNameLst>
                                      </p:cBhvr>
                                      <p:tavLst>
                                        <p:tav tm="0">
                                          <p:val>
                                            <p:strVal val="0-#ppt_w/2"/>
                                          </p:val>
                                        </p:tav>
                                        <p:tav tm="100000">
                                          <p:val>
                                            <p:strVal val="#ppt_x"/>
                                          </p:val>
                                        </p:tav>
                                      </p:tavLst>
                                    </p:anim>
                                    <p:anim calcmode="lin" valueType="num">
                                      <p:cBhvr additive="base">
                                        <p:cTn id="12" dur="500" fill="hold"/>
                                        <p:tgtEl>
                                          <p:spTgt spid="18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pic>
        <p:nvPicPr>
          <p:cNvPr id="18442" name="Picture 10" descr="nha to"/>
          <p:cNvPicPr>
            <a:picLocks noChangeAspect="1" noChangeArrowheads="1"/>
          </p:cNvPicPr>
          <p:nvPr/>
        </p:nvPicPr>
        <p:blipFill>
          <a:blip r:embed="rId2"/>
          <a:srcRect/>
          <a:stretch>
            <a:fillRect/>
          </a:stretch>
        </p:blipFill>
        <p:spPr bwMode="auto">
          <a:xfrm>
            <a:off x="1485900" y="571500"/>
            <a:ext cx="6000750" cy="3943350"/>
          </a:xfrm>
          <a:prstGeom prst="rect">
            <a:avLst/>
          </a:prstGeom>
          <a:noFill/>
        </p:spPr>
      </p:pic>
      <p:sp>
        <p:nvSpPr>
          <p:cNvPr id="18443" name="Text Box 11"/>
          <p:cNvSpPr txBox="1">
            <a:spLocks noChangeArrowheads="1"/>
          </p:cNvSpPr>
          <p:nvPr/>
        </p:nvSpPr>
        <p:spPr bwMode="auto">
          <a:xfrm>
            <a:off x="2686050" y="4612585"/>
            <a:ext cx="297180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Tằm nhả tơ</a:t>
            </a:r>
          </a:p>
        </p:txBody>
      </p:sp>
    </p:spTree>
    <p:extLst>
      <p:ext uri="{BB962C8B-B14F-4D97-AF65-F5344CB8AC3E}">
        <p14:creationId xmlns:p14="http://schemas.microsoft.com/office/powerpoint/2010/main" val="2186154461"/>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ox(in)">
                                      <p:cBhvr>
                                        <p:cTn id="7" dur="500"/>
                                        <p:tgtEl>
                                          <p:spTgt spid="184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443"/>
                                        </p:tgtEl>
                                        <p:attrNameLst>
                                          <p:attrName>style.visibility</p:attrName>
                                        </p:attrNameLst>
                                      </p:cBhvr>
                                      <p:to>
                                        <p:strVal val="visible"/>
                                      </p:to>
                                    </p:set>
                                    <p:animEffect transition="in" filter="box(in)">
                                      <p:cBhvr>
                                        <p:cTn id="10"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pic>
        <p:nvPicPr>
          <p:cNvPr id="18444" name="Picture 12" descr="ken tam"/>
          <p:cNvPicPr>
            <a:picLocks noChangeAspect="1" noChangeArrowheads="1"/>
          </p:cNvPicPr>
          <p:nvPr/>
        </p:nvPicPr>
        <p:blipFill>
          <a:blip r:embed="rId2"/>
          <a:srcRect t="8571"/>
          <a:stretch>
            <a:fillRect/>
          </a:stretch>
        </p:blipFill>
        <p:spPr bwMode="auto">
          <a:xfrm>
            <a:off x="2000250" y="902494"/>
            <a:ext cx="5429250" cy="3726656"/>
          </a:xfrm>
          <a:prstGeom prst="rect">
            <a:avLst/>
          </a:prstGeom>
          <a:noFill/>
        </p:spPr>
      </p:pic>
      <p:sp>
        <p:nvSpPr>
          <p:cNvPr id="18445" name="Text Box 13"/>
          <p:cNvSpPr txBox="1">
            <a:spLocks noChangeArrowheads="1"/>
          </p:cNvSpPr>
          <p:nvPr/>
        </p:nvSpPr>
        <p:spPr bwMode="auto">
          <a:xfrm>
            <a:off x="3943350" y="4612585"/>
            <a:ext cx="2057400" cy="553998"/>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Kén</a:t>
            </a:r>
          </a:p>
        </p:txBody>
      </p:sp>
    </p:spTree>
    <p:extLst>
      <p:ext uri="{BB962C8B-B14F-4D97-AF65-F5344CB8AC3E}">
        <p14:creationId xmlns:p14="http://schemas.microsoft.com/office/powerpoint/2010/main" val="288667207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box(in)">
                                      <p:cBhvr>
                                        <p:cTn id="7" dur="500"/>
                                        <p:tgtEl>
                                          <p:spTgt spid="1844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445"/>
                                        </p:tgtEl>
                                        <p:attrNameLst>
                                          <p:attrName>style.visibility</p:attrName>
                                        </p:attrNameLst>
                                      </p:cBhvr>
                                      <p:to>
                                        <p:strVal val="visible"/>
                                      </p:to>
                                    </p:set>
                                    <p:animEffect transition="in" filter="box(in)">
                                      <p:cBhvr>
                                        <p:cTn id="10"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90" name="Group 6"/>
          <p:cNvGrpSpPr>
            <a:grpSpLocks/>
          </p:cNvGrpSpPr>
          <p:nvPr/>
        </p:nvGrpSpPr>
        <p:grpSpPr bwMode="auto">
          <a:xfrm>
            <a:off x="2000250" y="514350"/>
            <a:ext cx="5429250" cy="4544921"/>
            <a:chOff x="1104" y="1104"/>
            <a:chExt cx="3456" cy="3116"/>
          </a:xfrm>
        </p:grpSpPr>
        <p:pic>
          <p:nvPicPr>
            <p:cNvPr id="16391" name="Picture 7" descr="Kéo tơ"/>
            <p:cNvPicPr>
              <a:picLocks noChangeAspect="1" noChangeArrowheads="1"/>
            </p:cNvPicPr>
            <p:nvPr/>
          </p:nvPicPr>
          <p:blipFill>
            <a:blip r:embed="rId2"/>
            <a:srcRect l="13754"/>
            <a:stretch>
              <a:fillRect/>
            </a:stretch>
          </p:blipFill>
          <p:spPr bwMode="auto">
            <a:xfrm>
              <a:off x="1104" y="1104"/>
              <a:ext cx="3456" cy="2710"/>
            </a:xfrm>
            <a:prstGeom prst="rect">
              <a:avLst/>
            </a:prstGeom>
            <a:noFill/>
          </p:spPr>
        </p:pic>
        <p:sp>
          <p:nvSpPr>
            <p:cNvPr id="16392" name="Text Box 8"/>
            <p:cNvSpPr txBox="1">
              <a:spLocks noChangeArrowheads="1"/>
            </p:cNvSpPr>
            <p:nvPr/>
          </p:nvSpPr>
          <p:spPr bwMode="auto">
            <a:xfrm>
              <a:off x="2544" y="3840"/>
              <a:ext cx="1252" cy="380"/>
            </a:xfrm>
            <a:prstGeom prst="rect">
              <a:avLst/>
            </a:prstGeom>
            <a:noFill/>
            <a:ln w="9525">
              <a:noFill/>
              <a:miter lim="800000"/>
              <a:headEnd/>
              <a:tailEnd/>
            </a:ln>
            <a:effectLst/>
          </p:spPr>
          <p:txBody>
            <a:bodyPr wrap="square">
              <a:spAutoFit/>
            </a:bodyPr>
            <a:lstStyle/>
            <a:p>
              <a:pPr algn="ctr">
                <a:spcBef>
                  <a:spcPct val="50000"/>
                </a:spcBef>
              </a:pPr>
              <a:r>
                <a:rPr lang="en-US" sz="3000" b="1">
                  <a:latin typeface="Arial" pitchFamily="34" charset="0"/>
                  <a:cs typeface="Arial" pitchFamily="34" charset="0"/>
                </a:rPr>
                <a:t>Kéo tơ</a:t>
              </a:r>
            </a:p>
          </p:txBody>
        </p:sp>
      </p:grpSp>
    </p:spTree>
    <p:extLst>
      <p:ext uri="{BB962C8B-B14F-4D97-AF65-F5344CB8AC3E}">
        <p14:creationId xmlns:p14="http://schemas.microsoft.com/office/powerpoint/2010/main" val="2758550032"/>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sp>
        <p:nvSpPr>
          <p:cNvPr id="19463" name="Text Box 7"/>
          <p:cNvSpPr txBox="1">
            <a:spLocks noChangeArrowheads="1"/>
          </p:cNvSpPr>
          <p:nvPr/>
        </p:nvSpPr>
        <p:spPr bwMode="auto">
          <a:xfrm>
            <a:off x="1943100" y="3657600"/>
            <a:ext cx="4000500" cy="248209"/>
          </a:xfrm>
          <a:prstGeom prst="rect">
            <a:avLst/>
          </a:prstGeom>
          <a:noFill/>
          <a:ln w="9525">
            <a:noFill/>
            <a:miter lim="800000"/>
            <a:headEnd/>
            <a:tailEnd/>
          </a:ln>
          <a:effectLst/>
        </p:spPr>
        <p:txBody>
          <a:bodyPr>
            <a:spAutoFit/>
          </a:bodyPr>
          <a:lstStyle/>
          <a:p>
            <a:pPr>
              <a:spcBef>
                <a:spcPct val="50000"/>
              </a:spcBef>
            </a:pPr>
            <a:endParaRPr lang="en-US" sz="1013"/>
          </a:p>
        </p:txBody>
      </p:sp>
      <p:sp>
        <p:nvSpPr>
          <p:cNvPr id="19464" name="Text Box 8"/>
          <p:cNvSpPr txBox="1">
            <a:spLocks noChangeArrowheads="1"/>
          </p:cNvSpPr>
          <p:nvPr/>
        </p:nvSpPr>
        <p:spPr bwMode="auto">
          <a:xfrm>
            <a:off x="208429" y="4286"/>
            <a:ext cx="6407524" cy="553998"/>
          </a:xfrm>
          <a:prstGeom prst="rect">
            <a:avLst/>
          </a:prstGeom>
          <a:noFill/>
          <a:ln w="9525">
            <a:noFill/>
            <a:miter lim="800000"/>
            <a:headEnd/>
            <a:tailEnd/>
          </a:ln>
          <a:effectLst/>
        </p:spPr>
        <p:txBody>
          <a:bodyPr wrap="square">
            <a:spAutoFit/>
          </a:bodyPr>
          <a:lstStyle/>
          <a:p>
            <a:pPr algn="ctr">
              <a:spcBef>
                <a:spcPct val="50000"/>
              </a:spcBef>
            </a:pPr>
            <a:r>
              <a:rPr lang="en-US" sz="3000" dirty="0" err="1">
                <a:latin typeface="Arial" pitchFamily="34" charset="0"/>
                <a:cs typeface="Arial" pitchFamily="34" charset="0"/>
              </a:rPr>
              <a:t>Đây</a:t>
            </a:r>
            <a:r>
              <a:rPr lang="en-US" sz="3000" dirty="0">
                <a:latin typeface="Arial" pitchFamily="34" charset="0"/>
                <a:cs typeface="Arial" pitchFamily="34" charset="0"/>
              </a:rPr>
              <a:t> </a:t>
            </a:r>
            <a:r>
              <a:rPr lang="en-US" sz="3000" dirty="0" err="1">
                <a:latin typeface="Arial" pitchFamily="34" charset="0"/>
                <a:cs typeface="Arial" pitchFamily="34" charset="0"/>
              </a:rPr>
              <a:t>là</a:t>
            </a:r>
            <a:r>
              <a:rPr lang="en-US" sz="3000" dirty="0">
                <a:latin typeface="Arial" pitchFamily="34" charset="0"/>
                <a:cs typeface="Arial" pitchFamily="34" charset="0"/>
              </a:rPr>
              <a:t> </a:t>
            </a:r>
            <a:r>
              <a:rPr lang="en-US" sz="3000" dirty="0" err="1">
                <a:latin typeface="Arial" pitchFamily="34" charset="0"/>
                <a:cs typeface="Arial" pitchFamily="34" charset="0"/>
              </a:rPr>
              <a:t>công</a:t>
            </a:r>
            <a:r>
              <a:rPr lang="en-US" sz="3000" dirty="0">
                <a:latin typeface="Arial" pitchFamily="34" charset="0"/>
                <a:cs typeface="Arial" pitchFamily="34" charset="0"/>
              </a:rPr>
              <a:t> </a:t>
            </a:r>
            <a:r>
              <a:rPr lang="en-US" sz="3000" dirty="0" err="1">
                <a:latin typeface="Arial" pitchFamily="34" charset="0"/>
                <a:cs typeface="Arial" pitchFamily="34" charset="0"/>
              </a:rPr>
              <a:t>đoạn</a:t>
            </a:r>
            <a:r>
              <a:rPr lang="en-US" sz="3000" dirty="0">
                <a:latin typeface="Arial" pitchFamily="34" charset="0"/>
                <a:cs typeface="Arial" pitchFamily="34" charset="0"/>
              </a:rPr>
              <a:t> </a:t>
            </a:r>
            <a:r>
              <a:rPr lang="en-US" sz="3000" dirty="0" err="1">
                <a:latin typeface="Arial" pitchFamily="34" charset="0"/>
                <a:cs typeface="Arial" pitchFamily="34" charset="0"/>
              </a:rPr>
              <a:t>ươm</a:t>
            </a:r>
            <a:r>
              <a:rPr lang="en-US" sz="3000" dirty="0">
                <a:latin typeface="Arial" pitchFamily="34" charset="0"/>
                <a:cs typeface="Arial" pitchFamily="34" charset="0"/>
              </a:rPr>
              <a:t> </a:t>
            </a:r>
            <a:r>
              <a:rPr lang="en-US" sz="3000" dirty="0" err="1">
                <a:latin typeface="Arial" pitchFamily="34" charset="0"/>
                <a:cs typeface="Arial" pitchFamily="34" charset="0"/>
              </a:rPr>
              <a:t>tơ</a:t>
            </a:r>
            <a:r>
              <a:rPr lang="en-US" sz="3000" dirty="0">
                <a:latin typeface="Arial" pitchFamily="34" charset="0"/>
                <a:cs typeface="Arial" pitchFamily="34" charset="0"/>
              </a:rPr>
              <a:t>, </a:t>
            </a:r>
            <a:r>
              <a:rPr lang="en-US" sz="3000" dirty="0" err="1">
                <a:latin typeface="Arial" pitchFamily="34" charset="0"/>
                <a:cs typeface="Arial" pitchFamily="34" charset="0"/>
              </a:rPr>
              <a:t>kéo</a:t>
            </a:r>
            <a:r>
              <a:rPr lang="en-US" sz="3000" dirty="0">
                <a:latin typeface="Arial" pitchFamily="34" charset="0"/>
                <a:cs typeface="Arial" pitchFamily="34" charset="0"/>
              </a:rPr>
              <a:t> </a:t>
            </a:r>
            <a:r>
              <a:rPr lang="en-US" sz="3000" dirty="0" err="1">
                <a:latin typeface="Arial" pitchFamily="34" charset="0"/>
                <a:cs typeface="Arial" pitchFamily="34" charset="0"/>
              </a:rPr>
              <a:t>sợi</a:t>
            </a:r>
            <a:endParaRPr lang="en-US" sz="3000" dirty="0">
              <a:latin typeface="Arial" pitchFamily="34" charset="0"/>
              <a:cs typeface="Arial" pitchFamily="34" charset="0"/>
            </a:endParaRPr>
          </a:p>
        </p:txBody>
      </p:sp>
      <p:sp>
        <p:nvSpPr>
          <p:cNvPr id="19465" name="Text Box 9"/>
          <p:cNvSpPr txBox="1">
            <a:spLocks noChangeArrowheads="1"/>
          </p:cNvSpPr>
          <p:nvPr/>
        </p:nvSpPr>
        <p:spPr bwMode="auto">
          <a:xfrm>
            <a:off x="4857750" y="742950"/>
            <a:ext cx="4286250" cy="2246769"/>
          </a:xfrm>
          <a:prstGeom prst="rect">
            <a:avLst/>
          </a:prstGeom>
          <a:noFill/>
          <a:ln w="9525">
            <a:noFill/>
            <a:miter lim="800000"/>
            <a:headEnd/>
            <a:tailEnd/>
          </a:ln>
          <a:effectLst/>
        </p:spPr>
        <p:txBody>
          <a:bodyPr wrap="square">
            <a:spAutoFit/>
          </a:bodyPr>
          <a:lstStyle/>
          <a:p>
            <a:pPr>
              <a:spcBef>
                <a:spcPct val="50000"/>
              </a:spcBef>
            </a:pP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thợ</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a:t>
            </a:r>
            <a:r>
              <a:rPr lang="en-US" sz="2800" dirty="0" err="1">
                <a:latin typeface="Arial" pitchFamily="34" charset="0"/>
                <a:cs typeface="Arial" pitchFamily="34" charset="0"/>
              </a:rPr>
              <a:t>kén</a:t>
            </a:r>
            <a:r>
              <a:rPr lang="en-US" sz="2800" dirty="0">
                <a:latin typeface="Arial" pitchFamily="34" charset="0"/>
                <a:cs typeface="Arial" pitchFamily="34" charset="0"/>
              </a:rPr>
              <a:t> </a:t>
            </a:r>
            <a:r>
              <a:rPr lang="en-US" sz="2800" dirty="0" err="1">
                <a:latin typeface="Arial" pitchFamily="34" charset="0"/>
                <a:cs typeface="Arial" pitchFamily="34" charset="0"/>
              </a:rPr>
              <a:t>vào</a:t>
            </a:r>
            <a:r>
              <a:rPr lang="en-US" sz="2800" dirty="0">
                <a:latin typeface="Arial" pitchFamily="34" charset="0"/>
                <a:cs typeface="Arial" pitchFamily="34" charset="0"/>
              </a:rPr>
              <a:t> </a:t>
            </a:r>
            <a:r>
              <a:rPr lang="en-US" sz="2800" dirty="0" err="1">
                <a:latin typeface="Arial" pitchFamily="34" charset="0"/>
                <a:cs typeface="Arial" pitchFamily="34" charset="0"/>
              </a:rPr>
              <a:t>nước</a:t>
            </a:r>
            <a:r>
              <a:rPr lang="en-US" sz="2800" dirty="0">
                <a:latin typeface="Arial" pitchFamily="34" charset="0"/>
                <a:cs typeface="Arial" pitchFamily="34" charset="0"/>
              </a:rPr>
              <a:t> </a:t>
            </a:r>
            <a:r>
              <a:rPr lang="en-US" sz="2800" dirty="0" err="1">
                <a:latin typeface="Arial" pitchFamily="34" charset="0"/>
                <a:cs typeface="Arial" pitchFamily="34" charset="0"/>
              </a:rPr>
              <a:t>sôi</a:t>
            </a:r>
            <a:r>
              <a:rPr lang="en-US" sz="2800" dirty="0">
                <a:latin typeface="Arial" pitchFamily="34" charset="0"/>
                <a:cs typeface="Arial" pitchFamily="34" charset="0"/>
              </a:rPr>
              <a:t>, </a:t>
            </a:r>
            <a:r>
              <a:rPr lang="en-US" sz="2800" dirty="0" err="1">
                <a:latin typeface="Arial" pitchFamily="34" charset="0"/>
                <a:cs typeface="Arial" pitchFamily="34" charset="0"/>
              </a:rPr>
              <a:t>lấy</a:t>
            </a:r>
            <a:r>
              <a:rPr lang="en-US" sz="2800" dirty="0">
                <a:latin typeface="Arial" pitchFamily="34" charset="0"/>
                <a:cs typeface="Arial" pitchFamily="34" charset="0"/>
              </a:rPr>
              <a:t> </a:t>
            </a:r>
            <a:r>
              <a:rPr lang="en-US" sz="2800" dirty="0" err="1">
                <a:latin typeface="Arial" pitchFamily="34" charset="0"/>
                <a:cs typeface="Arial" pitchFamily="34" charset="0"/>
              </a:rPr>
              <a:t>từng</a:t>
            </a:r>
            <a:r>
              <a:rPr lang="en-US" sz="2800" dirty="0">
                <a:latin typeface="Arial" pitchFamily="34" charset="0"/>
                <a:cs typeface="Arial" pitchFamily="34" charset="0"/>
              </a:rPr>
              <a:t> </a:t>
            </a:r>
            <a:r>
              <a:rPr lang="en-US" sz="2800" dirty="0" err="1">
                <a:latin typeface="Arial" pitchFamily="34" charset="0"/>
                <a:cs typeface="Arial" pitchFamily="34" charset="0"/>
              </a:rPr>
              <a:t>mối</a:t>
            </a:r>
            <a:r>
              <a:rPr lang="en-US" sz="2800" dirty="0">
                <a:latin typeface="Arial" pitchFamily="34" charset="0"/>
                <a:cs typeface="Arial" pitchFamily="34" charset="0"/>
              </a:rPr>
              <a:t> </a:t>
            </a:r>
            <a:r>
              <a:rPr lang="en-US" sz="2800" dirty="0" err="1">
                <a:latin typeface="Arial" pitchFamily="34" charset="0"/>
                <a:cs typeface="Arial" pitchFamily="34" charset="0"/>
              </a:rPr>
              <a:t>tơ</a:t>
            </a:r>
            <a:r>
              <a:rPr lang="en-US" sz="2800" dirty="0">
                <a:latin typeface="Arial" pitchFamily="34" charset="0"/>
                <a:cs typeface="Arial" pitchFamily="34" charset="0"/>
              </a:rPr>
              <a:t> </a:t>
            </a:r>
            <a:r>
              <a:rPr lang="en-US" sz="2800" dirty="0" err="1">
                <a:latin typeface="Arial" pitchFamily="34" charset="0"/>
                <a:cs typeface="Arial" pitchFamily="34" charset="0"/>
              </a:rPr>
              <a:t>nối</a:t>
            </a:r>
            <a:r>
              <a:rPr lang="en-US" sz="2800" dirty="0">
                <a:latin typeface="Arial" pitchFamily="34" charset="0"/>
                <a:cs typeface="Arial" pitchFamily="34" charset="0"/>
              </a:rPr>
              <a:t> </a:t>
            </a:r>
            <a:r>
              <a:rPr lang="en-US" sz="2800" dirty="0" err="1">
                <a:latin typeface="Arial" pitchFamily="34" charset="0"/>
                <a:cs typeface="Arial" pitchFamily="34" charset="0"/>
              </a:rPr>
              <a:t>lại</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a:t>
            </a:r>
            <a:r>
              <a:rPr lang="en-US" sz="2800" dirty="0" err="1">
                <a:latin typeface="Arial" pitchFamily="34" charset="0"/>
                <a:cs typeface="Arial" pitchFamily="34" charset="0"/>
              </a:rPr>
              <a:t>lên</a:t>
            </a:r>
            <a:r>
              <a:rPr lang="en-US" sz="2800" dirty="0">
                <a:latin typeface="Arial" pitchFamily="34" charset="0"/>
                <a:cs typeface="Arial" pitchFamily="34" charset="0"/>
              </a:rPr>
              <a:t> </a:t>
            </a:r>
            <a:r>
              <a:rPr lang="en-US" sz="2800" dirty="0" err="1">
                <a:latin typeface="Arial" pitchFamily="34" charset="0"/>
                <a:cs typeface="Arial" pitchFamily="34" charset="0"/>
              </a:rPr>
              <a:t>guồng</a:t>
            </a:r>
            <a:r>
              <a:rPr lang="en-US" sz="2800" dirty="0">
                <a:latin typeface="Arial" pitchFamily="34" charset="0"/>
                <a:cs typeface="Arial" pitchFamily="34" charset="0"/>
              </a:rPr>
              <a:t> quay </a:t>
            </a:r>
            <a:r>
              <a:rPr lang="en-US" sz="2800" dirty="0" err="1">
                <a:latin typeface="Arial" pitchFamily="34" charset="0"/>
                <a:cs typeface="Arial" pitchFamily="34" charset="0"/>
              </a:rPr>
              <a:t>thành</a:t>
            </a:r>
            <a:r>
              <a:rPr lang="en-US" sz="2800" dirty="0">
                <a:latin typeface="Arial" pitchFamily="34" charset="0"/>
                <a:cs typeface="Arial" pitchFamily="34" charset="0"/>
              </a:rPr>
              <a:t> </a:t>
            </a:r>
            <a:r>
              <a:rPr lang="en-US" sz="2800" dirty="0" err="1">
                <a:latin typeface="Arial" pitchFamily="34" charset="0"/>
                <a:cs typeface="Arial" pitchFamily="34" charset="0"/>
              </a:rPr>
              <a:t>từng</a:t>
            </a:r>
            <a:r>
              <a:rPr lang="en-US" sz="2800" dirty="0">
                <a:latin typeface="Arial" pitchFamily="34" charset="0"/>
                <a:cs typeface="Arial" pitchFamily="34" charset="0"/>
              </a:rPr>
              <a:t> </a:t>
            </a:r>
            <a:r>
              <a:rPr lang="en-US" sz="2800" dirty="0" err="1">
                <a:latin typeface="Arial" pitchFamily="34" charset="0"/>
                <a:cs typeface="Arial" pitchFamily="34" charset="0"/>
              </a:rPr>
              <a:t>sợi</a:t>
            </a:r>
            <a:r>
              <a:rPr lang="en-US" sz="2800" dirty="0">
                <a:latin typeface="Arial" pitchFamily="34" charset="0"/>
                <a:cs typeface="Arial" pitchFamily="34" charset="0"/>
              </a:rPr>
              <a:t> </a:t>
            </a:r>
            <a:r>
              <a:rPr lang="en-US" sz="2800" dirty="0" err="1">
                <a:latin typeface="Arial" pitchFamily="34" charset="0"/>
                <a:cs typeface="Arial" pitchFamily="34" charset="0"/>
              </a:rPr>
              <a:t>tơ</a:t>
            </a:r>
            <a:r>
              <a:rPr lang="en-US" sz="2800" dirty="0">
                <a:latin typeface="Arial" pitchFamily="34" charset="0"/>
                <a:cs typeface="Arial" pitchFamily="34" charset="0"/>
              </a:rPr>
              <a:t>.</a:t>
            </a:r>
          </a:p>
        </p:txBody>
      </p:sp>
      <p:sp>
        <p:nvSpPr>
          <p:cNvPr id="19466" name="Text Box 10"/>
          <p:cNvSpPr txBox="1">
            <a:spLocks noChangeArrowheads="1"/>
          </p:cNvSpPr>
          <p:nvPr/>
        </p:nvSpPr>
        <p:spPr bwMode="auto">
          <a:xfrm>
            <a:off x="349623" y="3153335"/>
            <a:ext cx="8606117" cy="1477328"/>
          </a:xfrm>
          <a:prstGeom prst="rect">
            <a:avLst/>
          </a:prstGeom>
          <a:noFill/>
          <a:ln w="9525">
            <a:noFill/>
            <a:miter lim="800000"/>
            <a:headEnd/>
            <a:tailEnd/>
          </a:ln>
          <a:effectLst/>
        </p:spPr>
        <p:txBody>
          <a:bodyPr wrap="square">
            <a:spAutoFit/>
          </a:bodyPr>
          <a:lstStyle/>
          <a:p>
            <a:pPr>
              <a:spcBef>
                <a:spcPct val="50000"/>
              </a:spcBef>
            </a:pPr>
            <a:r>
              <a:rPr lang="en-US" sz="3000" dirty="0" err="1">
                <a:latin typeface="Arial" pitchFamily="34" charset="0"/>
                <a:cs typeface="Arial" pitchFamily="34" charset="0"/>
              </a:rPr>
              <a:t>Sau</a:t>
            </a:r>
            <a:r>
              <a:rPr lang="en-US" sz="3000" dirty="0">
                <a:latin typeface="Arial" pitchFamily="34" charset="0"/>
                <a:cs typeface="Arial" pitchFamily="34" charset="0"/>
              </a:rPr>
              <a:t> </a:t>
            </a:r>
            <a:r>
              <a:rPr lang="en-US" sz="3000" dirty="0" err="1">
                <a:latin typeface="Arial" pitchFamily="34" charset="0"/>
                <a:cs typeface="Arial" pitchFamily="34" charset="0"/>
              </a:rPr>
              <a:t>đó</a:t>
            </a:r>
            <a:r>
              <a:rPr lang="en-US" sz="3000" dirty="0">
                <a:latin typeface="Arial" pitchFamily="34" charset="0"/>
                <a:cs typeface="Arial" pitchFamily="34" charset="0"/>
              </a:rPr>
              <a:t>, </a:t>
            </a:r>
            <a:r>
              <a:rPr lang="en-US" sz="3000" dirty="0" err="1">
                <a:latin typeface="Arial" pitchFamily="34" charset="0"/>
                <a:cs typeface="Arial" pitchFamily="34" charset="0"/>
              </a:rPr>
              <a:t>từ</a:t>
            </a:r>
            <a:r>
              <a:rPr lang="en-US" sz="3000" dirty="0">
                <a:latin typeface="Arial" pitchFamily="34" charset="0"/>
                <a:cs typeface="Arial" pitchFamily="34" charset="0"/>
              </a:rPr>
              <a:t> </a:t>
            </a:r>
            <a:r>
              <a:rPr lang="en-US" sz="3000" dirty="0" err="1">
                <a:latin typeface="Arial" pitchFamily="34" charset="0"/>
                <a:cs typeface="Arial" pitchFamily="34" charset="0"/>
              </a:rPr>
              <a:t>từng</a:t>
            </a:r>
            <a:r>
              <a:rPr lang="en-US" sz="3000" dirty="0">
                <a:latin typeface="Arial" pitchFamily="34" charset="0"/>
                <a:cs typeface="Arial" pitchFamily="34" charset="0"/>
              </a:rPr>
              <a:t> </a:t>
            </a:r>
            <a:r>
              <a:rPr lang="en-US" sz="3000" dirty="0" err="1">
                <a:latin typeface="Arial" pitchFamily="34" charset="0"/>
                <a:cs typeface="Arial" pitchFamily="34" charset="0"/>
              </a:rPr>
              <a:t>guồng</a:t>
            </a:r>
            <a:r>
              <a:rPr lang="en-US" sz="3000" dirty="0">
                <a:latin typeface="Arial" pitchFamily="34" charset="0"/>
                <a:cs typeface="Arial" pitchFamily="34" charset="0"/>
              </a:rPr>
              <a:t> </a:t>
            </a:r>
            <a:r>
              <a:rPr lang="en-US" sz="3000" dirty="0" err="1">
                <a:latin typeface="Arial" pitchFamily="34" charset="0"/>
                <a:cs typeface="Arial" pitchFamily="34" charset="0"/>
              </a:rPr>
              <a:t>tơ</a:t>
            </a:r>
            <a:r>
              <a:rPr lang="en-US" sz="3000" dirty="0">
                <a:latin typeface="Arial" pitchFamily="34" charset="0"/>
                <a:cs typeface="Arial" pitchFamily="34" charset="0"/>
              </a:rPr>
              <a:t> </a:t>
            </a:r>
            <a:r>
              <a:rPr lang="en-US" sz="3000" dirty="0" err="1">
                <a:latin typeface="Arial" pitchFamily="34" charset="0"/>
                <a:cs typeface="Arial" pitchFamily="34" charset="0"/>
              </a:rPr>
              <a:t>nhỏ</a:t>
            </a:r>
            <a:r>
              <a:rPr lang="en-US" sz="3000" dirty="0">
                <a:latin typeface="Arial" pitchFamily="34" charset="0"/>
                <a:cs typeface="Arial" pitchFamily="34" charset="0"/>
              </a:rPr>
              <a:t>, </a:t>
            </a:r>
            <a:r>
              <a:rPr lang="en-US" sz="3000" dirty="0" err="1">
                <a:latin typeface="Arial" pitchFamily="34" charset="0"/>
                <a:cs typeface="Arial" pitchFamily="34" charset="0"/>
              </a:rPr>
              <a:t>người</a:t>
            </a:r>
            <a:r>
              <a:rPr lang="en-US" sz="3000" dirty="0">
                <a:latin typeface="Arial" pitchFamily="34" charset="0"/>
                <a:cs typeface="Arial" pitchFamily="34" charset="0"/>
              </a:rPr>
              <a:t> </a:t>
            </a:r>
            <a:r>
              <a:rPr lang="en-US" sz="3000" dirty="0" err="1">
                <a:latin typeface="Arial" pitchFamily="34" charset="0"/>
                <a:cs typeface="Arial" pitchFamily="34" charset="0"/>
              </a:rPr>
              <a:t>thợ</a:t>
            </a:r>
            <a:r>
              <a:rPr lang="en-US" sz="3000" dirty="0">
                <a:latin typeface="Arial" pitchFamily="34" charset="0"/>
                <a:cs typeface="Arial" pitchFamily="34" charset="0"/>
              </a:rPr>
              <a:t> </a:t>
            </a:r>
            <a:r>
              <a:rPr lang="en-US" sz="3000" dirty="0" err="1">
                <a:latin typeface="Arial" pitchFamily="34" charset="0"/>
                <a:cs typeface="Arial" pitchFamily="34" charset="0"/>
              </a:rPr>
              <a:t>lại</a:t>
            </a:r>
            <a:r>
              <a:rPr lang="en-US" sz="3000" dirty="0">
                <a:latin typeface="Arial" pitchFamily="34" charset="0"/>
                <a:cs typeface="Arial" pitchFamily="34" charset="0"/>
              </a:rPr>
              <a:t> </a:t>
            </a:r>
            <a:r>
              <a:rPr lang="en-US" sz="3000" dirty="0" err="1">
                <a:latin typeface="Arial" pitchFamily="34" charset="0"/>
                <a:cs typeface="Arial" pitchFamily="34" charset="0"/>
              </a:rPr>
              <a:t>tiếp</a:t>
            </a:r>
            <a:r>
              <a:rPr lang="en-US" sz="3000" dirty="0">
                <a:latin typeface="Arial" pitchFamily="34" charset="0"/>
                <a:cs typeface="Arial" pitchFamily="34" charset="0"/>
              </a:rPr>
              <a:t> </a:t>
            </a:r>
            <a:r>
              <a:rPr lang="en-US" sz="3000" dirty="0" err="1">
                <a:latin typeface="Arial" pitchFamily="34" charset="0"/>
                <a:cs typeface="Arial" pitchFamily="34" charset="0"/>
              </a:rPr>
              <a:t>tục</a:t>
            </a:r>
            <a:r>
              <a:rPr lang="en-US" sz="3000" dirty="0">
                <a:latin typeface="Arial" pitchFamily="34" charset="0"/>
                <a:cs typeface="Arial" pitchFamily="34" charset="0"/>
              </a:rPr>
              <a:t> </a:t>
            </a:r>
            <a:r>
              <a:rPr lang="en-US" sz="3000" dirty="0" err="1">
                <a:latin typeface="Arial" pitchFamily="34" charset="0"/>
                <a:cs typeface="Arial" pitchFamily="34" charset="0"/>
              </a:rPr>
              <a:t>nối</a:t>
            </a:r>
            <a:r>
              <a:rPr lang="en-US" sz="3000" dirty="0">
                <a:latin typeface="Arial" pitchFamily="34" charset="0"/>
                <a:cs typeface="Arial" pitchFamily="34" charset="0"/>
              </a:rPr>
              <a:t> </a:t>
            </a:r>
            <a:r>
              <a:rPr lang="en-US" sz="3000" dirty="0" err="1">
                <a:latin typeface="Arial" pitchFamily="34" charset="0"/>
                <a:cs typeface="Arial" pitchFamily="34" charset="0"/>
              </a:rPr>
              <a:t>lại</a:t>
            </a:r>
            <a:r>
              <a:rPr lang="en-US" sz="3000" dirty="0">
                <a:latin typeface="Arial" pitchFamily="34" charset="0"/>
                <a:cs typeface="Arial" pitchFamily="34" charset="0"/>
              </a:rPr>
              <a:t> </a:t>
            </a:r>
            <a:r>
              <a:rPr lang="en-US" sz="3000" dirty="0" err="1">
                <a:latin typeface="Arial" pitchFamily="34" charset="0"/>
                <a:cs typeface="Arial" pitchFamily="34" charset="0"/>
              </a:rPr>
              <a:t>với</a:t>
            </a:r>
            <a:r>
              <a:rPr lang="en-US" sz="3000" dirty="0">
                <a:latin typeface="Arial" pitchFamily="34" charset="0"/>
                <a:cs typeface="Arial" pitchFamily="34" charset="0"/>
              </a:rPr>
              <a:t> </a:t>
            </a:r>
            <a:r>
              <a:rPr lang="en-US" sz="3000" dirty="0" err="1">
                <a:latin typeface="Arial" pitchFamily="34" charset="0"/>
                <a:cs typeface="Arial" pitchFamily="34" charset="0"/>
              </a:rPr>
              <a:t>nhau</a:t>
            </a:r>
            <a:r>
              <a:rPr lang="en-US" sz="3000" dirty="0">
                <a:latin typeface="Arial" pitchFamily="34" charset="0"/>
                <a:cs typeface="Arial" pitchFamily="34" charset="0"/>
              </a:rPr>
              <a:t> quay </a:t>
            </a:r>
            <a:r>
              <a:rPr lang="en-US" sz="3000" dirty="0" err="1">
                <a:latin typeface="Arial" pitchFamily="34" charset="0"/>
                <a:cs typeface="Arial" pitchFamily="34" charset="0"/>
              </a:rPr>
              <a:t>thành</a:t>
            </a:r>
            <a:r>
              <a:rPr lang="en-US" sz="3000" dirty="0">
                <a:latin typeface="Arial" pitchFamily="34" charset="0"/>
                <a:cs typeface="Arial" pitchFamily="34" charset="0"/>
              </a:rPr>
              <a:t> </a:t>
            </a:r>
            <a:r>
              <a:rPr lang="en-US" sz="3000" dirty="0" err="1">
                <a:latin typeface="Arial" pitchFamily="34" charset="0"/>
                <a:cs typeface="Arial" pitchFamily="34" charset="0"/>
              </a:rPr>
              <a:t>cuộn</a:t>
            </a:r>
            <a:r>
              <a:rPr lang="en-US" sz="3000" dirty="0">
                <a:latin typeface="Arial" pitchFamily="34" charset="0"/>
                <a:cs typeface="Arial" pitchFamily="34" charset="0"/>
              </a:rPr>
              <a:t> </a:t>
            </a:r>
            <a:r>
              <a:rPr lang="en-US" sz="3000" dirty="0" err="1">
                <a:latin typeface="Arial" pitchFamily="34" charset="0"/>
                <a:cs typeface="Arial" pitchFamily="34" charset="0"/>
              </a:rPr>
              <a:t>tơ</a:t>
            </a:r>
            <a:r>
              <a:rPr lang="en-US" sz="3000" dirty="0">
                <a:latin typeface="Arial" pitchFamily="34" charset="0"/>
                <a:cs typeface="Arial" pitchFamily="34" charset="0"/>
              </a:rPr>
              <a:t> </a:t>
            </a:r>
            <a:r>
              <a:rPr lang="en-US" sz="3000" dirty="0" err="1">
                <a:latin typeface="Arial" pitchFamily="34" charset="0"/>
                <a:cs typeface="Arial" pitchFamily="34" charset="0"/>
              </a:rPr>
              <a:t>lớn</a:t>
            </a:r>
            <a:r>
              <a:rPr lang="en-US" sz="3000" dirty="0">
                <a:latin typeface="Arial" pitchFamily="34" charset="0"/>
                <a:cs typeface="Arial" pitchFamily="34" charset="0"/>
              </a:rPr>
              <a:t> </a:t>
            </a:r>
            <a:r>
              <a:rPr lang="en-US" sz="3000" dirty="0" err="1">
                <a:latin typeface="Arial" pitchFamily="34" charset="0"/>
                <a:cs typeface="Arial" pitchFamily="34" charset="0"/>
              </a:rPr>
              <a:t>đó</a:t>
            </a:r>
            <a:r>
              <a:rPr lang="en-US" sz="3000" dirty="0">
                <a:latin typeface="Arial" pitchFamily="34" charset="0"/>
                <a:cs typeface="Arial" pitchFamily="34" charset="0"/>
              </a:rPr>
              <a:t> </a:t>
            </a:r>
            <a:r>
              <a:rPr lang="en-US" sz="3000" dirty="0" err="1">
                <a:latin typeface="Arial" pitchFamily="34" charset="0"/>
                <a:cs typeface="Arial" pitchFamily="34" charset="0"/>
              </a:rPr>
              <a:t>là</a:t>
            </a:r>
            <a:r>
              <a:rPr lang="en-US" sz="3000" dirty="0">
                <a:latin typeface="Arial" pitchFamily="34" charset="0"/>
                <a:cs typeface="Arial" pitchFamily="34" charset="0"/>
              </a:rPr>
              <a:t> </a:t>
            </a:r>
            <a:r>
              <a:rPr lang="en-US" sz="3000" dirty="0" err="1">
                <a:latin typeface="Arial" pitchFamily="34" charset="0"/>
                <a:cs typeface="Arial" pitchFamily="34" charset="0"/>
              </a:rPr>
              <a:t>tơ</a:t>
            </a:r>
            <a:r>
              <a:rPr lang="en-US" sz="3000" dirty="0">
                <a:latin typeface="Arial" pitchFamily="34" charset="0"/>
                <a:cs typeface="Arial" pitchFamily="34" charset="0"/>
              </a:rPr>
              <a:t> </a:t>
            </a:r>
            <a:r>
              <a:rPr lang="en-US" sz="3000" dirty="0" err="1">
                <a:latin typeface="Arial" pitchFamily="34" charset="0"/>
                <a:cs typeface="Arial" pitchFamily="34" charset="0"/>
              </a:rPr>
              <a:t>nguyên</a:t>
            </a:r>
            <a:r>
              <a:rPr lang="en-US" sz="3000" dirty="0">
                <a:latin typeface="Arial" pitchFamily="34" charset="0"/>
                <a:cs typeface="Arial" pitchFamily="34" charset="0"/>
              </a:rPr>
              <a:t> </a:t>
            </a:r>
            <a:r>
              <a:rPr lang="en-US" sz="3000" dirty="0" err="1">
                <a:latin typeface="Arial" pitchFamily="34" charset="0"/>
                <a:cs typeface="Arial" pitchFamily="34" charset="0"/>
              </a:rPr>
              <a:t>liệu</a:t>
            </a:r>
            <a:r>
              <a:rPr lang="en-US" sz="3000" dirty="0">
                <a:latin typeface="Arial" pitchFamily="34" charset="0"/>
                <a:cs typeface="Arial" pitchFamily="34" charset="0"/>
              </a:rPr>
              <a:t>.</a:t>
            </a:r>
          </a:p>
        </p:txBody>
      </p:sp>
      <p:pic>
        <p:nvPicPr>
          <p:cNvPr id="19467" name="Tosoi_output.avi">
            <a:hlinkClick r:id="" action="ppaction://media"/>
          </p:cNvPr>
          <p:cNvPicPr>
            <a:picLocks noGrp="1" noRot="1" noChangeAspect="1" noChangeArrowheads="1"/>
          </p:cNvPicPr>
          <p:nvPr>
            <p:ph/>
            <a:videoFile r:link="rId1"/>
          </p:nvPr>
        </p:nvPicPr>
        <p:blipFill>
          <a:blip r:embed="rId3"/>
          <a:srcRect/>
          <a:stretch>
            <a:fillRect/>
          </a:stretch>
        </p:blipFill>
        <p:spPr>
          <a:xfrm>
            <a:off x="1314450" y="742950"/>
            <a:ext cx="3371850" cy="2346722"/>
          </a:xfrm>
          <a:ln/>
        </p:spPr>
      </p:pic>
    </p:spTree>
    <p:extLst>
      <p:ext uri="{BB962C8B-B14F-4D97-AF65-F5344CB8AC3E}">
        <p14:creationId xmlns:p14="http://schemas.microsoft.com/office/powerpoint/2010/main" val="3098639928"/>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diamond(in)">
                                      <p:cBhvr>
                                        <p:cTn id="7" dur="20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19464"/>
                                        </p:tgtEl>
                                      </p:cBhvr>
                                    </p:animEffect>
                                    <p:set>
                                      <p:cBhvr>
                                        <p:cTn id="12" dur="1" fill="hold">
                                          <p:stCondLst>
                                            <p:cond delay="1999"/>
                                          </p:stCondLst>
                                        </p:cTn>
                                        <p:tgtEl>
                                          <p:spTgt spid="19464"/>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19465"/>
                                        </p:tgtEl>
                                        <p:attrNameLst>
                                          <p:attrName>style.visibility</p:attrName>
                                        </p:attrNameLst>
                                      </p:cBhvr>
                                      <p:to>
                                        <p:strVal val="visible"/>
                                      </p:to>
                                    </p:set>
                                    <p:animEffect transition="in" filter="box(in)">
                                      <p:cBhvr>
                                        <p:cTn id="15" dur="500"/>
                                        <p:tgtEl>
                                          <p:spTgt spid="1946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9465"/>
                                        </p:tgtEl>
                                      </p:cBhvr>
                                    </p:animEffect>
                                    <p:set>
                                      <p:cBhvr>
                                        <p:cTn id="20" dur="1" fill="hold">
                                          <p:stCondLst>
                                            <p:cond delay="499"/>
                                          </p:stCondLst>
                                        </p:cTn>
                                        <p:tgtEl>
                                          <p:spTgt spid="19465"/>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9466"/>
                                        </p:tgtEl>
                                        <p:attrNameLst>
                                          <p:attrName>style.visibility</p:attrName>
                                        </p:attrNameLst>
                                      </p:cBhvr>
                                      <p:to>
                                        <p:strVal val="visible"/>
                                      </p:to>
                                    </p:set>
                                    <p:animEffect transition="in" filter="box(in)">
                                      <p:cBhvr>
                                        <p:cTn id="23" dur="500"/>
                                        <p:tgtEl>
                                          <p:spTgt spid="1946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19466"/>
                                        </p:tgtEl>
                                      </p:cBhvr>
                                    </p:animEffect>
                                    <p:set>
                                      <p:cBhvr>
                                        <p:cTn id="28" dur="1" fill="hold">
                                          <p:stCondLst>
                                            <p:cond delay="499"/>
                                          </p:stCondLst>
                                        </p:cTn>
                                        <p:tgtEl>
                                          <p:spTgt spid="194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19467"/>
                </p:tgtEl>
              </p:cMediaNode>
            </p:video>
          </p:childTnLst>
        </p:cTn>
      </p:par>
    </p:tnLst>
    <p:bldLst>
      <p:bldP spid="19464" grpId="0"/>
      <p:bldP spid="19464" grpId="1"/>
      <p:bldP spid="19465" grpId="0"/>
      <p:bldP spid="19465" grpId="1"/>
      <p:bldP spid="19466" grpId="0"/>
      <p:bldP spid="1946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01</a:t>
            </a:r>
            <a:endParaRPr lang="zh-CN" altLang="en-US" sz="36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4107486" y="1814155"/>
            <a:ext cx="2387192" cy="523220"/>
          </a:xfrm>
          <a:prstGeom prst="rect">
            <a:avLst/>
          </a:prstGeom>
          <a:noFill/>
        </p:spPr>
        <p:txBody>
          <a:bodyPr wrap="none" rtlCol="0">
            <a:spAutoFit/>
          </a:bodyPr>
          <a:lstStyle/>
          <a:p>
            <a:r>
              <a:rPr lang="en-US" altLang="zh-CN" sz="2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KHỞI ĐỘNG</a:t>
            </a:r>
            <a:endParaRPr lang="zh-CN" altLang="en-US" sz="2800"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783284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6" name="Group 6"/>
          <p:cNvGrpSpPr>
            <a:grpSpLocks/>
          </p:cNvGrpSpPr>
          <p:nvPr/>
        </p:nvGrpSpPr>
        <p:grpSpPr bwMode="auto">
          <a:xfrm>
            <a:off x="3028950" y="1371600"/>
            <a:ext cx="3429000" cy="3639742"/>
            <a:chOff x="1536" y="1248"/>
            <a:chExt cx="2880" cy="3057"/>
          </a:xfrm>
        </p:grpSpPr>
        <p:sp>
          <p:nvSpPr>
            <p:cNvPr id="20487" name="Text Box 7"/>
            <p:cNvSpPr txBox="1">
              <a:spLocks noChangeArrowheads="1"/>
            </p:cNvSpPr>
            <p:nvPr/>
          </p:nvSpPr>
          <p:spPr bwMode="auto">
            <a:xfrm>
              <a:off x="1968" y="3840"/>
              <a:ext cx="2448" cy="465"/>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Tơ nguyên liệu</a:t>
              </a:r>
            </a:p>
          </p:txBody>
        </p:sp>
        <p:pic>
          <p:nvPicPr>
            <p:cNvPr id="20488" name="Picture 8" descr="tơ tăm"/>
            <p:cNvPicPr>
              <a:picLocks noChangeAspect="1" noChangeArrowheads="1"/>
            </p:cNvPicPr>
            <p:nvPr/>
          </p:nvPicPr>
          <p:blipFill>
            <a:blip r:embed="rId2"/>
            <a:srcRect/>
            <a:stretch>
              <a:fillRect/>
            </a:stretch>
          </p:blipFill>
          <p:spPr bwMode="auto">
            <a:xfrm>
              <a:off x="1536" y="1248"/>
              <a:ext cx="2640" cy="2544"/>
            </a:xfrm>
            <a:prstGeom prst="rect">
              <a:avLst/>
            </a:prstGeom>
            <a:noFill/>
          </p:spPr>
        </p:pic>
      </p:grpSp>
    </p:spTree>
    <p:extLst>
      <p:ext uri="{BB962C8B-B14F-4D97-AF65-F5344CB8AC3E}">
        <p14:creationId xmlns:p14="http://schemas.microsoft.com/office/powerpoint/2010/main" val="2843607420"/>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10" name="Group 6"/>
          <p:cNvGrpSpPr>
            <a:grpSpLocks/>
          </p:cNvGrpSpPr>
          <p:nvPr/>
        </p:nvGrpSpPr>
        <p:grpSpPr bwMode="auto">
          <a:xfrm>
            <a:off x="2115230" y="1371600"/>
            <a:ext cx="4857750" cy="3582592"/>
            <a:chOff x="368" y="978"/>
            <a:chExt cx="2688" cy="3009"/>
          </a:xfrm>
        </p:grpSpPr>
        <p:pic>
          <p:nvPicPr>
            <p:cNvPr id="21511" name="Picture 7" descr="det to"/>
            <p:cNvPicPr>
              <a:picLocks noChangeAspect="1" noChangeArrowheads="1"/>
            </p:cNvPicPr>
            <p:nvPr/>
          </p:nvPicPr>
          <p:blipFill>
            <a:blip r:embed="rId2"/>
            <a:srcRect/>
            <a:stretch>
              <a:fillRect/>
            </a:stretch>
          </p:blipFill>
          <p:spPr bwMode="auto">
            <a:xfrm>
              <a:off x="368" y="978"/>
              <a:ext cx="2688" cy="2439"/>
            </a:xfrm>
            <a:prstGeom prst="rect">
              <a:avLst/>
            </a:prstGeom>
            <a:noFill/>
            <a:ln w="9525">
              <a:noFill/>
              <a:miter lim="800000"/>
              <a:headEnd/>
              <a:tailEnd/>
            </a:ln>
          </p:spPr>
        </p:pic>
        <p:sp>
          <p:nvSpPr>
            <p:cNvPr id="21512" name="Text Box 8"/>
            <p:cNvSpPr txBox="1">
              <a:spLocks noChangeArrowheads="1"/>
            </p:cNvSpPr>
            <p:nvPr/>
          </p:nvSpPr>
          <p:spPr bwMode="auto">
            <a:xfrm>
              <a:off x="652" y="3522"/>
              <a:ext cx="1897" cy="465"/>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Khung dệt vải</a:t>
              </a:r>
            </a:p>
          </p:txBody>
        </p:sp>
      </p:grpSp>
    </p:spTree>
    <p:extLst>
      <p:ext uri="{BB962C8B-B14F-4D97-AF65-F5344CB8AC3E}">
        <p14:creationId xmlns:p14="http://schemas.microsoft.com/office/powerpoint/2010/main" val="2722015098"/>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wipe(down)">
                                      <p:cBhvr>
                                        <p:cTn id="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943100" y="3657600"/>
            <a:ext cx="4000500" cy="553998"/>
          </a:xfrm>
          <a:prstGeom prst="rect">
            <a:avLst/>
          </a:prstGeom>
          <a:noFill/>
          <a:ln w="9525">
            <a:noFill/>
            <a:miter lim="800000"/>
            <a:headEnd/>
            <a:tailEnd/>
          </a:ln>
          <a:effectLst/>
        </p:spPr>
        <p:txBody>
          <a:bodyPr>
            <a:spAutoFit/>
          </a:bodyPr>
          <a:lstStyle/>
          <a:p>
            <a:pPr>
              <a:spcBef>
                <a:spcPct val="50000"/>
              </a:spcBef>
            </a:pPr>
            <a:endParaRPr lang="en-US" sz="3000"/>
          </a:p>
        </p:txBody>
      </p:sp>
      <p:sp>
        <p:nvSpPr>
          <p:cNvPr id="22531" name="Text Box 3"/>
          <p:cNvSpPr txBox="1">
            <a:spLocks noChangeArrowheads="1"/>
          </p:cNvSpPr>
          <p:nvPr/>
        </p:nvSpPr>
        <p:spPr bwMode="auto">
          <a:xfrm>
            <a:off x="1143000" y="0"/>
            <a:ext cx="2400300" cy="553998"/>
          </a:xfrm>
          <a:prstGeom prst="rect">
            <a:avLst/>
          </a:prstGeom>
          <a:noFill/>
          <a:ln w="9525">
            <a:noFill/>
            <a:miter lim="800000"/>
            <a:headEnd/>
            <a:tailEnd/>
          </a:ln>
          <a:effectLst/>
        </p:spPr>
        <p:txBody>
          <a:bodyPr wrap="square">
            <a:spAutoFit/>
          </a:bodyPr>
          <a:lstStyle/>
          <a:p>
            <a:pPr>
              <a:spcBef>
                <a:spcPct val="50000"/>
              </a:spcBef>
            </a:pPr>
            <a:r>
              <a:rPr lang="en-US" sz="3000" b="1" dirty="0" err="1"/>
              <a:t>Sợi</a:t>
            </a:r>
            <a:r>
              <a:rPr lang="en-US" sz="3000" b="1" dirty="0"/>
              <a:t> </a:t>
            </a:r>
            <a:r>
              <a:rPr lang="en-US" sz="3000" b="1" dirty="0" err="1"/>
              <a:t>lanh</a:t>
            </a:r>
            <a:r>
              <a:rPr lang="en-US" sz="3000" b="1" dirty="0"/>
              <a:t>:</a:t>
            </a:r>
          </a:p>
        </p:txBody>
      </p:sp>
      <p:grpSp>
        <p:nvGrpSpPr>
          <p:cNvPr id="22536" name="Group 8"/>
          <p:cNvGrpSpPr>
            <a:grpSpLocks/>
          </p:cNvGrpSpPr>
          <p:nvPr/>
        </p:nvGrpSpPr>
        <p:grpSpPr bwMode="auto">
          <a:xfrm>
            <a:off x="1314450" y="2171700"/>
            <a:ext cx="3429000" cy="2839642"/>
            <a:chOff x="144" y="1488"/>
            <a:chExt cx="2880" cy="2385"/>
          </a:xfrm>
        </p:grpSpPr>
        <p:pic>
          <p:nvPicPr>
            <p:cNvPr id="22537" name="Picture 9" descr="cây lanh"/>
            <p:cNvPicPr>
              <a:picLocks noChangeAspect="1" noChangeArrowheads="1"/>
            </p:cNvPicPr>
            <p:nvPr/>
          </p:nvPicPr>
          <p:blipFill>
            <a:blip r:embed="rId2">
              <a:lum contrast="6000"/>
            </a:blip>
            <a:srcRect l="5000" r="5000"/>
            <a:stretch>
              <a:fillRect/>
            </a:stretch>
          </p:blipFill>
          <p:spPr bwMode="auto">
            <a:xfrm>
              <a:off x="432" y="1488"/>
              <a:ext cx="2592" cy="1908"/>
            </a:xfrm>
            <a:prstGeom prst="rect">
              <a:avLst/>
            </a:prstGeom>
            <a:noFill/>
          </p:spPr>
        </p:pic>
        <p:sp>
          <p:nvSpPr>
            <p:cNvPr id="22538" name="Text Box 10"/>
            <p:cNvSpPr txBox="1">
              <a:spLocks noChangeArrowheads="1"/>
            </p:cNvSpPr>
            <p:nvPr/>
          </p:nvSpPr>
          <p:spPr bwMode="auto">
            <a:xfrm>
              <a:off x="144" y="3408"/>
              <a:ext cx="2880" cy="465"/>
            </a:xfrm>
            <a:prstGeom prst="rect">
              <a:avLst/>
            </a:prstGeom>
            <a:noFill/>
            <a:ln w="9525">
              <a:noFill/>
              <a:miter lim="800000"/>
              <a:headEnd/>
              <a:tailEnd/>
            </a:ln>
            <a:effectLst/>
          </p:spPr>
          <p:txBody>
            <a:bodyPr wrap="square">
              <a:spAutoFit/>
            </a:bodyPr>
            <a:lstStyle/>
            <a:p>
              <a:pPr>
                <a:spcBef>
                  <a:spcPct val="50000"/>
                </a:spcBef>
              </a:pPr>
              <a:r>
                <a:rPr lang="en-US" sz="3000" b="1"/>
                <a:t>Cánh đồng lanh</a:t>
              </a:r>
            </a:p>
          </p:txBody>
        </p:sp>
      </p:grpSp>
      <p:grpSp>
        <p:nvGrpSpPr>
          <p:cNvPr id="22539" name="Group 11"/>
          <p:cNvGrpSpPr>
            <a:grpSpLocks/>
          </p:cNvGrpSpPr>
          <p:nvPr/>
        </p:nvGrpSpPr>
        <p:grpSpPr bwMode="auto">
          <a:xfrm>
            <a:off x="5200650" y="2171700"/>
            <a:ext cx="2187179" cy="2896792"/>
            <a:chOff x="3408" y="1488"/>
            <a:chExt cx="1837" cy="2433"/>
          </a:xfrm>
        </p:grpSpPr>
        <p:sp>
          <p:nvSpPr>
            <p:cNvPr id="22540" name="Text Box 12"/>
            <p:cNvSpPr txBox="1">
              <a:spLocks noChangeArrowheads="1"/>
            </p:cNvSpPr>
            <p:nvPr/>
          </p:nvSpPr>
          <p:spPr bwMode="auto">
            <a:xfrm>
              <a:off x="3648" y="3456"/>
              <a:ext cx="1536" cy="465"/>
            </a:xfrm>
            <a:prstGeom prst="rect">
              <a:avLst/>
            </a:prstGeom>
            <a:noFill/>
            <a:ln w="9525">
              <a:noFill/>
              <a:miter lim="800000"/>
              <a:headEnd/>
              <a:tailEnd/>
            </a:ln>
            <a:effectLst/>
          </p:spPr>
          <p:txBody>
            <a:bodyPr wrap="square">
              <a:spAutoFit/>
            </a:bodyPr>
            <a:lstStyle/>
            <a:p>
              <a:pPr>
                <a:spcBef>
                  <a:spcPct val="50000"/>
                </a:spcBef>
              </a:pPr>
              <a:r>
                <a:rPr lang="en-US" sz="3000" b="1"/>
                <a:t>Sợi lanh</a:t>
              </a:r>
            </a:p>
          </p:txBody>
        </p:sp>
        <p:pic>
          <p:nvPicPr>
            <p:cNvPr id="22541" name="Picture 13" descr="soi lanh2"/>
            <p:cNvPicPr>
              <a:picLocks noChangeAspect="1" noChangeArrowheads="1"/>
            </p:cNvPicPr>
            <p:nvPr/>
          </p:nvPicPr>
          <p:blipFill>
            <a:blip r:embed="rId3"/>
            <a:srcRect/>
            <a:stretch>
              <a:fillRect/>
            </a:stretch>
          </p:blipFill>
          <p:spPr bwMode="auto">
            <a:xfrm>
              <a:off x="3408" y="1488"/>
              <a:ext cx="1837" cy="1920"/>
            </a:xfrm>
            <a:prstGeom prst="rect">
              <a:avLst/>
            </a:prstGeom>
            <a:noFill/>
          </p:spPr>
        </p:pic>
      </p:grpSp>
      <p:sp>
        <p:nvSpPr>
          <p:cNvPr id="22542" name="Text Box 14"/>
          <p:cNvSpPr txBox="1">
            <a:spLocks noChangeArrowheads="1"/>
          </p:cNvSpPr>
          <p:nvPr/>
        </p:nvSpPr>
        <p:spPr bwMode="auto">
          <a:xfrm>
            <a:off x="1314450" y="514351"/>
            <a:ext cx="6572250" cy="1477328"/>
          </a:xfrm>
          <a:prstGeom prst="rect">
            <a:avLst/>
          </a:prstGeom>
          <a:noFill/>
          <a:ln w="9525">
            <a:noFill/>
            <a:miter lim="800000"/>
            <a:headEnd/>
            <a:tailEnd/>
          </a:ln>
          <a:effectLst/>
        </p:spPr>
        <p:txBody>
          <a:bodyPr wrap="square">
            <a:spAutoFit/>
          </a:bodyPr>
          <a:lstStyle/>
          <a:p>
            <a:pPr algn="just">
              <a:spcBef>
                <a:spcPct val="50000"/>
              </a:spcBef>
            </a:pPr>
            <a:r>
              <a:rPr lang="en-US" sz="3000" dirty="0"/>
              <a:t>    </a:t>
            </a:r>
            <a:r>
              <a:rPr lang="en-US" sz="3000" dirty="0" err="1"/>
              <a:t>Được</a:t>
            </a:r>
            <a:r>
              <a:rPr lang="en-US" sz="3000" dirty="0"/>
              <a:t> </a:t>
            </a:r>
            <a:r>
              <a:rPr lang="en-US" sz="3000" dirty="0" err="1"/>
              <a:t>sản</a:t>
            </a:r>
            <a:r>
              <a:rPr lang="en-US" sz="3000" dirty="0"/>
              <a:t> </a:t>
            </a:r>
            <a:r>
              <a:rPr lang="en-US" sz="3000" dirty="0" err="1"/>
              <a:t>xuất</a:t>
            </a:r>
            <a:r>
              <a:rPr lang="en-US" sz="3000" dirty="0"/>
              <a:t> </a:t>
            </a:r>
            <a:r>
              <a:rPr lang="en-US" sz="3000" dirty="0" err="1"/>
              <a:t>từ</a:t>
            </a:r>
            <a:r>
              <a:rPr lang="en-US" sz="3000" dirty="0"/>
              <a:t> </a:t>
            </a:r>
            <a:r>
              <a:rPr lang="en-US" sz="3000" dirty="0" err="1"/>
              <a:t>vỏ</a:t>
            </a:r>
            <a:r>
              <a:rPr lang="en-US" sz="3000" dirty="0"/>
              <a:t> </a:t>
            </a:r>
            <a:r>
              <a:rPr lang="en-US" sz="3000" dirty="0" err="1"/>
              <a:t>cây</a:t>
            </a:r>
            <a:r>
              <a:rPr lang="en-US" sz="3000" dirty="0"/>
              <a:t> </a:t>
            </a:r>
            <a:r>
              <a:rPr lang="en-US" sz="3000" dirty="0" err="1"/>
              <a:t>lanh</a:t>
            </a:r>
            <a:r>
              <a:rPr lang="en-US" sz="3000" dirty="0"/>
              <a:t>, </a:t>
            </a:r>
            <a:r>
              <a:rPr lang="en-US" sz="3000" dirty="0" err="1"/>
              <a:t>thu</a:t>
            </a:r>
            <a:r>
              <a:rPr lang="en-US" sz="3000" dirty="0"/>
              <a:t> </a:t>
            </a:r>
            <a:r>
              <a:rPr lang="en-US" sz="3000" dirty="0" err="1"/>
              <a:t>hoạch</a:t>
            </a:r>
            <a:r>
              <a:rPr lang="en-US" sz="3000" dirty="0"/>
              <a:t> </a:t>
            </a:r>
            <a:r>
              <a:rPr lang="en-US" sz="3000" dirty="0" err="1"/>
              <a:t>lanh</a:t>
            </a:r>
            <a:r>
              <a:rPr lang="en-US" sz="3000" dirty="0"/>
              <a:t> </a:t>
            </a:r>
            <a:r>
              <a:rPr lang="en-US" sz="3000" dirty="0" err="1"/>
              <a:t>về</a:t>
            </a:r>
            <a:r>
              <a:rPr lang="en-US" sz="3000" dirty="0"/>
              <a:t>, </a:t>
            </a:r>
            <a:r>
              <a:rPr lang="en-US" sz="3000" dirty="0" err="1"/>
              <a:t>bóc</a:t>
            </a:r>
            <a:r>
              <a:rPr lang="en-US" sz="3000" dirty="0"/>
              <a:t> </a:t>
            </a:r>
            <a:r>
              <a:rPr lang="en-US" sz="3000" dirty="0" err="1"/>
              <a:t>lấy</a:t>
            </a:r>
            <a:r>
              <a:rPr lang="en-US" sz="3000" dirty="0"/>
              <a:t> </a:t>
            </a:r>
            <a:r>
              <a:rPr lang="en-US" sz="3000" dirty="0" err="1"/>
              <a:t>phần</a:t>
            </a:r>
            <a:r>
              <a:rPr lang="en-US" sz="3000" dirty="0"/>
              <a:t> </a:t>
            </a:r>
            <a:r>
              <a:rPr lang="en-US" sz="3000" dirty="0" err="1"/>
              <a:t>vỏ</a:t>
            </a:r>
            <a:r>
              <a:rPr lang="en-US" sz="3000" dirty="0"/>
              <a:t>, </a:t>
            </a:r>
            <a:r>
              <a:rPr lang="en-US" sz="3000" dirty="0" err="1"/>
              <a:t>phơi</a:t>
            </a:r>
            <a:r>
              <a:rPr lang="en-US" sz="3000" dirty="0"/>
              <a:t> </a:t>
            </a:r>
            <a:r>
              <a:rPr lang="en-US" sz="3000" dirty="0" err="1"/>
              <a:t>khô</a:t>
            </a:r>
            <a:r>
              <a:rPr lang="en-US" sz="3000" dirty="0"/>
              <a:t>, </a:t>
            </a:r>
            <a:r>
              <a:rPr lang="en-US" sz="3000" dirty="0" err="1"/>
              <a:t>sau</a:t>
            </a:r>
            <a:r>
              <a:rPr lang="en-US" sz="3000" dirty="0"/>
              <a:t> </a:t>
            </a:r>
            <a:r>
              <a:rPr lang="en-US" sz="3000" dirty="0" err="1"/>
              <a:t>đó</a:t>
            </a:r>
            <a:r>
              <a:rPr lang="en-US" sz="3000" dirty="0"/>
              <a:t> </a:t>
            </a:r>
            <a:r>
              <a:rPr lang="en-US" sz="3000" dirty="0" err="1"/>
              <a:t>tước</a:t>
            </a:r>
            <a:r>
              <a:rPr lang="en-US" sz="3000" dirty="0"/>
              <a:t> </a:t>
            </a:r>
            <a:r>
              <a:rPr lang="en-US" sz="3000" dirty="0" err="1"/>
              <a:t>nhỏ</a:t>
            </a:r>
            <a:r>
              <a:rPr lang="en-US" sz="3000" dirty="0"/>
              <a:t>, se </a:t>
            </a:r>
            <a:r>
              <a:rPr lang="en-US" sz="3000" dirty="0" err="1"/>
              <a:t>thành</a:t>
            </a:r>
            <a:r>
              <a:rPr lang="en-US" sz="3000" dirty="0"/>
              <a:t> </a:t>
            </a:r>
            <a:r>
              <a:rPr lang="en-US" sz="3000" dirty="0" err="1"/>
              <a:t>sợi</a:t>
            </a:r>
            <a:r>
              <a:rPr lang="en-US" sz="3000" dirty="0"/>
              <a:t>.</a:t>
            </a:r>
          </a:p>
        </p:txBody>
      </p:sp>
    </p:spTree>
    <p:extLst>
      <p:ext uri="{BB962C8B-B14F-4D97-AF65-F5344CB8AC3E}">
        <p14:creationId xmlns:p14="http://schemas.microsoft.com/office/powerpoint/2010/main" val="4083099228"/>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additive="base">
                                        <p:cTn id="7" dur="500" fill="hold"/>
                                        <p:tgtEl>
                                          <p:spTgt spid="22542"/>
                                        </p:tgtEl>
                                        <p:attrNameLst>
                                          <p:attrName>ppt_x</p:attrName>
                                        </p:attrNameLst>
                                      </p:cBhvr>
                                      <p:tavLst>
                                        <p:tav tm="0">
                                          <p:val>
                                            <p:strVal val="0-#ppt_w/2"/>
                                          </p:val>
                                        </p:tav>
                                        <p:tav tm="100000">
                                          <p:val>
                                            <p:strVal val="#ppt_x"/>
                                          </p:val>
                                        </p:tav>
                                      </p:tavLst>
                                    </p:anim>
                                    <p:anim calcmode="lin" valueType="num">
                                      <p:cBhvr additive="base">
                                        <p:cTn id="8" dur="500" fill="hold"/>
                                        <p:tgtEl>
                                          <p:spTgt spid="225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2536"/>
                                        </p:tgtEl>
                                        <p:attrNameLst>
                                          <p:attrName>style.visibility</p:attrName>
                                        </p:attrNameLst>
                                      </p:cBhvr>
                                      <p:to>
                                        <p:strVal val="visible"/>
                                      </p:to>
                                    </p:set>
                                    <p:anim calcmode="lin" valueType="num">
                                      <p:cBhvr>
                                        <p:cTn id="13" dur="1000" fill="hold"/>
                                        <p:tgtEl>
                                          <p:spTgt spid="22536"/>
                                        </p:tgtEl>
                                        <p:attrNameLst>
                                          <p:attrName>ppt_x</p:attrName>
                                        </p:attrNameLst>
                                      </p:cBhvr>
                                      <p:tavLst>
                                        <p:tav tm="0">
                                          <p:val>
                                            <p:strVal val="#ppt_x-.2"/>
                                          </p:val>
                                        </p:tav>
                                        <p:tav tm="100000">
                                          <p:val>
                                            <p:strVal val="#ppt_x"/>
                                          </p:val>
                                        </p:tav>
                                      </p:tavLst>
                                    </p:anim>
                                    <p:anim calcmode="lin" valueType="num">
                                      <p:cBhvr>
                                        <p:cTn id="14" dur="1000" fill="hold"/>
                                        <p:tgtEl>
                                          <p:spTgt spid="225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253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2539"/>
                                        </p:tgtEl>
                                        <p:attrNameLst>
                                          <p:attrName>style.visibility</p:attrName>
                                        </p:attrNameLst>
                                      </p:cBhvr>
                                      <p:to>
                                        <p:strVal val="visible"/>
                                      </p:to>
                                    </p:set>
                                    <p:animEffect transition="in" filter="diamond(in)">
                                      <p:cBhvr>
                                        <p:cTn id="20" dur="10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43100" y="3657600"/>
            <a:ext cx="4000500" cy="553998"/>
          </a:xfrm>
          <a:prstGeom prst="rect">
            <a:avLst/>
          </a:prstGeom>
          <a:noFill/>
          <a:ln w="9525">
            <a:noFill/>
            <a:miter lim="800000"/>
            <a:headEnd/>
            <a:tailEnd/>
          </a:ln>
          <a:effectLst/>
        </p:spPr>
        <p:txBody>
          <a:bodyPr>
            <a:spAutoFit/>
          </a:bodyPr>
          <a:lstStyle/>
          <a:p>
            <a:pPr>
              <a:spcBef>
                <a:spcPct val="50000"/>
              </a:spcBef>
            </a:pPr>
            <a:endParaRPr lang="en-US" sz="3000">
              <a:latin typeface="Arial" pitchFamily="34" charset="0"/>
              <a:cs typeface="Arial" pitchFamily="34" charset="0"/>
            </a:endParaRPr>
          </a:p>
        </p:txBody>
      </p:sp>
      <p:sp>
        <p:nvSpPr>
          <p:cNvPr id="23555" name="Text Box 3"/>
          <p:cNvSpPr txBox="1">
            <a:spLocks noChangeArrowheads="1"/>
          </p:cNvSpPr>
          <p:nvPr/>
        </p:nvSpPr>
        <p:spPr bwMode="auto">
          <a:xfrm>
            <a:off x="1257300" y="171450"/>
            <a:ext cx="2228850" cy="553998"/>
          </a:xfrm>
          <a:prstGeom prst="rect">
            <a:avLst/>
          </a:prstGeom>
          <a:noFill/>
          <a:ln w="9525">
            <a:noFill/>
            <a:miter lim="800000"/>
            <a:headEnd/>
            <a:tailEnd/>
          </a:ln>
          <a:effectLst/>
        </p:spPr>
        <p:txBody>
          <a:bodyPr wrap="square">
            <a:spAutoFit/>
          </a:bodyPr>
          <a:lstStyle/>
          <a:p>
            <a:pPr>
              <a:spcBef>
                <a:spcPct val="50000"/>
              </a:spcBef>
            </a:pPr>
            <a:r>
              <a:rPr lang="en-US" sz="3000" b="1" dirty="0" err="1">
                <a:latin typeface="Arial" pitchFamily="34" charset="0"/>
                <a:cs typeface="Arial" pitchFamily="34" charset="0"/>
              </a:rPr>
              <a:t>Sợi</a:t>
            </a:r>
            <a:r>
              <a:rPr lang="en-US" sz="3000" b="1" dirty="0">
                <a:latin typeface="Arial" pitchFamily="34" charset="0"/>
                <a:cs typeface="Arial" pitchFamily="34" charset="0"/>
              </a:rPr>
              <a:t> </a:t>
            </a:r>
            <a:r>
              <a:rPr lang="en-US" sz="3000" b="1" dirty="0" err="1">
                <a:latin typeface="Arial" pitchFamily="34" charset="0"/>
                <a:cs typeface="Arial" pitchFamily="34" charset="0"/>
              </a:rPr>
              <a:t>gai</a:t>
            </a:r>
            <a:r>
              <a:rPr lang="en-US" sz="3000" b="1" dirty="0">
                <a:latin typeface="Arial" pitchFamily="34" charset="0"/>
                <a:cs typeface="Arial" pitchFamily="34" charset="0"/>
              </a:rPr>
              <a:t>:</a:t>
            </a:r>
          </a:p>
        </p:txBody>
      </p:sp>
      <p:grpSp>
        <p:nvGrpSpPr>
          <p:cNvPr id="23560" name="Group 8"/>
          <p:cNvGrpSpPr>
            <a:grpSpLocks/>
          </p:cNvGrpSpPr>
          <p:nvPr/>
        </p:nvGrpSpPr>
        <p:grpSpPr bwMode="auto">
          <a:xfrm>
            <a:off x="1371600" y="2000250"/>
            <a:ext cx="3257550" cy="3165873"/>
            <a:chOff x="192" y="1392"/>
            <a:chExt cx="2736" cy="2659"/>
          </a:xfrm>
        </p:grpSpPr>
        <p:pic>
          <p:nvPicPr>
            <p:cNvPr id="23561" name="Picture 9" descr="cay gai 2"/>
            <p:cNvPicPr>
              <a:picLocks noChangeAspect="1" noChangeArrowheads="1"/>
            </p:cNvPicPr>
            <p:nvPr/>
          </p:nvPicPr>
          <p:blipFill>
            <a:blip r:embed="rId2"/>
            <a:srcRect/>
            <a:stretch>
              <a:fillRect/>
            </a:stretch>
          </p:blipFill>
          <p:spPr bwMode="auto">
            <a:xfrm>
              <a:off x="192" y="1392"/>
              <a:ext cx="2736" cy="2052"/>
            </a:xfrm>
            <a:prstGeom prst="rect">
              <a:avLst/>
            </a:prstGeom>
            <a:noFill/>
          </p:spPr>
        </p:pic>
        <p:sp>
          <p:nvSpPr>
            <p:cNvPr id="23562" name="Text Box 10"/>
            <p:cNvSpPr txBox="1">
              <a:spLocks noChangeArrowheads="1"/>
            </p:cNvSpPr>
            <p:nvPr/>
          </p:nvSpPr>
          <p:spPr bwMode="auto">
            <a:xfrm>
              <a:off x="672" y="3586"/>
              <a:ext cx="1680" cy="465"/>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Cây gai</a:t>
              </a:r>
            </a:p>
          </p:txBody>
        </p:sp>
      </p:grpSp>
      <p:sp>
        <p:nvSpPr>
          <p:cNvPr id="23563" name="Text Box 11"/>
          <p:cNvSpPr txBox="1">
            <a:spLocks noChangeArrowheads="1"/>
          </p:cNvSpPr>
          <p:nvPr/>
        </p:nvSpPr>
        <p:spPr bwMode="auto">
          <a:xfrm>
            <a:off x="1485900" y="628651"/>
            <a:ext cx="6286500" cy="1015663"/>
          </a:xfrm>
          <a:prstGeom prst="rect">
            <a:avLst/>
          </a:prstGeom>
          <a:noFill/>
          <a:ln w="9525">
            <a:noFill/>
            <a:miter lim="800000"/>
            <a:headEnd/>
            <a:tailEnd/>
          </a:ln>
          <a:effectLst/>
        </p:spPr>
        <p:txBody>
          <a:bodyPr wrap="square">
            <a:spAutoFit/>
          </a:bodyPr>
          <a:lstStyle/>
          <a:p>
            <a:pPr algn="just">
              <a:spcBef>
                <a:spcPct val="50000"/>
              </a:spcBef>
            </a:pPr>
            <a:r>
              <a:rPr lang="en-US" sz="3000" dirty="0" err="1">
                <a:latin typeface="Arial" pitchFamily="34" charset="0"/>
                <a:cs typeface="Arial" pitchFamily="34" charset="0"/>
              </a:rPr>
              <a:t>Được</a:t>
            </a:r>
            <a:r>
              <a:rPr lang="en-US" sz="3000" dirty="0">
                <a:latin typeface="Arial" pitchFamily="34" charset="0"/>
                <a:cs typeface="Arial" pitchFamily="34" charset="0"/>
              </a:rPr>
              <a:t> </a:t>
            </a:r>
            <a:r>
              <a:rPr lang="en-US" sz="3000" dirty="0" err="1">
                <a:latin typeface="Arial" pitchFamily="34" charset="0"/>
                <a:cs typeface="Arial" pitchFamily="34" charset="0"/>
              </a:rPr>
              <a:t>sản</a:t>
            </a:r>
            <a:r>
              <a:rPr lang="en-US" sz="3000" dirty="0">
                <a:latin typeface="Arial" pitchFamily="34" charset="0"/>
                <a:cs typeface="Arial" pitchFamily="34" charset="0"/>
              </a:rPr>
              <a:t> </a:t>
            </a:r>
            <a:r>
              <a:rPr lang="en-US" sz="3000" dirty="0" err="1">
                <a:latin typeface="Arial" pitchFamily="34" charset="0"/>
                <a:cs typeface="Arial" pitchFamily="34" charset="0"/>
              </a:rPr>
              <a:t>xuất</a:t>
            </a:r>
            <a:r>
              <a:rPr lang="en-US" sz="3000" dirty="0">
                <a:latin typeface="Arial" pitchFamily="34" charset="0"/>
                <a:cs typeface="Arial" pitchFamily="34" charset="0"/>
              </a:rPr>
              <a:t> </a:t>
            </a:r>
            <a:r>
              <a:rPr lang="en-US" sz="3000" dirty="0" err="1">
                <a:latin typeface="Arial" pitchFamily="34" charset="0"/>
                <a:cs typeface="Arial" pitchFamily="34" charset="0"/>
              </a:rPr>
              <a:t>từ</a:t>
            </a:r>
            <a:r>
              <a:rPr lang="en-US" sz="3000" dirty="0">
                <a:latin typeface="Arial" pitchFamily="34" charset="0"/>
                <a:cs typeface="Arial" pitchFamily="34" charset="0"/>
              </a:rPr>
              <a:t> </a:t>
            </a:r>
            <a:r>
              <a:rPr lang="en-US" sz="3000" dirty="0" err="1">
                <a:latin typeface="Arial" pitchFamily="34" charset="0"/>
                <a:cs typeface="Arial" pitchFamily="34" charset="0"/>
              </a:rPr>
              <a:t>vỏ</a:t>
            </a:r>
            <a:r>
              <a:rPr lang="en-US" sz="3000" dirty="0">
                <a:latin typeface="Arial" pitchFamily="34" charset="0"/>
                <a:cs typeface="Arial" pitchFamily="34" charset="0"/>
              </a:rPr>
              <a:t> </a:t>
            </a:r>
            <a:r>
              <a:rPr lang="en-US" sz="3000" dirty="0" err="1">
                <a:latin typeface="Arial" pitchFamily="34" charset="0"/>
                <a:cs typeface="Arial" pitchFamily="34" charset="0"/>
              </a:rPr>
              <a:t>cây</a:t>
            </a:r>
            <a:r>
              <a:rPr lang="en-US" sz="3000" dirty="0">
                <a:latin typeface="Arial" pitchFamily="34" charset="0"/>
                <a:cs typeface="Arial" pitchFamily="34" charset="0"/>
              </a:rPr>
              <a:t> </a:t>
            </a:r>
            <a:r>
              <a:rPr lang="en-US" sz="3000" dirty="0" err="1">
                <a:latin typeface="Arial" pitchFamily="34" charset="0"/>
                <a:cs typeface="Arial" pitchFamily="34" charset="0"/>
              </a:rPr>
              <a:t>gai</a:t>
            </a:r>
            <a:r>
              <a:rPr lang="en-US" sz="3000" dirty="0">
                <a:latin typeface="Arial" pitchFamily="34" charset="0"/>
                <a:cs typeface="Arial" pitchFamily="34" charset="0"/>
              </a:rPr>
              <a:t>, </a:t>
            </a:r>
            <a:r>
              <a:rPr lang="en-US" sz="3000" dirty="0" err="1">
                <a:latin typeface="Arial" pitchFamily="34" charset="0"/>
                <a:cs typeface="Arial" pitchFamily="34" charset="0"/>
              </a:rPr>
              <a:t>thu</a:t>
            </a:r>
            <a:r>
              <a:rPr lang="en-US" sz="3000" dirty="0">
                <a:latin typeface="Arial" pitchFamily="34" charset="0"/>
                <a:cs typeface="Arial" pitchFamily="34" charset="0"/>
              </a:rPr>
              <a:t> </a:t>
            </a:r>
            <a:r>
              <a:rPr lang="en-US" sz="3000" dirty="0" err="1">
                <a:latin typeface="Arial" pitchFamily="34" charset="0"/>
                <a:cs typeface="Arial" pitchFamily="34" charset="0"/>
              </a:rPr>
              <a:t>gai</a:t>
            </a:r>
            <a:r>
              <a:rPr lang="en-US" sz="3000" dirty="0">
                <a:latin typeface="Arial" pitchFamily="34" charset="0"/>
                <a:cs typeface="Arial" pitchFamily="34" charset="0"/>
              </a:rPr>
              <a:t> </a:t>
            </a:r>
            <a:r>
              <a:rPr lang="en-US" sz="3000" dirty="0" err="1">
                <a:latin typeface="Arial" pitchFamily="34" charset="0"/>
                <a:cs typeface="Arial" pitchFamily="34" charset="0"/>
              </a:rPr>
              <a:t>về</a:t>
            </a:r>
            <a:r>
              <a:rPr lang="en-US" sz="3000" dirty="0">
                <a:latin typeface="Arial" pitchFamily="34" charset="0"/>
                <a:cs typeface="Arial" pitchFamily="34" charset="0"/>
              </a:rPr>
              <a:t>, </a:t>
            </a:r>
            <a:r>
              <a:rPr lang="en-US" sz="3000" dirty="0" err="1">
                <a:latin typeface="Arial" pitchFamily="34" charset="0"/>
                <a:cs typeface="Arial" pitchFamily="34" charset="0"/>
              </a:rPr>
              <a:t>tước</a:t>
            </a:r>
            <a:r>
              <a:rPr lang="en-US" sz="3000" dirty="0">
                <a:latin typeface="Arial" pitchFamily="34" charset="0"/>
                <a:cs typeface="Arial" pitchFamily="34" charset="0"/>
              </a:rPr>
              <a:t> </a:t>
            </a:r>
            <a:r>
              <a:rPr lang="en-US" sz="3000" dirty="0" err="1">
                <a:latin typeface="Arial" pitchFamily="34" charset="0"/>
                <a:cs typeface="Arial" pitchFamily="34" charset="0"/>
              </a:rPr>
              <a:t>vỏ</a:t>
            </a:r>
            <a:r>
              <a:rPr lang="en-US" sz="3000" dirty="0">
                <a:latin typeface="Arial" pitchFamily="34" charset="0"/>
                <a:cs typeface="Arial" pitchFamily="34" charset="0"/>
              </a:rPr>
              <a:t> </a:t>
            </a:r>
            <a:r>
              <a:rPr lang="en-US" sz="3000" dirty="0" err="1">
                <a:latin typeface="Arial" pitchFamily="34" charset="0"/>
                <a:cs typeface="Arial" pitchFamily="34" charset="0"/>
              </a:rPr>
              <a:t>cây</a:t>
            </a:r>
            <a:r>
              <a:rPr lang="en-US" sz="3000" dirty="0">
                <a:latin typeface="Arial" pitchFamily="34" charset="0"/>
                <a:cs typeface="Arial" pitchFamily="34" charset="0"/>
              </a:rPr>
              <a:t> </a:t>
            </a:r>
            <a:r>
              <a:rPr lang="en-US" sz="3000" dirty="0" err="1">
                <a:latin typeface="Arial" pitchFamily="34" charset="0"/>
                <a:cs typeface="Arial" pitchFamily="34" charset="0"/>
              </a:rPr>
              <a:t>gai</a:t>
            </a:r>
            <a:r>
              <a:rPr lang="en-US" sz="3000" dirty="0">
                <a:latin typeface="Arial" pitchFamily="34" charset="0"/>
                <a:cs typeface="Arial" pitchFamily="34" charset="0"/>
              </a:rPr>
              <a:t>, </a:t>
            </a:r>
            <a:r>
              <a:rPr lang="en-US" sz="3000" dirty="0" err="1">
                <a:latin typeface="Arial" pitchFamily="34" charset="0"/>
                <a:cs typeface="Arial" pitchFamily="34" charset="0"/>
              </a:rPr>
              <a:t>lấy</a:t>
            </a:r>
            <a:r>
              <a:rPr lang="en-US" sz="3000" dirty="0">
                <a:latin typeface="Arial" pitchFamily="34" charset="0"/>
                <a:cs typeface="Arial" pitchFamily="34" charset="0"/>
              </a:rPr>
              <a:t> </a:t>
            </a:r>
            <a:r>
              <a:rPr lang="en-US" sz="3000" dirty="0" err="1">
                <a:latin typeface="Arial" pitchFamily="34" charset="0"/>
                <a:cs typeface="Arial" pitchFamily="34" charset="0"/>
              </a:rPr>
              <a:t>sợi</a:t>
            </a:r>
            <a:r>
              <a:rPr lang="en-US" sz="3000" dirty="0">
                <a:latin typeface="Arial" pitchFamily="34" charset="0"/>
                <a:cs typeface="Arial" pitchFamily="34" charset="0"/>
              </a:rPr>
              <a:t>.</a:t>
            </a:r>
          </a:p>
        </p:txBody>
      </p:sp>
      <p:grpSp>
        <p:nvGrpSpPr>
          <p:cNvPr id="23564" name="Group 12"/>
          <p:cNvGrpSpPr>
            <a:grpSpLocks/>
          </p:cNvGrpSpPr>
          <p:nvPr/>
        </p:nvGrpSpPr>
        <p:grpSpPr bwMode="auto">
          <a:xfrm>
            <a:off x="4743450" y="2000250"/>
            <a:ext cx="3143250" cy="3165873"/>
            <a:chOff x="3024" y="1680"/>
            <a:chExt cx="2640" cy="2659"/>
          </a:xfrm>
        </p:grpSpPr>
        <p:pic>
          <p:nvPicPr>
            <p:cNvPr id="23565" name="Picture 13" descr="soi gai"/>
            <p:cNvPicPr>
              <a:picLocks noChangeAspect="1" noChangeArrowheads="1"/>
            </p:cNvPicPr>
            <p:nvPr/>
          </p:nvPicPr>
          <p:blipFill>
            <a:blip r:embed="rId3"/>
            <a:srcRect l="4477" r="13434" b="58209"/>
            <a:stretch>
              <a:fillRect/>
            </a:stretch>
          </p:blipFill>
          <p:spPr bwMode="auto">
            <a:xfrm>
              <a:off x="3024" y="1680"/>
              <a:ext cx="2640" cy="2064"/>
            </a:xfrm>
            <a:prstGeom prst="rect">
              <a:avLst/>
            </a:prstGeom>
            <a:noFill/>
          </p:spPr>
        </p:pic>
        <p:sp>
          <p:nvSpPr>
            <p:cNvPr id="23566" name="Text Box 14"/>
            <p:cNvSpPr txBox="1">
              <a:spLocks noChangeArrowheads="1"/>
            </p:cNvSpPr>
            <p:nvPr/>
          </p:nvSpPr>
          <p:spPr bwMode="auto">
            <a:xfrm>
              <a:off x="3456" y="3874"/>
              <a:ext cx="1584" cy="465"/>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Sợi gai</a:t>
              </a:r>
            </a:p>
          </p:txBody>
        </p:sp>
      </p:grpSp>
    </p:spTree>
    <p:extLst>
      <p:ext uri="{BB962C8B-B14F-4D97-AF65-F5344CB8AC3E}">
        <p14:creationId xmlns:p14="http://schemas.microsoft.com/office/powerpoint/2010/main" val="3047320973"/>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anim calcmode="lin" valueType="num">
                                      <p:cBhvr additive="base">
                                        <p:cTn id="7" dur="500" fill="hold"/>
                                        <p:tgtEl>
                                          <p:spTgt spid="23563"/>
                                        </p:tgtEl>
                                        <p:attrNameLst>
                                          <p:attrName>ppt_x</p:attrName>
                                        </p:attrNameLst>
                                      </p:cBhvr>
                                      <p:tavLst>
                                        <p:tav tm="0">
                                          <p:val>
                                            <p:strVal val="#ppt_x"/>
                                          </p:val>
                                        </p:tav>
                                        <p:tav tm="100000">
                                          <p:val>
                                            <p:strVal val="#ppt_x"/>
                                          </p:val>
                                        </p:tav>
                                      </p:tavLst>
                                    </p:anim>
                                    <p:anim calcmode="lin" valueType="num">
                                      <p:cBhvr additive="base">
                                        <p:cTn id="8" dur="500" fill="hold"/>
                                        <p:tgtEl>
                                          <p:spTgt spid="235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blinds(horizontal)">
                                      <p:cBhvr>
                                        <p:cTn id="13" dur="500"/>
                                        <p:tgtEl>
                                          <p:spTgt spid="23560"/>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23564"/>
                                        </p:tgtEl>
                                        <p:attrNameLst>
                                          <p:attrName>style.visibility</p:attrName>
                                        </p:attrNameLst>
                                      </p:cBhvr>
                                      <p:to>
                                        <p:strVal val="visible"/>
                                      </p:to>
                                    </p:set>
                                    <p:anim calcmode="lin" valueType="num">
                                      <p:cBhvr additive="base">
                                        <p:cTn id="17" dur="500" fill="hold"/>
                                        <p:tgtEl>
                                          <p:spTgt spid="23564"/>
                                        </p:tgtEl>
                                        <p:attrNameLst>
                                          <p:attrName>ppt_x</p:attrName>
                                        </p:attrNameLst>
                                      </p:cBhvr>
                                      <p:tavLst>
                                        <p:tav tm="0">
                                          <p:val>
                                            <p:strVal val="1+#ppt_w/2"/>
                                          </p:val>
                                        </p:tav>
                                        <p:tav tm="100000">
                                          <p:val>
                                            <p:strVal val="#ppt_x"/>
                                          </p:val>
                                        </p:tav>
                                      </p:tavLst>
                                    </p:anim>
                                    <p:anim calcmode="lin" valueType="num">
                                      <p:cBhvr additive="base">
                                        <p:cTn id="18" dur="500" fill="hold"/>
                                        <p:tgtEl>
                                          <p:spTgt spid="23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314450" y="0"/>
            <a:ext cx="3143250" cy="553998"/>
          </a:xfrm>
          <a:prstGeom prst="rect">
            <a:avLst/>
          </a:prstGeom>
          <a:noFill/>
          <a:ln w="9525">
            <a:noFill/>
            <a:miter lim="800000"/>
            <a:headEnd/>
            <a:tailEnd/>
          </a:ln>
          <a:effectLst/>
        </p:spPr>
        <p:txBody>
          <a:bodyPr wrap="square">
            <a:spAutoFit/>
          </a:bodyPr>
          <a:lstStyle/>
          <a:p>
            <a:pPr>
              <a:spcBef>
                <a:spcPct val="50000"/>
              </a:spcBef>
            </a:pPr>
            <a:r>
              <a:rPr lang="en-US" sz="3000" b="1" dirty="0" err="1">
                <a:latin typeface="Arial" pitchFamily="34" charset="0"/>
                <a:cs typeface="Arial" pitchFamily="34" charset="0"/>
              </a:rPr>
              <a:t>Sợi</a:t>
            </a:r>
            <a:r>
              <a:rPr lang="en-US" sz="3000" b="1" dirty="0">
                <a:latin typeface="Arial" pitchFamily="34" charset="0"/>
                <a:cs typeface="Arial" pitchFamily="34" charset="0"/>
              </a:rPr>
              <a:t> </a:t>
            </a:r>
            <a:r>
              <a:rPr lang="en-US" sz="3000" b="1" dirty="0" err="1">
                <a:latin typeface="Arial" pitchFamily="34" charset="0"/>
                <a:cs typeface="Arial" pitchFamily="34" charset="0"/>
              </a:rPr>
              <a:t>ni</a:t>
            </a:r>
            <a:r>
              <a:rPr lang="en-US" sz="3000" b="1" dirty="0">
                <a:latin typeface="Arial" pitchFamily="34" charset="0"/>
                <a:cs typeface="Arial" pitchFamily="34" charset="0"/>
              </a:rPr>
              <a:t> </a:t>
            </a:r>
            <a:r>
              <a:rPr lang="en-US" sz="3000" b="1" dirty="0" err="1">
                <a:latin typeface="Arial" pitchFamily="34" charset="0"/>
                <a:cs typeface="Arial" pitchFamily="34" charset="0"/>
              </a:rPr>
              <a:t>lông</a:t>
            </a:r>
            <a:r>
              <a:rPr lang="en-US" sz="3000" b="1" dirty="0">
                <a:latin typeface="Arial" pitchFamily="34" charset="0"/>
                <a:cs typeface="Arial" pitchFamily="34" charset="0"/>
              </a:rPr>
              <a:t>:</a:t>
            </a:r>
          </a:p>
        </p:txBody>
      </p:sp>
      <p:grpSp>
        <p:nvGrpSpPr>
          <p:cNvPr id="24584" name="Group 8"/>
          <p:cNvGrpSpPr>
            <a:grpSpLocks/>
          </p:cNvGrpSpPr>
          <p:nvPr/>
        </p:nvGrpSpPr>
        <p:grpSpPr bwMode="auto">
          <a:xfrm>
            <a:off x="2000250" y="1543050"/>
            <a:ext cx="5267326" cy="3125391"/>
            <a:chOff x="2112" y="1249"/>
            <a:chExt cx="4424" cy="2625"/>
          </a:xfrm>
        </p:grpSpPr>
        <p:pic>
          <p:nvPicPr>
            <p:cNvPr id="24585" name="Picture 9" descr="TƠ NHÂN TAO"/>
            <p:cNvPicPr>
              <a:picLocks noChangeAspect="1" noChangeArrowheads="1"/>
            </p:cNvPicPr>
            <p:nvPr/>
          </p:nvPicPr>
          <p:blipFill>
            <a:blip r:embed="rId2"/>
            <a:srcRect/>
            <a:stretch>
              <a:fillRect/>
            </a:stretch>
          </p:blipFill>
          <p:spPr bwMode="auto">
            <a:xfrm>
              <a:off x="2112" y="1249"/>
              <a:ext cx="2640" cy="2625"/>
            </a:xfrm>
            <a:prstGeom prst="rect">
              <a:avLst/>
            </a:prstGeom>
            <a:noFill/>
          </p:spPr>
        </p:pic>
        <p:sp>
          <p:nvSpPr>
            <p:cNvPr id="24586" name="Text Box 10"/>
            <p:cNvSpPr txBox="1">
              <a:spLocks noChangeArrowheads="1"/>
            </p:cNvSpPr>
            <p:nvPr/>
          </p:nvSpPr>
          <p:spPr bwMode="auto">
            <a:xfrm>
              <a:off x="5280" y="2257"/>
              <a:ext cx="1256" cy="1241"/>
            </a:xfrm>
            <a:prstGeom prst="rect">
              <a:avLst/>
            </a:prstGeom>
            <a:noFill/>
            <a:ln w="9525">
              <a:noFill/>
              <a:miter lim="800000"/>
              <a:headEnd/>
              <a:tailEnd/>
            </a:ln>
            <a:effectLst/>
          </p:spPr>
          <p:txBody>
            <a:bodyPr>
              <a:spAutoFit/>
            </a:bodyPr>
            <a:lstStyle/>
            <a:p>
              <a:pPr>
                <a:spcBef>
                  <a:spcPct val="50000"/>
                </a:spcBef>
              </a:pPr>
              <a:r>
                <a:rPr lang="en-US" sz="3000" b="1">
                  <a:latin typeface="Arial" pitchFamily="34" charset="0"/>
                  <a:cs typeface="Arial" pitchFamily="34" charset="0"/>
                </a:rPr>
                <a:t>Tơ sợi nhân tạo</a:t>
              </a:r>
            </a:p>
          </p:txBody>
        </p:sp>
      </p:grpSp>
      <p:sp>
        <p:nvSpPr>
          <p:cNvPr id="24587" name="Text Box 11"/>
          <p:cNvSpPr txBox="1">
            <a:spLocks noChangeArrowheads="1"/>
          </p:cNvSpPr>
          <p:nvPr/>
        </p:nvSpPr>
        <p:spPr bwMode="auto">
          <a:xfrm>
            <a:off x="1371600" y="457201"/>
            <a:ext cx="6629400" cy="1015663"/>
          </a:xfrm>
          <a:prstGeom prst="rect">
            <a:avLst/>
          </a:prstGeom>
          <a:solidFill>
            <a:schemeClr val="bg1"/>
          </a:solidFill>
          <a:ln w="9525">
            <a:noFill/>
            <a:miter lim="800000"/>
            <a:headEnd/>
            <a:tailEnd/>
          </a:ln>
          <a:effectLst/>
        </p:spPr>
        <p:txBody>
          <a:bodyPr wrap="square">
            <a:spAutoFit/>
          </a:bodyPr>
          <a:lstStyle/>
          <a:p>
            <a:pPr algn="just">
              <a:spcBef>
                <a:spcPct val="50000"/>
              </a:spcBef>
            </a:pPr>
            <a:r>
              <a:rPr lang="en-US" sz="3000" spc="-60" dirty="0" err="1">
                <a:latin typeface="Arial" pitchFamily="34" charset="0"/>
                <a:cs typeface="Arial" pitchFamily="34" charset="0"/>
              </a:rPr>
              <a:t>Được</a:t>
            </a:r>
            <a:r>
              <a:rPr lang="en-US" sz="3000" spc="-60" dirty="0">
                <a:latin typeface="Arial" pitchFamily="34" charset="0"/>
                <a:cs typeface="Arial" pitchFamily="34" charset="0"/>
              </a:rPr>
              <a:t> </a:t>
            </a:r>
            <a:r>
              <a:rPr lang="en-US" sz="3000" spc="-60" dirty="0" err="1">
                <a:latin typeface="Arial" pitchFamily="34" charset="0"/>
                <a:cs typeface="Arial" pitchFamily="34" charset="0"/>
              </a:rPr>
              <a:t>tổng</a:t>
            </a:r>
            <a:r>
              <a:rPr lang="en-US" sz="3000" spc="-60" dirty="0">
                <a:latin typeface="Arial" pitchFamily="34" charset="0"/>
                <a:cs typeface="Arial" pitchFamily="34" charset="0"/>
              </a:rPr>
              <a:t> </a:t>
            </a:r>
            <a:r>
              <a:rPr lang="en-US" sz="3000" spc="-60" dirty="0" err="1">
                <a:latin typeface="Arial" pitchFamily="34" charset="0"/>
                <a:cs typeface="Arial" pitchFamily="34" charset="0"/>
              </a:rPr>
              <a:t>hợp</a:t>
            </a:r>
            <a:r>
              <a:rPr lang="en-US" sz="3000" spc="-60" dirty="0">
                <a:latin typeface="Arial" pitchFamily="34" charset="0"/>
                <a:cs typeface="Arial" pitchFamily="34" charset="0"/>
              </a:rPr>
              <a:t> </a:t>
            </a:r>
            <a:r>
              <a:rPr lang="en-US" sz="3000" spc="-60" dirty="0" err="1">
                <a:latin typeface="Arial" pitchFamily="34" charset="0"/>
                <a:cs typeface="Arial" pitchFamily="34" charset="0"/>
              </a:rPr>
              <a:t>nhân</a:t>
            </a:r>
            <a:r>
              <a:rPr lang="en-US" sz="3000" spc="-60" dirty="0">
                <a:latin typeface="Arial" pitchFamily="34" charset="0"/>
                <a:cs typeface="Arial" pitchFamily="34" charset="0"/>
              </a:rPr>
              <a:t> </a:t>
            </a:r>
            <a:r>
              <a:rPr lang="en-US" sz="3000" spc="-60" dirty="0" err="1">
                <a:latin typeface="Arial" pitchFamily="34" charset="0"/>
                <a:cs typeface="Arial" pitchFamily="34" charset="0"/>
              </a:rPr>
              <a:t>tạo</a:t>
            </a:r>
            <a:r>
              <a:rPr lang="en-US" sz="3000" spc="-60" dirty="0">
                <a:latin typeface="Arial" pitchFamily="34" charset="0"/>
                <a:cs typeface="Arial" pitchFamily="34" charset="0"/>
              </a:rPr>
              <a:t> </a:t>
            </a:r>
            <a:r>
              <a:rPr lang="en-US" sz="3000" spc="-60" dirty="0" err="1">
                <a:latin typeface="Arial" pitchFamily="34" charset="0"/>
                <a:cs typeface="Arial" pitchFamily="34" charset="0"/>
              </a:rPr>
              <a:t>từ</a:t>
            </a:r>
            <a:r>
              <a:rPr lang="en-US" sz="3000" spc="-60" dirty="0">
                <a:latin typeface="Arial" pitchFamily="34" charset="0"/>
                <a:cs typeface="Arial" pitchFamily="34" charset="0"/>
              </a:rPr>
              <a:t> </a:t>
            </a:r>
            <a:r>
              <a:rPr lang="en-US" sz="3000" spc="-60" dirty="0" err="1">
                <a:latin typeface="Arial" pitchFamily="34" charset="0"/>
                <a:cs typeface="Arial" pitchFamily="34" charset="0"/>
              </a:rPr>
              <a:t>công</a:t>
            </a:r>
            <a:r>
              <a:rPr lang="en-US" sz="3000" spc="-60" dirty="0">
                <a:latin typeface="Arial" pitchFamily="34" charset="0"/>
                <a:cs typeface="Arial" pitchFamily="34" charset="0"/>
              </a:rPr>
              <a:t> </a:t>
            </a:r>
            <a:r>
              <a:rPr lang="en-US" sz="3000" spc="-60" dirty="0" err="1">
                <a:latin typeface="Arial" pitchFamily="34" charset="0"/>
                <a:cs typeface="Arial" pitchFamily="34" charset="0"/>
              </a:rPr>
              <a:t>nghệ</a:t>
            </a:r>
            <a:r>
              <a:rPr lang="en-US" sz="3000" spc="-60" dirty="0">
                <a:latin typeface="Arial" pitchFamily="34" charset="0"/>
                <a:cs typeface="Arial" pitchFamily="34" charset="0"/>
              </a:rPr>
              <a:t> </a:t>
            </a:r>
            <a:r>
              <a:rPr lang="en-US" sz="3000" spc="-60" dirty="0" err="1">
                <a:latin typeface="Arial" pitchFamily="34" charset="0"/>
                <a:cs typeface="Arial" pitchFamily="34" charset="0"/>
              </a:rPr>
              <a:t>hóa</a:t>
            </a:r>
            <a:r>
              <a:rPr lang="en-US" sz="3000" spc="-60" dirty="0">
                <a:latin typeface="Arial" pitchFamily="34" charset="0"/>
                <a:cs typeface="Arial" pitchFamily="34" charset="0"/>
              </a:rPr>
              <a:t> </a:t>
            </a:r>
            <a:r>
              <a:rPr lang="en-US" sz="3000" spc="-60" dirty="0" err="1">
                <a:latin typeface="Arial" pitchFamily="34" charset="0"/>
                <a:cs typeface="Arial" pitchFamily="34" charset="0"/>
              </a:rPr>
              <a:t>học</a:t>
            </a:r>
            <a:r>
              <a:rPr lang="en-US" sz="3000" spc="-60" dirty="0">
                <a:latin typeface="Arial" pitchFamily="34" charset="0"/>
                <a:cs typeface="Arial" pitchFamily="34" charset="0"/>
              </a:rPr>
              <a:t>, </a:t>
            </a:r>
            <a:r>
              <a:rPr lang="en-US" sz="3000" spc="-60" dirty="0" err="1">
                <a:latin typeface="Arial" pitchFamily="34" charset="0"/>
                <a:cs typeface="Arial" pitchFamily="34" charset="0"/>
              </a:rPr>
              <a:t>còn</a:t>
            </a:r>
            <a:r>
              <a:rPr lang="en-US" sz="3000" spc="-60" dirty="0">
                <a:latin typeface="Arial" pitchFamily="34" charset="0"/>
                <a:cs typeface="Arial" pitchFamily="34" charset="0"/>
              </a:rPr>
              <a:t> </a:t>
            </a:r>
            <a:r>
              <a:rPr lang="en-US" sz="3000" spc="-60" dirty="0" err="1">
                <a:latin typeface="Arial" pitchFamily="34" charset="0"/>
                <a:cs typeface="Arial" pitchFamily="34" charset="0"/>
              </a:rPr>
              <a:t>gọi</a:t>
            </a:r>
            <a:r>
              <a:rPr lang="en-US" sz="3000" spc="-60" dirty="0">
                <a:latin typeface="Arial" pitchFamily="34" charset="0"/>
                <a:cs typeface="Arial" pitchFamily="34" charset="0"/>
              </a:rPr>
              <a:t> </a:t>
            </a:r>
            <a:r>
              <a:rPr lang="en-US" sz="3000" spc="-60" dirty="0" err="1">
                <a:latin typeface="Arial" pitchFamily="34" charset="0"/>
                <a:cs typeface="Arial" pitchFamily="34" charset="0"/>
              </a:rPr>
              <a:t>là</a:t>
            </a:r>
            <a:r>
              <a:rPr lang="en-US" sz="3000" spc="-60" dirty="0">
                <a:latin typeface="Arial" pitchFamily="34" charset="0"/>
                <a:cs typeface="Arial" pitchFamily="34" charset="0"/>
              </a:rPr>
              <a:t> </a:t>
            </a:r>
            <a:r>
              <a:rPr lang="en-US" sz="3000" spc="-60" dirty="0" err="1">
                <a:latin typeface="Arial" pitchFamily="34" charset="0"/>
                <a:cs typeface="Arial" pitchFamily="34" charset="0"/>
              </a:rPr>
              <a:t>tơ</a:t>
            </a:r>
            <a:r>
              <a:rPr lang="en-US" sz="3000" spc="-60" dirty="0">
                <a:latin typeface="Arial" pitchFamily="34" charset="0"/>
                <a:cs typeface="Arial" pitchFamily="34" charset="0"/>
              </a:rPr>
              <a:t> </a:t>
            </a:r>
            <a:r>
              <a:rPr lang="en-US" sz="3000" spc="-60" dirty="0" err="1">
                <a:latin typeface="Arial" pitchFamily="34" charset="0"/>
                <a:cs typeface="Arial" pitchFamily="34" charset="0"/>
              </a:rPr>
              <a:t>sợi</a:t>
            </a:r>
            <a:r>
              <a:rPr lang="en-US" sz="3000" spc="-60" dirty="0">
                <a:latin typeface="Arial" pitchFamily="34" charset="0"/>
                <a:cs typeface="Arial" pitchFamily="34" charset="0"/>
              </a:rPr>
              <a:t> </a:t>
            </a:r>
            <a:r>
              <a:rPr lang="en-US" sz="3000" spc="-60" dirty="0" err="1">
                <a:latin typeface="Arial" pitchFamily="34" charset="0"/>
                <a:cs typeface="Arial" pitchFamily="34" charset="0"/>
              </a:rPr>
              <a:t>nhân</a:t>
            </a:r>
            <a:r>
              <a:rPr lang="en-US" sz="3000" spc="-60" dirty="0">
                <a:latin typeface="Arial" pitchFamily="34" charset="0"/>
                <a:cs typeface="Arial" pitchFamily="34" charset="0"/>
              </a:rPr>
              <a:t> </a:t>
            </a:r>
            <a:r>
              <a:rPr lang="en-US" sz="3000" spc="-60" dirty="0" err="1">
                <a:latin typeface="Arial" pitchFamily="34" charset="0"/>
                <a:cs typeface="Arial" pitchFamily="34" charset="0"/>
              </a:rPr>
              <a:t>tạo</a:t>
            </a:r>
            <a:r>
              <a:rPr lang="en-US" sz="3000" spc="-60" dirty="0">
                <a:latin typeface="Arial" pitchFamily="34" charset="0"/>
                <a:cs typeface="Arial" pitchFamily="34" charset="0"/>
              </a:rPr>
              <a:t>.</a:t>
            </a:r>
          </a:p>
        </p:txBody>
      </p:sp>
    </p:spTree>
    <p:extLst>
      <p:ext uri="{BB962C8B-B14F-4D97-AF65-F5344CB8AC3E}">
        <p14:creationId xmlns:p14="http://schemas.microsoft.com/office/powerpoint/2010/main" val="699455461"/>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 calcmode="lin" valueType="num">
                                      <p:cBhvr additive="base">
                                        <p:cTn id="7" dur="500" fill="hold"/>
                                        <p:tgtEl>
                                          <p:spTgt spid="24587"/>
                                        </p:tgtEl>
                                        <p:attrNameLst>
                                          <p:attrName>ppt_x</p:attrName>
                                        </p:attrNameLst>
                                      </p:cBhvr>
                                      <p:tavLst>
                                        <p:tav tm="0">
                                          <p:val>
                                            <p:strVal val="#ppt_x"/>
                                          </p:val>
                                        </p:tav>
                                        <p:tav tm="100000">
                                          <p:val>
                                            <p:strVal val="#ppt_x"/>
                                          </p:val>
                                        </p:tav>
                                      </p:tavLst>
                                    </p:anim>
                                    <p:anim calcmode="lin" valueType="num">
                                      <p:cBhvr additive="base">
                                        <p:cTn id="8" dur="500" fill="hold"/>
                                        <p:tgtEl>
                                          <p:spTgt spid="2458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500" fill="hold"/>
                                        <p:tgtEl>
                                          <p:spTgt spid="24584"/>
                                        </p:tgtEl>
                                        <p:attrNameLst>
                                          <p:attrName>ppt_x</p:attrName>
                                        </p:attrNameLst>
                                      </p:cBhvr>
                                      <p:tavLst>
                                        <p:tav tm="0">
                                          <p:val>
                                            <p:strVal val="1+#ppt_w/2"/>
                                          </p:val>
                                        </p:tav>
                                        <p:tav tm="100000">
                                          <p:val>
                                            <p:strVal val="#ppt_x"/>
                                          </p:val>
                                        </p:tav>
                                      </p:tavLst>
                                    </p:anim>
                                    <p:anim calcmode="lin" valueType="num">
                                      <p:cBhvr additive="base">
                                        <p:cTn id="14"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104214" y="238686"/>
            <a:ext cx="6972300" cy="553998"/>
          </a:xfrm>
          <a:prstGeom prst="rect">
            <a:avLst/>
          </a:prstGeom>
          <a:noFill/>
          <a:ln w="9525">
            <a:noFill/>
            <a:miter lim="800000"/>
            <a:headEnd/>
            <a:tailEnd/>
          </a:ln>
          <a:effectLst/>
        </p:spPr>
        <p:txBody>
          <a:bodyPr wrap="square">
            <a:spAutoFit/>
          </a:bodyPr>
          <a:lstStyle/>
          <a:p>
            <a:pPr marL="557213" indent="-557213" algn="just">
              <a:spcBef>
                <a:spcPct val="50000"/>
              </a:spcBef>
              <a:buAutoNum type="arabicPeriod"/>
            </a:pPr>
            <a:r>
              <a:rPr lang="en-US" sz="3000" b="1" dirty="0" err="1">
                <a:solidFill>
                  <a:srgbClr val="0033CC"/>
                </a:solidFill>
                <a:latin typeface="Arial" pitchFamily="34" charset="0"/>
                <a:cs typeface="Arial" pitchFamily="34" charset="0"/>
              </a:rPr>
              <a:t>Nguồn</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gốc</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của</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một</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sô</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loại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tơ</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sợi</a:t>
            </a:r>
            <a:r>
              <a:rPr lang="en-US" sz="3000" b="1" dirty="0">
                <a:solidFill>
                  <a:srgbClr val="0033CC"/>
                </a:solidFill>
                <a:latin typeface="Arial" pitchFamily="34" charset="0"/>
                <a:cs typeface="Arial" pitchFamily="34" charset="0"/>
              </a:rPr>
              <a:t>:</a:t>
            </a:r>
          </a:p>
        </p:txBody>
      </p:sp>
      <p:sp>
        <p:nvSpPr>
          <p:cNvPr id="4" name="Text Box 2"/>
          <p:cNvSpPr txBox="1">
            <a:spLocks noChangeArrowheads="1"/>
          </p:cNvSpPr>
          <p:nvPr/>
        </p:nvSpPr>
        <p:spPr bwMode="auto">
          <a:xfrm>
            <a:off x="215152" y="954741"/>
            <a:ext cx="8928847" cy="3046988"/>
          </a:xfrm>
          <a:prstGeom prst="rect">
            <a:avLst/>
          </a:prstGeom>
          <a:noFill/>
          <a:ln w="9525">
            <a:noFill/>
            <a:miter lim="800000"/>
            <a:headEnd/>
            <a:tailEnd/>
          </a:ln>
          <a:effectLst/>
        </p:spPr>
        <p:txBody>
          <a:bodyPr wrap="square">
            <a:spAutoFit/>
          </a:bodyPr>
          <a:lstStyle/>
          <a:p>
            <a:pPr algn="just">
              <a:spcBef>
                <a:spcPct val="50000"/>
              </a:spcBef>
            </a:pP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bông</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đay</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lanh</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gai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tơ</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tằm</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gọi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chung</a:t>
            </a:r>
            <a:r>
              <a:rPr lang="en-US" sz="3200" dirty="0">
                <a:solidFill>
                  <a:srgbClr val="0033CC"/>
                </a:solidFill>
                <a:latin typeface="Arial" pitchFamily="34" charset="0"/>
                <a:cs typeface="Arial" pitchFamily="34" charset="0"/>
              </a:rPr>
              <a:t> là </a:t>
            </a:r>
            <a:r>
              <a:rPr lang="en-US" sz="3200" b="1" dirty="0" err="1">
                <a:solidFill>
                  <a:srgbClr val="0033CC"/>
                </a:solidFill>
                <a:latin typeface="Arial" pitchFamily="34" charset="0"/>
                <a:cs typeface="Arial" pitchFamily="34" charset="0"/>
              </a:rPr>
              <a:t>tơ</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sợi</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tư</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nhiên</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tư</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nhiên</a:t>
            </a:r>
            <a:r>
              <a:rPr lang="en-US" sz="3200" dirty="0">
                <a:solidFill>
                  <a:srgbClr val="0033CC"/>
                </a:solidFill>
                <a:latin typeface="Arial" pitchFamily="34" charset="0"/>
                <a:cs typeface="Arial" pitchFamily="34" charset="0"/>
              </a:rPr>
              <a:t> có </a:t>
            </a:r>
            <a:r>
              <a:rPr lang="en-US" sz="3200" dirty="0" err="1">
                <a:solidFill>
                  <a:srgbClr val="0033CC"/>
                </a:solidFill>
                <a:latin typeface="Arial" pitchFamily="34" charset="0"/>
                <a:cs typeface="Arial" pitchFamily="34" charset="0"/>
              </a:rPr>
              <a:t>nguồn</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gốc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tư</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thực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vật</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hoặc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tư</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động</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vật</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Ngoài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các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loại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tơ</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tư</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nhiên</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còn</a:t>
            </a:r>
            <a:r>
              <a:rPr lang="en-US" sz="3200" dirty="0">
                <a:solidFill>
                  <a:srgbClr val="0033CC"/>
                </a:solidFill>
                <a:latin typeface="Arial" pitchFamily="34" charset="0"/>
                <a:cs typeface="Arial" pitchFamily="34" charset="0"/>
              </a:rPr>
              <a:t> có </a:t>
            </a:r>
            <a:r>
              <a:rPr lang="en-US" sz="3200" dirty="0" err="1">
                <a:solidFill>
                  <a:srgbClr val="0033CC"/>
                </a:solidFill>
                <a:latin typeface="Arial" pitchFamily="34" charset="0"/>
                <a:cs typeface="Arial" pitchFamily="34" charset="0"/>
              </a:rPr>
              <a:t>loại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sợi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ni</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lông</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được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tổng</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hợp</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nhân</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tạo</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tư</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công</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nghê</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hóa</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học</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còn</a:t>
            </a:r>
            <a:r>
              <a:rPr lang="en-US" sz="3200" dirty="0">
                <a:solidFill>
                  <a:srgbClr val="0033CC"/>
                </a:solidFill>
                <a:latin typeface="Arial" pitchFamily="34" charset="0"/>
                <a:cs typeface="Arial" pitchFamily="34" charset="0"/>
              </a:rPr>
              <a:t> </a:t>
            </a:r>
            <a:r>
              <a:rPr lang="en-US" sz="3200" dirty="0" err="1">
                <a:solidFill>
                  <a:srgbClr val="0033CC"/>
                </a:solidFill>
                <a:latin typeface="Arial" pitchFamily="34" charset="0"/>
                <a:cs typeface="Arial" pitchFamily="34" charset="0"/>
              </a:rPr>
              <a:t>gọi</a:t>
            </a:r>
            <a:r>
              <a:rPr lang="en-US" sz="3200" dirty="0">
                <a:solidFill>
                  <a:srgbClr val="0033CC"/>
                </a:solidFill>
                <a:latin typeface="Arial" pitchFamily="34" charset="0"/>
                <a:cs typeface="Arial" pitchFamily="34" charset="0"/>
              </a:rPr>
              <a:t> là </a:t>
            </a:r>
            <a:r>
              <a:rPr lang="en-US" sz="3200" b="1" dirty="0" err="1">
                <a:solidFill>
                  <a:srgbClr val="0033CC"/>
                </a:solidFill>
                <a:latin typeface="Arial" pitchFamily="34" charset="0"/>
                <a:cs typeface="Arial" pitchFamily="34" charset="0"/>
              </a:rPr>
              <a:t>tơ</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sợi</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nhân</a:t>
            </a:r>
            <a:r>
              <a:rPr lang="en-US" sz="3200" b="1" dirty="0">
                <a:solidFill>
                  <a:srgbClr val="0033CC"/>
                </a:solidFill>
                <a:latin typeface="Arial" pitchFamily="34" charset="0"/>
                <a:cs typeface="Arial" pitchFamily="34" charset="0"/>
              </a:rPr>
              <a:t> </a:t>
            </a:r>
            <a:r>
              <a:rPr lang="en-US" sz="3200" b="1" dirty="0" err="1">
                <a:solidFill>
                  <a:srgbClr val="0033CC"/>
                </a:solidFill>
                <a:latin typeface="Arial" pitchFamily="34" charset="0"/>
                <a:cs typeface="Arial" pitchFamily="34" charset="0"/>
              </a:rPr>
              <a:t>tạo</a:t>
            </a:r>
            <a:r>
              <a:rPr lang="en-US" sz="3200" dirty="0">
                <a:solidFill>
                  <a:srgbClr val="0033CC"/>
                </a:solidFill>
                <a:latin typeface="Arial" pitchFamily="34" charset="0"/>
                <a:cs typeface="Arial" pitchFamily="34" charset="0"/>
              </a:rPr>
              <a:t>.</a:t>
            </a:r>
          </a:p>
        </p:txBody>
      </p:sp>
    </p:spTree>
    <p:extLst>
      <p:ext uri="{BB962C8B-B14F-4D97-AF65-F5344CB8AC3E}">
        <p14:creationId xmlns:p14="http://schemas.microsoft.com/office/powerpoint/2010/main" val="3754700758"/>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494179" y="295835"/>
            <a:ext cx="5486400" cy="600164"/>
          </a:xfrm>
          <a:prstGeom prst="rect">
            <a:avLst/>
          </a:prstGeom>
          <a:noFill/>
          <a:ln w="9525">
            <a:noFill/>
            <a:miter lim="800000"/>
            <a:headEnd/>
            <a:tailEnd/>
          </a:ln>
          <a:effectLst/>
        </p:spPr>
        <p:txBody>
          <a:bodyPr wrap="square">
            <a:spAutoFit/>
          </a:bodyPr>
          <a:lstStyle/>
          <a:p>
            <a:pPr algn="just">
              <a:spcBef>
                <a:spcPct val="50000"/>
              </a:spcBef>
            </a:pPr>
            <a:r>
              <a:rPr lang="en-US" sz="3300" b="1">
                <a:solidFill>
                  <a:srgbClr val="0033CC"/>
                </a:solidFill>
                <a:latin typeface="Arial" pitchFamily="34" charset="0"/>
                <a:cs typeface="Arial" pitchFamily="34" charset="0"/>
              </a:rPr>
              <a:t>2. Tính chất của tơ sợi:</a:t>
            </a:r>
          </a:p>
        </p:txBody>
      </p:sp>
      <p:sp>
        <p:nvSpPr>
          <p:cNvPr id="26629" name="Text Box 5"/>
          <p:cNvSpPr txBox="1">
            <a:spLocks noChangeArrowheads="1"/>
          </p:cNvSpPr>
          <p:nvPr/>
        </p:nvSpPr>
        <p:spPr bwMode="auto">
          <a:xfrm>
            <a:off x="322729" y="981635"/>
            <a:ext cx="8431306" cy="1107996"/>
          </a:xfrm>
          <a:prstGeom prst="rect">
            <a:avLst/>
          </a:prstGeom>
          <a:noFill/>
          <a:ln w="9525">
            <a:noFill/>
            <a:miter lim="800000"/>
            <a:headEnd/>
            <a:tailEnd/>
          </a:ln>
          <a:effectLst/>
        </p:spPr>
        <p:txBody>
          <a:bodyPr wrap="square">
            <a:spAutoFit/>
          </a:bodyPr>
          <a:lstStyle/>
          <a:p>
            <a:pPr algn="just">
              <a:spcBef>
                <a:spcPts val="900"/>
              </a:spcBef>
            </a:pP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Lần</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lượt</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đốt</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từng</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mẫu</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tơ</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sợi</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quan</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sát</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hiện</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tượng</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va</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ghi</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lại</a:t>
            </a:r>
            <a:r>
              <a:rPr lang="en-US" sz="3300" dirty="0">
                <a:solidFill>
                  <a:srgbClr val="0033CC"/>
                </a:solidFill>
                <a:latin typeface="Arial" pitchFamily="34" charset="0"/>
                <a:cs typeface="Arial" pitchFamily="34" charset="0"/>
              </a:rPr>
              <a:t> </a:t>
            </a:r>
            <a:r>
              <a:rPr lang="en-US" sz="3300" dirty="0" err="1">
                <a:solidFill>
                  <a:srgbClr val="0033CC"/>
                </a:solidFill>
                <a:latin typeface="Arial" pitchFamily="34" charset="0"/>
                <a:cs typeface="Arial" pitchFamily="34" charset="0"/>
              </a:rPr>
              <a:t>kết</a:t>
            </a:r>
            <a:r>
              <a:rPr lang="en-US" sz="3300" dirty="0">
                <a:solidFill>
                  <a:srgbClr val="0033CC"/>
                </a:solidFill>
                <a:latin typeface="Arial" pitchFamily="34" charset="0"/>
                <a:cs typeface="Arial" pitchFamily="34" charset="0"/>
              </a:rPr>
              <a:t> quả.</a:t>
            </a:r>
          </a:p>
        </p:txBody>
      </p:sp>
    </p:spTree>
    <p:extLst>
      <p:ext uri="{BB962C8B-B14F-4D97-AF65-F5344CB8AC3E}">
        <p14:creationId xmlns:p14="http://schemas.microsoft.com/office/powerpoint/2010/main" val="3490617841"/>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681" name="Group 33"/>
          <p:cNvGraphicFramePr>
            <a:graphicFrameLocks noGrp="1"/>
          </p:cNvGraphicFramePr>
          <p:nvPr>
            <p:extLst>
              <p:ext uri="{D42A27DB-BD31-4B8C-83A1-F6EECF244321}">
                <p14:modId xmlns:p14="http://schemas.microsoft.com/office/powerpoint/2010/main" val="228476168"/>
              </p:ext>
            </p:extLst>
          </p:nvPr>
        </p:nvGraphicFramePr>
        <p:xfrm>
          <a:off x="1314450" y="457201"/>
          <a:ext cx="6000750" cy="3657600"/>
        </p:xfrm>
        <a:graphic>
          <a:graphicData uri="http://schemas.openxmlformats.org/drawingml/2006/table">
            <a:tbl>
              <a:tblPr/>
              <a:tblGrid>
                <a:gridCol w="2464594">
                  <a:extLst>
                    <a:ext uri="{9D8B030D-6E8A-4147-A177-3AD203B41FA5}">
                      <a16:colId xmlns:a16="http://schemas.microsoft.com/office/drawing/2014/main" val="20000"/>
                    </a:ext>
                  </a:extLst>
                </a:gridCol>
                <a:gridCol w="3536156">
                  <a:extLst>
                    <a:ext uri="{9D8B030D-6E8A-4147-A177-3AD203B41FA5}">
                      <a16:colId xmlns:a16="http://schemas.microsoft.com/office/drawing/2014/main" val="20001"/>
                    </a:ext>
                  </a:extLst>
                </a:gridCol>
              </a:tblGrid>
              <a:tr h="4203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Loại tơ sợi</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Khi đốt lên</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8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rPr>
                        <a:t>1. </a:t>
                      </a:r>
                      <a:r>
                        <a:rPr kumimoji="0" lang="en-US" sz="1700" b="1" i="0" u="none" strike="noStrike" cap="none" normalizeH="0" baseline="0" dirty="0" err="1">
                          <a:ln>
                            <a:noFill/>
                          </a:ln>
                          <a:solidFill>
                            <a:schemeClr val="tx1"/>
                          </a:solidFill>
                          <a:effectLst/>
                          <a:latin typeface="Arial" charset="0"/>
                        </a:rPr>
                        <a:t>Tơ</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sợi</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tự</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nhiên</a:t>
                      </a:r>
                      <a:endParaRPr kumimoji="0" lang="en-US"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Sợi</a:t>
                      </a: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bông</a:t>
                      </a:r>
                      <a:endParaRPr kumimoji="0" lang="en-US" sz="17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Tơ</a:t>
                      </a: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tằm</a:t>
                      </a:r>
                      <a:endParaRPr kumimoji="0" lang="en-US" sz="1700" b="0" i="0" u="none" strike="noStrike" cap="none" normalizeH="0" baseline="0" dirty="0">
                        <a:ln>
                          <a:noFill/>
                        </a:ln>
                        <a:solidFill>
                          <a:schemeClr val="tx1"/>
                        </a:solidFill>
                        <a:effectLst/>
                        <a:latin typeface="Arial"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a:ln>
                          <a:noFill/>
                        </a:ln>
                        <a:solidFill>
                          <a:schemeClr val="tx1"/>
                        </a:solidFill>
                        <a:effectLst/>
                        <a:latin typeface="Arial"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85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2. Tơ sợi nhân tạo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 Sợi ni lông</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dirty="0">
                        <a:ln>
                          <a:noFill/>
                        </a:ln>
                        <a:solidFill>
                          <a:schemeClr val="tx1"/>
                        </a:solidFill>
                        <a:effectLst/>
                        <a:latin typeface="Arial"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7671" name="Text Box 23"/>
          <p:cNvSpPr txBox="1">
            <a:spLocks noChangeArrowheads="1"/>
          </p:cNvSpPr>
          <p:nvPr/>
        </p:nvSpPr>
        <p:spPr bwMode="auto">
          <a:xfrm>
            <a:off x="4057650" y="1348068"/>
            <a:ext cx="2800350" cy="1107996"/>
          </a:xfrm>
          <a:prstGeom prst="rect">
            <a:avLst/>
          </a:prstGeom>
          <a:noFill/>
          <a:ln w="9525">
            <a:noFill/>
            <a:miter lim="800000"/>
            <a:headEnd/>
            <a:tailEnd/>
          </a:ln>
          <a:effectLst/>
        </p:spPr>
        <p:txBody>
          <a:bodyPr wrap="square">
            <a:spAutoFit/>
          </a:bodyPr>
          <a:lstStyle/>
          <a:p>
            <a:pPr algn="just">
              <a:spcBef>
                <a:spcPct val="20000"/>
              </a:spcBef>
            </a:pPr>
            <a:r>
              <a:rPr lang="en-US" sz="3300" dirty="0" err="1">
                <a:latin typeface="Arial" pitchFamily="34" charset="0"/>
                <a:cs typeface="Arial" pitchFamily="34" charset="0"/>
              </a:rPr>
              <a:t>Tạo</a:t>
            </a:r>
            <a:r>
              <a:rPr lang="en-US" sz="3300" dirty="0">
                <a:latin typeface="Arial" pitchFamily="34" charset="0"/>
                <a:cs typeface="Arial" pitchFamily="34" charset="0"/>
              </a:rPr>
              <a:t> </a:t>
            </a:r>
            <a:r>
              <a:rPr lang="en-US" sz="3300" dirty="0" err="1">
                <a:latin typeface="Arial" pitchFamily="34" charset="0"/>
                <a:cs typeface="Arial" pitchFamily="34" charset="0"/>
              </a:rPr>
              <a:t>thành</a:t>
            </a:r>
            <a:r>
              <a:rPr lang="en-US" sz="3300" dirty="0">
                <a:latin typeface="Arial" pitchFamily="34" charset="0"/>
                <a:cs typeface="Arial" pitchFamily="34" charset="0"/>
              </a:rPr>
              <a:t> </a:t>
            </a:r>
            <a:r>
              <a:rPr lang="en-US" sz="3300" dirty="0" err="1">
                <a:latin typeface="Arial" pitchFamily="34" charset="0"/>
                <a:cs typeface="Arial" pitchFamily="34" charset="0"/>
              </a:rPr>
              <a:t>tàn</a:t>
            </a:r>
            <a:r>
              <a:rPr lang="en-US" sz="3300" dirty="0">
                <a:latin typeface="Arial" pitchFamily="34" charset="0"/>
                <a:cs typeface="Arial" pitchFamily="34" charset="0"/>
              </a:rPr>
              <a:t> </a:t>
            </a:r>
            <a:r>
              <a:rPr lang="en-US" sz="3300" dirty="0" err="1">
                <a:latin typeface="Arial" pitchFamily="34" charset="0"/>
                <a:cs typeface="Arial" pitchFamily="34" charset="0"/>
              </a:rPr>
              <a:t>tro</a:t>
            </a:r>
            <a:endParaRPr lang="en-US" sz="3300" dirty="0">
              <a:latin typeface="Arial" pitchFamily="34" charset="0"/>
              <a:cs typeface="Arial" pitchFamily="34" charset="0"/>
            </a:endParaRPr>
          </a:p>
        </p:txBody>
      </p:sp>
      <p:sp>
        <p:nvSpPr>
          <p:cNvPr id="27673" name="Text Box 25"/>
          <p:cNvSpPr txBox="1">
            <a:spLocks noChangeArrowheads="1"/>
          </p:cNvSpPr>
          <p:nvPr/>
        </p:nvSpPr>
        <p:spPr bwMode="auto">
          <a:xfrm>
            <a:off x="4057650" y="3314700"/>
            <a:ext cx="2571750" cy="600164"/>
          </a:xfrm>
          <a:prstGeom prst="rect">
            <a:avLst/>
          </a:prstGeom>
          <a:noFill/>
          <a:ln w="9525">
            <a:noFill/>
            <a:miter lim="800000"/>
            <a:headEnd/>
            <a:tailEnd/>
          </a:ln>
          <a:effectLst/>
        </p:spPr>
        <p:txBody>
          <a:bodyPr wrap="square">
            <a:spAutoFit/>
          </a:bodyPr>
          <a:lstStyle/>
          <a:p>
            <a:pPr algn="just">
              <a:spcBef>
                <a:spcPct val="20000"/>
              </a:spcBef>
            </a:pPr>
            <a:r>
              <a:rPr lang="en-US" sz="3300">
                <a:latin typeface="Arial" pitchFamily="34" charset="0"/>
                <a:cs typeface="Arial" pitchFamily="34" charset="0"/>
              </a:rPr>
              <a:t>Vón cục lại</a:t>
            </a:r>
          </a:p>
        </p:txBody>
      </p:sp>
    </p:spTree>
    <p:extLst>
      <p:ext uri="{BB962C8B-B14F-4D97-AF65-F5344CB8AC3E}">
        <p14:creationId xmlns:p14="http://schemas.microsoft.com/office/powerpoint/2010/main" val="105223111"/>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wipe(left)">
                                      <p:cBhvr>
                                        <p:cTn id="7" dur="500"/>
                                        <p:tgtEl>
                                          <p:spTgt spid="276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3"/>
                                        </p:tgtEl>
                                        <p:attrNameLst>
                                          <p:attrName>style.visibility</p:attrName>
                                        </p:attrNameLst>
                                      </p:cBhvr>
                                      <p:to>
                                        <p:strVal val="visible"/>
                                      </p:to>
                                    </p:set>
                                    <p:animEffect transition="in" filter="wipe(left)">
                                      <p:cBhvr>
                                        <p:cTn id="12" dur="500"/>
                                        <p:tgtEl>
                                          <p:spTgt spid="2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p:bldP spid="2767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681" name="Group 33"/>
          <p:cNvGraphicFramePr>
            <a:graphicFrameLocks noGrp="1"/>
          </p:cNvGraphicFramePr>
          <p:nvPr/>
        </p:nvGraphicFramePr>
        <p:xfrm>
          <a:off x="1257300" y="171450"/>
          <a:ext cx="6686550" cy="4776216"/>
        </p:xfrm>
        <a:graphic>
          <a:graphicData uri="http://schemas.openxmlformats.org/drawingml/2006/table">
            <a:tbl>
              <a:tblPr/>
              <a:tblGrid>
                <a:gridCol w="800100">
                  <a:extLst>
                    <a:ext uri="{9D8B030D-6E8A-4147-A177-3AD203B41FA5}">
                      <a16:colId xmlns:a16="http://schemas.microsoft.com/office/drawing/2014/main" val="20000"/>
                    </a:ext>
                  </a:extLst>
                </a:gridCol>
                <a:gridCol w="5886450">
                  <a:extLst>
                    <a:ext uri="{9D8B030D-6E8A-4147-A177-3AD203B41FA5}">
                      <a16:colId xmlns:a16="http://schemas.microsoft.com/office/drawing/2014/main" val="20001"/>
                    </a:ext>
                  </a:extLst>
                </a:gridCol>
              </a:tblGrid>
              <a:tr h="5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Loại tơ sợi</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Đặc điểm chính</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14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1. Tơ sợi tự nhiên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 Sợi bông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 Tơ tằm</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7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2. Tơ sợi nhân tạo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 Sợi ni lông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7672" name="Text Box 24"/>
          <p:cNvSpPr txBox="1">
            <a:spLocks noChangeArrowheads="1"/>
          </p:cNvSpPr>
          <p:nvPr/>
        </p:nvSpPr>
        <p:spPr bwMode="auto">
          <a:xfrm>
            <a:off x="2114550" y="695310"/>
            <a:ext cx="5772150" cy="2585323"/>
          </a:xfrm>
          <a:prstGeom prst="rect">
            <a:avLst/>
          </a:prstGeom>
          <a:noFill/>
          <a:ln w="9525">
            <a:noFill/>
            <a:miter lim="800000"/>
            <a:headEnd/>
            <a:tailEnd/>
          </a:ln>
          <a:effectLst/>
        </p:spPr>
        <p:txBody>
          <a:bodyPr wrap="square">
            <a:spAutoFit/>
          </a:bodyPr>
          <a:lstStyle/>
          <a:p>
            <a:pPr algn="just"/>
            <a:r>
              <a:rPr lang="en-US" sz="2700">
                <a:latin typeface="Arial" pitchFamily="34" charset="0"/>
                <a:cs typeface="Arial" pitchFamily="34" charset="0"/>
              </a:rPr>
              <a:t>- Vải sợi bông có thể rất mỏng, nhẹ hoặc có thể rất dày.</a:t>
            </a:r>
          </a:p>
          <a:p>
            <a:pPr algn="just"/>
            <a:r>
              <a:rPr lang="en-US" sz="2700">
                <a:latin typeface="Arial" pitchFamily="34" charset="0"/>
                <a:cs typeface="Arial" pitchFamily="34" charset="0"/>
              </a:rPr>
              <a:t>- Vải tơ tằm thuộc hàng cao cấp, đẹp óng ả.Quần áo may bằng vải sợi tự nhiên giữ ấm cơ thể khi trời lạnh và thoáng mát khi trời nóng.</a:t>
            </a:r>
            <a:endParaRPr lang="en-US" sz="1500"/>
          </a:p>
        </p:txBody>
      </p:sp>
      <p:sp>
        <p:nvSpPr>
          <p:cNvPr id="27674" name="Text Box 26"/>
          <p:cNvSpPr txBox="1">
            <a:spLocks noChangeArrowheads="1"/>
          </p:cNvSpPr>
          <p:nvPr/>
        </p:nvSpPr>
        <p:spPr bwMode="auto">
          <a:xfrm>
            <a:off x="2000250" y="3600451"/>
            <a:ext cx="5829300" cy="1015663"/>
          </a:xfrm>
          <a:prstGeom prst="rect">
            <a:avLst/>
          </a:prstGeom>
          <a:noFill/>
          <a:ln w="9525">
            <a:noFill/>
            <a:miter lim="800000"/>
            <a:headEnd/>
            <a:tailEnd/>
          </a:ln>
          <a:effectLst/>
        </p:spPr>
        <p:txBody>
          <a:bodyPr wrap="square">
            <a:spAutoFit/>
          </a:bodyPr>
          <a:lstStyle/>
          <a:p>
            <a:pPr algn="just">
              <a:spcBef>
                <a:spcPct val="20000"/>
              </a:spcBef>
            </a:pPr>
            <a:r>
              <a:rPr lang="en-US" sz="3000" spc="-75">
                <a:latin typeface="Arial" pitchFamily="34" charset="0"/>
                <a:cs typeface="Arial" pitchFamily="34" charset="0"/>
              </a:rPr>
              <a:t>- Vải ni lông không thấm nước, khô nhanh, dai, bền và không nhàu.</a:t>
            </a:r>
          </a:p>
        </p:txBody>
      </p:sp>
    </p:spTree>
    <p:extLst>
      <p:ext uri="{BB962C8B-B14F-4D97-AF65-F5344CB8AC3E}">
        <p14:creationId xmlns:p14="http://schemas.microsoft.com/office/powerpoint/2010/main" val="1317613538"/>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2"/>
                                        </p:tgtEl>
                                        <p:attrNameLst>
                                          <p:attrName>style.visibility</p:attrName>
                                        </p:attrNameLst>
                                      </p:cBhvr>
                                      <p:to>
                                        <p:strVal val="visible"/>
                                      </p:to>
                                    </p:set>
                                    <p:animEffect transition="in" filter="wipe(left)">
                                      <p:cBhvr>
                                        <p:cTn id="7" dur="500"/>
                                        <p:tgtEl>
                                          <p:spTgt spid="276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4"/>
                                        </p:tgtEl>
                                        <p:attrNameLst>
                                          <p:attrName>style.visibility</p:attrName>
                                        </p:attrNameLst>
                                      </p:cBhvr>
                                      <p:to>
                                        <p:strVal val="visible"/>
                                      </p:to>
                                    </p:set>
                                    <p:animEffect transition="in" filter="wipe(left)">
                                      <p:cBhvr>
                                        <p:cTn id="12" dur="500"/>
                                        <p:tgtEl>
                                          <p:spTgt spid="2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p:bldP spid="2767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681" name="Group 33"/>
          <p:cNvGraphicFramePr>
            <a:graphicFrameLocks noGrp="1"/>
          </p:cNvGraphicFramePr>
          <p:nvPr>
            <p:extLst>
              <p:ext uri="{D42A27DB-BD31-4B8C-83A1-F6EECF244321}">
                <p14:modId xmlns:p14="http://schemas.microsoft.com/office/powerpoint/2010/main" val="588021346"/>
              </p:ext>
            </p:extLst>
          </p:nvPr>
        </p:nvGraphicFramePr>
        <p:xfrm>
          <a:off x="1257300" y="171450"/>
          <a:ext cx="6515100" cy="4229100"/>
        </p:xfrm>
        <a:graphic>
          <a:graphicData uri="http://schemas.openxmlformats.org/drawingml/2006/table">
            <a:tbl>
              <a:tblPr/>
              <a:tblGrid>
                <a:gridCol w="1827406">
                  <a:extLst>
                    <a:ext uri="{9D8B030D-6E8A-4147-A177-3AD203B41FA5}">
                      <a16:colId xmlns:a16="http://schemas.microsoft.com/office/drawing/2014/main" val="20000"/>
                    </a:ext>
                  </a:extLst>
                </a:gridCol>
                <a:gridCol w="4687694">
                  <a:extLst>
                    <a:ext uri="{9D8B030D-6E8A-4147-A177-3AD203B41FA5}">
                      <a16:colId xmlns:a16="http://schemas.microsoft.com/office/drawing/2014/main" val="20001"/>
                    </a:ext>
                  </a:extLst>
                </a:gridCol>
              </a:tblGrid>
              <a:tr h="42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err="1">
                          <a:ln>
                            <a:noFill/>
                          </a:ln>
                          <a:solidFill>
                            <a:schemeClr val="tx1"/>
                          </a:solidFill>
                          <a:effectLst/>
                          <a:latin typeface="Arial" charset="0"/>
                        </a:rPr>
                        <a:t>Loại</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tơ</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sợi</a:t>
                      </a:r>
                      <a:endParaRPr kumimoji="0" lang="en-US" sz="1700" b="1" i="0" u="none" strike="noStrike" cap="none" normalizeH="0" baseline="0" dirty="0">
                        <a:ln>
                          <a:noFill/>
                        </a:ln>
                        <a:solidFill>
                          <a:schemeClr val="tx1"/>
                        </a:solidFill>
                        <a:effectLst/>
                        <a:latin typeface="Arial"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a:ln>
                            <a:noFill/>
                          </a:ln>
                          <a:solidFill>
                            <a:schemeClr val="tx1"/>
                          </a:solidFill>
                          <a:effectLst/>
                          <a:latin typeface="Arial" charset="0"/>
                        </a:rPr>
                        <a:t>Đặc điểm chính</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00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rPr>
                        <a:t>1. </a:t>
                      </a:r>
                      <a:r>
                        <a:rPr kumimoji="0" lang="en-US" sz="1700" b="1" i="0" u="none" strike="noStrike" cap="none" normalizeH="0" baseline="0" dirty="0" err="1">
                          <a:ln>
                            <a:noFill/>
                          </a:ln>
                          <a:solidFill>
                            <a:schemeClr val="tx1"/>
                          </a:solidFill>
                          <a:effectLst/>
                          <a:latin typeface="Arial" charset="0"/>
                        </a:rPr>
                        <a:t>Tơ</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sợi</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tự</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nhiên</a:t>
                      </a:r>
                      <a:endParaRPr kumimoji="0" lang="en-US"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Sợi</a:t>
                      </a: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bông</a:t>
                      </a:r>
                      <a:endParaRPr kumimoji="0" lang="en-US" sz="17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Tơ</a:t>
                      </a: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tằm</a:t>
                      </a:r>
                      <a:endParaRPr kumimoji="0" lang="en-US" sz="1700" b="0" i="0" u="none" strike="noStrike" cap="none" normalizeH="0" baseline="0" dirty="0">
                        <a:ln>
                          <a:noFill/>
                        </a:ln>
                        <a:solidFill>
                          <a:schemeClr val="tx1"/>
                        </a:solidFill>
                        <a:effectLst/>
                        <a:latin typeface="Arial"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27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rPr>
                        <a:t>2. </a:t>
                      </a:r>
                      <a:r>
                        <a:rPr kumimoji="0" lang="en-US" sz="1700" b="1" i="0" u="none" strike="noStrike" cap="none" normalizeH="0" baseline="0" dirty="0" err="1">
                          <a:ln>
                            <a:noFill/>
                          </a:ln>
                          <a:solidFill>
                            <a:schemeClr val="tx1"/>
                          </a:solidFill>
                          <a:effectLst/>
                          <a:latin typeface="Arial" charset="0"/>
                        </a:rPr>
                        <a:t>Tơ</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sợi</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nhân</a:t>
                      </a:r>
                      <a:r>
                        <a:rPr kumimoji="0" lang="en-US" sz="1700" b="1" i="0" u="none" strike="noStrike" cap="none" normalizeH="0" baseline="0" dirty="0">
                          <a:ln>
                            <a:noFill/>
                          </a:ln>
                          <a:solidFill>
                            <a:schemeClr val="tx1"/>
                          </a:solidFill>
                          <a:effectLst/>
                          <a:latin typeface="Arial" charset="0"/>
                        </a:rPr>
                        <a:t> </a:t>
                      </a:r>
                      <a:r>
                        <a:rPr kumimoji="0" lang="en-US" sz="1700" b="1" i="0" u="none" strike="noStrike" cap="none" normalizeH="0" baseline="0" dirty="0" err="1">
                          <a:ln>
                            <a:noFill/>
                          </a:ln>
                          <a:solidFill>
                            <a:schemeClr val="tx1"/>
                          </a:solidFill>
                          <a:effectLst/>
                          <a:latin typeface="Arial" charset="0"/>
                        </a:rPr>
                        <a:t>tạo</a:t>
                      </a:r>
                      <a:endParaRPr kumimoji="0" lang="en-US" sz="17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Sợi</a:t>
                      </a: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ni</a:t>
                      </a:r>
                      <a:r>
                        <a:rPr kumimoji="0" lang="en-US" sz="1700" b="0" i="0" u="none" strike="noStrike" cap="none" normalizeH="0" baseline="0" dirty="0">
                          <a:ln>
                            <a:noFill/>
                          </a:ln>
                          <a:solidFill>
                            <a:schemeClr val="tx1"/>
                          </a:solidFill>
                          <a:effectLst/>
                          <a:latin typeface="Arial" charset="0"/>
                        </a:rPr>
                        <a:t> </a:t>
                      </a:r>
                      <a:r>
                        <a:rPr kumimoji="0" lang="en-US" sz="1700" b="0" i="0" u="none" strike="noStrike" cap="none" normalizeH="0" baseline="0" dirty="0" err="1">
                          <a:ln>
                            <a:noFill/>
                          </a:ln>
                          <a:solidFill>
                            <a:schemeClr val="tx1"/>
                          </a:solidFill>
                          <a:effectLst/>
                          <a:latin typeface="Arial" charset="0"/>
                        </a:rPr>
                        <a:t>lông</a:t>
                      </a:r>
                      <a:endParaRPr kumimoji="0" lang="en-US" sz="1700" b="0" i="0" u="none" strike="noStrike" cap="none" normalizeH="0" baseline="0" dirty="0">
                        <a:ln>
                          <a:noFill/>
                        </a:ln>
                        <a:solidFill>
                          <a:schemeClr val="tx1"/>
                        </a:solidFill>
                        <a:effectLst/>
                        <a:latin typeface="Arial"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7672" name="Text Box 24"/>
          <p:cNvSpPr txBox="1">
            <a:spLocks noChangeArrowheads="1"/>
          </p:cNvSpPr>
          <p:nvPr/>
        </p:nvSpPr>
        <p:spPr bwMode="auto">
          <a:xfrm>
            <a:off x="3217209" y="584948"/>
            <a:ext cx="4286250" cy="2431435"/>
          </a:xfrm>
          <a:prstGeom prst="rect">
            <a:avLst/>
          </a:prstGeom>
          <a:noFill/>
          <a:ln w="9525">
            <a:noFill/>
            <a:miter lim="800000"/>
            <a:headEnd/>
            <a:tailEnd/>
          </a:ln>
          <a:effectLst/>
        </p:spPr>
        <p:txBody>
          <a:bodyPr wrap="square">
            <a:spAutoFit/>
          </a:bodyPr>
          <a:lstStyle/>
          <a:p>
            <a:pPr algn="just"/>
            <a:r>
              <a:rPr lang="en-US" sz="2000" dirty="0">
                <a:latin typeface="Arial" pitchFamily="34" charset="0"/>
                <a:cs typeface="Arial" pitchFamily="34" charset="0"/>
              </a:rPr>
              <a:t>- </a:t>
            </a:r>
            <a:r>
              <a:rPr lang="en-US" sz="2000" dirty="0" err="1">
                <a:latin typeface="Arial" pitchFamily="34" charset="0"/>
                <a:cs typeface="Arial" pitchFamily="34" charset="0"/>
              </a:rPr>
              <a:t>Vải</a:t>
            </a:r>
            <a:r>
              <a:rPr lang="en-US" sz="2000" dirty="0">
                <a:latin typeface="Arial" pitchFamily="34" charset="0"/>
                <a:cs typeface="Arial" pitchFamily="34" charset="0"/>
              </a:rPr>
              <a:t> </a:t>
            </a:r>
            <a:r>
              <a:rPr lang="en-US" sz="2000" dirty="0" err="1">
                <a:latin typeface="Arial" pitchFamily="34" charset="0"/>
                <a:cs typeface="Arial" pitchFamily="34" charset="0"/>
              </a:rPr>
              <a:t>sợi</a:t>
            </a:r>
            <a:r>
              <a:rPr lang="en-US" sz="2000" dirty="0">
                <a:latin typeface="Arial" pitchFamily="34" charset="0"/>
                <a:cs typeface="Arial" pitchFamily="34" charset="0"/>
              </a:rPr>
              <a:t> </a:t>
            </a:r>
            <a:r>
              <a:rPr lang="en-US" sz="2000" dirty="0" err="1">
                <a:latin typeface="Arial" pitchFamily="34" charset="0"/>
                <a:cs typeface="Arial" pitchFamily="34" charset="0"/>
              </a:rPr>
              <a:t>bông</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rất</a:t>
            </a:r>
            <a:r>
              <a:rPr lang="en-US" sz="2000" dirty="0">
                <a:latin typeface="Arial" pitchFamily="34" charset="0"/>
                <a:cs typeface="Arial" pitchFamily="34" charset="0"/>
              </a:rPr>
              <a:t> </a:t>
            </a:r>
            <a:r>
              <a:rPr lang="en-US" sz="2000" dirty="0" err="1">
                <a:latin typeface="Arial" pitchFamily="34" charset="0"/>
                <a:cs typeface="Arial" pitchFamily="34" charset="0"/>
              </a:rPr>
              <a:t>mỏng</a:t>
            </a:r>
            <a:r>
              <a:rPr lang="en-US" sz="2000" dirty="0">
                <a:latin typeface="Arial" pitchFamily="34" charset="0"/>
                <a:cs typeface="Arial" pitchFamily="34" charset="0"/>
              </a:rPr>
              <a:t>, </a:t>
            </a:r>
            <a:r>
              <a:rPr lang="en-US" sz="2000" dirty="0" err="1">
                <a:latin typeface="Arial" pitchFamily="34" charset="0"/>
                <a:cs typeface="Arial" pitchFamily="34" charset="0"/>
              </a:rPr>
              <a:t>nhẹ</a:t>
            </a:r>
            <a:r>
              <a:rPr lang="en-US" sz="2000" dirty="0">
                <a:latin typeface="Arial" pitchFamily="34" charset="0"/>
                <a:cs typeface="Arial" pitchFamily="34" charset="0"/>
              </a:rPr>
              <a:t> </a:t>
            </a:r>
            <a:r>
              <a:rPr lang="en-US" sz="2000" dirty="0" err="1">
                <a:latin typeface="Arial" pitchFamily="34" charset="0"/>
                <a:cs typeface="Arial" pitchFamily="34" charset="0"/>
              </a:rPr>
              <a:t>hoặc</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rất</a:t>
            </a:r>
            <a:r>
              <a:rPr lang="en-US" sz="2000" dirty="0">
                <a:latin typeface="Arial" pitchFamily="34" charset="0"/>
                <a:cs typeface="Arial" pitchFamily="34" charset="0"/>
              </a:rPr>
              <a:t> </a:t>
            </a:r>
            <a:r>
              <a:rPr lang="en-US" sz="2000" dirty="0" err="1">
                <a:latin typeface="Arial" pitchFamily="34" charset="0"/>
                <a:cs typeface="Arial" pitchFamily="34" charset="0"/>
              </a:rPr>
              <a:t>dày</a:t>
            </a:r>
            <a:r>
              <a:rPr lang="en-US" sz="2000" dirty="0">
                <a:latin typeface="Arial" pitchFamily="34" charset="0"/>
                <a:cs typeface="Arial" pitchFamily="34" charset="0"/>
              </a:rPr>
              <a:t>.</a:t>
            </a:r>
          </a:p>
          <a:p>
            <a:pPr algn="just"/>
            <a:r>
              <a:rPr lang="en-US" sz="2000" dirty="0">
                <a:latin typeface="Arial" pitchFamily="34" charset="0"/>
                <a:cs typeface="Arial" pitchFamily="34" charset="0"/>
              </a:rPr>
              <a:t>- </a:t>
            </a:r>
            <a:r>
              <a:rPr lang="en-US" sz="2000" dirty="0" err="1">
                <a:latin typeface="Arial" pitchFamily="34" charset="0"/>
                <a:cs typeface="Arial" pitchFamily="34" charset="0"/>
              </a:rPr>
              <a:t>Vải</a:t>
            </a:r>
            <a:r>
              <a:rPr lang="en-US" sz="2000" dirty="0">
                <a:latin typeface="Arial" pitchFamily="34" charset="0"/>
                <a:cs typeface="Arial" pitchFamily="34" charset="0"/>
              </a:rPr>
              <a:t> </a:t>
            </a:r>
            <a:r>
              <a:rPr lang="en-US" sz="2000" dirty="0" err="1">
                <a:latin typeface="Arial" pitchFamily="34" charset="0"/>
                <a:cs typeface="Arial" pitchFamily="34" charset="0"/>
              </a:rPr>
              <a:t>tơ</a:t>
            </a:r>
            <a:r>
              <a:rPr lang="en-US" sz="2000" dirty="0">
                <a:latin typeface="Arial" pitchFamily="34" charset="0"/>
                <a:cs typeface="Arial" pitchFamily="34" charset="0"/>
              </a:rPr>
              <a:t> </a:t>
            </a:r>
            <a:r>
              <a:rPr lang="en-US" sz="2000" dirty="0" err="1">
                <a:latin typeface="Arial" pitchFamily="34" charset="0"/>
                <a:cs typeface="Arial" pitchFamily="34" charset="0"/>
              </a:rPr>
              <a:t>tằm</a:t>
            </a:r>
            <a:r>
              <a:rPr lang="en-US" sz="2000" dirty="0">
                <a:latin typeface="Arial" pitchFamily="34" charset="0"/>
                <a:cs typeface="Arial" pitchFamily="34" charset="0"/>
              </a:rPr>
              <a:t> </a:t>
            </a:r>
            <a:r>
              <a:rPr lang="en-US" sz="2000" dirty="0" err="1">
                <a:latin typeface="Arial" pitchFamily="34" charset="0"/>
                <a:cs typeface="Arial" pitchFamily="34" charset="0"/>
              </a:rPr>
              <a:t>thuộc</a:t>
            </a:r>
            <a:r>
              <a:rPr lang="en-US" sz="2000" dirty="0">
                <a:latin typeface="Arial" pitchFamily="34" charset="0"/>
                <a:cs typeface="Arial" pitchFamily="34" charset="0"/>
              </a:rPr>
              <a:t> </a:t>
            </a:r>
            <a:r>
              <a:rPr lang="en-US" sz="2000" dirty="0" err="1">
                <a:latin typeface="Arial" pitchFamily="34" charset="0"/>
                <a:cs typeface="Arial" pitchFamily="34" charset="0"/>
              </a:rPr>
              <a:t>hàng</a:t>
            </a:r>
            <a:r>
              <a:rPr lang="en-US" sz="2000" dirty="0">
                <a:latin typeface="Arial" pitchFamily="34" charset="0"/>
                <a:cs typeface="Arial" pitchFamily="34" charset="0"/>
              </a:rPr>
              <a:t> </a:t>
            </a:r>
            <a:r>
              <a:rPr lang="en-US" sz="2000" dirty="0" err="1">
                <a:latin typeface="Arial" pitchFamily="34" charset="0"/>
                <a:cs typeface="Arial" pitchFamily="34" charset="0"/>
              </a:rPr>
              <a:t>cao</a:t>
            </a:r>
            <a:r>
              <a:rPr lang="en-US" sz="2000" dirty="0">
                <a:latin typeface="Arial" pitchFamily="34" charset="0"/>
                <a:cs typeface="Arial" pitchFamily="34" charset="0"/>
              </a:rPr>
              <a:t> </a:t>
            </a:r>
            <a:r>
              <a:rPr lang="en-US" sz="2000" dirty="0" err="1">
                <a:latin typeface="Arial" pitchFamily="34" charset="0"/>
                <a:cs typeface="Arial" pitchFamily="34" charset="0"/>
              </a:rPr>
              <a:t>cấp</a:t>
            </a:r>
            <a:r>
              <a:rPr lang="en-US" sz="2000" dirty="0">
                <a:latin typeface="Arial" pitchFamily="34" charset="0"/>
                <a:cs typeface="Arial" pitchFamily="34" charset="0"/>
              </a:rPr>
              <a:t>, </a:t>
            </a:r>
            <a:r>
              <a:rPr lang="en-US" sz="2000" dirty="0" err="1">
                <a:latin typeface="Arial" pitchFamily="34" charset="0"/>
                <a:cs typeface="Arial" pitchFamily="34" charset="0"/>
              </a:rPr>
              <a:t>đẹp</a:t>
            </a:r>
            <a:r>
              <a:rPr lang="en-US" sz="2000" dirty="0">
                <a:latin typeface="Arial" pitchFamily="34" charset="0"/>
                <a:cs typeface="Arial" pitchFamily="34" charset="0"/>
              </a:rPr>
              <a:t> </a:t>
            </a:r>
            <a:r>
              <a:rPr lang="en-US" sz="2000" dirty="0" err="1">
                <a:latin typeface="Arial" pitchFamily="34" charset="0"/>
                <a:cs typeface="Arial" pitchFamily="34" charset="0"/>
              </a:rPr>
              <a:t>óng</a:t>
            </a:r>
            <a:r>
              <a:rPr lang="en-US" sz="2000" dirty="0">
                <a:latin typeface="Arial" pitchFamily="34" charset="0"/>
                <a:cs typeface="Arial" pitchFamily="34" charset="0"/>
              </a:rPr>
              <a:t> ả.</a:t>
            </a:r>
          </a:p>
          <a:p>
            <a:pPr algn="just"/>
            <a:r>
              <a:rPr lang="en-US" sz="2000" dirty="0" err="1">
                <a:latin typeface="Arial" pitchFamily="34" charset="0"/>
                <a:cs typeface="Arial" pitchFamily="34" charset="0"/>
              </a:rPr>
              <a:t>Quần</a:t>
            </a:r>
            <a:r>
              <a:rPr lang="en-US" sz="2000" dirty="0">
                <a:latin typeface="Arial" pitchFamily="34" charset="0"/>
                <a:cs typeface="Arial" pitchFamily="34" charset="0"/>
              </a:rPr>
              <a:t> </a:t>
            </a:r>
            <a:r>
              <a:rPr lang="en-US" sz="2000" dirty="0" err="1">
                <a:latin typeface="Arial" pitchFamily="34" charset="0"/>
                <a:cs typeface="Arial" pitchFamily="34" charset="0"/>
              </a:rPr>
              <a:t>áo</a:t>
            </a:r>
            <a:r>
              <a:rPr lang="en-US" sz="2000" dirty="0">
                <a:latin typeface="Arial" pitchFamily="34" charset="0"/>
                <a:cs typeface="Arial" pitchFamily="34" charset="0"/>
              </a:rPr>
              <a:t> may </a:t>
            </a:r>
            <a:r>
              <a:rPr lang="en-US" sz="2000" dirty="0" err="1">
                <a:latin typeface="Arial" pitchFamily="34" charset="0"/>
                <a:cs typeface="Arial" pitchFamily="34" charset="0"/>
              </a:rPr>
              <a:t>bằng</a:t>
            </a:r>
            <a:r>
              <a:rPr lang="en-US" sz="2000" dirty="0">
                <a:latin typeface="Arial" pitchFamily="34" charset="0"/>
                <a:cs typeface="Arial" pitchFamily="34" charset="0"/>
              </a:rPr>
              <a:t> </a:t>
            </a:r>
            <a:r>
              <a:rPr lang="en-US" sz="2000" dirty="0" err="1">
                <a:latin typeface="Arial" pitchFamily="34" charset="0"/>
                <a:cs typeface="Arial" pitchFamily="34" charset="0"/>
              </a:rPr>
              <a:t>vải</a:t>
            </a:r>
            <a:r>
              <a:rPr lang="en-US" sz="2000" dirty="0">
                <a:latin typeface="Arial" pitchFamily="34" charset="0"/>
                <a:cs typeface="Arial" pitchFamily="34" charset="0"/>
              </a:rPr>
              <a:t> </a:t>
            </a:r>
            <a:r>
              <a:rPr lang="en-US" sz="2000" dirty="0" err="1">
                <a:latin typeface="Arial" pitchFamily="34" charset="0"/>
                <a:cs typeface="Arial" pitchFamily="34" charset="0"/>
              </a:rPr>
              <a:t>sợi</a:t>
            </a:r>
            <a:r>
              <a:rPr lang="en-US" sz="2000" dirty="0">
                <a:latin typeface="Arial" pitchFamily="34" charset="0"/>
                <a:cs typeface="Arial" pitchFamily="34" charset="0"/>
              </a:rPr>
              <a:t> </a:t>
            </a:r>
            <a:r>
              <a:rPr lang="en-US" sz="2000" dirty="0" err="1">
                <a:latin typeface="Arial" pitchFamily="34" charset="0"/>
                <a:cs typeface="Arial" pitchFamily="34" charset="0"/>
              </a:rPr>
              <a:t>tự</a:t>
            </a:r>
            <a:r>
              <a:rPr lang="en-US" sz="2000" dirty="0">
                <a:latin typeface="Arial" pitchFamily="34" charset="0"/>
                <a:cs typeface="Arial" pitchFamily="34" charset="0"/>
              </a:rPr>
              <a:t> </a:t>
            </a:r>
            <a:r>
              <a:rPr lang="en-US" sz="2000" dirty="0" err="1">
                <a:latin typeface="Arial" pitchFamily="34" charset="0"/>
                <a:cs typeface="Arial" pitchFamily="34" charset="0"/>
              </a:rPr>
              <a:t>nhiên</a:t>
            </a:r>
            <a:r>
              <a:rPr lang="en-US" sz="2000" dirty="0">
                <a:latin typeface="Arial" pitchFamily="34" charset="0"/>
                <a:cs typeface="Arial" pitchFamily="34" charset="0"/>
              </a:rPr>
              <a:t> </a:t>
            </a:r>
            <a:r>
              <a:rPr lang="en-US" sz="2000" dirty="0" err="1">
                <a:latin typeface="Arial" pitchFamily="34" charset="0"/>
                <a:cs typeface="Arial" pitchFamily="34" charset="0"/>
              </a:rPr>
              <a:t>giữ</a:t>
            </a:r>
            <a:r>
              <a:rPr lang="en-US" sz="2000" dirty="0">
                <a:latin typeface="Arial" pitchFamily="34" charset="0"/>
                <a:cs typeface="Arial" pitchFamily="34" charset="0"/>
              </a:rPr>
              <a:t> </a:t>
            </a:r>
            <a:r>
              <a:rPr lang="en-US" sz="2000" dirty="0" err="1">
                <a:latin typeface="Arial" pitchFamily="34" charset="0"/>
                <a:cs typeface="Arial" pitchFamily="34" charset="0"/>
              </a:rPr>
              <a:t>ấm</a:t>
            </a:r>
            <a:r>
              <a:rPr lang="en-US" sz="2000" dirty="0">
                <a:latin typeface="Arial" pitchFamily="34" charset="0"/>
                <a:cs typeface="Arial" pitchFamily="34" charset="0"/>
              </a:rPr>
              <a:t> </a:t>
            </a:r>
            <a:r>
              <a:rPr lang="en-US" sz="2000" dirty="0" err="1">
                <a:latin typeface="Arial" pitchFamily="34" charset="0"/>
                <a:cs typeface="Arial" pitchFamily="34" charset="0"/>
              </a:rPr>
              <a:t>cơ</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trời</a:t>
            </a:r>
            <a:r>
              <a:rPr lang="en-US" sz="2000" dirty="0">
                <a:latin typeface="Arial" pitchFamily="34" charset="0"/>
                <a:cs typeface="Arial" pitchFamily="34" charset="0"/>
              </a:rPr>
              <a:t> </a:t>
            </a:r>
            <a:r>
              <a:rPr lang="en-US" sz="2000" dirty="0" err="1">
                <a:latin typeface="Arial" pitchFamily="34" charset="0"/>
                <a:cs typeface="Arial" pitchFamily="34" charset="0"/>
              </a:rPr>
              <a:t>lạnh</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thoáng</a:t>
            </a:r>
            <a:r>
              <a:rPr lang="en-US" sz="2000" dirty="0">
                <a:latin typeface="Arial" pitchFamily="34" charset="0"/>
                <a:cs typeface="Arial" pitchFamily="34" charset="0"/>
              </a:rPr>
              <a:t> </a:t>
            </a:r>
            <a:r>
              <a:rPr lang="en-US" sz="2000" dirty="0" err="1">
                <a:latin typeface="Arial" pitchFamily="34" charset="0"/>
                <a:cs typeface="Arial" pitchFamily="34" charset="0"/>
              </a:rPr>
              <a:t>mát</a:t>
            </a:r>
            <a:r>
              <a:rPr lang="en-US" sz="2000" dirty="0">
                <a:latin typeface="Arial" pitchFamily="34" charset="0"/>
                <a:cs typeface="Arial" pitchFamily="34" charset="0"/>
              </a:rPr>
              <a:t> </a:t>
            </a:r>
            <a:r>
              <a:rPr lang="en-US" sz="2000" dirty="0" err="1">
                <a:latin typeface="Arial" pitchFamily="34" charset="0"/>
                <a:cs typeface="Arial" pitchFamily="34" charset="0"/>
              </a:rPr>
              <a:t>khi</a:t>
            </a:r>
            <a:r>
              <a:rPr lang="en-US" sz="2000" dirty="0">
                <a:latin typeface="Arial" pitchFamily="34" charset="0"/>
                <a:cs typeface="Arial" pitchFamily="34" charset="0"/>
              </a:rPr>
              <a:t> </a:t>
            </a:r>
            <a:r>
              <a:rPr lang="en-US" sz="2000" dirty="0" err="1">
                <a:latin typeface="Arial" pitchFamily="34" charset="0"/>
                <a:cs typeface="Arial" pitchFamily="34" charset="0"/>
              </a:rPr>
              <a:t>trời</a:t>
            </a:r>
            <a:r>
              <a:rPr lang="en-US" sz="2000" dirty="0">
                <a:latin typeface="Arial" pitchFamily="34" charset="0"/>
                <a:cs typeface="Arial" pitchFamily="34" charset="0"/>
              </a:rPr>
              <a:t> </a:t>
            </a:r>
            <a:r>
              <a:rPr lang="en-US" sz="2000" dirty="0" err="1">
                <a:latin typeface="Arial" pitchFamily="34" charset="0"/>
                <a:cs typeface="Arial" pitchFamily="34" charset="0"/>
              </a:rPr>
              <a:t>nóng</a:t>
            </a:r>
            <a:r>
              <a:rPr lang="en-US" sz="2000" dirty="0">
                <a:latin typeface="Arial" pitchFamily="34" charset="0"/>
                <a:cs typeface="Arial" pitchFamily="34" charset="0"/>
              </a:rPr>
              <a:t>.</a:t>
            </a:r>
          </a:p>
          <a:p>
            <a:pPr algn="just"/>
            <a:endParaRPr lang="en-US" sz="1100" dirty="0"/>
          </a:p>
        </p:txBody>
      </p:sp>
      <p:sp>
        <p:nvSpPr>
          <p:cNvPr id="27674" name="Text Box 26"/>
          <p:cNvSpPr txBox="1">
            <a:spLocks noChangeArrowheads="1"/>
          </p:cNvSpPr>
          <p:nvPr/>
        </p:nvSpPr>
        <p:spPr bwMode="auto">
          <a:xfrm>
            <a:off x="3217209" y="3110512"/>
            <a:ext cx="4286250" cy="707886"/>
          </a:xfrm>
          <a:prstGeom prst="rect">
            <a:avLst/>
          </a:prstGeom>
          <a:noFill/>
          <a:ln w="9525">
            <a:noFill/>
            <a:miter lim="800000"/>
            <a:headEnd/>
            <a:tailEnd/>
          </a:ln>
          <a:effectLst/>
        </p:spPr>
        <p:txBody>
          <a:bodyPr wrap="square">
            <a:spAutoFit/>
          </a:bodyPr>
          <a:lstStyle/>
          <a:p>
            <a:pPr algn="just">
              <a:spcBef>
                <a:spcPct val="20000"/>
              </a:spcBef>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thấm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nhàu</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25839277"/>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72"/>
                                        </p:tgtEl>
                                        <p:attrNameLst>
                                          <p:attrName>style.visibility</p:attrName>
                                        </p:attrNameLst>
                                      </p:cBhvr>
                                      <p:to>
                                        <p:strVal val="visible"/>
                                      </p:to>
                                    </p:set>
                                    <p:animEffect transition="in" filter="wipe(left)">
                                      <p:cBhvr>
                                        <p:cTn id="7" dur="500"/>
                                        <p:tgtEl>
                                          <p:spTgt spid="276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4"/>
                                        </p:tgtEl>
                                        <p:attrNameLst>
                                          <p:attrName>style.visibility</p:attrName>
                                        </p:attrNameLst>
                                      </p:cBhvr>
                                      <p:to>
                                        <p:strVal val="visible"/>
                                      </p:to>
                                    </p:set>
                                    <p:animEffect transition="in" filter="wipe(left)">
                                      <p:cBhvr>
                                        <p:cTn id="12" dur="500"/>
                                        <p:tgtEl>
                                          <p:spTgt spid="2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2" grpId="0"/>
      <p:bldP spid="276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2260600" y="163949"/>
            <a:ext cx="6781800" cy="116955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1028700" indent="-1028700">
              <a:spcBef>
                <a:spcPct val="50000"/>
              </a:spcBef>
              <a:tabLst>
                <a:tab pos="2006600" algn="l"/>
              </a:tabLst>
            </a:pP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Chọn</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chư</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cái</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trước</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ý </a:t>
            </a: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đúng</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nhất</a:t>
            </a:r>
            <a:r>
              <a:rPr lang="en-US" sz="280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1028700" indent="-1028700">
              <a:spcBef>
                <a:spcPct val="50000"/>
              </a:spcBef>
              <a:tabLst>
                <a:tab pos="2006600" algn="l"/>
              </a:tabLst>
            </a:pP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Chất</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dẻo</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được</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làm</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từ</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vật</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liệu</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
        <p:nvSpPr>
          <p:cNvPr id="12" name="Text Box 8"/>
          <p:cNvSpPr txBox="1">
            <a:spLocks noChangeArrowheads="1"/>
          </p:cNvSpPr>
          <p:nvPr/>
        </p:nvSpPr>
        <p:spPr bwMode="auto">
          <a:xfrm>
            <a:off x="2184400" y="1676400"/>
            <a:ext cx="3200400" cy="523220"/>
          </a:xfrm>
          <a:prstGeom prst="rect">
            <a:avLst/>
          </a:prstGeom>
          <a:noFill/>
          <a:ln w="9525">
            <a:noFill/>
            <a:miter lim="800000"/>
            <a:headEnd/>
            <a:tailEnd/>
          </a:ln>
          <a:effectLst/>
        </p:spPr>
        <p:txBody>
          <a:bodyPr wrap="square">
            <a:spAutoFit/>
          </a:bodyPr>
          <a:lstStyle/>
          <a:p>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Than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đá</a:t>
            </a:r>
            <a:endPar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Text Box 9"/>
          <p:cNvSpPr txBox="1">
            <a:spLocks noChangeArrowheads="1"/>
          </p:cNvSpPr>
          <p:nvPr/>
        </p:nvSpPr>
        <p:spPr bwMode="auto">
          <a:xfrm>
            <a:off x="2184400" y="2362200"/>
            <a:ext cx="3200400" cy="523220"/>
          </a:xfrm>
          <a:prstGeom prst="rect">
            <a:avLst/>
          </a:prstGeom>
          <a:noFill/>
          <a:ln w="9525">
            <a:noFill/>
            <a:miter lim="800000"/>
            <a:headEnd/>
            <a:tailEnd/>
          </a:ln>
          <a:effectLst/>
        </p:spPr>
        <p:txBody>
          <a:bodyPr wrap="square">
            <a:spAutoFit/>
          </a:bodyPr>
          <a:lstStyle/>
          <a:p>
            <a:r>
              <a:rPr lang="en-US" sz="2800" i="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 Dầu mỏ</a:t>
            </a:r>
            <a:endParaRPr lang="en-US" sz="2800" i="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Text Box 10"/>
          <p:cNvSpPr txBox="1">
            <a:spLocks noChangeArrowheads="1"/>
          </p:cNvSpPr>
          <p:nvPr/>
        </p:nvSpPr>
        <p:spPr bwMode="auto">
          <a:xfrm>
            <a:off x="2184400" y="3048000"/>
            <a:ext cx="5638800" cy="523220"/>
          </a:xfrm>
          <a:prstGeom prst="rect">
            <a:avLst/>
          </a:prstGeom>
          <a:noFill/>
          <a:ln w="9525">
            <a:noFill/>
            <a:miter lim="800000"/>
            <a:headEnd/>
            <a:tailEnd/>
          </a:ln>
          <a:effectLst/>
        </p:spPr>
        <p:txBody>
          <a:bodyPr wrap="square">
            <a:spAutoFit/>
          </a:bodyPr>
          <a:lstStyle/>
          <a:p>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Cả</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hai</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vật</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liệu</a:t>
            </a:r>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trên</a:t>
            </a:r>
            <a:endParaRPr lang="en-US" sz="280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5142861"/>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grpId="2"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4"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4"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par>
                                <p:cTn id="27" presetID="4"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childTnLst>
                          </p:cTn>
                        </p:par>
                        <p:par>
                          <p:cTn id="30" fill="hold">
                            <p:stCondLst>
                              <p:cond delay="1000"/>
                            </p:stCondLst>
                            <p:childTnLst>
                              <p:par>
                                <p:cTn id="31" presetID="4" presetClass="entr" presetSubtype="3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out)">
                                      <p:cBhvr>
                                        <p:cTn id="33" dur="500"/>
                                        <p:tgtEl>
                                          <p:spTgt spid="11"/>
                                        </p:tgtEl>
                                      </p:cBhvr>
                                    </p:animEffect>
                                  </p:childTnLst>
                                </p:cTn>
                              </p:par>
                              <p:par>
                                <p:cTn id="34" presetID="4" presetClass="entr" presetSubtype="3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ox(out)">
                                      <p:cBhvr>
                                        <p:cTn id="36" dur="500"/>
                                        <p:tgtEl>
                                          <p:spTgt spid="12"/>
                                        </p:tgtEl>
                                      </p:cBhvr>
                                    </p:animEffect>
                                  </p:childTnLst>
                                </p:cTn>
                              </p:par>
                              <p:par>
                                <p:cTn id="37" presetID="4" presetClass="entr" presetSubtype="32"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out)">
                                      <p:cBhvr>
                                        <p:cTn id="39" dur="500"/>
                                        <p:tgtEl>
                                          <p:spTgt spid="13"/>
                                        </p:tgtEl>
                                      </p:cBhvr>
                                    </p:animEffect>
                                  </p:childTnLst>
                                </p:cTn>
                              </p:par>
                              <p:par>
                                <p:cTn id="40" presetID="4" presetClass="entr" presetSubtype="32" fill="hold" grpId="1"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ou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3" presetClass="emph" presetSubtype="2" fill="hold" grpId="0" nodeType="clickEffect">
                                  <p:stCondLst>
                                    <p:cond delay="0"/>
                                  </p:stCondLst>
                                  <p:childTnLst>
                                    <p:animClr clrSpc="rgb" dir="cw">
                                      <p:cBhvr override="childStyle">
                                        <p:cTn id="47" dur="500" fill="hold"/>
                                        <p:tgtEl>
                                          <p:spTgt spid="14"/>
                                        </p:tgtEl>
                                        <p:attrNameLst>
                                          <p:attrName>style.color</p:attrName>
                                        </p:attrNameLst>
                                      </p:cBhvr>
                                      <p:to>
                                        <a:srgbClr val="FF3300"/>
                                      </p:to>
                                    </p:animClr>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childTnLst>
        </p:cTn>
      </p:par>
    </p:tnLst>
    <p:bldLst>
      <p:bldP spid="11" grpId="0" animBg="1"/>
      <p:bldP spid="11" grpId="1" animBg="1"/>
      <p:bldP spid="12" grpId="0"/>
      <p:bldP spid="12" grpId="1"/>
      <p:bldP spid="13" grpId="0"/>
      <p:bldP spid="13" grpId="1"/>
      <p:bldP spid="14" grpId="0"/>
      <p:bldP spid="14" grpId="1"/>
      <p:bldP spid="14"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03</a:t>
            </a:r>
            <a:endParaRPr lang="zh-CN" altLang="en-US" sz="36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4107486" y="1814155"/>
            <a:ext cx="2199641" cy="523220"/>
          </a:xfrm>
          <a:prstGeom prst="rect">
            <a:avLst/>
          </a:prstGeom>
          <a:noFill/>
        </p:spPr>
        <p:txBody>
          <a:bodyPr wrap="none" rtlCol="0">
            <a:spAutoFit/>
          </a:bodyPr>
          <a:lstStyle/>
          <a:p>
            <a:r>
              <a:rPr lang="en-US" altLang="zh-CN" sz="2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LUYỆN TẬP</a:t>
            </a:r>
            <a:endParaRPr lang="zh-CN" altLang="en-US" sz="2800"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380065"/>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428750" y="400050"/>
            <a:ext cx="6172200" cy="1107996"/>
          </a:xfrm>
          <a:prstGeom prst="rect">
            <a:avLst/>
          </a:prstGeom>
          <a:noFill/>
          <a:ln w="9525">
            <a:noFill/>
            <a:miter lim="800000"/>
            <a:headEnd/>
            <a:tailEnd/>
          </a:ln>
          <a:effectLst/>
        </p:spPr>
        <p:txBody>
          <a:bodyPr wrap="square">
            <a:spAutoFit/>
          </a:bodyPr>
          <a:lstStyle/>
          <a:p>
            <a:pPr algn="just">
              <a:spcBef>
                <a:spcPct val="50000"/>
              </a:spcBef>
            </a:pPr>
            <a:r>
              <a:rPr lang="en-US" sz="3300" b="1">
                <a:latin typeface="Arial" pitchFamily="34" charset="0"/>
                <a:cs typeface="Arial" pitchFamily="34" charset="0"/>
              </a:rPr>
              <a:t>3. Công dụng của một số loại tơ sợi:</a:t>
            </a:r>
          </a:p>
        </p:txBody>
      </p:sp>
      <p:sp>
        <p:nvSpPr>
          <p:cNvPr id="28676" name="Text Box 4"/>
          <p:cNvSpPr txBox="1">
            <a:spLocks noChangeArrowheads="1"/>
          </p:cNvSpPr>
          <p:nvPr/>
        </p:nvSpPr>
        <p:spPr bwMode="auto">
          <a:xfrm>
            <a:off x="1657350" y="1771650"/>
            <a:ext cx="5943600" cy="1107996"/>
          </a:xfrm>
          <a:prstGeom prst="rect">
            <a:avLst/>
          </a:prstGeom>
          <a:noFill/>
          <a:ln w="9525">
            <a:noFill/>
            <a:miter lim="800000"/>
            <a:headEnd/>
            <a:tailEnd/>
          </a:ln>
          <a:effectLst/>
        </p:spPr>
        <p:txBody>
          <a:bodyPr>
            <a:spAutoFit/>
          </a:bodyPr>
          <a:lstStyle/>
          <a:p>
            <a:pPr algn="just">
              <a:spcBef>
                <a:spcPct val="50000"/>
              </a:spcBef>
            </a:pPr>
            <a:r>
              <a:rPr lang="en-US" sz="3300" b="1" dirty="0">
                <a:latin typeface="Arial" pitchFamily="34" charset="0"/>
                <a:cs typeface="Arial" pitchFamily="34" charset="0"/>
              </a:rPr>
              <a:t>* </a:t>
            </a:r>
            <a:r>
              <a:rPr lang="en-US" sz="3300" b="1" dirty="0" err="1">
                <a:latin typeface="Arial" pitchFamily="34" charset="0"/>
                <a:cs typeface="Arial" pitchFamily="34" charset="0"/>
              </a:rPr>
              <a:t>Sợi</a:t>
            </a:r>
            <a:r>
              <a:rPr lang="en-US" sz="3300" b="1" dirty="0">
                <a:latin typeface="Arial" pitchFamily="34" charset="0"/>
                <a:cs typeface="Arial" pitchFamily="34" charset="0"/>
              </a:rPr>
              <a:t> </a:t>
            </a:r>
            <a:r>
              <a:rPr lang="en-US" sz="3300" b="1" dirty="0" err="1">
                <a:latin typeface="Arial" pitchFamily="34" charset="0"/>
                <a:cs typeface="Arial" pitchFamily="34" charset="0"/>
              </a:rPr>
              <a:t>bông</a:t>
            </a:r>
            <a:r>
              <a:rPr lang="en-US" sz="3300" b="1" dirty="0">
                <a:latin typeface="Arial" pitchFamily="34" charset="0"/>
                <a:cs typeface="Arial" pitchFamily="34" charset="0"/>
              </a:rPr>
              <a:t>:</a:t>
            </a:r>
            <a:r>
              <a:rPr lang="en-US" sz="3300" dirty="0">
                <a:latin typeface="Arial" pitchFamily="34" charset="0"/>
                <a:cs typeface="Arial" pitchFamily="34" charset="0"/>
              </a:rPr>
              <a:t> </a:t>
            </a:r>
            <a:r>
              <a:rPr lang="en-US" sz="3300" b="1" dirty="0">
                <a:latin typeface="Arial" pitchFamily="34" charset="0"/>
                <a:cs typeface="Arial" pitchFamily="34" charset="0"/>
              </a:rPr>
              <a:t>Là </a:t>
            </a:r>
            <a:r>
              <a:rPr lang="en-US" sz="3300" b="1" dirty="0" err="1">
                <a:latin typeface="Arial" pitchFamily="34" charset="0"/>
                <a:cs typeface="Arial" pitchFamily="34" charset="0"/>
              </a:rPr>
              <a:t>nguyên</a:t>
            </a:r>
            <a:r>
              <a:rPr lang="en-US" sz="3300" b="1" dirty="0">
                <a:latin typeface="Arial" pitchFamily="34" charset="0"/>
                <a:cs typeface="Arial" pitchFamily="34" charset="0"/>
              </a:rPr>
              <a:t> </a:t>
            </a:r>
            <a:r>
              <a:rPr lang="en-US" sz="3300" b="1" dirty="0" err="1">
                <a:latin typeface="Arial" pitchFamily="34" charset="0"/>
                <a:cs typeface="Arial" pitchFamily="34" charset="0"/>
              </a:rPr>
              <a:t>liệu</a:t>
            </a:r>
            <a:r>
              <a:rPr lang="en-US" sz="3300" b="1" dirty="0">
                <a:latin typeface="Arial" pitchFamily="34" charset="0"/>
                <a:cs typeface="Arial" pitchFamily="34" charset="0"/>
              </a:rPr>
              <a:t> </a:t>
            </a:r>
            <a:r>
              <a:rPr lang="en-US" sz="3300" b="1" dirty="0" err="1">
                <a:latin typeface="Arial" pitchFamily="34" charset="0"/>
                <a:cs typeface="Arial" pitchFamily="34" charset="0"/>
              </a:rPr>
              <a:t>quan</a:t>
            </a:r>
            <a:r>
              <a:rPr lang="en-US" sz="3300" b="1" dirty="0">
                <a:latin typeface="Arial" pitchFamily="34" charset="0"/>
                <a:cs typeface="Arial" pitchFamily="34" charset="0"/>
              </a:rPr>
              <a:t> </a:t>
            </a:r>
            <a:r>
              <a:rPr lang="en-US" sz="3300" b="1" dirty="0" err="1">
                <a:latin typeface="Arial" pitchFamily="34" charset="0"/>
                <a:cs typeface="Arial" pitchFamily="34" charset="0"/>
              </a:rPr>
              <a:t>trọng</a:t>
            </a:r>
            <a:r>
              <a:rPr lang="en-US" sz="3300" b="1" dirty="0">
                <a:latin typeface="Arial" pitchFamily="34" charset="0"/>
                <a:cs typeface="Arial" pitchFamily="34" charset="0"/>
              </a:rPr>
              <a:t> </a:t>
            </a:r>
            <a:r>
              <a:rPr lang="en-US" sz="3300" b="1" dirty="0" err="1">
                <a:latin typeface="Arial" pitchFamily="34" charset="0"/>
                <a:cs typeface="Arial" pitchFamily="34" charset="0"/>
              </a:rPr>
              <a:t>dùng</a:t>
            </a:r>
            <a:r>
              <a:rPr lang="en-US" sz="3300" b="1" dirty="0">
                <a:latin typeface="Arial" pitchFamily="34" charset="0"/>
                <a:cs typeface="Arial" pitchFamily="34" charset="0"/>
              </a:rPr>
              <a:t> </a:t>
            </a:r>
            <a:r>
              <a:rPr lang="en-US" sz="3300" b="1" dirty="0" err="1">
                <a:latin typeface="Arial" pitchFamily="34" charset="0"/>
                <a:cs typeface="Arial" pitchFamily="34" charset="0"/>
              </a:rPr>
              <a:t>đê</a:t>
            </a:r>
            <a:r>
              <a:rPr lang="en-US" sz="3300" b="1" dirty="0">
                <a:latin typeface="Arial" pitchFamily="34" charset="0"/>
                <a:cs typeface="Arial" pitchFamily="34" charset="0"/>
              </a:rPr>
              <a:t>̉ </a:t>
            </a:r>
            <a:r>
              <a:rPr lang="en-US" sz="3300" b="1" dirty="0" err="1">
                <a:latin typeface="Arial" pitchFamily="34" charset="0"/>
                <a:cs typeface="Arial" pitchFamily="34" charset="0"/>
              </a:rPr>
              <a:t>dệt</a:t>
            </a:r>
            <a:r>
              <a:rPr lang="en-US" sz="3300" b="1" dirty="0">
                <a:latin typeface="Arial" pitchFamily="34" charset="0"/>
                <a:cs typeface="Arial" pitchFamily="34" charset="0"/>
              </a:rPr>
              <a:t> </a:t>
            </a:r>
            <a:r>
              <a:rPr lang="en-US" sz="3300" b="1" dirty="0" err="1">
                <a:latin typeface="Arial" pitchFamily="34" charset="0"/>
                <a:cs typeface="Arial" pitchFamily="34" charset="0"/>
              </a:rPr>
              <a:t>vải</a:t>
            </a:r>
            <a:r>
              <a:rPr lang="en-US" sz="3300" b="1" dirty="0">
                <a:latin typeface="Arial" pitchFamily="34" charset="0"/>
                <a:cs typeface="Arial" pitchFamily="34" charset="0"/>
              </a:rPr>
              <a:t>. </a:t>
            </a:r>
          </a:p>
        </p:txBody>
      </p:sp>
    </p:spTree>
    <p:extLst>
      <p:ext uri="{BB962C8B-B14F-4D97-AF65-F5344CB8AC3E}">
        <p14:creationId xmlns:p14="http://schemas.microsoft.com/office/powerpoint/2010/main" val="652248826"/>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slide(fromLeft)">
                                      <p:cBhvr>
                                        <p:cTn id="7"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443753" y="208430"/>
            <a:ext cx="3029409" cy="4608295"/>
            <a:chOff x="259" y="1824"/>
            <a:chExt cx="2288" cy="2459"/>
          </a:xfrm>
        </p:grpSpPr>
        <p:pic>
          <p:nvPicPr>
            <p:cNvPr id="28680" name="Picture 8" descr="Vai sơi bông"/>
            <p:cNvPicPr>
              <a:picLocks noChangeAspect="1" noChangeArrowheads="1"/>
            </p:cNvPicPr>
            <p:nvPr/>
          </p:nvPicPr>
          <p:blipFill>
            <a:blip r:embed="rId2"/>
            <a:srcRect/>
            <a:stretch>
              <a:fillRect/>
            </a:stretch>
          </p:blipFill>
          <p:spPr bwMode="auto">
            <a:xfrm>
              <a:off x="432" y="1824"/>
              <a:ext cx="2115" cy="2043"/>
            </a:xfrm>
            <a:prstGeom prst="rect">
              <a:avLst/>
            </a:prstGeom>
            <a:noFill/>
          </p:spPr>
        </p:pic>
        <p:sp>
          <p:nvSpPr>
            <p:cNvPr id="28681" name="Text Box 9"/>
            <p:cNvSpPr txBox="1">
              <a:spLocks noChangeArrowheads="1"/>
            </p:cNvSpPr>
            <p:nvPr/>
          </p:nvSpPr>
          <p:spPr bwMode="auto">
            <a:xfrm>
              <a:off x="259" y="3840"/>
              <a:ext cx="2285" cy="443"/>
            </a:xfrm>
            <a:prstGeom prst="rect">
              <a:avLst/>
            </a:prstGeom>
            <a:noFill/>
            <a:ln w="9525">
              <a:noFill/>
              <a:miter lim="800000"/>
              <a:headEnd/>
              <a:tailEnd/>
            </a:ln>
            <a:effectLst/>
          </p:spPr>
          <p:txBody>
            <a:bodyPr wrap="square">
              <a:spAutoFit/>
            </a:bodyPr>
            <a:lstStyle/>
            <a:p>
              <a:pPr algn="ctr">
                <a:spcBef>
                  <a:spcPct val="50000"/>
                </a:spcBef>
              </a:pPr>
              <a:r>
                <a:rPr lang="en-US" sz="2400" b="1" dirty="0" err="1">
                  <a:latin typeface="Arial" panose="020B0604020202020204" pitchFamily="34" charset="0"/>
                  <a:cs typeface="Arial" panose="020B0604020202020204" pitchFamily="34" charset="0"/>
                </a:rPr>
                <a:t>Vải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từ</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bông</a:t>
              </a:r>
              <a:endParaRPr lang="en-US" sz="2400" b="1" dirty="0">
                <a:latin typeface="Arial" panose="020B0604020202020204" pitchFamily="34" charset="0"/>
                <a:cs typeface="Arial" panose="020B0604020202020204" pitchFamily="34" charset="0"/>
              </a:endParaRPr>
            </a:p>
          </p:txBody>
        </p:sp>
      </p:grpSp>
      <p:grpSp>
        <p:nvGrpSpPr>
          <p:cNvPr id="3" name="Group 10"/>
          <p:cNvGrpSpPr>
            <a:grpSpLocks/>
          </p:cNvGrpSpPr>
          <p:nvPr/>
        </p:nvGrpSpPr>
        <p:grpSpPr bwMode="auto">
          <a:xfrm>
            <a:off x="4874754" y="316006"/>
            <a:ext cx="3542911" cy="4717458"/>
            <a:chOff x="2750" y="1776"/>
            <a:chExt cx="2804" cy="2643"/>
          </a:xfrm>
        </p:grpSpPr>
        <p:pic>
          <p:nvPicPr>
            <p:cNvPr id="28683" name="Picture 11" descr="Quân ao soi bông"/>
            <p:cNvPicPr>
              <a:picLocks noChangeAspect="1" noChangeArrowheads="1"/>
            </p:cNvPicPr>
            <p:nvPr/>
          </p:nvPicPr>
          <p:blipFill>
            <a:blip r:embed="rId3"/>
            <a:srcRect/>
            <a:stretch>
              <a:fillRect/>
            </a:stretch>
          </p:blipFill>
          <p:spPr bwMode="auto">
            <a:xfrm>
              <a:off x="2976" y="1776"/>
              <a:ext cx="2280" cy="2106"/>
            </a:xfrm>
            <a:prstGeom prst="rect">
              <a:avLst/>
            </a:prstGeom>
            <a:noFill/>
          </p:spPr>
        </p:pic>
        <p:sp>
          <p:nvSpPr>
            <p:cNvPr id="28684" name="Text Box 12"/>
            <p:cNvSpPr txBox="1">
              <a:spLocks noChangeArrowheads="1"/>
            </p:cNvSpPr>
            <p:nvPr/>
          </p:nvSpPr>
          <p:spPr bwMode="auto">
            <a:xfrm>
              <a:off x="2750" y="3953"/>
              <a:ext cx="2804" cy="466"/>
            </a:xfrm>
            <a:prstGeom prst="rect">
              <a:avLst/>
            </a:prstGeom>
            <a:noFill/>
            <a:ln w="9525">
              <a:noFill/>
              <a:miter lim="800000"/>
              <a:headEnd/>
              <a:tailEnd/>
            </a:ln>
            <a:effectLst/>
          </p:spPr>
          <p:txBody>
            <a:bodyPr wrap="square">
              <a:spAutoFit/>
            </a:bodyPr>
            <a:lstStyle/>
            <a:p>
              <a:pPr algn="ctr">
                <a:spcBef>
                  <a:spcPct val="50000"/>
                </a:spcBef>
              </a:pPr>
              <a:r>
                <a:rPr lang="en-US" sz="2400" b="1">
                  <a:latin typeface="Arial" panose="020B0604020202020204" pitchFamily="34" charset="0"/>
                  <a:cs typeface="Arial" panose="020B0604020202020204" pitchFamily="34" charset="0"/>
                </a:rPr>
                <a:t>Quần áo may từ vải sợi bông</a:t>
              </a:r>
            </a:p>
          </p:txBody>
        </p:sp>
      </p:grpSp>
    </p:spTree>
    <p:extLst>
      <p:ext uri="{BB962C8B-B14F-4D97-AF65-F5344CB8AC3E}">
        <p14:creationId xmlns:p14="http://schemas.microsoft.com/office/powerpoint/2010/main" val="1010831593"/>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600200" y="342901"/>
            <a:ext cx="5943600" cy="1015663"/>
          </a:xfrm>
          <a:prstGeom prst="rect">
            <a:avLst/>
          </a:prstGeom>
          <a:noFill/>
          <a:ln w="9525">
            <a:noFill/>
            <a:miter lim="800000"/>
            <a:headEnd/>
            <a:tailEnd/>
          </a:ln>
          <a:effectLst/>
        </p:spPr>
        <p:txBody>
          <a:bodyPr>
            <a:spAutoFit/>
          </a:bodyPr>
          <a:lstStyle/>
          <a:p>
            <a:pPr algn="just">
              <a:spcBef>
                <a:spcPct val="50000"/>
              </a:spcBef>
            </a:pPr>
            <a:r>
              <a:rPr lang="en-US" sz="3000" b="1">
                <a:latin typeface="Arial" pitchFamily="34" charset="0"/>
                <a:cs typeface="Arial" pitchFamily="34" charset="0"/>
              </a:rPr>
              <a:t>* Tơ tằm:</a:t>
            </a:r>
            <a:r>
              <a:rPr lang="en-US" sz="3000">
                <a:latin typeface="Arial" pitchFamily="34" charset="0"/>
                <a:cs typeface="Arial" pitchFamily="34" charset="0"/>
              </a:rPr>
              <a:t> Có nhiều loại, trong đó có loại tơ nõn dùng để dệt lụa.</a:t>
            </a:r>
          </a:p>
        </p:txBody>
      </p:sp>
      <p:grpSp>
        <p:nvGrpSpPr>
          <p:cNvPr id="29703" name="Group 7"/>
          <p:cNvGrpSpPr>
            <a:grpSpLocks/>
          </p:cNvGrpSpPr>
          <p:nvPr/>
        </p:nvGrpSpPr>
        <p:grpSpPr bwMode="auto">
          <a:xfrm>
            <a:off x="1906192" y="1657350"/>
            <a:ext cx="2174081" cy="3328988"/>
            <a:chOff x="641" y="1392"/>
            <a:chExt cx="1826" cy="2796"/>
          </a:xfrm>
        </p:grpSpPr>
        <p:pic>
          <p:nvPicPr>
            <p:cNvPr id="29704" name="Picture 8" descr="lua tơ tăm"/>
            <p:cNvPicPr>
              <a:picLocks noChangeAspect="1" noChangeArrowheads="1"/>
            </p:cNvPicPr>
            <p:nvPr/>
          </p:nvPicPr>
          <p:blipFill>
            <a:blip r:embed="rId2"/>
            <a:srcRect/>
            <a:stretch>
              <a:fillRect/>
            </a:stretch>
          </p:blipFill>
          <p:spPr bwMode="auto">
            <a:xfrm>
              <a:off x="641" y="1392"/>
              <a:ext cx="1500" cy="2796"/>
            </a:xfrm>
            <a:prstGeom prst="rect">
              <a:avLst/>
            </a:prstGeom>
            <a:noFill/>
          </p:spPr>
        </p:pic>
        <p:sp>
          <p:nvSpPr>
            <p:cNvPr id="29705" name="Text Box 9"/>
            <p:cNvSpPr txBox="1">
              <a:spLocks noChangeArrowheads="1"/>
            </p:cNvSpPr>
            <p:nvPr/>
          </p:nvSpPr>
          <p:spPr bwMode="auto">
            <a:xfrm rot="16200000">
              <a:off x="1490" y="2818"/>
              <a:ext cx="1684" cy="271"/>
            </a:xfrm>
            <a:prstGeom prst="rect">
              <a:avLst/>
            </a:prstGeom>
            <a:noFill/>
            <a:ln w="9525">
              <a:noFill/>
              <a:miter lim="800000"/>
              <a:headEnd/>
              <a:tailEnd/>
            </a:ln>
            <a:effectLst/>
          </p:spPr>
          <p:txBody>
            <a:bodyPr wrap="none">
              <a:spAutoFit/>
            </a:bodyPr>
            <a:lstStyle/>
            <a:p>
              <a:r>
                <a:rPr lang="en-US" sz="1500" b="1" dirty="0" err="1"/>
                <a:t>Áo</a:t>
              </a:r>
              <a:r>
                <a:rPr lang="en-US" sz="1500" b="1" dirty="0"/>
                <a:t> </a:t>
              </a:r>
              <a:r>
                <a:rPr lang="en-US" sz="1500" b="1" dirty="0" err="1"/>
                <a:t>dài</a:t>
              </a:r>
              <a:r>
                <a:rPr lang="en-US" sz="1500" b="1" dirty="0"/>
                <a:t> </a:t>
              </a:r>
              <a:r>
                <a:rPr lang="en-US" sz="1500" b="1" dirty="0" err="1"/>
                <a:t>bằng</a:t>
              </a:r>
              <a:r>
                <a:rPr lang="en-US" sz="1500" b="1" dirty="0"/>
                <a:t> </a:t>
              </a:r>
              <a:r>
                <a:rPr lang="en-US" sz="1500" b="1" dirty="0" err="1"/>
                <a:t>lụa</a:t>
              </a:r>
              <a:r>
                <a:rPr lang="en-US" sz="1500" b="1" dirty="0"/>
                <a:t> </a:t>
              </a:r>
              <a:r>
                <a:rPr lang="en-US" sz="1500" b="1" dirty="0" err="1"/>
                <a:t>tơ</a:t>
              </a:r>
              <a:r>
                <a:rPr lang="en-US" sz="1500" b="1" dirty="0"/>
                <a:t> </a:t>
              </a:r>
              <a:r>
                <a:rPr lang="en-US" sz="1500" b="1" dirty="0" err="1"/>
                <a:t>tằm</a:t>
              </a:r>
              <a:endParaRPr lang="en-US" sz="1500" b="1" dirty="0"/>
            </a:p>
          </p:txBody>
        </p:sp>
      </p:grpSp>
      <p:grpSp>
        <p:nvGrpSpPr>
          <p:cNvPr id="29706" name="Group 10"/>
          <p:cNvGrpSpPr>
            <a:grpSpLocks/>
          </p:cNvGrpSpPr>
          <p:nvPr/>
        </p:nvGrpSpPr>
        <p:grpSpPr bwMode="auto">
          <a:xfrm>
            <a:off x="4800600" y="1771650"/>
            <a:ext cx="2571750" cy="3228976"/>
            <a:chOff x="3072" y="1488"/>
            <a:chExt cx="2160" cy="2712"/>
          </a:xfrm>
        </p:grpSpPr>
        <p:pic>
          <p:nvPicPr>
            <p:cNvPr id="29707" name="Picture 11" descr="Chi tơ tăm vai lua"/>
            <p:cNvPicPr>
              <a:picLocks noChangeAspect="1" noChangeArrowheads="1"/>
            </p:cNvPicPr>
            <p:nvPr/>
          </p:nvPicPr>
          <p:blipFill>
            <a:blip r:embed="rId3"/>
            <a:srcRect/>
            <a:stretch>
              <a:fillRect/>
            </a:stretch>
          </p:blipFill>
          <p:spPr bwMode="auto">
            <a:xfrm>
              <a:off x="3072" y="1488"/>
              <a:ext cx="2133" cy="2460"/>
            </a:xfrm>
            <a:prstGeom prst="rect">
              <a:avLst/>
            </a:prstGeom>
            <a:noFill/>
          </p:spPr>
        </p:pic>
        <p:sp>
          <p:nvSpPr>
            <p:cNvPr id="29708" name="Text Box 12"/>
            <p:cNvSpPr txBox="1">
              <a:spLocks noChangeArrowheads="1"/>
            </p:cNvSpPr>
            <p:nvPr/>
          </p:nvSpPr>
          <p:spPr bwMode="auto">
            <a:xfrm>
              <a:off x="3120" y="3929"/>
              <a:ext cx="2112" cy="271"/>
            </a:xfrm>
            <a:prstGeom prst="rect">
              <a:avLst/>
            </a:prstGeom>
            <a:noFill/>
            <a:ln w="9525">
              <a:noFill/>
              <a:miter lim="800000"/>
              <a:headEnd/>
              <a:tailEnd/>
            </a:ln>
            <a:effectLst/>
          </p:spPr>
          <p:txBody>
            <a:bodyPr>
              <a:spAutoFit/>
            </a:bodyPr>
            <a:lstStyle/>
            <a:p>
              <a:pPr>
                <a:spcBef>
                  <a:spcPct val="50000"/>
                </a:spcBef>
              </a:pPr>
              <a:r>
                <a:rPr lang="en-US" sz="1500" b="1"/>
                <a:t>Tranh thêu bằng chỉ tơ tằm</a:t>
              </a:r>
            </a:p>
          </p:txBody>
        </p:sp>
      </p:grpSp>
    </p:spTree>
    <p:extLst>
      <p:ext uri="{BB962C8B-B14F-4D97-AF65-F5344CB8AC3E}">
        <p14:creationId xmlns:p14="http://schemas.microsoft.com/office/powerpoint/2010/main" val="1282946940"/>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1000" fill="hold"/>
                                        <p:tgtEl>
                                          <p:spTgt spid="29698"/>
                                        </p:tgtEl>
                                        <p:attrNameLst>
                                          <p:attrName>ppt_x</p:attrName>
                                        </p:attrNameLst>
                                      </p:cBhvr>
                                      <p:tavLst>
                                        <p:tav tm="0">
                                          <p:val>
                                            <p:strVal val="0-#ppt_w/2"/>
                                          </p:val>
                                        </p:tav>
                                        <p:tav tm="100000">
                                          <p:val>
                                            <p:strVal val="#ppt_x"/>
                                          </p:val>
                                        </p:tav>
                                      </p:tavLst>
                                    </p:anim>
                                    <p:anim calcmode="lin" valueType="num">
                                      <p:cBhvr additive="base">
                                        <p:cTn id="8" dur="10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3"/>
                                        </p:tgtEl>
                                        <p:attrNameLst>
                                          <p:attrName>style.visibility</p:attrName>
                                        </p:attrNameLst>
                                      </p:cBhvr>
                                      <p:to>
                                        <p:strVal val="visible"/>
                                      </p:to>
                                    </p:set>
                                    <p:anim calcmode="lin" valueType="num">
                                      <p:cBhvr additive="base">
                                        <p:cTn id="13" dur="500" fill="hold"/>
                                        <p:tgtEl>
                                          <p:spTgt spid="29703"/>
                                        </p:tgtEl>
                                        <p:attrNameLst>
                                          <p:attrName>ppt_x</p:attrName>
                                        </p:attrNameLst>
                                      </p:cBhvr>
                                      <p:tavLst>
                                        <p:tav tm="0">
                                          <p:val>
                                            <p:strVal val="#ppt_x"/>
                                          </p:val>
                                        </p:tav>
                                        <p:tav tm="100000">
                                          <p:val>
                                            <p:strVal val="#ppt_x"/>
                                          </p:val>
                                        </p:tav>
                                      </p:tavLst>
                                    </p:anim>
                                    <p:anim calcmode="lin" valueType="num">
                                      <p:cBhvr additive="base">
                                        <p:cTn id="14" dur="500" fill="hold"/>
                                        <p:tgtEl>
                                          <p:spTgt spid="2970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 presetClass="entr" presetSubtype="16" fill="hold" nodeType="afterEffect">
                                  <p:stCondLst>
                                    <p:cond delay="1000"/>
                                  </p:stCondLst>
                                  <p:childTnLst>
                                    <p:set>
                                      <p:cBhvr>
                                        <p:cTn id="17" dur="1" fill="hold">
                                          <p:stCondLst>
                                            <p:cond delay="0"/>
                                          </p:stCondLst>
                                        </p:cTn>
                                        <p:tgtEl>
                                          <p:spTgt spid="29706"/>
                                        </p:tgtEl>
                                        <p:attrNameLst>
                                          <p:attrName>style.visibility</p:attrName>
                                        </p:attrNameLst>
                                      </p:cBhvr>
                                      <p:to>
                                        <p:strVal val="visible"/>
                                      </p:to>
                                    </p:set>
                                    <p:animEffect transition="in" filter="box(in)">
                                      <p:cBhvr>
                                        <p:cTn id="18"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43049" y="514350"/>
            <a:ext cx="7412691" cy="1938992"/>
          </a:xfrm>
          <a:prstGeom prst="rect">
            <a:avLst/>
          </a:prstGeom>
          <a:noFill/>
          <a:ln w="9525">
            <a:noFill/>
            <a:miter lim="800000"/>
            <a:headEnd/>
            <a:tailEnd/>
          </a:ln>
          <a:effectLst/>
        </p:spPr>
        <p:txBody>
          <a:bodyPr wrap="square">
            <a:spAutoFit/>
          </a:bodyPr>
          <a:lstStyle/>
          <a:p>
            <a:pPr algn="just">
              <a:spcBef>
                <a:spcPct val="50000"/>
              </a:spcBef>
            </a:pPr>
            <a:r>
              <a:rPr lang="en-US" sz="2400" b="1" dirty="0">
                <a:latin typeface="Arial" pitchFamily="34" charset="0"/>
                <a:cs typeface="Arial" pitchFamily="34" charset="0"/>
              </a:rPr>
              <a:t>* </a:t>
            </a:r>
            <a:r>
              <a:rPr lang="en-US" sz="2400" b="1" dirty="0" err="1">
                <a:latin typeface="Arial" pitchFamily="34" charset="0"/>
                <a:cs typeface="Arial" pitchFamily="34" charset="0"/>
              </a:rPr>
              <a:t>Tơ</a:t>
            </a:r>
            <a:r>
              <a:rPr lang="en-US" sz="2400" b="1" dirty="0">
                <a:latin typeface="Arial" pitchFamily="34" charset="0"/>
                <a:cs typeface="Arial" pitchFamily="34" charset="0"/>
              </a:rPr>
              <a:t> </a:t>
            </a:r>
            <a:r>
              <a:rPr lang="en-US" sz="2400" b="1" dirty="0" err="1">
                <a:latin typeface="Arial" pitchFamily="34" charset="0"/>
                <a:cs typeface="Arial" pitchFamily="34" charset="0"/>
              </a:rPr>
              <a:t>sợi</a:t>
            </a:r>
            <a:r>
              <a:rPr lang="en-US" sz="2400" b="1" dirty="0">
                <a:latin typeface="Arial" pitchFamily="34" charset="0"/>
                <a:cs typeface="Arial" pitchFamily="34" charset="0"/>
              </a:rPr>
              <a:t> </a:t>
            </a:r>
            <a:r>
              <a:rPr lang="en-US" sz="2400" b="1" dirty="0" err="1">
                <a:latin typeface="Arial" pitchFamily="34" charset="0"/>
                <a:cs typeface="Arial" pitchFamily="34" charset="0"/>
              </a:rPr>
              <a:t>nhân</a:t>
            </a:r>
            <a:r>
              <a:rPr lang="en-US" sz="2400" b="1" dirty="0">
                <a:latin typeface="Arial" pitchFamily="34" charset="0"/>
                <a:cs typeface="Arial" pitchFamily="34" charset="0"/>
              </a:rPr>
              <a:t> </a:t>
            </a:r>
            <a:r>
              <a:rPr lang="en-US" sz="2400" b="1" dirty="0" err="1">
                <a:latin typeface="Arial" pitchFamily="34" charset="0"/>
                <a:cs typeface="Arial" pitchFamily="34" charset="0"/>
              </a:rPr>
              <a:t>tạo</a:t>
            </a:r>
            <a:r>
              <a:rPr lang="en-US" sz="2400" dirty="0">
                <a:latin typeface="Arial" pitchFamily="34" charset="0"/>
                <a:cs typeface="Arial" pitchFamily="34" charset="0"/>
              </a:rPr>
              <a:t>: </a:t>
            </a:r>
            <a:r>
              <a:rPr lang="en-US" sz="2400" dirty="0" err="1">
                <a:latin typeface="Arial" pitchFamily="34" charset="0"/>
                <a:cs typeface="Arial" pitchFamily="34" charset="0"/>
              </a:rPr>
              <a:t>Sợi</a:t>
            </a:r>
            <a:r>
              <a:rPr lang="en-US" sz="2400" dirty="0">
                <a:latin typeface="Arial" pitchFamily="34" charset="0"/>
                <a:cs typeface="Arial" pitchFamily="34" charset="0"/>
              </a:rPr>
              <a:t> </a:t>
            </a:r>
            <a:r>
              <a:rPr lang="en-US" sz="2400" dirty="0" err="1">
                <a:latin typeface="Arial" pitchFamily="34" charset="0"/>
                <a:cs typeface="Arial" pitchFamily="34" charset="0"/>
              </a:rPr>
              <a:t>ni</a:t>
            </a:r>
            <a:r>
              <a:rPr lang="en-US" sz="2400" dirty="0">
                <a:latin typeface="Arial" pitchFamily="34" charset="0"/>
                <a:cs typeface="Arial" pitchFamily="34" charset="0"/>
              </a:rPr>
              <a:t> </a:t>
            </a:r>
            <a:r>
              <a:rPr lang="en-US" sz="2400" dirty="0" err="1">
                <a:latin typeface="Arial" pitchFamily="34" charset="0"/>
                <a:cs typeface="Arial" pitchFamily="34" charset="0"/>
              </a:rPr>
              <a:t>lông</a:t>
            </a:r>
            <a:r>
              <a:rPr lang="en-US" sz="2400" dirty="0">
                <a:latin typeface="Arial" pitchFamily="34" charset="0"/>
                <a:cs typeface="Arial" pitchFamily="34" charset="0"/>
              </a:rPr>
              <a:t> là </a:t>
            </a:r>
            <a:r>
              <a:rPr lang="en-US" sz="2400" dirty="0" err="1">
                <a:latin typeface="Arial" pitchFamily="34" charset="0"/>
                <a:cs typeface="Arial" pitchFamily="34" charset="0"/>
              </a:rPr>
              <a:t>một</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các</a:t>
            </a:r>
            <a:r>
              <a:rPr lang="en-US" sz="2400" dirty="0">
                <a:latin typeface="Arial" pitchFamily="34" charset="0"/>
                <a:cs typeface="Arial" pitchFamily="34" charset="0"/>
              </a:rPr>
              <a:t> </a:t>
            </a:r>
            <a:r>
              <a:rPr lang="en-US" sz="2400" dirty="0" err="1">
                <a:latin typeface="Arial" pitchFamily="34" charset="0"/>
                <a:cs typeface="Arial" pitchFamily="34" charset="0"/>
              </a:rPr>
              <a:t>loại</a:t>
            </a:r>
            <a:r>
              <a:rPr lang="en-US" sz="2400" dirty="0">
                <a:latin typeface="Arial" pitchFamily="34" charset="0"/>
                <a:cs typeface="Arial" pitchFamily="34" charset="0"/>
              </a:rPr>
              <a:t> </a:t>
            </a:r>
            <a:r>
              <a:rPr lang="en-US" sz="2400" dirty="0" err="1">
                <a:latin typeface="Arial" pitchFamily="34" charset="0"/>
                <a:cs typeface="Arial" pitchFamily="34" charset="0"/>
              </a:rPr>
              <a:t>tơ</a:t>
            </a:r>
            <a:r>
              <a:rPr lang="en-US" sz="2400" dirty="0">
                <a:latin typeface="Arial" pitchFamily="34" charset="0"/>
                <a:cs typeface="Arial" pitchFamily="34" charset="0"/>
              </a:rPr>
              <a:t> </a:t>
            </a:r>
            <a:r>
              <a:rPr lang="en-US" sz="2400" dirty="0" err="1">
                <a:latin typeface="Arial" pitchFamily="34" charset="0"/>
                <a:cs typeface="Arial" pitchFamily="34" charset="0"/>
              </a:rPr>
              <a:t>sợi</a:t>
            </a:r>
            <a:r>
              <a:rPr lang="en-US" sz="2400" dirty="0">
                <a:latin typeface="Arial" pitchFamily="34" charset="0"/>
                <a:cs typeface="Arial" pitchFamily="34" charset="0"/>
              </a:rPr>
              <a:t> </a:t>
            </a:r>
            <a:r>
              <a:rPr lang="en-US" sz="2400" dirty="0" err="1">
                <a:latin typeface="Arial" pitchFamily="34" charset="0"/>
                <a:cs typeface="Arial" pitchFamily="34" charset="0"/>
              </a:rPr>
              <a:t>nhân</a:t>
            </a:r>
            <a:r>
              <a:rPr lang="en-US" sz="2400" dirty="0">
                <a:latin typeface="Arial" pitchFamily="34" charset="0"/>
                <a:cs typeface="Arial" pitchFamily="34" charset="0"/>
              </a:rPr>
              <a:t> </a:t>
            </a:r>
            <a:r>
              <a:rPr lang="en-US" sz="2400" dirty="0" err="1">
                <a:latin typeface="Arial" pitchFamily="34" charset="0"/>
                <a:cs typeface="Arial" pitchFamily="34" charset="0"/>
              </a:rPr>
              <a:t>tạo</a:t>
            </a:r>
            <a:r>
              <a:rPr lang="en-US" sz="2400" dirty="0">
                <a:latin typeface="Arial" pitchFamily="34" charset="0"/>
                <a:cs typeface="Arial" pitchFamily="34" charset="0"/>
              </a:rPr>
              <a:t> </a:t>
            </a:r>
            <a:r>
              <a:rPr lang="en-US" sz="2400" dirty="0" err="1">
                <a:latin typeface="Arial" pitchFamily="34" charset="0"/>
                <a:cs typeface="Arial" pitchFamily="34" charset="0"/>
              </a:rPr>
              <a:t>dùng</a:t>
            </a:r>
            <a:r>
              <a:rPr lang="en-US" sz="2400" dirty="0">
                <a:latin typeface="Arial" pitchFamily="34" charset="0"/>
                <a:cs typeface="Arial" pitchFamily="34" charset="0"/>
              </a:rPr>
              <a:t> </a:t>
            </a:r>
            <a:r>
              <a:rPr lang="en-US" sz="2400" dirty="0" err="1">
                <a:latin typeface="Arial" pitchFamily="34" charset="0"/>
                <a:cs typeface="Arial" pitchFamily="34" charset="0"/>
              </a:rPr>
              <a:t>để</a:t>
            </a:r>
            <a:r>
              <a:rPr lang="en-US" sz="2400" dirty="0">
                <a:latin typeface="Arial" pitchFamily="34" charset="0"/>
                <a:cs typeface="Arial" pitchFamily="34" charset="0"/>
              </a:rPr>
              <a:t> </a:t>
            </a:r>
            <a:r>
              <a:rPr lang="en-US" sz="2400" dirty="0" err="1">
                <a:latin typeface="Arial" pitchFamily="34" charset="0"/>
                <a:cs typeface="Arial" pitchFamily="34" charset="0"/>
              </a:rPr>
              <a:t>dệt</a:t>
            </a:r>
            <a:r>
              <a:rPr lang="en-US" sz="2400" dirty="0">
                <a:latin typeface="Arial" pitchFamily="34" charset="0"/>
                <a:cs typeface="Arial" pitchFamily="34" charset="0"/>
              </a:rPr>
              <a:t> </a:t>
            </a:r>
            <a:r>
              <a:rPr lang="en-US" sz="2400" dirty="0" err="1">
                <a:latin typeface="Arial" pitchFamily="34" charset="0"/>
                <a:cs typeface="Arial" pitchFamily="34" charset="0"/>
              </a:rPr>
              <a:t>vải</a:t>
            </a:r>
            <a:r>
              <a:rPr lang="en-US" sz="2400" dirty="0">
                <a:latin typeface="Arial" pitchFamily="34" charset="0"/>
                <a:cs typeface="Arial" pitchFamily="34" charset="0"/>
              </a:rPr>
              <a:t>. </a:t>
            </a:r>
            <a:r>
              <a:rPr lang="en-US" sz="2400" dirty="0" err="1">
                <a:latin typeface="Arial" pitchFamily="34" charset="0"/>
                <a:cs typeface="Arial" pitchFamily="34" charset="0"/>
              </a:rPr>
              <a:t>Ngoài</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còn</a:t>
            </a:r>
            <a:r>
              <a:rPr lang="en-US" sz="2400" dirty="0">
                <a:latin typeface="Arial" pitchFamily="34" charset="0"/>
                <a:cs typeface="Arial" pitchFamily="34" charset="0"/>
              </a:rPr>
              <a:t> </a:t>
            </a:r>
            <a:r>
              <a:rPr lang="en-US" sz="2400" dirty="0" err="1">
                <a:latin typeface="Arial" pitchFamily="34" charset="0"/>
                <a:cs typeface="Arial" pitchFamily="34" charset="0"/>
              </a:rPr>
              <a:t>được</a:t>
            </a:r>
            <a:r>
              <a:rPr lang="en-US" sz="2400" dirty="0">
                <a:latin typeface="Arial" pitchFamily="34" charset="0"/>
                <a:cs typeface="Arial" pitchFamily="34" charset="0"/>
              </a:rPr>
              <a:t> </a:t>
            </a:r>
            <a:r>
              <a:rPr lang="en-US" sz="2400" dirty="0" err="1">
                <a:latin typeface="Arial" pitchFamily="34" charset="0"/>
                <a:cs typeface="Arial" pitchFamily="34" charset="0"/>
              </a:rPr>
              <a:t>dùng</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y </a:t>
            </a:r>
            <a:r>
              <a:rPr lang="en-US" sz="2400" dirty="0" err="1">
                <a:latin typeface="Arial" pitchFamily="34" charset="0"/>
                <a:cs typeface="Arial" pitchFamily="34" charset="0"/>
              </a:rPr>
              <a:t>tê</a:t>
            </a:r>
            <a:r>
              <a:rPr lang="en-US" sz="2400" dirty="0">
                <a:latin typeface="Arial" pitchFamily="34" charset="0"/>
                <a:cs typeface="Arial" pitchFamily="34" charset="0"/>
              </a:rPr>
              <a:t>́, </a:t>
            </a:r>
            <a:r>
              <a:rPr lang="en-US" sz="2400" dirty="0" err="1">
                <a:latin typeface="Arial" pitchFamily="34" charset="0"/>
                <a:cs typeface="Arial" pitchFamily="34" charset="0"/>
              </a:rPr>
              <a:t>làm</a:t>
            </a:r>
            <a:r>
              <a:rPr lang="en-US" sz="2400" dirty="0">
                <a:latin typeface="Arial" pitchFamily="34" charset="0"/>
                <a:cs typeface="Arial" pitchFamily="34" charset="0"/>
              </a:rPr>
              <a:t> </a:t>
            </a:r>
            <a:r>
              <a:rPr lang="en-US" sz="2400" dirty="0" err="1">
                <a:latin typeface="Arial" pitchFamily="34" charset="0"/>
                <a:cs typeface="Arial" pitchFamily="34" charset="0"/>
              </a:rPr>
              <a:t>các</a:t>
            </a:r>
            <a:r>
              <a:rPr lang="en-US" sz="2400" dirty="0">
                <a:latin typeface="Arial" pitchFamily="34" charset="0"/>
                <a:cs typeface="Arial" pitchFamily="34" charset="0"/>
              </a:rPr>
              <a:t> </a:t>
            </a:r>
            <a:r>
              <a:rPr lang="en-US" sz="2400" dirty="0" err="1">
                <a:latin typeface="Arial" pitchFamily="34" charset="0"/>
                <a:cs typeface="Arial" pitchFamily="34" charset="0"/>
              </a:rPr>
              <a:t>ống</a:t>
            </a:r>
            <a:r>
              <a:rPr lang="en-US" sz="2400" dirty="0">
                <a:latin typeface="Arial" pitchFamily="34" charset="0"/>
                <a:cs typeface="Arial" pitchFamily="34" charset="0"/>
              </a:rPr>
              <a:t> </a:t>
            </a:r>
            <a:r>
              <a:rPr lang="en-US" sz="2400" dirty="0" err="1">
                <a:latin typeface="Arial" pitchFamily="34" charset="0"/>
                <a:cs typeface="Arial" pitchFamily="34" charset="0"/>
              </a:rPr>
              <a:t>đê</a:t>
            </a:r>
            <a:r>
              <a:rPr lang="en-US" sz="2400" dirty="0">
                <a:latin typeface="Arial" pitchFamily="34" charset="0"/>
                <a:cs typeface="Arial" pitchFamily="34" charset="0"/>
              </a:rPr>
              <a:t>̉ </a:t>
            </a:r>
            <a:r>
              <a:rPr lang="en-US" sz="2400" dirty="0" err="1">
                <a:latin typeface="Arial" pitchFamily="34" charset="0"/>
                <a:cs typeface="Arial" pitchFamily="34" charset="0"/>
              </a:rPr>
              <a:t>thay</a:t>
            </a:r>
            <a:r>
              <a:rPr lang="en-US" sz="2400" dirty="0">
                <a:latin typeface="Arial" pitchFamily="34" charset="0"/>
                <a:cs typeface="Arial" pitchFamily="34" charset="0"/>
              </a:rPr>
              <a:t> </a:t>
            </a:r>
            <a:r>
              <a:rPr lang="en-US" sz="2400" dirty="0" err="1">
                <a:latin typeface="Arial" pitchFamily="34" charset="0"/>
                <a:cs typeface="Arial" pitchFamily="34" charset="0"/>
              </a:rPr>
              <a:t>thê</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các</a:t>
            </a:r>
            <a:r>
              <a:rPr lang="en-US" sz="2400" dirty="0">
                <a:latin typeface="Arial" pitchFamily="34" charset="0"/>
                <a:cs typeface="Arial" pitchFamily="34" charset="0"/>
              </a:rPr>
              <a:t> </a:t>
            </a:r>
            <a:r>
              <a:rPr lang="en-US" sz="2400" dirty="0" err="1">
                <a:latin typeface="Arial" pitchFamily="34" charset="0"/>
                <a:cs typeface="Arial" pitchFamily="34" charset="0"/>
              </a:rPr>
              <a:t>mạch</a:t>
            </a:r>
            <a:r>
              <a:rPr lang="en-US" sz="2400" dirty="0">
                <a:latin typeface="Arial" pitchFamily="34" charset="0"/>
                <a:cs typeface="Arial" pitchFamily="34" charset="0"/>
              </a:rPr>
              <a:t> </a:t>
            </a:r>
            <a:r>
              <a:rPr lang="en-US" sz="2400" dirty="0" err="1">
                <a:latin typeface="Arial" pitchFamily="34" charset="0"/>
                <a:cs typeface="Arial" pitchFamily="34" charset="0"/>
              </a:rPr>
              <a:t>máu</a:t>
            </a:r>
            <a:r>
              <a:rPr lang="en-US" sz="2400" dirty="0">
                <a:latin typeface="Arial" pitchFamily="34" charset="0"/>
                <a:cs typeface="Arial" pitchFamily="34" charset="0"/>
              </a:rPr>
              <a:t> bị </a:t>
            </a:r>
            <a:r>
              <a:rPr lang="en-US" sz="2400" dirty="0" err="1">
                <a:latin typeface="Arial" pitchFamily="34" charset="0"/>
                <a:cs typeface="Arial" pitchFamily="34" charset="0"/>
              </a:rPr>
              <a:t>tổn</a:t>
            </a:r>
            <a:r>
              <a:rPr lang="en-US" sz="2400" dirty="0">
                <a:latin typeface="Arial" pitchFamily="34" charset="0"/>
                <a:cs typeface="Arial" pitchFamily="34" charset="0"/>
              </a:rPr>
              <a:t> </a:t>
            </a:r>
            <a:r>
              <a:rPr lang="en-US" sz="2400" dirty="0" err="1">
                <a:latin typeface="Arial" pitchFamily="34" charset="0"/>
                <a:cs typeface="Arial" pitchFamily="34" charset="0"/>
              </a:rPr>
              <a:t>thương</a:t>
            </a:r>
            <a:r>
              <a:rPr lang="en-US" sz="2400" dirty="0">
                <a:latin typeface="Arial" pitchFamily="34" charset="0"/>
                <a:cs typeface="Arial" pitchFamily="34" charset="0"/>
              </a:rPr>
              <a:t>, </a:t>
            </a:r>
            <a:r>
              <a:rPr lang="en-US" sz="2400" dirty="0" err="1">
                <a:latin typeface="Arial" pitchFamily="34" charset="0"/>
                <a:cs typeface="Arial" pitchFamily="34" charset="0"/>
              </a:rPr>
              <a:t>làm</a:t>
            </a:r>
            <a:r>
              <a:rPr lang="en-US" sz="2400" dirty="0">
                <a:latin typeface="Arial" pitchFamily="34" charset="0"/>
                <a:cs typeface="Arial" pitchFamily="34" charset="0"/>
              </a:rPr>
              <a:t> </a:t>
            </a:r>
            <a:r>
              <a:rPr lang="en-US" sz="2400" dirty="0" err="1">
                <a:latin typeface="Arial" pitchFamily="34" charset="0"/>
                <a:cs typeface="Arial" pitchFamily="34" charset="0"/>
              </a:rPr>
              <a:t>bàn</a:t>
            </a:r>
            <a:r>
              <a:rPr lang="en-US" sz="2400" dirty="0">
                <a:latin typeface="Arial" pitchFamily="34" charset="0"/>
                <a:cs typeface="Arial" pitchFamily="34" charset="0"/>
              </a:rPr>
              <a:t> </a:t>
            </a:r>
            <a:r>
              <a:rPr lang="en-US" sz="2400" dirty="0" err="1">
                <a:latin typeface="Arial" pitchFamily="34" charset="0"/>
                <a:cs typeface="Arial" pitchFamily="34" charset="0"/>
              </a:rPr>
              <a:t>chải</a:t>
            </a:r>
            <a:r>
              <a:rPr lang="en-US" sz="2400" dirty="0">
                <a:latin typeface="Arial" pitchFamily="34" charset="0"/>
                <a:cs typeface="Arial" pitchFamily="34" charset="0"/>
              </a:rPr>
              <a:t>, </a:t>
            </a:r>
            <a:r>
              <a:rPr lang="en-US" sz="2400" dirty="0" err="1">
                <a:latin typeface="Arial" pitchFamily="34" charset="0"/>
                <a:cs typeface="Arial" pitchFamily="34" charset="0"/>
              </a:rPr>
              <a:t>dây</a:t>
            </a:r>
            <a:r>
              <a:rPr lang="en-US" sz="2400" dirty="0">
                <a:latin typeface="Arial" pitchFamily="34" charset="0"/>
                <a:cs typeface="Arial" pitchFamily="34" charset="0"/>
              </a:rPr>
              <a:t> </a:t>
            </a:r>
            <a:r>
              <a:rPr lang="en-US" sz="2400" dirty="0" err="1">
                <a:latin typeface="Arial" pitchFamily="34" charset="0"/>
                <a:cs typeface="Arial" pitchFamily="34" charset="0"/>
              </a:rPr>
              <a:t>câu</a:t>
            </a:r>
            <a:r>
              <a:rPr lang="en-US" sz="2400" dirty="0">
                <a:latin typeface="Arial" pitchFamily="34" charset="0"/>
                <a:cs typeface="Arial" pitchFamily="34" charset="0"/>
              </a:rPr>
              <a:t> </a:t>
            </a:r>
            <a:r>
              <a:rPr lang="en-US" sz="2400" dirty="0" err="1">
                <a:latin typeface="Arial" pitchFamily="34" charset="0"/>
                <a:cs typeface="Arial" pitchFamily="34" charset="0"/>
              </a:rPr>
              <a:t>ca</a:t>
            </a:r>
            <a:r>
              <a:rPr lang="en-US" sz="2400" dirty="0">
                <a:latin typeface="Arial" pitchFamily="34" charset="0"/>
                <a:cs typeface="Arial" pitchFamily="34" charset="0"/>
              </a:rPr>
              <a:t>́, </a:t>
            </a:r>
            <a:r>
              <a:rPr lang="en-US" sz="2400" dirty="0" err="1">
                <a:latin typeface="Arial" pitchFamily="34" charset="0"/>
                <a:cs typeface="Arial" pitchFamily="34" charset="0"/>
              </a:rPr>
              <a:t>đai</a:t>
            </a:r>
            <a:r>
              <a:rPr lang="en-US" sz="2400" dirty="0">
                <a:latin typeface="Arial" pitchFamily="34" charset="0"/>
                <a:cs typeface="Arial" pitchFamily="34" charset="0"/>
              </a:rPr>
              <a:t> </a:t>
            </a:r>
            <a:r>
              <a:rPr lang="en-US" sz="2400" dirty="0" err="1">
                <a:latin typeface="Arial" pitchFamily="34" charset="0"/>
                <a:cs typeface="Arial" pitchFamily="34" charset="0"/>
              </a:rPr>
              <a:t>lưng</a:t>
            </a:r>
            <a:r>
              <a:rPr lang="en-US" sz="2400" dirty="0">
                <a:latin typeface="Arial" pitchFamily="34" charset="0"/>
                <a:cs typeface="Arial" pitchFamily="34" charset="0"/>
              </a:rPr>
              <a:t> an </a:t>
            </a:r>
            <a:r>
              <a:rPr lang="en-US" sz="2400" dirty="0" err="1">
                <a:latin typeface="Arial" pitchFamily="34" charset="0"/>
                <a:cs typeface="Arial" pitchFamily="34" charset="0"/>
              </a:rPr>
              <a:t>toàn</a:t>
            </a:r>
            <a:r>
              <a:rPr lang="en-US" sz="2400" dirty="0">
                <a:latin typeface="Arial" pitchFamily="34" charset="0"/>
                <a:cs typeface="Arial" pitchFamily="34" charset="0"/>
              </a:rPr>
              <a:t>, </a:t>
            </a:r>
            <a:r>
              <a:rPr lang="en-US" sz="2400" dirty="0" err="1">
                <a:latin typeface="Arial" pitchFamily="34" charset="0"/>
                <a:cs typeface="Arial" pitchFamily="34" charset="0"/>
              </a:rPr>
              <a:t>một</a:t>
            </a:r>
            <a:r>
              <a:rPr lang="en-US" sz="2400" dirty="0">
                <a:latin typeface="Arial" pitchFamily="34" charset="0"/>
                <a:cs typeface="Arial" pitchFamily="34" charset="0"/>
              </a:rPr>
              <a:t> </a:t>
            </a:r>
            <a:r>
              <a:rPr lang="en-US" sz="2400" dirty="0" err="1">
                <a:latin typeface="Arial" pitchFamily="34" charset="0"/>
                <a:cs typeface="Arial" pitchFamily="34" charset="0"/>
              </a:rPr>
              <a:t>sô</a:t>
            </a:r>
            <a:r>
              <a:rPr lang="en-US" sz="2400" dirty="0">
                <a:latin typeface="Arial" pitchFamily="34" charset="0"/>
                <a:cs typeface="Arial" pitchFamily="34" charset="0"/>
              </a:rPr>
              <a:t>́ chi </a:t>
            </a:r>
            <a:r>
              <a:rPr lang="en-US" sz="2400" dirty="0" err="1">
                <a:latin typeface="Arial" pitchFamily="34" charset="0"/>
                <a:cs typeface="Arial" pitchFamily="34" charset="0"/>
              </a:rPr>
              <a:t>tiết</a:t>
            </a:r>
            <a:r>
              <a:rPr lang="en-US" sz="2400" dirty="0">
                <a:latin typeface="Arial" pitchFamily="34" charset="0"/>
                <a:cs typeface="Arial" pitchFamily="34" charset="0"/>
              </a:rPr>
              <a:t> </a:t>
            </a:r>
            <a:r>
              <a:rPr lang="en-US" sz="2400" dirty="0" err="1">
                <a:latin typeface="Arial" pitchFamily="34" charset="0"/>
                <a:cs typeface="Arial" pitchFamily="34" charset="0"/>
              </a:rPr>
              <a:t>của</a:t>
            </a:r>
            <a:r>
              <a:rPr lang="en-US" sz="2400" dirty="0">
                <a:latin typeface="Arial" pitchFamily="34" charset="0"/>
                <a:cs typeface="Arial" pitchFamily="34" charset="0"/>
              </a:rPr>
              <a:t> </a:t>
            </a:r>
            <a:r>
              <a:rPr lang="en-US" sz="2400" dirty="0" err="1">
                <a:latin typeface="Arial" pitchFamily="34" charset="0"/>
                <a:cs typeface="Arial" pitchFamily="34" charset="0"/>
              </a:rPr>
              <a:t>máy</a:t>
            </a:r>
            <a:r>
              <a:rPr lang="en-US" sz="2400" dirty="0">
                <a:latin typeface="Arial" pitchFamily="34" charset="0"/>
                <a:cs typeface="Arial" pitchFamily="34" charset="0"/>
              </a:rPr>
              <a:t> </a:t>
            </a:r>
            <a:r>
              <a:rPr lang="en-US" sz="2400" dirty="0" err="1">
                <a:latin typeface="Arial" pitchFamily="34" charset="0"/>
                <a:cs typeface="Arial" pitchFamily="34" charset="0"/>
              </a:rPr>
              <a:t>móc</a:t>
            </a:r>
            <a:r>
              <a:rPr lang="en-US" sz="2400" dirty="0">
                <a:latin typeface="Arial" pitchFamily="34" charset="0"/>
                <a:cs typeface="Arial" pitchFamily="34" charset="0"/>
              </a:rPr>
              <a:t>,…</a:t>
            </a:r>
          </a:p>
        </p:txBody>
      </p:sp>
    </p:spTree>
    <p:extLst>
      <p:ext uri="{BB962C8B-B14F-4D97-AF65-F5344CB8AC3E}">
        <p14:creationId xmlns:p14="http://schemas.microsoft.com/office/powerpoint/2010/main" val="3387297228"/>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1000" fill="hold"/>
                                        <p:tgtEl>
                                          <p:spTgt spid="30722"/>
                                        </p:tgtEl>
                                        <p:attrNameLst>
                                          <p:attrName>ppt_x</p:attrName>
                                        </p:attrNameLst>
                                      </p:cBhvr>
                                      <p:tavLst>
                                        <p:tav tm="0">
                                          <p:val>
                                            <p:strVal val="0-#ppt_w/2"/>
                                          </p:val>
                                        </p:tav>
                                        <p:tav tm="100000">
                                          <p:val>
                                            <p:strVal val="#ppt_x"/>
                                          </p:val>
                                        </p:tav>
                                      </p:tavLst>
                                    </p:anim>
                                    <p:anim calcmode="lin" valueType="num">
                                      <p:cBhvr additive="base">
                                        <p:cTn id="8" dur="1000" fill="hold"/>
                                        <p:tgtEl>
                                          <p:spTgt spid="30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629150" y="857250"/>
            <a:ext cx="3143250" cy="3869234"/>
            <a:chOff x="3024" y="2256"/>
            <a:chExt cx="2640" cy="1857"/>
          </a:xfrm>
        </p:grpSpPr>
        <p:pic>
          <p:nvPicPr>
            <p:cNvPr id="30728" name="Picture 8" descr="lleeu, bac"/>
            <p:cNvPicPr>
              <a:picLocks noChangeAspect="1" noChangeArrowheads="1"/>
            </p:cNvPicPr>
            <p:nvPr/>
          </p:nvPicPr>
          <p:blipFill>
            <a:blip r:embed="rId2"/>
            <a:srcRect/>
            <a:stretch>
              <a:fillRect/>
            </a:stretch>
          </p:blipFill>
          <p:spPr bwMode="auto">
            <a:xfrm>
              <a:off x="3024" y="2256"/>
              <a:ext cx="2400" cy="1698"/>
            </a:xfrm>
            <a:prstGeom prst="rect">
              <a:avLst/>
            </a:prstGeom>
            <a:noFill/>
          </p:spPr>
        </p:pic>
        <p:sp>
          <p:nvSpPr>
            <p:cNvPr id="30729" name="Text Box 9"/>
            <p:cNvSpPr txBox="1">
              <a:spLocks noChangeArrowheads="1"/>
            </p:cNvSpPr>
            <p:nvPr/>
          </p:nvSpPr>
          <p:spPr bwMode="auto">
            <a:xfrm>
              <a:off x="3024" y="3847"/>
              <a:ext cx="2640" cy="266"/>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Túi ngủ du lịch</a:t>
              </a:r>
            </a:p>
          </p:txBody>
        </p:sp>
      </p:grpSp>
      <p:grpSp>
        <p:nvGrpSpPr>
          <p:cNvPr id="3" name="Group 10"/>
          <p:cNvGrpSpPr>
            <a:grpSpLocks/>
          </p:cNvGrpSpPr>
          <p:nvPr/>
        </p:nvGrpSpPr>
        <p:grpSpPr bwMode="auto">
          <a:xfrm>
            <a:off x="1428750" y="857250"/>
            <a:ext cx="3143250" cy="4196131"/>
            <a:chOff x="576" y="2112"/>
            <a:chExt cx="2352" cy="2188"/>
          </a:xfrm>
        </p:grpSpPr>
        <p:pic>
          <p:nvPicPr>
            <p:cNvPr id="30731" name="Picture 11" descr="tui ni lôn"/>
            <p:cNvPicPr>
              <a:picLocks noChangeAspect="1" noChangeArrowheads="1"/>
            </p:cNvPicPr>
            <p:nvPr/>
          </p:nvPicPr>
          <p:blipFill>
            <a:blip r:embed="rId3"/>
            <a:srcRect/>
            <a:stretch>
              <a:fillRect/>
            </a:stretch>
          </p:blipFill>
          <p:spPr bwMode="auto">
            <a:xfrm>
              <a:off x="576" y="2112"/>
              <a:ext cx="2064" cy="1937"/>
            </a:xfrm>
            <a:prstGeom prst="rect">
              <a:avLst/>
            </a:prstGeom>
            <a:noFill/>
          </p:spPr>
        </p:pic>
        <p:sp>
          <p:nvSpPr>
            <p:cNvPr id="30732" name="Text Box 12"/>
            <p:cNvSpPr txBox="1">
              <a:spLocks noChangeArrowheads="1"/>
            </p:cNvSpPr>
            <p:nvPr/>
          </p:nvSpPr>
          <p:spPr bwMode="auto">
            <a:xfrm>
              <a:off x="1217" y="4011"/>
              <a:ext cx="1711" cy="289"/>
            </a:xfrm>
            <a:prstGeom prst="rect">
              <a:avLst/>
            </a:prstGeom>
            <a:noFill/>
            <a:ln w="9525">
              <a:noFill/>
              <a:miter lim="800000"/>
              <a:headEnd/>
              <a:tailEnd/>
            </a:ln>
            <a:effectLst/>
          </p:spPr>
          <p:txBody>
            <a:bodyPr wrap="square">
              <a:spAutoFit/>
            </a:bodyPr>
            <a:lstStyle/>
            <a:p>
              <a:pPr>
                <a:spcBef>
                  <a:spcPct val="50000"/>
                </a:spcBef>
              </a:pPr>
              <a:r>
                <a:rPr lang="en-US" sz="3000" b="1">
                  <a:latin typeface="Arial" pitchFamily="34" charset="0"/>
                  <a:cs typeface="Arial" pitchFamily="34" charset="0"/>
                </a:rPr>
                <a:t>Túi xách</a:t>
              </a:r>
            </a:p>
          </p:txBody>
        </p:sp>
      </p:grpSp>
    </p:spTree>
    <p:extLst>
      <p:ext uri="{BB962C8B-B14F-4D97-AF65-F5344CB8AC3E}">
        <p14:creationId xmlns:p14="http://schemas.microsoft.com/office/powerpoint/2010/main" val="2443622152"/>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par>
                                <p:cTn id="8" presetID="22" presetClass="entr" presetSubtype="8"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1257300" y="45609"/>
            <a:ext cx="6572250" cy="5170646"/>
          </a:xfrm>
          <a:prstGeom prst="rect">
            <a:avLst/>
          </a:prstGeom>
          <a:noFill/>
          <a:ln w="9525">
            <a:noFill/>
            <a:miter lim="800000"/>
            <a:headEnd/>
            <a:tailEnd/>
          </a:ln>
          <a:effectLst/>
        </p:spPr>
        <p:txBody>
          <a:bodyPr wrap="square" anchor="ctr">
            <a:spAutoFit/>
          </a:bodyPr>
          <a:lstStyle/>
          <a:p>
            <a:pPr indent="428625" algn="just"/>
            <a:r>
              <a:rPr lang="en-US" sz="3000" b="1">
                <a:solidFill>
                  <a:srgbClr val="0033CC"/>
                </a:solidFill>
                <a:latin typeface="Arial" pitchFamily="34" charset="0"/>
                <a:cs typeface="Arial" pitchFamily="34" charset="0"/>
              </a:rPr>
              <a:t>* </a:t>
            </a:r>
            <a:r>
              <a:rPr lang="en-US" sz="3000" b="1" u="sng">
                <a:solidFill>
                  <a:srgbClr val="0033CC"/>
                </a:solidFill>
                <a:latin typeface="Arial" pitchFamily="34" charset="0"/>
                <a:cs typeface="Arial" pitchFamily="34" charset="0"/>
              </a:rPr>
              <a:t>Kết luận</a:t>
            </a:r>
            <a:r>
              <a:rPr lang="en-US" sz="3000" b="1">
                <a:solidFill>
                  <a:srgbClr val="0033CC"/>
                </a:solidFill>
                <a:latin typeface="Arial" pitchFamily="34" charset="0"/>
                <a:cs typeface="Arial" pitchFamily="34" charset="0"/>
              </a:rPr>
              <a:t>:</a:t>
            </a:r>
            <a:r>
              <a:rPr lang="en-US" sz="3000">
                <a:solidFill>
                  <a:srgbClr val="0033CC"/>
                </a:solidFill>
                <a:latin typeface="Arial" pitchFamily="34" charset="0"/>
                <a:cs typeface="Arial" pitchFamily="34" charset="0"/>
              </a:rPr>
              <a:t> </a:t>
            </a:r>
          </a:p>
          <a:p>
            <a:pPr indent="428625" algn="just"/>
            <a:r>
              <a:rPr lang="en-US" sz="3000">
                <a:solidFill>
                  <a:srgbClr val="0033CC"/>
                </a:solidFill>
                <a:latin typeface="Arial" pitchFamily="34" charset="0"/>
                <a:cs typeface="Arial" pitchFamily="34" charset="0"/>
              </a:rPr>
              <a:t>Tơ sợi là nguyên liệu chính của ngành dệt may và một số ngành công nghiệp khác. Tơ sợi tự nhiên có nhiều ứng dụng trong ngành công nghiệp nhẹ. Quần áo may bằng vải sợi bông thoáng mát về mùa hè và ấm về mùa đông. Vải lụa tơ tằm là một trong những mặt hàng cao cấp, óng ả, nhẹ, giữ ấm khi trời lạnh và mát mẻ khi trời nóng. </a:t>
            </a:r>
          </a:p>
        </p:txBody>
      </p:sp>
    </p:spTree>
    <p:extLst>
      <p:ext uri="{BB962C8B-B14F-4D97-AF65-F5344CB8AC3E}">
        <p14:creationId xmlns:p14="http://schemas.microsoft.com/office/powerpoint/2010/main" val="305806694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up)">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1371600" y="331359"/>
            <a:ext cx="6343650" cy="3323987"/>
          </a:xfrm>
          <a:prstGeom prst="rect">
            <a:avLst/>
          </a:prstGeom>
          <a:noFill/>
          <a:ln w="9525">
            <a:noFill/>
            <a:miter lim="800000"/>
            <a:headEnd/>
            <a:tailEnd/>
          </a:ln>
          <a:effectLst/>
        </p:spPr>
        <p:txBody>
          <a:bodyPr anchor="ctr">
            <a:spAutoFit/>
          </a:bodyPr>
          <a:lstStyle/>
          <a:p>
            <a:pPr indent="428625" algn="just"/>
            <a:r>
              <a:rPr lang="en-US" sz="3000">
                <a:solidFill>
                  <a:srgbClr val="0033CC"/>
                </a:solidFill>
                <a:latin typeface="Arial" pitchFamily="34" charset="0"/>
                <a:cs typeface="Arial" pitchFamily="34" charset="0"/>
              </a:rPr>
              <a:t>Vải ni lông khô nhanh, không thấm nước, không nhàu, dai, bền, Sợi ni lông còn được dùng trong y tế, làm các ống để thay thế cho các mạch máu bị tổn thương, làm bàn chải, đai lưng an toàn, một số chi tiết của máy móc…</a:t>
            </a:r>
          </a:p>
        </p:txBody>
      </p:sp>
    </p:spTree>
    <p:extLst>
      <p:ext uri="{BB962C8B-B14F-4D97-AF65-F5344CB8AC3E}">
        <p14:creationId xmlns:p14="http://schemas.microsoft.com/office/powerpoint/2010/main" val="461656184"/>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up)">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04</a:t>
            </a:r>
            <a:endParaRPr lang="zh-CN" altLang="en-US" sz="36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4107486" y="1814155"/>
            <a:ext cx="2137124" cy="523220"/>
          </a:xfrm>
          <a:prstGeom prst="rect">
            <a:avLst/>
          </a:prstGeom>
          <a:noFill/>
        </p:spPr>
        <p:txBody>
          <a:bodyPr wrap="none" rtlCol="0">
            <a:spAutoFit/>
          </a:bodyPr>
          <a:lstStyle/>
          <a:p>
            <a:r>
              <a:rPr lang="en-US" altLang="zh-CN" sz="2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VẬN DỤNG</a:t>
            </a:r>
            <a:endParaRPr lang="zh-CN" altLang="en-US" sz="2800"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7971951"/>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1371600" y="813138"/>
            <a:ext cx="6229350" cy="1015663"/>
          </a:xfrm>
          <a:prstGeom prst="rect">
            <a:avLst/>
          </a:prstGeom>
          <a:noFill/>
          <a:ln w="9525">
            <a:noFill/>
            <a:miter lim="800000"/>
            <a:headEnd/>
            <a:tailEnd/>
          </a:ln>
          <a:effectLst/>
        </p:spPr>
        <p:txBody>
          <a:bodyPr wrap="square">
            <a:spAutoFit/>
          </a:bodyPr>
          <a:lstStyle/>
          <a:p>
            <a:pPr>
              <a:spcBef>
                <a:spcPct val="50000"/>
              </a:spcBef>
            </a:pPr>
            <a:r>
              <a:rPr lang="en-US" sz="3000" b="1" dirty="0">
                <a:solidFill>
                  <a:srgbClr val="003399"/>
                </a:solidFill>
                <a:latin typeface="Arial" pitchFamily="34" charset="0"/>
                <a:cs typeface="Arial" pitchFamily="34" charset="0"/>
              </a:rPr>
              <a:t>- </a:t>
            </a:r>
            <a:r>
              <a:rPr lang="en-US" sz="3000" b="1" dirty="0" err="1">
                <a:solidFill>
                  <a:srgbClr val="003399"/>
                </a:solidFill>
                <a:latin typeface="Arial" pitchFamily="34" charset="0"/>
                <a:cs typeface="Arial" pitchFamily="34" charset="0"/>
              </a:rPr>
              <a:t>Chọn</a:t>
            </a:r>
            <a:r>
              <a:rPr lang="en-US" sz="3000" b="1" dirty="0">
                <a:solidFill>
                  <a:srgbClr val="003399"/>
                </a:solidFill>
                <a:latin typeface="Arial" pitchFamily="34" charset="0"/>
                <a:cs typeface="Arial" pitchFamily="34" charset="0"/>
              </a:rPr>
              <a:t> </a:t>
            </a:r>
            <a:r>
              <a:rPr lang="en-US" sz="3000" b="1" dirty="0" err="1">
                <a:solidFill>
                  <a:srgbClr val="003399"/>
                </a:solidFill>
                <a:latin typeface="Arial" pitchFamily="34" charset="0"/>
                <a:cs typeface="Arial" pitchFamily="34" charset="0"/>
              </a:rPr>
              <a:t>chư</a:t>
            </a:r>
            <a:r>
              <a:rPr lang="en-US" sz="3000" b="1" dirty="0">
                <a:solidFill>
                  <a:srgbClr val="003399"/>
                </a:solidFill>
                <a:latin typeface="Arial" pitchFamily="34" charset="0"/>
                <a:cs typeface="Arial" pitchFamily="34" charset="0"/>
              </a:rPr>
              <a:t>̃ </a:t>
            </a:r>
            <a:r>
              <a:rPr lang="en-US" sz="3000" b="1" dirty="0" err="1">
                <a:solidFill>
                  <a:srgbClr val="003399"/>
                </a:solidFill>
                <a:latin typeface="Arial" pitchFamily="34" charset="0"/>
                <a:cs typeface="Arial" pitchFamily="34" charset="0"/>
              </a:rPr>
              <a:t>cái</a:t>
            </a:r>
            <a:r>
              <a:rPr lang="en-US" sz="3000" b="1" dirty="0">
                <a:solidFill>
                  <a:srgbClr val="003399"/>
                </a:solidFill>
                <a:latin typeface="Arial" pitchFamily="34" charset="0"/>
                <a:cs typeface="Arial" pitchFamily="34" charset="0"/>
              </a:rPr>
              <a:t> </a:t>
            </a:r>
            <a:r>
              <a:rPr lang="en-US" sz="3000" b="1" dirty="0" err="1">
                <a:solidFill>
                  <a:srgbClr val="003399"/>
                </a:solidFill>
                <a:latin typeface="Arial" pitchFamily="34" charset="0"/>
                <a:cs typeface="Arial" pitchFamily="34" charset="0"/>
              </a:rPr>
              <a:t>trước</a:t>
            </a:r>
            <a:r>
              <a:rPr lang="en-US" sz="3000" b="1" dirty="0">
                <a:solidFill>
                  <a:srgbClr val="003399"/>
                </a:solidFill>
                <a:latin typeface="Arial" pitchFamily="34" charset="0"/>
                <a:cs typeface="Arial" pitchFamily="34" charset="0"/>
              </a:rPr>
              <a:t> ý </a:t>
            </a:r>
            <a:r>
              <a:rPr lang="en-US" sz="3000" b="1" dirty="0" err="1">
                <a:solidFill>
                  <a:srgbClr val="003399"/>
                </a:solidFill>
                <a:latin typeface="Arial" pitchFamily="34" charset="0"/>
                <a:cs typeface="Arial" pitchFamily="34" charset="0"/>
              </a:rPr>
              <a:t>đúng</a:t>
            </a:r>
            <a:r>
              <a:rPr lang="en-US" sz="3000" b="1" dirty="0">
                <a:solidFill>
                  <a:srgbClr val="003399"/>
                </a:solidFill>
                <a:latin typeface="Arial" pitchFamily="34" charset="0"/>
                <a:cs typeface="Arial" pitchFamily="34" charset="0"/>
              </a:rPr>
              <a:t> </a:t>
            </a:r>
            <a:r>
              <a:rPr lang="en-US" sz="3000" b="1" dirty="0" err="1">
                <a:solidFill>
                  <a:srgbClr val="003399"/>
                </a:solidFill>
                <a:latin typeface="Arial" pitchFamily="34" charset="0"/>
                <a:cs typeface="Arial" pitchFamily="34" charset="0"/>
              </a:rPr>
              <a:t>nhất</a:t>
            </a:r>
            <a:endParaRPr lang="en-US" sz="3000" b="1" dirty="0">
              <a:solidFill>
                <a:srgbClr val="003399"/>
              </a:solidFill>
              <a:latin typeface="Arial" pitchFamily="34" charset="0"/>
              <a:cs typeface="Arial" pitchFamily="34" charset="0"/>
            </a:endParaRPr>
          </a:p>
        </p:txBody>
      </p:sp>
      <p:sp>
        <p:nvSpPr>
          <p:cNvPr id="31750" name="Text Box 6"/>
          <p:cNvSpPr txBox="1">
            <a:spLocks noChangeArrowheads="1"/>
          </p:cNvSpPr>
          <p:nvPr/>
        </p:nvSpPr>
        <p:spPr bwMode="auto">
          <a:xfrm>
            <a:off x="1371600" y="1828801"/>
            <a:ext cx="5715000" cy="1015663"/>
          </a:xfrm>
          <a:prstGeom prst="rect">
            <a:avLst/>
          </a:prstGeom>
          <a:noFill/>
          <a:ln w="9525">
            <a:noFill/>
            <a:miter lim="800000"/>
            <a:headEnd/>
            <a:tailEnd/>
          </a:ln>
          <a:effectLst/>
        </p:spPr>
        <p:txBody>
          <a:bodyPr>
            <a:spAutoFit/>
          </a:bodyPr>
          <a:lstStyle/>
          <a:p>
            <a:pPr>
              <a:spcBef>
                <a:spcPct val="50000"/>
              </a:spcBef>
            </a:pPr>
            <a:r>
              <a:rPr lang="en-US" sz="3000" b="1">
                <a:solidFill>
                  <a:srgbClr val="003399"/>
                </a:solidFill>
                <a:latin typeface="Arial" pitchFamily="34" charset="0"/>
                <a:cs typeface="Arial" pitchFamily="34" charset="0"/>
              </a:rPr>
              <a:t>1. Loại tơ sợi nào dưới đây có nguồn gốc từ động vật?</a:t>
            </a:r>
          </a:p>
        </p:txBody>
      </p:sp>
      <p:sp>
        <p:nvSpPr>
          <p:cNvPr id="31751" name="Text Box 7"/>
          <p:cNvSpPr txBox="1">
            <a:spLocks noChangeArrowheads="1"/>
          </p:cNvSpPr>
          <p:nvPr/>
        </p:nvSpPr>
        <p:spPr bwMode="auto">
          <a:xfrm>
            <a:off x="4629150" y="3086100"/>
            <a:ext cx="217170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99"/>
                </a:solidFill>
                <a:latin typeface="Arial" pitchFamily="34" charset="0"/>
                <a:cs typeface="Arial" pitchFamily="34" charset="0"/>
              </a:rPr>
              <a:t>c. Sợi lanh</a:t>
            </a:r>
          </a:p>
        </p:txBody>
      </p:sp>
      <p:sp>
        <p:nvSpPr>
          <p:cNvPr id="31752" name="Text Box 8"/>
          <p:cNvSpPr txBox="1">
            <a:spLocks noChangeArrowheads="1"/>
          </p:cNvSpPr>
          <p:nvPr/>
        </p:nvSpPr>
        <p:spPr bwMode="auto">
          <a:xfrm>
            <a:off x="4629150" y="3771900"/>
            <a:ext cx="217170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99"/>
                </a:solidFill>
                <a:latin typeface="Arial" pitchFamily="34" charset="0"/>
                <a:cs typeface="Arial" pitchFamily="34" charset="0"/>
              </a:rPr>
              <a:t>d. Sợi đay</a:t>
            </a:r>
          </a:p>
        </p:txBody>
      </p:sp>
      <p:sp>
        <p:nvSpPr>
          <p:cNvPr id="31753" name="Text Box 9"/>
          <p:cNvSpPr txBox="1">
            <a:spLocks noChangeArrowheads="1"/>
          </p:cNvSpPr>
          <p:nvPr/>
        </p:nvSpPr>
        <p:spPr bwMode="auto">
          <a:xfrm>
            <a:off x="2000250" y="3028950"/>
            <a:ext cx="234315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99"/>
                </a:solidFill>
                <a:latin typeface="Arial" pitchFamily="34" charset="0"/>
                <a:cs typeface="Arial" pitchFamily="34" charset="0"/>
              </a:rPr>
              <a:t>a. Sợi bông</a:t>
            </a:r>
          </a:p>
        </p:txBody>
      </p:sp>
      <p:sp>
        <p:nvSpPr>
          <p:cNvPr id="31754" name="Text Box 10"/>
          <p:cNvSpPr txBox="1">
            <a:spLocks noChangeArrowheads="1"/>
          </p:cNvSpPr>
          <p:nvPr/>
        </p:nvSpPr>
        <p:spPr bwMode="auto">
          <a:xfrm>
            <a:off x="2000250" y="3714750"/>
            <a:ext cx="234315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99"/>
                </a:solidFill>
                <a:latin typeface="Arial" pitchFamily="34" charset="0"/>
                <a:cs typeface="Arial" pitchFamily="34" charset="0"/>
              </a:rPr>
              <a:t>b. Tơ tằm</a:t>
            </a:r>
          </a:p>
        </p:txBody>
      </p:sp>
      <p:sp>
        <p:nvSpPr>
          <p:cNvPr id="31756" name="Oval 12"/>
          <p:cNvSpPr>
            <a:spLocks noChangeArrowheads="1"/>
          </p:cNvSpPr>
          <p:nvPr/>
        </p:nvSpPr>
        <p:spPr bwMode="auto">
          <a:xfrm flipV="1">
            <a:off x="1885950" y="3771898"/>
            <a:ext cx="514350" cy="521494"/>
          </a:xfrm>
          <a:prstGeom prst="ellipse">
            <a:avLst/>
          </a:prstGeom>
          <a:noFill/>
          <a:ln w="28575">
            <a:solidFill>
              <a:srgbClr val="FF3300"/>
            </a:solidFill>
            <a:round/>
            <a:headEnd/>
            <a:tailEnd/>
          </a:ln>
          <a:effectLst/>
        </p:spPr>
        <p:txBody>
          <a:bodyPr wrap="none" anchor="ctr"/>
          <a:lstStyle/>
          <a:p>
            <a:endParaRPr lang="en-US" sz="3000">
              <a:latin typeface="Arial" pitchFamily="34" charset="0"/>
              <a:cs typeface="Arial" pitchFamily="34" charset="0"/>
            </a:endParaRPr>
          </a:p>
        </p:txBody>
      </p:sp>
      <p:grpSp>
        <p:nvGrpSpPr>
          <p:cNvPr id="31757" name="Group 13"/>
          <p:cNvGrpSpPr>
            <a:grpSpLocks/>
          </p:cNvGrpSpPr>
          <p:nvPr/>
        </p:nvGrpSpPr>
        <p:grpSpPr bwMode="auto">
          <a:xfrm rot="-501996">
            <a:off x="2072816" y="3215815"/>
            <a:ext cx="228600" cy="228600"/>
            <a:chOff x="432" y="2352"/>
            <a:chExt cx="192" cy="192"/>
          </a:xfrm>
        </p:grpSpPr>
        <p:sp>
          <p:nvSpPr>
            <p:cNvPr id="31758" name="Line 14"/>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sp>
          <p:nvSpPr>
            <p:cNvPr id="31759" name="Line 15"/>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grpSp>
      <p:grpSp>
        <p:nvGrpSpPr>
          <p:cNvPr id="31760" name="Group 16"/>
          <p:cNvGrpSpPr>
            <a:grpSpLocks/>
          </p:cNvGrpSpPr>
          <p:nvPr/>
        </p:nvGrpSpPr>
        <p:grpSpPr bwMode="auto">
          <a:xfrm rot="-501996">
            <a:off x="4644565" y="3958765"/>
            <a:ext cx="228600" cy="228600"/>
            <a:chOff x="432" y="2352"/>
            <a:chExt cx="192" cy="192"/>
          </a:xfrm>
        </p:grpSpPr>
        <p:sp>
          <p:nvSpPr>
            <p:cNvPr id="31761" name="Line 17"/>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sp>
          <p:nvSpPr>
            <p:cNvPr id="31762" name="Line 18"/>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grpSp>
      <p:grpSp>
        <p:nvGrpSpPr>
          <p:cNvPr id="31763" name="Group 19"/>
          <p:cNvGrpSpPr>
            <a:grpSpLocks/>
          </p:cNvGrpSpPr>
          <p:nvPr/>
        </p:nvGrpSpPr>
        <p:grpSpPr bwMode="auto">
          <a:xfrm rot="-501996">
            <a:off x="4644564" y="3272966"/>
            <a:ext cx="228600" cy="228600"/>
            <a:chOff x="432" y="2352"/>
            <a:chExt cx="192" cy="192"/>
          </a:xfrm>
        </p:grpSpPr>
        <p:sp>
          <p:nvSpPr>
            <p:cNvPr id="31764" name="Line 20"/>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sp>
          <p:nvSpPr>
            <p:cNvPr id="31765" name="Line 21"/>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grpSp>
    </p:spTree>
    <p:extLst>
      <p:ext uri="{BB962C8B-B14F-4D97-AF65-F5344CB8AC3E}">
        <p14:creationId xmlns:p14="http://schemas.microsoft.com/office/powerpoint/2010/main" val="362333171"/>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0-#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50"/>
                                        </p:tgtEl>
                                        <p:attrNameLst>
                                          <p:attrName>style.visibility</p:attrName>
                                        </p:attrNameLst>
                                      </p:cBhvr>
                                      <p:to>
                                        <p:strVal val="visible"/>
                                      </p:to>
                                    </p:set>
                                    <p:anim calcmode="lin" valueType="num">
                                      <p:cBhvr additive="base">
                                        <p:cTn id="11" dur="1000" fill="hold"/>
                                        <p:tgtEl>
                                          <p:spTgt spid="31750"/>
                                        </p:tgtEl>
                                        <p:attrNameLst>
                                          <p:attrName>ppt_x</p:attrName>
                                        </p:attrNameLst>
                                      </p:cBhvr>
                                      <p:tavLst>
                                        <p:tav tm="0">
                                          <p:val>
                                            <p:strVal val="0-#ppt_w/2"/>
                                          </p:val>
                                        </p:tav>
                                        <p:tav tm="100000">
                                          <p:val>
                                            <p:strVal val="#ppt_x"/>
                                          </p:val>
                                        </p:tav>
                                      </p:tavLst>
                                    </p:anim>
                                    <p:anim calcmode="lin" valueType="num">
                                      <p:cBhvr additive="base">
                                        <p:cTn id="12" dur="1000" fill="hold"/>
                                        <p:tgtEl>
                                          <p:spTgt spid="3175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1753"/>
                                        </p:tgtEl>
                                        <p:attrNameLst>
                                          <p:attrName>style.visibility</p:attrName>
                                        </p:attrNameLst>
                                      </p:cBhvr>
                                      <p:to>
                                        <p:strVal val="visible"/>
                                      </p:to>
                                    </p:set>
                                    <p:anim calcmode="lin" valueType="num">
                                      <p:cBhvr additive="base">
                                        <p:cTn id="16" dur="500" fill="hold"/>
                                        <p:tgtEl>
                                          <p:spTgt spid="31753"/>
                                        </p:tgtEl>
                                        <p:attrNameLst>
                                          <p:attrName>ppt_x</p:attrName>
                                        </p:attrNameLst>
                                      </p:cBhvr>
                                      <p:tavLst>
                                        <p:tav tm="0">
                                          <p:val>
                                            <p:strVal val="0-#ppt_w/2"/>
                                          </p:val>
                                        </p:tav>
                                        <p:tav tm="100000">
                                          <p:val>
                                            <p:strVal val="#ppt_x"/>
                                          </p:val>
                                        </p:tav>
                                      </p:tavLst>
                                    </p:anim>
                                    <p:anim calcmode="lin" valueType="num">
                                      <p:cBhvr additive="base">
                                        <p:cTn id="17" dur="500" fill="hold"/>
                                        <p:tgtEl>
                                          <p:spTgt spid="3175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1754"/>
                                        </p:tgtEl>
                                        <p:attrNameLst>
                                          <p:attrName>style.visibility</p:attrName>
                                        </p:attrNameLst>
                                      </p:cBhvr>
                                      <p:to>
                                        <p:strVal val="visible"/>
                                      </p:to>
                                    </p:set>
                                    <p:anim calcmode="lin" valueType="num">
                                      <p:cBhvr additive="base">
                                        <p:cTn id="20" dur="500" fill="hold"/>
                                        <p:tgtEl>
                                          <p:spTgt spid="31754"/>
                                        </p:tgtEl>
                                        <p:attrNameLst>
                                          <p:attrName>ppt_x</p:attrName>
                                        </p:attrNameLst>
                                      </p:cBhvr>
                                      <p:tavLst>
                                        <p:tav tm="0">
                                          <p:val>
                                            <p:strVal val="0-#ppt_w/2"/>
                                          </p:val>
                                        </p:tav>
                                        <p:tav tm="100000">
                                          <p:val>
                                            <p:strVal val="#ppt_x"/>
                                          </p:val>
                                        </p:tav>
                                      </p:tavLst>
                                    </p:anim>
                                    <p:anim calcmode="lin" valueType="num">
                                      <p:cBhvr additive="base">
                                        <p:cTn id="21" dur="500" fill="hold"/>
                                        <p:tgtEl>
                                          <p:spTgt spid="3175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1751"/>
                                        </p:tgtEl>
                                        <p:attrNameLst>
                                          <p:attrName>style.visibility</p:attrName>
                                        </p:attrNameLst>
                                      </p:cBhvr>
                                      <p:to>
                                        <p:strVal val="visible"/>
                                      </p:to>
                                    </p:set>
                                    <p:anim calcmode="lin" valueType="num">
                                      <p:cBhvr additive="base">
                                        <p:cTn id="24" dur="500" fill="hold"/>
                                        <p:tgtEl>
                                          <p:spTgt spid="31751"/>
                                        </p:tgtEl>
                                        <p:attrNameLst>
                                          <p:attrName>ppt_x</p:attrName>
                                        </p:attrNameLst>
                                      </p:cBhvr>
                                      <p:tavLst>
                                        <p:tav tm="0">
                                          <p:val>
                                            <p:strVal val="0-#ppt_w/2"/>
                                          </p:val>
                                        </p:tav>
                                        <p:tav tm="100000">
                                          <p:val>
                                            <p:strVal val="#ppt_x"/>
                                          </p:val>
                                        </p:tav>
                                      </p:tavLst>
                                    </p:anim>
                                    <p:anim calcmode="lin" valueType="num">
                                      <p:cBhvr additive="base">
                                        <p:cTn id="25" dur="500" fill="hold"/>
                                        <p:tgtEl>
                                          <p:spTgt spid="3175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1752"/>
                                        </p:tgtEl>
                                        <p:attrNameLst>
                                          <p:attrName>style.visibility</p:attrName>
                                        </p:attrNameLst>
                                      </p:cBhvr>
                                      <p:to>
                                        <p:strVal val="visible"/>
                                      </p:to>
                                    </p:set>
                                    <p:anim calcmode="lin" valueType="num">
                                      <p:cBhvr additive="base">
                                        <p:cTn id="28" dur="500" fill="hold"/>
                                        <p:tgtEl>
                                          <p:spTgt spid="31752"/>
                                        </p:tgtEl>
                                        <p:attrNameLst>
                                          <p:attrName>ppt_x</p:attrName>
                                        </p:attrNameLst>
                                      </p:cBhvr>
                                      <p:tavLst>
                                        <p:tav tm="0">
                                          <p:val>
                                            <p:strVal val="0-#ppt_w/2"/>
                                          </p:val>
                                        </p:tav>
                                        <p:tav tm="100000">
                                          <p:val>
                                            <p:strVal val="#ppt_x"/>
                                          </p:val>
                                        </p:tav>
                                      </p:tavLst>
                                    </p:anim>
                                    <p:anim calcmode="lin" valueType="num">
                                      <p:cBhvr additive="base">
                                        <p:cTn id="29" dur="500" fill="hold"/>
                                        <p:tgtEl>
                                          <p:spTgt spid="317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1754"/>
                    </p:tgtEl>
                  </p:cond>
                </p:stCondLst>
                <p:endSync evt="end" delay="0">
                  <p:rtn val="all"/>
                </p:endSync>
                <p:childTnLst>
                  <p:par>
                    <p:cTn id="31" fill="hold">
                      <p:stCondLst>
                        <p:cond delay="0"/>
                      </p:stCondLst>
                      <p:childTnLst>
                        <p:par>
                          <p:cTn id="32" fill="hold">
                            <p:stCondLst>
                              <p:cond delay="0"/>
                            </p:stCondLst>
                            <p:childTnLst>
                              <p:par>
                                <p:cTn id="33" presetID="3" presetClass="emph" presetSubtype="1" grpId="1" nodeType="clickEffect">
                                  <p:stCondLst>
                                    <p:cond delay="0"/>
                                  </p:stCondLst>
                                  <p:childTnLst>
                                    <p:set>
                                      <p:cBhvr override="childStyle">
                                        <p:cTn id="34" dur="indefinite"/>
                                        <p:tgtEl>
                                          <p:spTgt spid="31754"/>
                                        </p:tgtEl>
                                        <p:attrNameLst>
                                          <p:attrName>style.color</p:attrName>
                                        </p:attrNameLst>
                                      </p:cBhvr>
                                      <p:to>
                                        <p:clrVal>
                                          <a:srgbClr val="FF0066"/>
                                        </p:clrVal>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par>
                                <p:cTn id="35" presetID="22" presetClass="entr" presetSubtype="4" fill="hold" grpId="0" nodeType="withEffect">
                                  <p:stCondLst>
                                    <p:cond delay="0"/>
                                  </p:stCondLst>
                                  <p:childTnLst>
                                    <p:set>
                                      <p:cBhvr>
                                        <p:cTn id="36" dur="1" fill="hold">
                                          <p:stCondLst>
                                            <p:cond delay="0"/>
                                          </p:stCondLst>
                                        </p:cTn>
                                        <p:tgtEl>
                                          <p:spTgt spid="31756"/>
                                        </p:tgtEl>
                                        <p:attrNameLst>
                                          <p:attrName>style.visibility</p:attrName>
                                        </p:attrNameLst>
                                      </p:cBhvr>
                                      <p:to>
                                        <p:strVal val="visible"/>
                                      </p:to>
                                    </p:set>
                                    <p:animEffect transition="in" filter="wipe(down)">
                                      <p:cBhvr>
                                        <p:cTn id="37" dur="500"/>
                                        <p:tgtEl>
                                          <p:spTgt spid="31756"/>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1754"/>
                  </p:tgtEl>
                </p:cond>
              </p:nextCondLst>
            </p:seq>
            <p:seq concurrent="1" nextAc="seek">
              <p:cTn id="38" restart="whenNotActive" fill="hold" evtFilter="cancelBubble" nodeType="interactiveSeq">
                <p:stCondLst>
                  <p:cond evt="onClick" delay="0">
                    <p:tgtEl>
                      <p:spTgt spid="31752"/>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1760"/>
                                        </p:tgtEl>
                                        <p:attrNameLst>
                                          <p:attrName>style.visibility</p:attrName>
                                        </p:attrNameLst>
                                      </p:cBhvr>
                                      <p:to>
                                        <p:strVal val="visible"/>
                                      </p:to>
                                    </p:set>
                                    <p:animEffect transition="in" filter="wipe(up)">
                                      <p:cBhvr>
                                        <p:cTn id="43" dur="500"/>
                                        <p:tgtEl>
                                          <p:spTgt spid="31760"/>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2"/>
                  </p:tgtEl>
                </p:cond>
              </p:nextCondLst>
            </p:seq>
            <p:seq concurrent="1" nextAc="seek">
              <p:cTn id="44" restart="whenNotActive" fill="hold" evtFilter="cancelBubble" nodeType="interactiveSeq">
                <p:stCondLst>
                  <p:cond evt="onClick" delay="0">
                    <p:tgtEl>
                      <p:spTgt spid="31751"/>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1763"/>
                                        </p:tgtEl>
                                        <p:attrNameLst>
                                          <p:attrName>style.visibility</p:attrName>
                                        </p:attrNameLst>
                                      </p:cBhvr>
                                      <p:to>
                                        <p:strVal val="visible"/>
                                      </p:to>
                                    </p:set>
                                    <p:animEffect transition="in" filter="wipe(up)">
                                      <p:cBhvr>
                                        <p:cTn id="49" dur="500"/>
                                        <p:tgtEl>
                                          <p:spTgt spid="31763"/>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1"/>
                  </p:tgtEl>
                </p:cond>
              </p:nextCondLst>
            </p:seq>
            <p:seq concurrent="1" nextAc="seek">
              <p:cTn id="50" restart="whenNotActive" fill="hold" evtFilter="cancelBubble" nodeType="interactiveSeq">
                <p:stCondLst>
                  <p:cond evt="onClick" delay="0">
                    <p:tgtEl>
                      <p:spTgt spid="31753"/>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1757"/>
                                        </p:tgtEl>
                                        <p:attrNameLst>
                                          <p:attrName>style.visibility</p:attrName>
                                        </p:attrNameLst>
                                      </p:cBhvr>
                                      <p:to>
                                        <p:strVal val="visible"/>
                                      </p:to>
                                    </p:set>
                                    <p:animEffect transition="in" filter="wipe(up)">
                                      <p:cBhvr>
                                        <p:cTn id="55" dur="500"/>
                                        <p:tgtEl>
                                          <p:spTgt spid="31757"/>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753"/>
                  </p:tgtEl>
                </p:cond>
              </p:nextCondLst>
            </p:seq>
          </p:childTnLst>
        </p:cTn>
      </p:par>
    </p:tnLst>
    <p:bldLst>
      <p:bldP spid="31749" grpId="0"/>
      <p:bldP spid="31750" grpId="0"/>
      <p:bldP spid="31751" grpId="0"/>
      <p:bldP spid="31752" grpId="0"/>
      <p:bldP spid="31753" grpId="0"/>
      <p:bldP spid="31754" grpId="0"/>
      <p:bldP spid="31754" grpId="1"/>
      <p:bldP spid="317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2260600" y="163949"/>
            <a:ext cx="6781800" cy="138499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ct val="50000"/>
              </a:spcBef>
            </a:pP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Chất</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dẻo</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có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tính</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chất</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chung</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là: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Cách</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điện</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cách</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nhiệt</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nhe</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rất</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bền</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kho</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vơ</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có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tính</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dẻo</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ở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nhiệt</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đô</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 </a:t>
            </a:r>
            <a:r>
              <a:rPr lang="en-US" sz="2800" dirty="0" err="1">
                <a:solidFill>
                  <a:srgbClr val="0000CC"/>
                </a:solidFill>
                <a:effectLst>
                  <a:outerShdw blurRad="38100" dist="38100" dir="2700000" algn="tl">
                    <a:srgbClr val="000000">
                      <a:alpha val="43137"/>
                    </a:srgbClr>
                  </a:outerShdw>
                </a:effectLst>
                <a:latin typeface="Arial" pitchFamily="34" charset="0"/>
                <a:cs typeface="Arial" pitchFamily="34" charset="0"/>
              </a:rPr>
              <a:t>cao</a:t>
            </a:r>
            <a:r>
              <a:rPr lang="en-US" sz="2800" dirty="0">
                <a:solidFill>
                  <a:srgbClr val="0000CC"/>
                </a:solidFill>
                <a:effectLst>
                  <a:outerShdw blurRad="38100" dist="38100" dir="2700000" algn="tl">
                    <a:srgbClr val="000000">
                      <a:alpha val="43137"/>
                    </a:srgbClr>
                  </a:outerShdw>
                </a:effectLst>
                <a:latin typeface="Arial" pitchFamily="34" charset="0"/>
                <a:cs typeface="Arial" pitchFamily="34" charset="0"/>
              </a:rPr>
              <a:t>.</a:t>
            </a:r>
          </a:p>
        </p:txBody>
      </p:sp>
      <p:sp>
        <p:nvSpPr>
          <p:cNvPr id="12" name="Text Box 8"/>
          <p:cNvSpPr txBox="1">
            <a:spLocks noChangeArrowheads="1"/>
          </p:cNvSpPr>
          <p:nvPr/>
        </p:nvSpPr>
        <p:spPr bwMode="auto">
          <a:xfrm>
            <a:off x="2184400" y="1676400"/>
            <a:ext cx="3200400" cy="523220"/>
          </a:xfrm>
          <a:prstGeom prst="rect">
            <a:avLst/>
          </a:prstGeom>
          <a:noFill/>
          <a:ln w="9525">
            <a:noFill/>
            <a:miter lim="800000"/>
            <a:headEnd/>
            <a:tailEnd/>
          </a:ln>
          <a:effectLst/>
        </p:spPr>
        <p:txBody>
          <a:bodyPr wrap="square">
            <a:spAutoFit/>
          </a:bodyPr>
          <a:lstStyle/>
          <a:p>
            <a:r>
              <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a:t>
            </a:r>
            <a:r>
              <a:rPr lang="en-US" sz="2800" i="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Đúng</a:t>
            </a:r>
            <a:endParaRPr lang="en-US" sz="2800" i="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3" name="Text Box 9"/>
          <p:cNvSpPr txBox="1">
            <a:spLocks noChangeArrowheads="1"/>
          </p:cNvSpPr>
          <p:nvPr/>
        </p:nvSpPr>
        <p:spPr bwMode="auto">
          <a:xfrm>
            <a:off x="2184400" y="2362200"/>
            <a:ext cx="3200400" cy="523220"/>
          </a:xfrm>
          <a:prstGeom prst="rect">
            <a:avLst/>
          </a:prstGeom>
          <a:noFill/>
          <a:ln w="9525">
            <a:noFill/>
            <a:miter lim="800000"/>
            <a:headEnd/>
            <a:tailEnd/>
          </a:ln>
          <a:effectLst/>
        </p:spPr>
        <p:txBody>
          <a:bodyPr wrap="square">
            <a:spAutoFit/>
          </a:bodyPr>
          <a:lstStyle/>
          <a:p>
            <a:r>
              <a:rPr lang="en-US" sz="2800"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 </a:t>
            </a:r>
            <a:r>
              <a:rPr lang="en-US" sz="2800" dirty="0" err="1">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Sai</a:t>
            </a:r>
            <a:endParaRPr lang="en-US" sz="280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6126970"/>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par>
                          <p:cTn id="14" fill="hold">
                            <p:stCondLst>
                              <p:cond delay="500"/>
                            </p:stCondLst>
                            <p:childTnLst>
                              <p:par>
                                <p:cTn id="15" presetID="4"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par>
                                <p:cTn id="21" presetID="4"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par>
                          <p:cTn id="24" fill="hold">
                            <p:stCondLst>
                              <p:cond delay="1000"/>
                            </p:stCondLst>
                            <p:childTnLst>
                              <p:par>
                                <p:cTn id="25" presetID="4" presetClass="entr" presetSubtype="3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out)">
                                      <p:cBhvr>
                                        <p:cTn id="27" dur="500"/>
                                        <p:tgtEl>
                                          <p:spTgt spid="11"/>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out)">
                                      <p:cBhvr>
                                        <p:cTn id="30" dur="500"/>
                                        <p:tgtEl>
                                          <p:spTgt spid="12"/>
                                        </p:tgtEl>
                                      </p:cBhvr>
                                    </p:animEffect>
                                  </p:childTnLst>
                                </p:cTn>
                              </p:par>
                              <p:par>
                                <p:cTn id="31" presetID="4" presetClass="entr" presetSubtype="3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ou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p:bldP spid="12" grpId="1"/>
      <p:bldP spid="13" grpId="0"/>
      <p:bldP spid="13" grpId="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257300" y="457200"/>
            <a:ext cx="6572250" cy="553998"/>
          </a:xfrm>
          <a:prstGeom prst="rect">
            <a:avLst/>
          </a:prstGeom>
          <a:noFill/>
          <a:ln w="9525">
            <a:noFill/>
            <a:miter lim="800000"/>
            <a:headEnd/>
            <a:tailEnd/>
          </a:ln>
          <a:effectLst/>
        </p:spPr>
        <p:txBody>
          <a:bodyPr wrap="square">
            <a:spAutoFit/>
          </a:bodyPr>
          <a:lstStyle/>
          <a:p>
            <a:pPr>
              <a:spcBef>
                <a:spcPct val="50000"/>
              </a:spcBef>
            </a:pPr>
            <a:r>
              <a:rPr lang="en-US" sz="3000" b="1">
                <a:solidFill>
                  <a:srgbClr val="0033CC"/>
                </a:solidFill>
                <a:latin typeface="Arial" pitchFamily="34" charset="0"/>
                <a:cs typeface="Arial" pitchFamily="34" charset="0"/>
              </a:rPr>
              <a:t>- Chọn chữ cái trước ý đúng nhất.</a:t>
            </a:r>
          </a:p>
        </p:txBody>
      </p:sp>
      <p:sp>
        <p:nvSpPr>
          <p:cNvPr id="32773" name="Text Box 5"/>
          <p:cNvSpPr txBox="1">
            <a:spLocks noChangeArrowheads="1"/>
          </p:cNvSpPr>
          <p:nvPr/>
        </p:nvSpPr>
        <p:spPr bwMode="auto">
          <a:xfrm>
            <a:off x="1314450" y="1200151"/>
            <a:ext cx="6686550" cy="1015663"/>
          </a:xfrm>
          <a:prstGeom prst="rect">
            <a:avLst/>
          </a:prstGeom>
          <a:noFill/>
          <a:ln w="9525">
            <a:noFill/>
            <a:miter lim="800000"/>
            <a:headEnd/>
            <a:tailEnd/>
          </a:ln>
          <a:effectLst/>
        </p:spPr>
        <p:txBody>
          <a:bodyPr wrap="square">
            <a:spAutoFit/>
          </a:bodyPr>
          <a:lstStyle/>
          <a:p>
            <a:pPr marL="214313" indent="-214313">
              <a:spcBef>
                <a:spcPct val="50000"/>
              </a:spcBef>
            </a:pPr>
            <a:r>
              <a:rPr lang="en-US" sz="3000" b="1">
                <a:solidFill>
                  <a:srgbClr val="0033CC"/>
                </a:solidFill>
                <a:latin typeface="Arial" pitchFamily="34" charset="0"/>
                <a:cs typeface="Arial" pitchFamily="34" charset="0"/>
              </a:rPr>
              <a:t>2. Sợi bông, sợi đay, sợi gai, tơ tằm và sợi lanh có tên chung là gì?</a:t>
            </a:r>
          </a:p>
        </p:txBody>
      </p:sp>
      <p:sp>
        <p:nvSpPr>
          <p:cNvPr id="32774" name="Text Box 6"/>
          <p:cNvSpPr txBox="1">
            <a:spLocks noChangeArrowheads="1"/>
          </p:cNvSpPr>
          <p:nvPr/>
        </p:nvSpPr>
        <p:spPr bwMode="auto">
          <a:xfrm>
            <a:off x="2228850" y="2571750"/>
            <a:ext cx="422910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CC"/>
                </a:solidFill>
                <a:latin typeface="Arial" pitchFamily="34" charset="0"/>
                <a:cs typeface="Arial" pitchFamily="34" charset="0"/>
              </a:rPr>
              <a:t>a. Tơ sợi tự nhiên</a:t>
            </a:r>
          </a:p>
        </p:txBody>
      </p:sp>
      <p:sp>
        <p:nvSpPr>
          <p:cNvPr id="32775" name="Text Box 7"/>
          <p:cNvSpPr txBox="1">
            <a:spLocks noChangeArrowheads="1"/>
          </p:cNvSpPr>
          <p:nvPr/>
        </p:nvSpPr>
        <p:spPr bwMode="auto">
          <a:xfrm>
            <a:off x="2228850" y="3200400"/>
            <a:ext cx="428625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CC"/>
                </a:solidFill>
                <a:latin typeface="Arial" pitchFamily="34" charset="0"/>
                <a:cs typeface="Arial" pitchFamily="34" charset="0"/>
              </a:rPr>
              <a:t>b. Tơ sợi nhân tạo</a:t>
            </a:r>
          </a:p>
        </p:txBody>
      </p:sp>
      <p:sp>
        <p:nvSpPr>
          <p:cNvPr id="32778" name="Oval 10"/>
          <p:cNvSpPr>
            <a:spLocks noChangeArrowheads="1"/>
          </p:cNvSpPr>
          <p:nvPr/>
        </p:nvSpPr>
        <p:spPr bwMode="auto">
          <a:xfrm>
            <a:off x="2228850" y="2743200"/>
            <a:ext cx="342900" cy="285750"/>
          </a:xfrm>
          <a:prstGeom prst="ellipse">
            <a:avLst/>
          </a:prstGeom>
          <a:noFill/>
          <a:ln w="28575">
            <a:solidFill>
              <a:srgbClr val="FF3300"/>
            </a:solidFill>
            <a:round/>
            <a:headEnd/>
            <a:tailEnd/>
          </a:ln>
          <a:effectLst/>
        </p:spPr>
        <p:txBody>
          <a:bodyPr wrap="none" anchor="ctr"/>
          <a:lstStyle/>
          <a:p>
            <a:endParaRPr lang="en-US" sz="3000">
              <a:latin typeface="Arial" pitchFamily="34" charset="0"/>
              <a:cs typeface="Arial" pitchFamily="34" charset="0"/>
            </a:endParaRPr>
          </a:p>
        </p:txBody>
      </p:sp>
      <p:grpSp>
        <p:nvGrpSpPr>
          <p:cNvPr id="32779" name="Group 11"/>
          <p:cNvGrpSpPr>
            <a:grpSpLocks/>
          </p:cNvGrpSpPr>
          <p:nvPr/>
        </p:nvGrpSpPr>
        <p:grpSpPr bwMode="auto">
          <a:xfrm rot="-501996">
            <a:off x="2244265" y="3387266"/>
            <a:ext cx="228600" cy="228600"/>
            <a:chOff x="432" y="2352"/>
            <a:chExt cx="192" cy="192"/>
          </a:xfrm>
        </p:grpSpPr>
        <p:sp>
          <p:nvSpPr>
            <p:cNvPr id="32780" name="Line 12"/>
            <p:cNvSpPr>
              <a:spLocks noChangeShapeType="1"/>
            </p:cNvSpPr>
            <p:nvPr/>
          </p:nvSpPr>
          <p:spPr bwMode="auto">
            <a:xfrm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sp>
          <p:nvSpPr>
            <p:cNvPr id="32781" name="Line 13"/>
            <p:cNvSpPr>
              <a:spLocks noChangeShapeType="1"/>
            </p:cNvSpPr>
            <p:nvPr/>
          </p:nvSpPr>
          <p:spPr bwMode="auto">
            <a:xfrm rot="16200000" flipV="1">
              <a:off x="432" y="2376"/>
              <a:ext cx="192" cy="144"/>
            </a:xfrm>
            <a:prstGeom prst="line">
              <a:avLst/>
            </a:prstGeom>
            <a:noFill/>
            <a:ln w="28575">
              <a:solidFill>
                <a:srgbClr val="FF3300"/>
              </a:solidFill>
              <a:round/>
              <a:headEnd/>
              <a:tailEnd/>
            </a:ln>
            <a:effectLst/>
          </p:spPr>
          <p:txBody>
            <a:bodyPr/>
            <a:lstStyle/>
            <a:p>
              <a:endParaRPr lang="en-US" sz="3000">
                <a:latin typeface="Arial" pitchFamily="34" charset="0"/>
                <a:cs typeface="Arial" pitchFamily="34" charset="0"/>
              </a:endParaRPr>
            </a:p>
          </p:txBody>
        </p:sp>
      </p:grpSp>
    </p:spTree>
    <p:extLst>
      <p:ext uri="{BB962C8B-B14F-4D97-AF65-F5344CB8AC3E}">
        <p14:creationId xmlns:p14="http://schemas.microsoft.com/office/powerpoint/2010/main" val="1768883974"/>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1000" fill="hold"/>
                                        <p:tgtEl>
                                          <p:spTgt spid="32773"/>
                                        </p:tgtEl>
                                        <p:attrNameLst>
                                          <p:attrName>ppt_x</p:attrName>
                                        </p:attrNameLst>
                                      </p:cBhvr>
                                      <p:tavLst>
                                        <p:tav tm="0">
                                          <p:val>
                                            <p:strVal val="0-#ppt_w/2"/>
                                          </p:val>
                                        </p:tav>
                                        <p:tav tm="100000">
                                          <p:val>
                                            <p:strVal val="#ppt_x"/>
                                          </p:val>
                                        </p:tav>
                                      </p:tavLst>
                                    </p:anim>
                                    <p:anim calcmode="lin" valueType="num">
                                      <p:cBhvr additive="base">
                                        <p:cTn id="8" dur="1000" fill="hold"/>
                                        <p:tgtEl>
                                          <p:spTgt spid="3277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additive="base">
                                        <p:cTn id="12" dur="1000" fill="hold"/>
                                        <p:tgtEl>
                                          <p:spTgt spid="32774"/>
                                        </p:tgtEl>
                                        <p:attrNameLst>
                                          <p:attrName>ppt_x</p:attrName>
                                        </p:attrNameLst>
                                      </p:cBhvr>
                                      <p:tavLst>
                                        <p:tav tm="0">
                                          <p:val>
                                            <p:strVal val="0-#ppt_w/2"/>
                                          </p:val>
                                        </p:tav>
                                        <p:tav tm="100000">
                                          <p:val>
                                            <p:strVal val="#ppt_x"/>
                                          </p:val>
                                        </p:tav>
                                      </p:tavLst>
                                    </p:anim>
                                    <p:anim calcmode="lin" valueType="num">
                                      <p:cBhvr additive="base">
                                        <p:cTn id="13" dur="1000" fill="hold"/>
                                        <p:tgtEl>
                                          <p:spTgt spid="3277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additive="base">
                                        <p:cTn id="17" dur="1000" fill="hold"/>
                                        <p:tgtEl>
                                          <p:spTgt spid="32775"/>
                                        </p:tgtEl>
                                        <p:attrNameLst>
                                          <p:attrName>ppt_x</p:attrName>
                                        </p:attrNameLst>
                                      </p:cBhvr>
                                      <p:tavLst>
                                        <p:tav tm="0">
                                          <p:val>
                                            <p:strVal val="0-#ppt_w/2"/>
                                          </p:val>
                                        </p:tav>
                                        <p:tav tm="100000">
                                          <p:val>
                                            <p:strVal val="#ppt_x"/>
                                          </p:val>
                                        </p:tav>
                                      </p:tavLst>
                                    </p:anim>
                                    <p:anim calcmode="lin" valueType="num">
                                      <p:cBhvr additive="base">
                                        <p:cTn id="18" dur="1000" fill="hold"/>
                                        <p:tgtEl>
                                          <p:spTgt spid="327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2774"/>
                    </p:tgtEl>
                  </p:cond>
                </p:stCondLst>
                <p:endSync evt="end" delay="0">
                  <p:rtn val="all"/>
                </p:endSync>
                <p:childTnLst>
                  <p:par>
                    <p:cTn id="20" fill="hold">
                      <p:stCondLst>
                        <p:cond delay="0"/>
                      </p:stCondLst>
                      <p:childTnLst>
                        <p:par>
                          <p:cTn id="21" fill="hold">
                            <p:stCondLst>
                              <p:cond delay="0"/>
                            </p:stCondLst>
                            <p:childTnLst>
                              <p:par>
                                <p:cTn id="22" presetID="3" presetClass="emph" presetSubtype="1" grpId="1" nodeType="clickEffect">
                                  <p:stCondLst>
                                    <p:cond delay="0"/>
                                  </p:stCondLst>
                                  <p:childTnLst>
                                    <p:set>
                                      <p:cBhvr override="childStyle">
                                        <p:cTn id="23" dur="indefinite"/>
                                        <p:tgtEl>
                                          <p:spTgt spid="32774"/>
                                        </p:tgtEl>
                                        <p:attrNameLst>
                                          <p:attrName>style.color</p:attrName>
                                        </p:attrNameLst>
                                      </p:cBhvr>
                                      <p:to>
                                        <p:clrVal>
                                          <a:srgbClr val="FF0066"/>
                                        </p:clrVal>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par>
                                <p:cTn id="24" presetID="22" presetClass="entr" presetSubtype="4" fill="hold" grpId="0" nodeType="withEffect">
                                  <p:stCondLst>
                                    <p:cond delay="0"/>
                                  </p:stCondLst>
                                  <p:childTnLst>
                                    <p:set>
                                      <p:cBhvr>
                                        <p:cTn id="25" dur="1" fill="hold">
                                          <p:stCondLst>
                                            <p:cond delay="0"/>
                                          </p:stCondLst>
                                        </p:cTn>
                                        <p:tgtEl>
                                          <p:spTgt spid="32778"/>
                                        </p:tgtEl>
                                        <p:attrNameLst>
                                          <p:attrName>style.visibility</p:attrName>
                                        </p:attrNameLst>
                                      </p:cBhvr>
                                      <p:to>
                                        <p:strVal val="visible"/>
                                      </p:to>
                                    </p:set>
                                    <p:animEffect transition="in" filter="wipe(down)">
                                      <p:cBhvr>
                                        <p:cTn id="26" dur="500"/>
                                        <p:tgtEl>
                                          <p:spTgt spid="32778"/>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32774"/>
                  </p:tgtEl>
                </p:cond>
              </p:nextCondLst>
            </p:seq>
            <p:seq concurrent="1" nextAc="seek">
              <p:cTn id="27" restart="whenNotActive" fill="hold" evtFilter="cancelBubble" nodeType="interactiveSeq">
                <p:stCondLst>
                  <p:cond evt="onClick" delay="0">
                    <p:tgtEl>
                      <p:spTgt spid="32775"/>
                    </p:tgtEl>
                  </p:cond>
                </p:stCondLst>
                <p:endSync evt="end" delay="0">
                  <p:rtn val="all"/>
                </p:endSync>
                <p:childTnLst>
                  <p:par>
                    <p:cTn id="28" fill="hold">
                      <p:stCondLst>
                        <p:cond delay="0"/>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2779"/>
                                        </p:tgtEl>
                                        <p:attrNameLst>
                                          <p:attrName>style.visibility</p:attrName>
                                        </p:attrNameLst>
                                      </p:cBhvr>
                                      <p:to>
                                        <p:strVal val="visible"/>
                                      </p:to>
                                    </p:set>
                                    <p:animEffect transition="in" filter="wipe(up)">
                                      <p:cBhvr>
                                        <p:cTn id="32" dur="500"/>
                                        <p:tgtEl>
                                          <p:spTgt spid="3277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775"/>
                  </p:tgtEl>
                </p:cond>
              </p:nextCondLst>
            </p:seq>
          </p:childTnLst>
        </p:cTn>
      </p:par>
    </p:tnLst>
    <p:bldLst>
      <p:bldP spid="32773" grpId="0"/>
      <p:bldP spid="32774" grpId="0"/>
      <p:bldP spid="32774" grpId="1"/>
      <p:bldP spid="32775" grpId="0"/>
      <p:bldP spid="327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1371600" y="800101"/>
            <a:ext cx="6400800" cy="1477328"/>
          </a:xfrm>
          <a:prstGeom prst="rect">
            <a:avLst/>
          </a:prstGeom>
          <a:noFill/>
          <a:ln w="9525">
            <a:noFill/>
            <a:miter lim="800000"/>
            <a:headEnd/>
            <a:tailEnd/>
          </a:ln>
          <a:effectLst/>
        </p:spPr>
        <p:txBody>
          <a:bodyPr>
            <a:spAutoFit/>
          </a:bodyPr>
          <a:lstStyle/>
          <a:p>
            <a:pPr marL="260747" indent="-260747" algn="just">
              <a:spcBef>
                <a:spcPct val="50000"/>
              </a:spcBef>
            </a:pPr>
            <a:r>
              <a:rPr lang="en-US" sz="3000" b="1" dirty="0">
                <a:solidFill>
                  <a:srgbClr val="0033CC"/>
                </a:solidFill>
                <a:latin typeface="Arial" pitchFamily="34" charset="0"/>
                <a:cs typeface="Arial" pitchFamily="34" charset="0"/>
              </a:rPr>
              <a:t>3. </a:t>
            </a:r>
            <a:r>
              <a:rPr lang="en-US" sz="3000" b="1" dirty="0" err="1">
                <a:solidFill>
                  <a:srgbClr val="0033CC"/>
                </a:solidFill>
                <a:latin typeface="Arial" pitchFamily="34" charset="0"/>
                <a:cs typeface="Arial" pitchFamily="34" charset="0"/>
              </a:rPr>
              <a:t>Tơ</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sợi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tư</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nhiên</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khi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cháy</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tạo</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thành</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tro</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Tơ</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sợi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nhân</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tạo</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khi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cháy</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thi</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vón</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cục</a:t>
            </a:r>
            <a:r>
              <a:rPr lang="en-US" sz="3000" b="1" dirty="0">
                <a:solidFill>
                  <a:srgbClr val="0033CC"/>
                </a:solidFill>
                <a:latin typeface="Arial" pitchFamily="34" charset="0"/>
                <a:cs typeface="Arial" pitchFamily="34" charset="0"/>
              </a:rPr>
              <a:t> </a:t>
            </a:r>
            <a:r>
              <a:rPr lang="en-US" sz="3000" b="1" dirty="0" err="1">
                <a:solidFill>
                  <a:srgbClr val="0033CC"/>
                </a:solidFill>
                <a:latin typeface="Arial" pitchFamily="34" charset="0"/>
                <a:cs typeface="Arial" pitchFamily="34" charset="0"/>
              </a:rPr>
              <a:t>lại</a:t>
            </a:r>
            <a:r>
              <a:rPr lang="en-US" sz="3000" dirty="0">
                <a:solidFill>
                  <a:srgbClr val="0033CC"/>
                </a:solidFill>
                <a:latin typeface="Arial" pitchFamily="34" charset="0"/>
                <a:cs typeface="Arial" pitchFamily="34" charset="0"/>
              </a:rPr>
              <a:t>.</a:t>
            </a:r>
          </a:p>
        </p:txBody>
      </p:sp>
      <p:sp>
        <p:nvSpPr>
          <p:cNvPr id="33797" name="Text Box 5"/>
          <p:cNvSpPr txBox="1">
            <a:spLocks noChangeArrowheads="1"/>
          </p:cNvSpPr>
          <p:nvPr/>
        </p:nvSpPr>
        <p:spPr bwMode="auto">
          <a:xfrm>
            <a:off x="2228850" y="2343150"/>
            <a:ext cx="177165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CC"/>
                </a:solidFill>
                <a:latin typeface="Arial" pitchFamily="34" charset="0"/>
                <a:cs typeface="Arial" pitchFamily="34" charset="0"/>
              </a:rPr>
              <a:t>a. Đúng</a:t>
            </a:r>
          </a:p>
        </p:txBody>
      </p:sp>
      <p:sp>
        <p:nvSpPr>
          <p:cNvPr id="33798" name="Text Box 6"/>
          <p:cNvSpPr txBox="1">
            <a:spLocks noChangeArrowheads="1"/>
          </p:cNvSpPr>
          <p:nvPr/>
        </p:nvSpPr>
        <p:spPr bwMode="auto">
          <a:xfrm>
            <a:off x="2228850" y="3028950"/>
            <a:ext cx="1885950" cy="553998"/>
          </a:xfrm>
          <a:prstGeom prst="rect">
            <a:avLst/>
          </a:prstGeom>
          <a:noFill/>
          <a:ln w="9525">
            <a:noFill/>
            <a:miter lim="800000"/>
            <a:headEnd/>
            <a:tailEnd/>
          </a:ln>
          <a:effectLst/>
        </p:spPr>
        <p:txBody>
          <a:bodyPr wrap="square">
            <a:spAutoFit/>
          </a:bodyPr>
          <a:lstStyle/>
          <a:p>
            <a:pPr>
              <a:spcBef>
                <a:spcPct val="50000"/>
              </a:spcBef>
            </a:pPr>
            <a:r>
              <a:rPr lang="en-US" sz="3000">
                <a:solidFill>
                  <a:srgbClr val="0033CC"/>
                </a:solidFill>
                <a:latin typeface="Arial" pitchFamily="34" charset="0"/>
                <a:cs typeface="Arial" pitchFamily="34" charset="0"/>
              </a:rPr>
              <a:t>b. Sai</a:t>
            </a:r>
          </a:p>
        </p:txBody>
      </p:sp>
      <p:grpSp>
        <p:nvGrpSpPr>
          <p:cNvPr id="33801" name="Group 9"/>
          <p:cNvGrpSpPr>
            <a:grpSpLocks/>
          </p:cNvGrpSpPr>
          <p:nvPr/>
        </p:nvGrpSpPr>
        <p:grpSpPr bwMode="auto">
          <a:xfrm>
            <a:off x="2114550" y="2343150"/>
            <a:ext cx="571500" cy="553642"/>
            <a:chOff x="2832" y="2208"/>
            <a:chExt cx="352" cy="465"/>
          </a:xfrm>
        </p:grpSpPr>
        <p:sp>
          <p:nvSpPr>
            <p:cNvPr id="33802" name="AutoShape 10"/>
            <p:cNvSpPr>
              <a:spLocks noChangeArrowheads="1"/>
            </p:cNvSpPr>
            <p:nvPr/>
          </p:nvSpPr>
          <p:spPr bwMode="auto">
            <a:xfrm>
              <a:off x="2832" y="2352"/>
              <a:ext cx="352" cy="313"/>
            </a:xfrm>
            <a:prstGeom prst="star8">
              <a:avLst>
                <a:gd name="adj" fmla="val 43750"/>
              </a:avLst>
            </a:prstGeom>
            <a:noFill/>
            <a:ln w="28575">
              <a:solidFill>
                <a:srgbClr val="FF3300"/>
              </a:solidFill>
              <a:miter lim="800000"/>
              <a:headEnd/>
              <a:tailEnd/>
            </a:ln>
            <a:effectLst/>
          </p:spPr>
          <p:txBody>
            <a:bodyPr wrap="none" anchor="ctr"/>
            <a:lstStyle/>
            <a:p>
              <a:endParaRPr lang="en-US" sz="3000">
                <a:latin typeface="Arial" pitchFamily="34" charset="0"/>
                <a:cs typeface="Arial" pitchFamily="34" charset="0"/>
              </a:endParaRPr>
            </a:p>
          </p:txBody>
        </p:sp>
        <p:sp>
          <p:nvSpPr>
            <p:cNvPr id="33803" name="Text Box 11"/>
            <p:cNvSpPr txBox="1">
              <a:spLocks noChangeArrowheads="1"/>
            </p:cNvSpPr>
            <p:nvPr/>
          </p:nvSpPr>
          <p:spPr bwMode="auto">
            <a:xfrm>
              <a:off x="2904" y="2208"/>
              <a:ext cx="228" cy="465"/>
            </a:xfrm>
            <a:prstGeom prst="rect">
              <a:avLst/>
            </a:prstGeom>
            <a:noFill/>
            <a:ln w="9525">
              <a:noFill/>
              <a:miter lim="800000"/>
              <a:headEnd/>
              <a:tailEnd/>
            </a:ln>
            <a:effectLst/>
          </p:spPr>
          <p:txBody>
            <a:bodyPr>
              <a:spAutoFit/>
            </a:bodyPr>
            <a:lstStyle/>
            <a:p>
              <a:r>
                <a:rPr lang="en-US" sz="3000" b="1">
                  <a:solidFill>
                    <a:srgbClr val="FF0066"/>
                  </a:solidFill>
                  <a:latin typeface="Arial" pitchFamily="34" charset="0"/>
                  <a:cs typeface="Arial" pitchFamily="34" charset="0"/>
                </a:rPr>
                <a:t>a</a:t>
              </a:r>
            </a:p>
          </p:txBody>
        </p:sp>
      </p:grpSp>
      <p:grpSp>
        <p:nvGrpSpPr>
          <p:cNvPr id="33804" name="Group 12"/>
          <p:cNvGrpSpPr>
            <a:grpSpLocks/>
          </p:cNvGrpSpPr>
          <p:nvPr/>
        </p:nvGrpSpPr>
        <p:grpSpPr bwMode="auto">
          <a:xfrm rot="-501996">
            <a:off x="2244265" y="3158666"/>
            <a:ext cx="228600" cy="228600"/>
            <a:chOff x="432" y="2352"/>
            <a:chExt cx="192" cy="192"/>
          </a:xfrm>
        </p:grpSpPr>
        <p:sp>
          <p:nvSpPr>
            <p:cNvPr id="33805" name="Line 13"/>
            <p:cNvSpPr>
              <a:spLocks noChangeShapeType="1"/>
            </p:cNvSpPr>
            <p:nvPr/>
          </p:nvSpPr>
          <p:spPr bwMode="auto">
            <a:xfrm flipV="1">
              <a:off x="432" y="2376"/>
              <a:ext cx="192" cy="144"/>
            </a:xfrm>
            <a:prstGeom prst="line">
              <a:avLst/>
            </a:prstGeom>
            <a:noFill/>
            <a:ln w="38100">
              <a:solidFill>
                <a:srgbClr val="FF3300"/>
              </a:solidFill>
              <a:round/>
              <a:headEnd/>
              <a:tailEnd/>
            </a:ln>
            <a:effectLst/>
          </p:spPr>
          <p:txBody>
            <a:bodyPr/>
            <a:lstStyle/>
            <a:p>
              <a:endParaRPr lang="en-US" sz="3000">
                <a:latin typeface="Arial" pitchFamily="34" charset="0"/>
                <a:cs typeface="Arial" pitchFamily="34" charset="0"/>
              </a:endParaRPr>
            </a:p>
          </p:txBody>
        </p:sp>
        <p:sp>
          <p:nvSpPr>
            <p:cNvPr id="33806" name="Line 14"/>
            <p:cNvSpPr>
              <a:spLocks noChangeShapeType="1"/>
            </p:cNvSpPr>
            <p:nvPr/>
          </p:nvSpPr>
          <p:spPr bwMode="auto">
            <a:xfrm rot="16200000" flipV="1">
              <a:off x="432" y="2376"/>
              <a:ext cx="192" cy="144"/>
            </a:xfrm>
            <a:prstGeom prst="line">
              <a:avLst/>
            </a:prstGeom>
            <a:noFill/>
            <a:ln w="38100">
              <a:solidFill>
                <a:srgbClr val="FF3300"/>
              </a:solidFill>
              <a:round/>
              <a:headEnd/>
              <a:tailEnd/>
            </a:ln>
            <a:effectLst/>
          </p:spPr>
          <p:txBody>
            <a:bodyPr/>
            <a:lstStyle/>
            <a:p>
              <a:endParaRPr lang="en-US" sz="3000">
                <a:latin typeface="Arial" pitchFamily="34" charset="0"/>
                <a:cs typeface="Arial" pitchFamily="34" charset="0"/>
              </a:endParaRPr>
            </a:p>
          </p:txBody>
        </p:sp>
      </p:grpSp>
    </p:spTree>
    <p:extLst>
      <p:ext uri="{BB962C8B-B14F-4D97-AF65-F5344CB8AC3E}">
        <p14:creationId xmlns:p14="http://schemas.microsoft.com/office/powerpoint/2010/main" val="1504451593"/>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1000" fill="hold"/>
                                        <p:tgtEl>
                                          <p:spTgt spid="33796"/>
                                        </p:tgtEl>
                                        <p:attrNameLst>
                                          <p:attrName>ppt_x</p:attrName>
                                        </p:attrNameLst>
                                      </p:cBhvr>
                                      <p:tavLst>
                                        <p:tav tm="0">
                                          <p:val>
                                            <p:strVal val="0-#ppt_w/2"/>
                                          </p:val>
                                        </p:tav>
                                        <p:tav tm="100000">
                                          <p:val>
                                            <p:strVal val="#ppt_x"/>
                                          </p:val>
                                        </p:tav>
                                      </p:tavLst>
                                    </p:anim>
                                    <p:anim calcmode="lin" valueType="num">
                                      <p:cBhvr additive="base">
                                        <p:cTn id="8" dur="1000" fill="hold"/>
                                        <p:tgtEl>
                                          <p:spTgt spid="3379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1000" fill="hold"/>
                                        <p:tgtEl>
                                          <p:spTgt spid="33797"/>
                                        </p:tgtEl>
                                        <p:attrNameLst>
                                          <p:attrName>ppt_x</p:attrName>
                                        </p:attrNameLst>
                                      </p:cBhvr>
                                      <p:tavLst>
                                        <p:tav tm="0">
                                          <p:val>
                                            <p:strVal val="0-#ppt_w/2"/>
                                          </p:val>
                                        </p:tav>
                                        <p:tav tm="100000">
                                          <p:val>
                                            <p:strVal val="#ppt_x"/>
                                          </p:val>
                                        </p:tav>
                                      </p:tavLst>
                                    </p:anim>
                                    <p:anim calcmode="lin" valueType="num">
                                      <p:cBhvr additive="base">
                                        <p:cTn id="13" dur="1000" fill="hold"/>
                                        <p:tgtEl>
                                          <p:spTgt spid="3379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3798"/>
                                        </p:tgtEl>
                                        <p:attrNameLst>
                                          <p:attrName>style.visibility</p:attrName>
                                        </p:attrNameLst>
                                      </p:cBhvr>
                                      <p:to>
                                        <p:strVal val="visible"/>
                                      </p:to>
                                    </p:set>
                                    <p:anim calcmode="lin" valueType="num">
                                      <p:cBhvr additive="base">
                                        <p:cTn id="17" dur="1000" fill="hold"/>
                                        <p:tgtEl>
                                          <p:spTgt spid="33798"/>
                                        </p:tgtEl>
                                        <p:attrNameLst>
                                          <p:attrName>ppt_x</p:attrName>
                                        </p:attrNameLst>
                                      </p:cBhvr>
                                      <p:tavLst>
                                        <p:tav tm="0">
                                          <p:val>
                                            <p:strVal val="0-#ppt_w/2"/>
                                          </p:val>
                                        </p:tav>
                                        <p:tav tm="100000">
                                          <p:val>
                                            <p:strVal val="#ppt_x"/>
                                          </p:val>
                                        </p:tav>
                                      </p:tavLst>
                                    </p:anim>
                                    <p:anim calcmode="lin" valueType="num">
                                      <p:cBhvr additive="base">
                                        <p:cTn id="18" dur="1000" fill="hold"/>
                                        <p:tgtEl>
                                          <p:spTgt spid="337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3797"/>
                    </p:tgtEl>
                  </p:cond>
                </p:stCondLst>
                <p:endSync evt="end" delay="0">
                  <p:rtn val="all"/>
                </p:endSync>
                <p:childTnLst>
                  <p:par>
                    <p:cTn id="20" fill="hold">
                      <p:stCondLst>
                        <p:cond delay="0"/>
                      </p:stCondLst>
                      <p:childTnLst>
                        <p:par>
                          <p:cTn id="21" fill="hold">
                            <p:stCondLst>
                              <p:cond delay="0"/>
                            </p:stCondLst>
                            <p:childTnLst>
                              <p:par>
                                <p:cTn id="22" presetID="3" presetClass="emph" presetSubtype="1" grpId="1" nodeType="clickEffect">
                                  <p:stCondLst>
                                    <p:cond delay="0"/>
                                  </p:stCondLst>
                                  <p:childTnLst>
                                    <p:set>
                                      <p:cBhvr override="childStyle">
                                        <p:cTn id="23" dur="indefinite"/>
                                        <p:tgtEl>
                                          <p:spTgt spid="33797"/>
                                        </p:tgtEl>
                                        <p:attrNameLst>
                                          <p:attrName>style.color</p:attrName>
                                        </p:attrNameLst>
                                      </p:cBhvr>
                                      <p:to>
                                        <p:clrVal>
                                          <a:srgbClr val="FF0066"/>
                                        </p:clrVal>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par>
                                <p:cTn id="24" presetID="4" presetClass="entr" presetSubtype="32" fill="hold" nodeType="withEffect">
                                  <p:stCondLst>
                                    <p:cond delay="0"/>
                                  </p:stCondLst>
                                  <p:childTnLst>
                                    <p:set>
                                      <p:cBhvr>
                                        <p:cTn id="25" dur="1" fill="hold">
                                          <p:stCondLst>
                                            <p:cond delay="0"/>
                                          </p:stCondLst>
                                        </p:cTn>
                                        <p:tgtEl>
                                          <p:spTgt spid="33801"/>
                                        </p:tgtEl>
                                        <p:attrNameLst>
                                          <p:attrName>style.visibility</p:attrName>
                                        </p:attrNameLst>
                                      </p:cBhvr>
                                      <p:to>
                                        <p:strVal val="visible"/>
                                      </p:to>
                                    </p:set>
                                    <p:animEffect transition="in" filter="box(out)">
                                      <p:cBhvr>
                                        <p:cTn id="26" dur="500"/>
                                        <p:tgtEl>
                                          <p:spTgt spid="33801"/>
                                        </p:tgtEl>
                                      </p:cBhvr>
                                    </p:animEffect>
                                  </p:childTnLst>
                                </p:cTn>
                              </p:par>
                            </p:childTnLst>
                          </p:cTn>
                        </p:par>
                      </p:childTnLst>
                    </p:cTn>
                  </p:par>
                </p:childTnLst>
              </p:cTn>
              <p:nextCondLst>
                <p:cond evt="onClick" delay="0">
                  <p:tgtEl>
                    <p:spTgt spid="33797"/>
                  </p:tgtEl>
                </p:cond>
              </p:nextCondLst>
            </p:seq>
            <p:seq concurrent="1" nextAc="seek">
              <p:cTn id="27" restart="whenNotActive" fill="hold" evtFilter="cancelBubble" nodeType="interactiveSeq">
                <p:stCondLst>
                  <p:cond evt="onClick" delay="0">
                    <p:tgtEl>
                      <p:spTgt spid="33798"/>
                    </p:tgtEl>
                  </p:cond>
                </p:stCondLst>
                <p:endSync evt="end" delay="0">
                  <p:rtn val="all"/>
                </p:endSync>
                <p:childTnLst>
                  <p:par>
                    <p:cTn id="28" fill="hold">
                      <p:stCondLst>
                        <p:cond delay="0"/>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33804"/>
                                        </p:tgtEl>
                                        <p:attrNameLst>
                                          <p:attrName>style.visibility</p:attrName>
                                        </p:attrNameLst>
                                      </p:cBhvr>
                                      <p:to>
                                        <p:strVal val="visible"/>
                                      </p:to>
                                    </p:set>
                                    <p:animEffect transition="in" filter="box(out)">
                                      <p:cBhvr>
                                        <p:cTn id="32" dur="500"/>
                                        <p:tgtEl>
                                          <p:spTgt spid="33804"/>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798"/>
                  </p:tgtEl>
                </p:cond>
              </p:nextCondLst>
            </p:seq>
          </p:childTnLst>
        </p:cTn>
      </p:par>
    </p:tnLst>
    <p:bldLst>
      <p:bldP spid="33796" grpId="0"/>
      <p:bldP spid="33797" grpId="0"/>
      <p:bldP spid="33797" grpId="1"/>
      <p:bldP spid="3379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171" y="747361"/>
            <a:ext cx="4544030" cy="4396139"/>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19" name="文本框 18"/>
          <p:cNvSpPr txBox="1"/>
          <p:nvPr/>
        </p:nvSpPr>
        <p:spPr>
          <a:xfrm>
            <a:off x="2317454" y="651045"/>
            <a:ext cx="6624527" cy="1569660"/>
          </a:xfrm>
          <a:prstGeom prst="rect">
            <a:avLst/>
          </a:prstGeom>
          <a:noFill/>
        </p:spPr>
        <p:txBody>
          <a:bodyPr wrap="square" rtlCol="0">
            <a:spAutoFit/>
          </a:bodyPr>
          <a:lstStyle/>
          <a:p>
            <a:pPr algn="ctr"/>
            <a:r>
              <a:rPr lang="en-US" altLang="zh-CN" sz="32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TIẾT HỌC KẾT THÚC!</a:t>
            </a:r>
          </a:p>
          <a:p>
            <a:pPr algn="ctr"/>
            <a:r>
              <a:rPr lang="en-US" altLang="zh-CN" sz="32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CHÚC CÁC EM CHĂM NGOAN, HỌC TỐT!</a:t>
            </a:r>
          </a:p>
        </p:txBody>
      </p:sp>
    </p:spTree>
    <p:extLst>
      <p:ext uri="{BB962C8B-B14F-4D97-AF65-F5344CB8AC3E}">
        <p14:creationId xmlns:p14="http://schemas.microsoft.com/office/powerpoint/2010/main" val="2240718124"/>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71750"/>
            <a:ext cx="9144000" cy="228185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2143" y="1569350"/>
            <a:ext cx="2692429" cy="260480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55343" cy="5143500"/>
          </a:xfrm>
          <a:prstGeom prst="rect">
            <a:avLst/>
          </a:prstGeom>
        </p:spPr>
      </p:pic>
      <p:sp>
        <p:nvSpPr>
          <p:cNvPr id="32" name="KSO_Shape"/>
          <p:cNvSpPr/>
          <p:nvPr>
            <p:custDataLst>
              <p:tags r:id="rId1"/>
            </p:custDataLst>
          </p:nvPr>
        </p:nvSpPr>
        <p:spPr>
          <a:xfrm flipH="1">
            <a:off x="5175404" y="747118"/>
            <a:ext cx="1007269" cy="917972"/>
          </a:xfrm>
          <a:prstGeom prst="heart">
            <a:avLst/>
          </a:prstGeom>
          <a:noFill/>
          <a:ln w="25400">
            <a:solidFill>
              <a:srgbClr val="2D5419"/>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b="1">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33" name="KSO_Shape"/>
          <p:cNvSpPr/>
          <p:nvPr>
            <p:custDataLst>
              <p:tags r:id="rId2"/>
            </p:custDataLst>
          </p:nvPr>
        </p:nvSpPr>
        <p:spPr>
          <a:xfrm rot="20677348" flipH="1">
            <a:off x="5175105" y="588213"/>
            <a:ext cx="1007868" cy="918102"/>
          </a:xfrm>
          <a:prstGeom prst="heart">
            <a:avLst/>
          </a:prstGeom>
          <a:solidFill>
            <a:srgbClr val="2D54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7000" bIns="0" anchor="ctr">
            <a:scene3d>
              <a:camera prst="orthographicFront"/>
              <a:lightRig rig="threePt" dir="t"/>
            </a:scene3d>
            <a:sp3d contourW="12700">
              <a:contourClr>
                <a:srgbClr val="FFFFFF"/>
              </a:contourClr>
            </a:sp3d>
          </a:bodyPr>
          <a:lstStyle/>
          <a:p>
            <a:pPr algn="ctr">
              <a:defRPr/>
            </a:pPr>
            <a:r>
              <a:rPr lang="en-US" altLang="zh-CN" sz="3600" b="1" dirty="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02</a:t>
            </a:r>
            <a:endParaRPr lang="zh-CN" altLang="en-US" sz="3600" b="1" dirty="0">
              <a:solidFill>
                <a:srgbClr val="FFFFFF"/>
              </a:solidFill>
              <a:effectLst>
                <a:outerShdw blurRad="38100" dist="38100" dir="2700000" algn="tl">
                  <a:srgbClr val="000000">
                    <a:alpha val="43137"/>
                  </a:srgbClr>
                </a:outerShdw>
              </a:effectLst>
              <a:latin typeface="Tahoma" panose="020B0604030504040204" pitchFamily="34" charset="0"/>
              <a:ea typeface="黑体" panose="02010609060101010101" pitchFamily="49" charset="-122"/>
              <a:cs typeface="Tahoma" panose="020B0604030504040204" pitchFamily="34" charset="0"/>
            </a:endParaRPr>
          </a:p>
        </p:txBody>
      </p:sp>
      <p:sp>
        <p:nvSpPr>
          <p:cNvPr id="5" name="文本框 4"/>
          <p:cNvSpPr txBox="1"/>
          <p:nvPr/>
        </p:nvSpPr>
        <p:spPr>
          <a:xfrm>
            <a:off x="4107486" y="1814155"/>
            <a:ext cx="2135521" cy="523220"/>
          </a:xfrm>
          <a:prstGeom prst="rect">
            <a:avLst/>
          </a:prstGeom>
          <a:noFill/>
        </p:spPr>
        <p:txBody>
          <a:bodyPr wrap="none" rtlCol="0">
            <a:spAutoFit/>
          </a:bodyPr>
          <a:lstStyle/>
          <a:p>
            <a:r>
              <a:rPr lang="en-US" altLang="zh-CN" sz="2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KHÁM PHÁ</a:t>
            </a:r>
            <a:endParaRPr lang="zh-CN" altLang="en-US" sz="2800"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2407052"/>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iterate type="lt">
                                    <p:tmPct val="14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 Box 3"/>
          <p:cNvSpPr txBox="1">
            <a:spLocks noChangeArrowheads="1"/>
          </p:cNvSpPr>
          <p:nvPr/>
        </p:nvSpPr>
        <p:spPr bwMode="auto">
          <a:xfrm>
            <a:off x="1543050" y="1589187"/>
            <a:ext cx="7600950" cy="584775"/>
          </a:xfrm>
          <a:prstGeom prst="rect">
            <a:avLst/>
          </a:prstGeom>
          <a:noFill/>
          <a:ln w="9525">
            <a:noFill/>
            <a:miter lim="800000"/>
            <a:headEnd/>
            <a:tailEnd/>
          </a:ln>
          <a:effectLst/>
        </p:spPr>
        <p:txBody>
          <a:bodyPr wrap="square">
            <a:spAutoFit/>
          </a:bodyPr>
          <a:lstStyle/>
          <a:p>
            <a:pPr algn="just">
              <a:spcBef>
                <a:spcPct val="50000"/>
              </a:spcBef>
            </a:pPr>
            <a:r>
              <a:rPr lang="en-US" sz="3200" b="1" i="0" dirty="0">
                <a:latin typeface="Tahoma" panose="020B0604030504040204" pitchFamily="34" charset="0"/>
                <a:ea typeface="Tahoma" panose="020B0604030504040204" pitchFamily="34" charset="0"/>
                <a:cs typeface="Tahoma" panose="020B0604030504040204" pitchFamily="34" charset="0"/>
              </a:rPr>
              <a:t>1. </a:t>
            </a:r>
            <a:r>
              <a:rPr lang="en-US" sz="3200" b="1" i="0" dirty="0" err="1">
                <a:latin typeface="Tahoma" panose="020B0604030504040204" pitchFamily="34" charset="0"/>
                <a:ea typeface="Tahoma" panose="020B0604030504040204" pitchFamily="34" charset="0"/>
                <a:cs typeface="Tahoma" panose="020B0604030504040204" pitchFamily="34" charset="0"/>
              </a:rPr>
              <a:t>Nguồn</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gốc</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của</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một</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sô</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loại</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tơ</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sợi</a:t>
            </a:r>
            <a:r>
              <a:rPr lang="en-US" sz="3200" b="1" i="0" dirty="0">
                <a:latin typeface="Tahoma" panose="020B0604030504040204" pitchFamily="34" charset="0"/>
                <a:ea typeface="Tahoma" panose="020B0604030504040204" pitchFamily="34" charset="0"/>
                <a:cs typeface="Tahoma" panose="020B0604030504040204" pitchFamily="34" charset="0"/>
              </a:rPr>
              <a:t>.</a:t>
            </a:r>
          </a:p>
        </p:txBody>
      </p:sp>
      <p:sp>
        <p:nvSpPr>
          <p:cNvPr id="44" name="Text Box 5"/>
          <p:cNvSpPr txBox="1">
            <a:spLocks noChangeArrowheads="1"/>
          </p:cNvSpPr>
          <p:nvPr/>
        </p:nvSpPr>
        <p:spPr bwMode="auto">
          <a:xfrm>
            <a:off x="2686050" y="0"/>
            <a:ext cx="6457950" cy="1077218"/>
          </a:xfrm>
          <a:prstGeom prst="rect">
            <a:avLst/>
          </a:prstGeom>
          <a:solidFill>
            <a:schemeClr val="bg1"/>
          </a:solidFill>
          <a:ln w="9525">
            <a:solidFill>
              <a:schemeClr val="bg1"/>
            </a:solidFill>
            <a:miter lim="800000"/>
            <a:headEnd/>
            <a:tailEnd/>
          </a:ln>
          <a:effectLst/>
        </p:spPr>
        <p:txBody>
          <a:bodyPr wrap="square">
            <a:spAutoFit/>
          </a:bodyPr>
          <a:lstStyle/>
          <a:p>
            <a:pPr algn="ctr"/>
            <a:r>
              <a:rPr lang="en-US" sz="3200" b="1" dirty="0">
                <a:solidFill>
                  <a:srgbClr val="0033CC"/>
                </a:solidFill>
                <a:latin typeface="Tahoma" panose="020B0604030504040204" pitchFamily="34" charset="0"/>
                <a:ea typeface="Tahoma" panose="020B0604030504040204" pitchFamily="34" charset="0"/>
                <a:cs typeface="Tahoma" panose="020B0604030504040204" pitchFamily="34" charset="0"/>
              </a:rPr>
              <a:t>TƠ SỢI</a:t>
            </a:r>
          </a:p>
          <a:p>
            <a:pPr algn="ctr"/>
            <a:r>
              <a:rPr lang="en-US" sz="3200" b="1" dirty="0" err="1">
                <a:solidFill>
                  <a:srgbClr val="0033CC"/>
                </a:solidFill>
                <a:latin typeface="Tahoma" panose="020B0604030504040204" pitchFamily="34" charset="0"/>
                <a:ea typeface="Tahoma" panose="020B0604030504040204" pitchFamily="34" charset="0"/>
                <a:cs typeface="Tahoma" panose="020B0604030504040204" pitchFamily="34" charset="0"/>
              </a:rPr>
              <a:t>Yêu</a:t>
            </a:r>
            <a:r>
              <a:rPr lang="en-US" sz="32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33CC"/>
                </a:solidFill>
                <a:latin typeface="Tahoma" panose="020B0604030504040204" pitchFamily="34" charset="0"/>
                <a:ea typeface="Tahoma" panose="020B0604030504040204" pitchFamily="34" charset="0"/>
                <a:cs typeface="Tahoma" panose="020B0604030504040204" pitchFamily="34" charset="0"/>
              </a:rPr>
              <a:t>cầu</a:t>
            </a:r>
            <a:r>
              <a:rPr lang="en-US" sz="32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33CC"/>
                </a:solidFill>
                <a:latin typeface="Tahoma" panose="020B0604030504040204" pitchFamily="34" charset="0"/>
                <a:ea typeface="Tahoma" panose="020B0604030504040204" pitchFamily="34" charset="0"/>
                <a:cs typeface="Tahoma" panose="020B0604030504040204" pitchFamily="34" charset="0"/>
              </a:rPr>
              <a:t>cần</a:t>
            </a:r>
            <a:r>
              <a:rPr lang="en-US" sz="3200" b="1"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33CC"/>
                </a:solidFill>
                <a:latin typeface="Tahoma" panose="020B0604030504040204" pitchFamily="34" charset="0"/>
                <a:ea typeface="Tahoma" panose="020B0604030504040204" pitchFamily="34" charset="0"/>
                <a:cs typeface="Tahoma" panose="020B0604030504040204" pitchFamily="34" charset="0"/>
              </a:rPr>
              <a:t>đạt</a:t>
            </a:r>
            <a:endParaRPr lang="vi-VN" sz="3200" dirty="0">
              <a:latin typeface="Tahoma" panose="020B0604030504040204" pitchFamily="34" charset="0"/>
              <a:ea typeface="Tahoma" panose="020B0604030504040204" pitchFamily="34" charset="0"/>
              <a:cs typeface="Tahoma" panose="020B0604030504040204" pitchFamily="34" charset="0"/>
            </a:endParaRPr>
          </a:p>
        </p:txBody>
      </p:sp>
      <p:sp>
        <p:nvSpPr>
          <p:cNvPr id="45" name="Text Box 3"/>
          <p:cNvSpPr txBox="1">
            <a:spLocks noChangeArrowheads="1"/>
          </p:cNvSpPr>
          <p:nvPr/>
        </p:nvSpPr>
        <p:spPr bwMode="auto">
          <a:xfrm>
            <a:off x="1591772" y="2467243"/>
            <a:ext cx="6457444" cy="584775"/>
          </a:xfrm>
          <a:prstGeom prst="rect">
            <a:avLst/>
          </a:prstGeom>
          <a:noFill/>
          <a:ln w="9525">
            <a:noFill/>
            <a:miter lim="800000"/>
            <a:headEnd/>
            <a:tailEnd/>
          </a:ln>
          <a:effectLst/>
        </p:spPr>
        <p:txBody>
          <a:bodyPr wrap="square">
            <a:spAutoFit/>
          </a:bodyPr>
          <a:lstStyle/>
          <a:p>
            <a:pPr algn="just">
              <a:spcBef>
                <a:spcPct val="50000"/>
              </a:spcBef>
            </a:pPr>
            <a:r>
              <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rPr>
              <a:t>2. </a:t>
            </a:r>
            <a:r>
              <a:rPr lang="en-US" sz="3200" b="1" i="0" dirty="0" err="1">
                <a:solidFill>
                  <a:srgbClr val="0033CC"/>
                </a:solidFill>
                <a:latin typeface="Tahoma" panose="020B0604030504040204" pitchFamily="34" charset="0"/>
                <a:ea typeface="Tahoma" panose="020B0604030504040204" pitchFamily="34" charset="0"/>
                <a:cs typeface="Tahoma" panose="020B0604030504040204" pitchFamily="34" charset="0"/>
              </a:rPr>
              <a:t>Tính</a:t>
            </a:r>
            <a:r>
              <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i="0" dirty="0" err="1">
                <a:solidFill>
                  <a:srgbClr val="0033CC"/>
                </a:solidFill>
                <a:latin typeface="Tahoma" panose="020B0604030504040204" pitchFamily="34" charset="0"/>
                <a:ea typeface="Tahoma" panose="020B0604030504040204" pitchFamily="34" charset="0"/>
                <a:cs typeface="Tahoma" panose="020B0604030504040204" pitchFamily="34" charset="0"/>
              </a:rPr>
              <a:t>chất</a:t>
            </a:r>
            <a:r>
              <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i="0" dirty="0" err="1">
                <a:solidFill>
                  <a:srgbClr val="0033CC"/>
                </a:solidFill>
                <a:latin typeface="Tahoma" panose="020B0604030504040204" pitchFamily="34" charset="0"/>
                <a:ea typeface="Tahoma" panose="020B0604030504040204" pitchFamily="34" charset="0"/>
                <a:cs typeface="Tahoma" panose="020B0604030504040204" pitchFamily="34" charset="0"/>
              </a:rPr>
              <a:t>của</a:t>
            </a:r>
            <a:r>
              <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i="0" dirty="0" err="1">
                <a:solidFill>
                  <a:srgbClr val="0033CC"/>
                </a:solidFill>
                <a:latin typeface="Tahoma" panose="020B0604030504040204" pitchFamily="34" charset="0"/>
                <a:ea typeface="Tahoma" panose="020B0604030504040204" pitchFamily="34" charset="0"/>
                <a:cs typeface="Tahoma" panose="020B0604030504040204" pitchFamily="34" charset="0"/>
              </a:rPr>
              <a:t>tơ</a:t>
            </a:r>
            <a:r>
              <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rPr>
              <a:t> </a:t>
            </a:r>
            <a:r>
              <a:rPr lang="en-US" sz="3200" b="1" i="0" dirty="0" err="1">
                <a:solidFill>
                  <a:srgbClr val="0033CC"/>
                </a:solidFill>
                <a:latin typeface="Tahoma" panose="020B0604030504040204" pitchFamily="34" charset="0"/>
                <a:ea typeface="Tahoma" panose="020B0604030504040204" pitchFamily="34" charset="0"/>
                <a:cs typeface="Tahoma" panose="020B0604030504040204" pitchFamily="34" charset="0"/>
              </a:rPr>
              <a:t>sợi</a:t>
            </a:r>
            <a:endParaRPr lang="en-US" sz="3200" b="1" i="0" dirty="0">
              <a:solidFill>
                <a:srgbClr val="0033CC"/>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 Box 3"/>
          <p:cNvSpPr txBox="1">
            <a:spLocks noChangeArrowheads="1"/>
          </p:cNvSpPr>
          <p:nvPr/>
        </p:nvSpPr>
        <p:spPr bwMode="auto">
          <a:xfrm>
            <a:off x="1557380" y="3352800"/>
            <a:ext cx="7586620" cy="584775"/>
          </a:xfrm>
          <a:prstGeom prst="rect">
            <a:avLst/>
          </a:prstGeom>
          <a:noFill/>
          <a:ln w="9525">
            <a:noFill/>
            <a:miter lim="800000"/>
            <a:headEnd/>
            <a:tailEnd/>
          </a:ln>
          <a:effectLst/>
        </p:spPr>
        <p:txBody>
          <a:bodyPr wrap="square">
            <a:spAutoFit/>
          </a:bodyPr>
          <a:lstStyle/>
          <a:p>
            <a:pPr algn="just">
              <a:spcBef>
                <a:spcPct val="50000"/>
              </a:spcBef>
            </a:pPr>
            <a:r>
              <a:rPr lang="en-US" sz="3200" b="1" i="0" dirty="0">
                <a:latin typeface="Tahoma" panose="020B0604030504040204" pitchFamily="34" charset="0"/>
                <a:ea typeface="Tahoma" panose="020B0604030504040204" pitchFamily="34" charset="0"/>
                <a:cs typeface="Tahoma" panose="020B0604030504040204" pitchFamily="34" charset="0"/>
              </a:rPr>
              <a:t>3. </a:t>
            </a:r>
            <a:r>
              <a:rPr lang="en-US" sz="3200" b="1" i="0" dirty="0" err="1">
                <a:latin typeface="Tahoma" panose="020B0604030504040204" pitchFamily="34" charset="0"/>
                <a:ea typeface="Tahoma" panose="020B0604030504040204" pitchFamily="34" charset="0"/>
                <a:cs typeface="Tahoma" panose="020B0604030504040204" pitchFamily="34" charset="0"/>
              </a:rPr>
              <a:t>Công</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dụng</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của</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một</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sô</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loại</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tơ</a:t>
            </a:r>
            <a:r>
              <a:rPr lang="en-US" sz="3200" b="1" i="0" dirty="0">
                <a:latin typeface="Tahoma" panose="020B0604030504040204" pitchFamily="34" charset="0"/>
                <a:ea typeface="Tahoma" panose="020B0604030504040204" pitchFamily="34" charset="0"/>
                <a:cs typeface="Tahoma" panose="020B0604030504040204" pitchFamily="34" charset="0"/>
              </a:rPr>
              <a:t> </a:t>
            </a:r>
            <a:r>
              <a:rPr lang="en-US" sz="3200" b="1" i="0" dirty="0" err="1">
                <a:latin typeface="Tahoma" panose="020B0604030504040204" pitchFamily="34" charset="0"/>
                <a:ea typeface="Tahoma" panose="020B0604030504040204" pitchFamily="34" charset="0"/>
                <a:cs typeface="Tahoma" panose="020B0604030504040204" pitchFamily="34" charset="0"/>
              </a:rPr>
              <a:t>sợi</a:t>
            </a:r>
            <a:r>
              <a:rPr lang="en-US" sz="3200" b="1" i="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095684259"/>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2730749" y="1834703"/>
            <a:ext cx="4980851" cy="523220"/>
          </a:xfrm>
          <a:prstGeom prst="rect">
            <a:avLst/>
          </a:prstGeom>
          <a:noFill/>
        </p:spPr>
        <p:txBody>
          <a:bodyPr wrap="none" rtlCol="0">
            <a:spAutoFit/>
          </a:bodyPr>
          <a:lstStyle/>
          <a:p>
            <a:r>
              <a:rPr lang="en-US" altLang="zh-CN" sz="2800" b="1" dirty="0">
                <a:solidFill>
                  <a:srgbClr val="2D541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CÁC BƯỚC TẠO RA TƠ SỢI</a:t>
            </a:r>
            <a:endParaRPr lang="zh-CN" altLang="en-US" sz="2800" b="1" dirty="0">
              <a:solidFill>
                <a:srgbClr val="2D5419"/>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6863865"/>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4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Phơi đay"/>
          <p:cNvPicPr>
            <a:picLocks noChangeAspect="1" noChangeArrowheads="1"/>
          </p:cNvPicPr>
          <p:nvPr/>
        </p:nvPicPr>
        <p:blipFill>
          <a:blip r:embed="rId2"/>
          <a:srcRect b="5769"/>
          <a:stretch>
            <a:fillRect/>
          </a:stretch>
        </p:blipFill>
        <p:spPr bwMode="auto">
          <a:xfrm>
            <a:off x="5230659" y="277403"/>
            <a:ext cx="3356138" cy="2761822"/>
          </a:xfrm>
          <a:prstGeom prst="rect">
            <a:avLst/>
          </a:prstGeom>
          <a:noFill/>
        </p:spPr>
      </p:pic>
      <p:sp>
        <p:nvSpPr>
          <p:cNvPr id="10249" name="Text Box 9"/>
          <p:cNvSpPr txBox="1">
            <a:spLocks noChangeArrowheads="1"/>
          </p:cNvSpPr>
          <p:nvPr/>
        </p:nvSpPr>
        <p:spPr bwMode="auto">
          <a:xfrm>
            <a:off x="5476406" y="3039225"/>
            <a:ext cx="2864644" cy="553998"/>
          </a:xfrm>
          <a:prstGeom prst="rect">
            <a:avLst/>
          </a:prstGeom>
          <a:noFill/>
          <a:ln w="9525">
            <a:noFill/>
            <a:miter lim="800000"/>
            <a:headEnd/>
            <a:tailEnd/>
          </a:ln>
          <a:effectLst/>
        </p:spPr>
        <p:txBody>
          <a:bodyPr wrap="square">
            <a:spAutoFit/>
          </a:bodyPr>
          <a:lstStyle/>
          <a:p>
            <a:pPr algn="ctr">
              <a:spcBef>
                <a:spcPct val="50000"/>
              </a:spcBef>
            </a:pPr>
            <a:r>
              <a:rPr lang="en-US" sz="3000" b="1" dirty="0">
                <a:latin typeface="Arial" pitchFamily="34" charset="0"/>
                <a:cs typeface="Arial" pitchFamily="34" charset="0"/>
              </a:rPr>
              <a:t>1. </a:t>
            </a:r>
            <a:r>
              <a:rPr lang="en-US" sz="3000" b="1" dirty="0" err="1">
                <a:latin typeface="Arial" pitchFamily="34" charset="0"/>
                <a:cs typeface="Arial" pitchFamily="34" charset="0"/>
              </a:rPr>
              <a:t>Phơi</a:t>
            </a:r>
            <a:r>
              <a:rPr lang="en-US" sz="3000" b="1" dirty="0">
                <a:latin typeface="Arial" pitchFamily="34" charset="0"/>
                <a:cs typeface="Arial" pitchFamily="34" charset="0"/>
              </a:rPr>
              <a:t> </a:t>
            </a:r>
            <a:r>
              <a:rPr lang="en-US" sz="3000" b="1" dirty="0" err="1">
                <a:latin typeface="Arial" pitchFamily="34" charset="0"/>
                <a:cs typeface="Arial" pitchFamily="34" charset="0"/>
              </a:rPr>
              <a:t>đay</a:t>
            </a:r>
            <a:endParaRPr lang="en-US" sz="3000" b="1" dirty="0">
              <a:latin typeface="Arial" pitchFamily="34" charset="0"/>
              <a:cs typeface="Arial" pitchFamily="34" charset="0"/>
            </a:endParaRPr>
          </a:p>
        </p:txBody>
      </p:sp>
    </p:spTree>
    <p:extLst>
      <p:ext uri="{BB962C8B-B14F-4D97-AF65-F5344CB8AC3E}">
        <p14:creationId xmlns:p14="http://schemas.microsoft.com/office/powerpoint/2010/main" val="2713010906"/>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学校读书分享教育培训PPT"/>
</p:tagLst>
</file>

<file path=ppt/tags/tag1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1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1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1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0.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1.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22.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3.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4.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5.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7.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ags/tag8.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文本框 44"/>
</p:tagLst>
</file>

<file path=ppt/tags/tag9.xml><?xml version="1.0" encoding="utf-8"?>
<p:tagLst xmlns:a="http://schemas.openxmlformats.org/drawingml/2006/main" xmlns:r="http://schemas.openxmlformats.org/officeDocument/2006/relationships" xmlns:p="http://schemas.openxmlformats.org/presentationml/2006/main">
  <p:tag name="MH" val="20170517154112"/>
  <p:tag name="MH_LIBRARY" val="GRAPHIC"/>
  <p:tag name="MH_ORDER" val="Shap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TotalTime>
  <Words>1251</Words>
  <Application>Microsoft Macintosh PowerPoint</Application>
  <PresentationFormat>On-screen Show (16:9)</PresentationFormat>
  <Paragraphs>154</Paragraphs>
  <Slides>52</Slides>
  <Notes>11</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52</vt:i4>
      </vt:variant>
    </vt:vector>
  </HeadingPairs>
  <TitlesOfParts>
    <vt:vector size="64" baseType="lpstr">
      <vt:lpstr>等线</vt:lpstr>
      <vt:lpstr>等线 Light</vt:lpstr>
      <vt:lpstr>黑体</vt:lpstr>
      <vt:lpstr>宋体</vt:lpstr>
      <vt:lpstr>华文新魏</vt:lpstr>
      <vt:lpstr>华文中宋</vt:lpstr>
      <vt:lpstr>Arial</vt:lpstr>
      <vt:lpstr>Calibri</vt:lpstr>
      <vt:lpstr>Calibri Light</vt:lpstr>
      <vt:lpstr>Tahoma</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学校读书分享教育培训PPT</dc:title>
  <dc:creator>User</dc:creator>
  <cp:lastModifiedBy>Microsoft Office User</cp:lastModifiedBy>
  <cp:revision>34</cp:revision>
  <dcterms:created xsi:type="dcterms:W3CDTF">2017-03-04T06:55:50Z</dcterms:created>
  <dcterms:modified xsi:type="dcterms:W3CDTF">2022-12-10T16:47:56Z</dcterms:modified>
</cp:coreProperties>
</file>