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 id="2147483721" r:id="rId7"/>
    <p:sldMasterId id="2147483734" r:id="rId8"/>
    <p:sldMasterId id="2147483747" r:id="rId9"/>
    <p:sldMasterId id="2147483760" r:id="rId10"/>
    <p:sldMasterId id="2147483773" r:id="rId11"/>
    <p:sldMasterId id="2147483786" r:id="rId12"/>
    <p:sldMasterId id="2147483799" r:id="rId13"/>
    <p:sldMasterId id="2147483812" r:id="rId14"/>
    <p:sldMasterId id="2147483825" r:id="rId15"/>
    <p:sldMasterId id="2147483851" r:id="rId16"/>
    <p:sldMasterId id="2147483863" r:id="rId17"/>
  </p:sldMasterIdLst>
  <p:notesMasterIdLst>
    <p:notesMasterId r:id="rId46"/>
  </p:notesMasterIdLst>
  <p:sldIdLst>
    <p:sldId id="481"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3" r:id="rId34"/>
    <p:sldId id="274" r:id="rId35"/>
    <p:sldId id="275" r:id="rId36"/>
    <p:sldId id="276" r:id="rId37"/>
    <p:sldId id="277" r:id="rId38"/>
    <p:sldId id="278" r:id="rId39"/>
    <p:sldId id="279" r:id="rId40"/>
    <p:sldId id="282" r:id="rId41"/>
    <p:sldId id="288" r:id="rId42"/>
    <p:sldId id="284" r:id="rId43"/>
    <p:sldId id="285" r:id="rId44"/>
    <p:sldId id="28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737"/>
  </p:normalViewPr>
  <p:slideViewPr>
    <p:cSldViewPr>
      <p:cViewPr>
        <p:scale>
          <a:sx n="70" d="100"/>
          <a:sy n="70" d="100"/>
        </p:scale>
        <p:origin x="1592" y="5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5A8B4-1001-4035-984F-AC577DA458B7}" type="datetimeFigureOut">
              <a:rPr lang="en-US" smtClean="0"/>
              <a:pPr/>
              <a:t>12/5/22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9FF1F-96B2-4F0E-B0FA-06959AE8DECE}" type="slidenum">
              <a:rPr lang="en-US" smtClean="0"/>
              <a:pPr/>
              <a:t>‹#›</a:t>
            </a:fld>
            <a:endParaRPr lang="en-US"/>
          </a:p>
        </p:txBody>
      </p:sp>
    </p:spTree>
    <p:extLst>
      <p:ext uri="{BB962C8B-B14F-4D97-AF65-F5344CB8AC3E}">
        <p14:creationId xmlns:p14="http://schemas.microsoft.com/office/powerpoint/2010/main" val="191627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F19DB3-608C-4DA2-9884-36164D894F14}" type="slidenum">
              <a:rPr lang="en-US">
                <a:solidFill>
                  <a:prstClr val="black"/>
                </a:solidFill>
              </a:rPr>
              <a:pPr eaLnBrk="1" hangingPunct="1"/>
              <a:t>28</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1D9E87-E06C-45ED-A310-954C987E8FD2}"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306355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D9E87-E06C-45ED-A310-954C987E8FD2}"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41042328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200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309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764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55290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155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053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7944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1573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1684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88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D9E87-E06C-45ED-A310-954C987E8FD2}"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19894784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869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4710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2364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4397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5017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579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1625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4474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392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51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2888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086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0464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799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5456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9256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639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3129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36673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6144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4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4860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5705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4788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188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3411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85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6352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6980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54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973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318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6925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1066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3255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585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7039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896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12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8508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7133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2342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724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0105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8112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92424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8772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698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154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9169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2570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4949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5329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96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1163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6578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1048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5374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88713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5184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001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6494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5635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703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44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0206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4451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4888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244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7616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9268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54176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9C748C-F443-4ACF-A027-E3DBD5E3D4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16203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84C71F-8D45-43A2-9E74-032B6ECB8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46403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509EA7-45DE-4EC9-A57B-92EF701D2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32445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37EC19-A833-4D15-A97C-797439D598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6109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9441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766E1E-3952-4A1F-BD4C-4E8F04A3E8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362535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F9E0D9-CAB7-4971-8DB4-2D44E4897E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94282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2200C9-C0EE-4FC2-BD53-A429CA0C3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644973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1010CE-9DEF-4179-8765-6AA91C1D23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98821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D86006-D574-4C56-8D4B-B61DDC6B69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82891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EE307-FCAB-4A34-AEB1-42FAE4CD58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33026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0860D2-75E6-45DA-8BF6-5C363BF69A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951391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7809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5601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05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8091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50035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447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3050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5111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00427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5651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4466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367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756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D9E87-E06C-45ED-A310-954C987E8FD2}"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14249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336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393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23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3268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0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0408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640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33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64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15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1D9E87-E06C-45ED-A310-954C987E8FD2}"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3018477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4810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3959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2787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8798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6722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9115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4730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815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811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055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1D9E87-E06C-45ED-A310-954C987E8FD2}" type="datetimeFigureOut">
              <a:rPr lang="en-US" smtClean="0"/>
              <a:pPr/>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3846629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6593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0804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6283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6832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1817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3517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7243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2803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3754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121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1D9E87-E06C-45ED-A310-954C987E8FD2}" type="datetimeFigureOut">
              <a:rPr lang="en-US" smtClean="0"/>
              <a:pPr/>
              <a:t>12/5/22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1323533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4297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7363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9380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8052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457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2255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0604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8533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615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355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1D9E87-E06C-45ED-A310-954C987E8FD2}" type="datetimeFigureOut">
              <a:rPr lang="en-US" smtClean="0"/>
              <a:pPr/>
              <a:t>12/5/22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4075814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26812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0095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15915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5257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165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77280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4966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29109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867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33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D9E87-E06C-45ED-A310-954C987E8FD2}" type="datetimeFigureOut">
              <a:rPr lang="en-US" smtClean="0"/>
              <a:pPr/>
              <a:t>12/5/22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5040384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793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7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648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832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496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1185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385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6964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936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573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1D9E87-E06C-45ED-A310-954C987E8FD2}" type="datetimeFigureOut">
              <a:rPr lang="en-US" smtClean="0"/>
              <a:pPr/>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5796972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1296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243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111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9601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609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0303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5718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1068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491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78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1D9E87-E06C-45ED-A310-954C987E8FD2}" type="datetimeFigureOut">
              <a:rPr lang="en-US" smtClean="0"/>
              <a:pPr/>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787721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5419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56845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4264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974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0126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249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130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098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3636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46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theme" Target="../theme/theme1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5.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6.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17.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D9E87-E06C-45ED-A310-954C987E8FD2}" type="datetimeFigureOut">
              <a:rPr lang="en-US" smtClean="0"/>
              <a:pPr/>
              <a:t>12/5/22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797D7-BE94-4568-9846-96E766415488}" type="slidenum">
              <a:rPr lang="en-US" smtClean="0"/>
              <a:pPr/>
              <a:t>‹#›</a:t>
            </a:fld>
            <a:endParaRPr lang="en-US"/>
          </a:p>
        </p:txBody>
      </p:sp>
    </p:spTree>
    <p:extLst>
      <p:ext uri="{BB962C8B-B14F-4D97-AF65-F5344CB8AC3E}">
        <p14:creationId xmlns:p14="http://schemas.microsoft.com/office/powerpoint/2010/main" val="241022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5186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7386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83345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87097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40724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4633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5A1485D-034D-4BDA-B58A-E709FD1A814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9930601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32805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325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421371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218741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792582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2657017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4590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07410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12/5/22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43535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9.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jpeg"/><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jpeg"/><Relationship Id="rId1" Type="http://schemas.openxmlformats.org/officeDocument/2006/relationships/slideLayout" Target="../slideLayouts/slideLayout12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13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1.jpeg"/><Relationship Id="rId1" Type="http://schemas.openxmlformats.org/officeDocument/2006/relationships/slideLayout" Target="../slideLayouts/slideLayout163.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88.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5.jpeg"/><Relationship Id="rId1" Type="http://schemas.openxmlformats.org/officeDocument/2006/relationships/slideLayout" Target="../slideLayouts/slideLayout165.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5.jpeg"/><Relationship Id="rId1" Type="http://schemas.openxmlformats.org/officeDocument/2006/relationships/slideLayout" Target="../slideLayouts/slideLayout16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7.xml"/><Relationship Id="rId1" Type="http://schemas.openxmlformats.org/officeDocument/2006/relationships/audio" Target="Thuong-qua-viet-nam.mid" TargetMode="Externa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jpeg"/><Relationship Id="rId7"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slide" Target="slide4.xml"/><Relationship Id="rId4" Type="http://schemas.openxmlformats.org/officeDocument/2006/relationships/image" Target="../media/image5.jpeg"/><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gif"/><Relationship Id="rId3" Type="http://schemas.openxmlformats.org/officeDocument/2006/relationships/audio" Target="../media/audio2.wav"/><Relationship Id="rId7" Type="http://schemas.openxmlformats.org/officeDocument/2006/relationships/image" Target="../media/image8.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audio" Target="../media/audio4.wav"/><Relationship Id="rId10" Type="http://schemas.openxmlformats.org/officeDocument/2006/relationships/image" Target="../media/image10.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3.gi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gif"/><Relationship Id="rId3" Type="http://schemas.openxmlformats.org/officeDocument/2006/relationships/audio" Target="../media/audio2.wav"/><Relationship Id="rId7" Type="http://schemas.openxmlformats.org/officeDocument/2006/relationships/image" Target="../media/image8.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4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audio" Target="../media/audio4.wav"/><Relationship Id="rId10" Type="http://schemas.openxmlformats.org/officeDocument/2006/relationships/image" Target="../media/image10.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3.gif"/></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gif"/><Relationship Id="rId3" Type="http://schemas.openxmlformats.org/officeDocument/2006/relationships/audio" Target="../media/audio2.wav"/><Relationship Id="rId7" Type="http://schemas.openxmlformats.org/officeDocument/2006/relationships/image" Target="../media/image8.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5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audio" Target="../media/audio4.wav"/><Relationship Id="rId10" Type="http://schemas.openxmlformats.org/officeDocument/2006/relationships/image" Target="../media/image10.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3.gif"/></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gif"/><Relationship Id="rId3" Type="http://schemas.openxmlformats.org/officeDocument/2006/relationships/audio" Target="../media/audio2.wav"/><Relationship Id="rId7" Type="http://schemas.openxmlformats.org/officeDocument/2006/relationships/image" Target="../media/image8.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63.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audio" Target="../media/audio4.wav"/><Relationship Id="rId10" Type="http://schemas.openxmlformats.org/officeDocument/2006/relationships/image" Target="../media/image10.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3.gif"/></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3.xml"/><Relationship Id="rId5" Type="http://schemas.openxmlformats.org/officeDocument/2006/relationships/image" Target="../media/image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a:extLst>
              <a:ext uri="{FF2B5EF4-FFF2-40B4-BE49-F238E27FC236}">
                <a16:creationId xmlns:a16="http://schemas.microsoft.com/office/drawing/2014/main" id="{37570E9E-FF4F-C446-85D6-28E122A88C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88" y="0"/>
            <a:ext cx="9247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1">
            <a:extLst>
              <a:ext uri="{FF2B5EF4-FFF2-40B4-BE49-F238E27FC236}">
                <a16:creationId xmlns:a16="http://schemas.microsoft.com/office/drawing/2014/main" id="{0F24AD99-A030-4046-9571-6378D6836753}"/>
              </a:ext>
            </a:extLst>
          </p:cNvPr>
          <p:cNvSpPr>
            <a:spLocks noChangeArrowheads="1"/>
          </p:cNvSpPr>
          <p:nvPr/>
        </p:nvSpPr>
        <p:spPr bwMode="auto">
          <a:xfrm>
            <a:off x="-103188" y="1301750"/>
            <a:ext cx="9477376"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0070C0"/>
                </a:solidFill>
                <a:latin typeface="Times New Roman" panose="02020603050405020304" pitchFamily="18" charset="0"/>
                <a:cs typeface="Times New Roman" panose="02020603050405020304" pitchFamily="18" charset="0"/>
              </a:rPr>
              <a:t>PHÒNG GIÁO DỤC VÀ ĐÀO TẠO QUẬN LONG BIÊN</a:t>
            </a:r>
          </a:p>
          <a:p>
            <a:pPr algn="ctr">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Trường Tiểu học Phúc Lợi</a:t>
            </a:r>
          </a:p>
        </p:txBody>
      </p:sp>
      <p:sp>
        <p:nvSpPr>
          <p:cNvPr id="15363" name="Rectangle 1">
            <a:extLst>
              <a:ext uri="{FF2B5EF4-FFF2-40B4-BE49-F238E27FC236}">
                <a16:creationId xmlns:a16="http://schemas.microsoft.com/office/drawing/2014/main" id="{DD6BD2CE-83A2-A248-9E45-C855F7153873}"/>
              </a:ext>
            </a:extLst>
          </p:cNvPr>
          <p:cNvSpPr>
            <a:spLocks noChangeArrowheads="1"/>
          </p:cNvSpPr>
          <p:nvPr/>
        </p:nvSpPr>
        <p:spPr bwMode="auto">
          <a:xfrm>
            <a:off x="674688" y="2881313"/>
            <a:ext cx="785971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dirty="0">
                <a:solidFill>
                  <a:srgbClr val="0070C0"/>
                </a:solidFill>
                <a:latin typeface="Times New Roman" panose="02020603050405020304" pitchFamily="18" charset="0"/>
                <a:cs typeface="Times New Roman" panose="02020603050405020304" pitchFamily="18" charset="0"/>
              </a:rPr>
              <a:t>KHOA HỌC 5</a:t>
            </a:r>
          </a:p>
          <a:p>
            <a:pPr algn="ctr">
              <a:spcBef>
                <a:spcPct val="0"/>
              </a:spcBef>
              <a:buFontTx/>
              <a:buNone/>
            </a:pPr>
            <a:r>
              <a:rPr lang="en-US" altLang="en-US" sz="4400" b="1" dirty="0" err="1">
                <a:solidFill>
                  <a:srgbClr val="0070C0"/>
                </a:solidFill>
                <a:latin typeface="Times New Roman" panose="02020603050405020304" pitchFamily="18" charset="0"/>
                <a:cs typeface="Times New Roman" panose="02020603050405020304" pitchFamily="18" charset="0"/>
              </a:rPr>
              <a:t>Thuỷ</a:t>
            </a:r>
            <a:r>
              <a:rPr lang="en-US" altLang="en-US" sz="4400" b="1" dirty="0">
                <a:solidFill>
                  <a:srgbClr val="0070C0"/>
                </a:solidFill>
                <a:latin typeface="Times New Roman" panose="02020603050405020304" pitchFamily="18" charset="0"/>
                <a:cs typeface="Times New Roman" panose="02020603050405020304" pitchFamily="18" charset="0"/>
              </a:rPr>
              <a:t> </a:t>
            </a:r>
            <a:r>
              <a:rPr lang="en-US" altLang="en-US" sz="4400" b="1" dirty="0" err="1">
                <a:solidFill>
                  <a:srgbClr val="0070C0"/>
                </a:solidFill>
                <a:latin typeface="Times New Roman" panose="02020603050405020304" pitchFamily="18" charset="0"/>
                <a:cs typeface="Times New Roman" panose="02020603050405020304" pitchFamily="18" charset="0"/>
              </a:rPr>
              <a:t>tinh</a:t>
            </a:r>
            <a:endParaRPr lang="en-US" altLang="en-US" sz="4400" b="1" dirty="0">
              <a:solidFill>
                <a:srgbClr val="0070C0"/>
              </a:solidFill>
              <a:latin typeface="Times New Roman" panose="02020603050405020304" pitchFamily="18" charset="0"/>
              <a:cs typeface="Times New Roman" panose="02020603050405020304" pitchFamily="18" charset="0"/>
            </a:endParaRPr>
          </a:p>
        </p:txBody>
      </p:sp>
      <p:sp>
        <p:nvSpPr>
          <p:cNvPr id="15364" name="Rectangle 1">
            <a:extLst>
              <a:ext uri="{FF2B5EF4-FFF2-40B4-BE49-F238E27FC236}">
                <a16:creationId xmlns:a16="http://schemas.microsoft.com/office/drawing/2014/main" id="{7A7B8412-36B6-504E-8D7A-A175DD746CE2}"/>
              </a:ext>
            </a:extLst>
          </p:cNvPr>
          <p:cNvSpPr>
            <a:spLocks noChangeArrowheads="1"/>
          </p:cNvSpPr>
          <p:nvPr/>
        </p:nvSpPr>
        <p:spPr bwMode="auto">
          <a:xfrm>
            <a:off x="-219075" y="5473700"/>
            <a:ext cx="94789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i="1">
                <a:solidFill>
                  <a:srgbClr val="0070C0"/>
                </a:solidFill>
                <a:latin typeface="Times New Roman" panose="02020603050405020304" pitchFamily="18" charset="0"/>
                <a:cs typeface="Times New Roman" panose="02020603050405020304" pitchFamily="18" charset="0"/>
              </a:rPr>
              <a:t>Năm học 2022 - 2023</a:t>
            </a:r>
          </a:p>
        </p:txBody>
      </p:sp>
    </p:spTree>
    <p:extLst>
      <p:ext uri="{BB962C8B-B14F-4D97-AF65-F5344CB8AC3E}">
        <p14:creationId xmlns:p14="http://schemas.microsoft.com/office/powerpoint/2010/main" val="67995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tivi"/>
          <p:cNvPicPr>
            <a:picLocks noChangeAspect="1" noChangeArrowheads="1"/>
          </p:cNvPicPr>
          <p:nvPr/>
        </p:nvPicPr>
        <p:blipFill>
          <a:blip r:embed="rId2" cstate="print"/>
          <a:srcRect/>
          <a:stretch>
            <a:fillRect/>
          </a:stretch>
        </p:blipFill>
        <p:spPr bwMode="auto">
          <a:xfrm>
            <a:off x="3429000" y="2238380"/>
            <a:ext cx="2514600" cy="1905000"/>
          </a:xfrm>
          <a:prstGeom prst="rect">
            <a:avLst/>
          </a:prstGeom>
          <a:noFill/>
          <a:ln w="9525">
            <a:noFill/>
            <a:miter lim="800000"/>
            <a:headEnd/>
            <a:tailEnd/>
          </a:ln>
        </p:spPr>
      </p:pic>
      <p:pic>
        <p:nvPicPr>
          <p:cNvPr id="41989" name="Picture 5" descr="1251254979_Gioi1"/>
          <p:cNvPicPr>
            <a:picLocks noChangeAspect="1" noChangeArrowheads="1"/>
          </p:cNvPicPr>
          <p:nvPr/>
        </p:nvPicPr>
        <p:blipFill>
          <a:blip r:embed="rId3" cstate="print"/>
          <a:srcRect/>
          <a:stretch>
            <a:fillRect/>
          </a:stretch>
        </p:blipFill>
        <p:spPr bwMode="auto">
          <a:xfrm>
            <a:off x="6172200" y="2238380"/>
            <a:ext cx="2590800" cy="1905000"/>
          </a:xfrm>
          <a:prstGeom prst="rect">
            <a:avLst/>
          </a:prstGeom>
          <a:noFill/>
          <a:ln w="9525">
            <a:noFill/>
            <a:miter lim="800000"/>
            <a:headEnd/>
            <a:tailEnd/>
          </a:ln>
        </p:spPr>
      </p:pic>
      <p:pic>
        <p:nvPicPr>
          <p:cNvPr id="41996" name="Picture 12" descr="kinh o to"/>
          <p:cNvPicPr>
            <a:picLocks noChangeAspect="1" noChangeArrowheads="1"/>
          </p:cNvPicPr>
          <p:nvPr/>
        </p:nvPicPr>
        <p:blipFill>
          <a:blip r:embed="rId4" cstate="print"/>
          <a:srcRect/>
          <a:stretch>
            <a:fillRect/>
          </a:stretch>
        </p:blipFill>
        <p:spPr bwMode="auto">
          <a:xfrm>
            <a:off x="571472" y="2334144"/>
            <a:ext cx="2628928" cy="1847355"/>
          </a:xfrm>
          <a:prstGeom prst="rect">
            <a:avLst/>
          </a:prstGeom>
          <a:noFill/>
          <a:ln w="9525">
            <a:noFill/>
            <a:miter lim="800000"/>
            <a:headEnd/>
            <a:tailEnd/>
          </a:ln>
        </p:spPr>
      </p:pic>
      <p:sp>
        <p:nvSpPr>
          <p:cNvPr id="41997" name="Text Box 13"/>
          <p:cNvSpPr txBox="1">
            <a:spLocks noChangeArrowheads="1"/>
          </p:cNvSpPr>
          <p:nvPr/>
        </p:nvSpPr>
        <p:spPr bwMode="auto">
          <a:xfrm>
            <a:off x="285720" y="4144924"/>
            <a:ext cx="2743200" cy="584775"/>
          </a:xfrm>
          <a:prstGeom prst="rect">
            <a:avLst/>
          </a:prstGeom>
          <a:noFill/>
          <a:ln w="9525">
            <a:noFill/>
            <a:miter lim="800000"/>
            <a:headEnd/>
            <a:tailEnd/>
          </a:ln>
        </p:spPr>
        <p:txBody>
          <a:bodyPr>
            <a:spAutoFit/>
          </a:bodyPr>
          <a:lstStyle/>
          <a:p>
            <a:pPr algn="ctr">
              <a:spcBef>
                <a:spcPct val="50000"/>
              </a:spcBef>
            </a:pPr>
            <a:r>
              <a:rPr lang="en-US" sz="3200" dirty="0" err="1">
                <a:solidFill>
                  <a:srgbClr val="000066"/>
                </a:solidFill>
                <a:latin typeface="Times New Roman" pitchFamily="18" charset="0"/>
                <a:cs typeface="Times New Roman" pitchFamily="18" charset="0"/>
              </a:rPr>
              <a:t>kính</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ôtô</a:t>
            </a:r>
            <a:endParaRPr lang="en-US" sz="3200" dirty="0">
              <a:solidFill>
                <a:srgbClr val="000066"/>
              </a:solidFill>
              <a:latin typeface="Times New Roman" pitchFamily="18" charset="0"/>
              <a:cs typeface="Times New Roman" pitchFamily="18" charset="0"/>
            </a:endParaRPr>
          </a:p>
        </p:txBody>
      </p:sp>
      <p:sp>
        <p:nvSpPr>
          <p:cNvPr id="41998" name="Text Box 14"/>
          <p:cNvSpPr txBox="1">
            <a:spLocks noChangeArrowheads="1"/>
          </p:cNvSpPr>
          <p:nvPr/>
        </p:nvSpPr>
        <p:spPr bwMode="auto">
          <a:xfrm>
            <a:off x="3176598" y="4056532"/>
            <a:ext cx="2895600" cy="584775"/>
          </a:xfrm>
          <a:prstGeom prst="rect">
            <a:avLst/>
          </a:prstGeom>
          <a:noFill/>
          <a:ln w="9525">
            <a:noFill/>
            <a:miter lim="800000"/>
            <a:headEnd/>
            <a:tailEnd/>
          </a:ln>
        </p:spPr>
        <p:txBody>
          <a:bodyPr>
            <a:spAutoFit/>
          </a:bodyPr>
          <a:lstStyle/>
          <a:p>
            <a:pPr algn="ctr">
              <a:spcBef>
                <a:spcPct val="50000"/>
              </a:spcBef>
            </a:pPr>
            <a:r>
              <a:rPr lang="en-US" sz="3200">
                <a:solidFill>
                  <a:srgbClr val="FF0066"/>
                </a:solidFill>
                <a:latin typeface="Times New Roman" pitchFamily="18" charset="0"/>
                <a:cs typeface="Times New Roman" pitchFamily="18" charset="0"/>
              </a:rPr>
              <a:t>màn </a:t>
            </a:r>
            <a:r>
              <a:rPr lang="en-US" sz="3200" dirty="0" err="1">
                <a:solidFill>
                  <a:srgbClr val="FF0066"/>
                </a:solidFill>
                <a:latin typeface="Times New Roman" pitchFamily="18" charset="0"/>
                <a:cs typeface="Times New Roman" pitchFamily="18" charset="0"/>
              </a:rPr>
              <a:t>hình</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ti</a:t>
            </a:r>
            <a:r>
              <a:rPr lang="en-US" sz="3200" dirty="0">
                <a:solidFill>
                  <a:srgbClr val="FF0066"/>
                </a:solidFill>
                <a:latin typeface="Times New Roman" pitchFamily="18" charset="0"/>
                <a:cs typeface="Times New Roman" pitchFamily="18" charset="0"/>
              </a:rPr>
              <a:t> vi</a:t>
            </a:r>
          </a:p>
        </p:txBody>
      </p:sp>
      <p:sp>
        <p:nvSpPr>
          <p:cNvPr id="41999" name="Text Box 15"/>
          <p:cNvSpPr txBox="1">
            <a:spLocks noChangeArrowheads="1"/>
          </p:cNvSpPr>
          <p:nvPr/>
        </p:nvSpPr>
        <p:spPr bwMode="auto">
          <a:xfrm>
            <a:off x="3549198" y="6263850"/>
            <a:ext cx="2357454" cy="584775"/>
          </a:xfrm>
          <a:prstGeom prst="rect">
            <a:avLst/>
          </a:prstGeom>
          <a:noFill/>
          <a:ln w="9525">
            <a:noFill/>
            <a:miter lim="800000"/>
            <a:headEnd/>
            <a:tailEnd/>
          </a:ln>
        </p:spPr>
        <p:txBody>
          <a:bodyPr wrap="square">
            <a:spAutoFit/>
          </a:bodyPr>
          <a:lstStyle/>
          <a:p>
            <a:pPr algn="ctr">
              <a:spcBef>
                <a:spcPct val="50000"/>
              </a:spcBef>
            </a:pP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Nồi</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nấu</a:t>
            </a:r>
            <a:endParaRPr lang="en-US" sz="3200" dirty="0">
              <a:solidFill>
                <a:srgbClr val="000099"/>
              </a:solidFill>
              <a:latin typeface="Times New Roman" pitchFamily="18" charset="0"/>
              <a:cs typeface="Times New Roman" pitchFamily="18" charset="0"/>
            </a:endParaRPr>
          </a:p>
        </p:txBody>
      </p:sp>
      <p:sp>
        <p:nvSpPr>
          <p:cNvPr id="42000" name="Text Box 16"/>
          <p:cNvSpPr txBox="1">
            <a:spLocks noChangeArrowheads="1"/>
          </p:cNvSpPr>
          <p:nvPr/>
        </p:nvSpPr>
        <p:spPr bwMode="auto">
          <a:xfrm>
            <a:off x="5943600" y="4093108"/>
            <a:ext cx="3343308" cy="584775"/>
          </a:xfrm>
          <a:prstGeom prst="rect">
            <a:avLst/>
          </a:prstGeom>
          <a:noFill/>
          <a:ln w="9525">
            <a:noFill/>
            <a:miter lim="800000"/>
            <a:headEnd/>
            <a:tailEnd/>
          </a:ln>
        </p:spPr>
        <p:txBody>
          <a:bodyPr wrap="square">
            <a:spAutoFit/>
          </a:bodyPr>
          <a:lstStyle/>
          <a:p>
            <a:pPr>
              <a:spcBef>
                <a:spcPct val="50000"/>
              </a:spcBef>
            </a:pP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ống</a:t>
            </a: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kính</a:t>
            </a: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máy</a:t>
            </a: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ảnh</a:t>
            </a:r>
            <a:endParaRPr lang="en-US" sz="3200" dirty="0">
              <a:solidFill>
                <a:srgbClr val="003300"/>
              </a:solidFill>
              <a:latin typeface="Times New Roman" pitchFamily="18" charset="0"/>
              <a:cs typeface="Times New Roman" pitchFamily="18" charset="0"/>
            </a:endParaRPr>
          </a:p>
        </p:txBody>
      </p:sp>
      <p:pic>
        <p:nvPicPr>
          <p:cNvPr id="42003" name="Picture 19" descr="a2e1ecd9-e90f-427f-b52e-48760d69c4f6"/>
          <p:cNvPicPr>
            <a:picLocks noChangeAspect="1" noChangeArrowheads="1"/>
          </p:cNvPicPr>
          <p:nvPr/>
        </p:nvPicPr>
        <p:blipFill>
          <a:blip r:embed="rId5" cstate="print"/>
          <a:srcRect/>
          <a:stretch>
            <a:fillRect/>
          </a:stretch>
        </p:blipFill>
        <p:spPr bwMode="auto">
          <a:xfrm>
            <a:off x="3616836" y="4637963"/>
            <a:ext cx="2300294" cy="1672941"/>
          </a:xfrm>
          <a:prstGeom prst="rect">
            <a:avLst/>
          </a:prstGeom>
          <a:noFill/>
          <a:ln w="9525">
            <a:noFill/>
            <a:miter lim="800000"/>
            <a:headEnd/>
            <a:tailEnd/>
          </a:ln>
        </p:spPr>
      </p:pic>
      <p:pic>
        <p:nvPicPr>
          <p:cNvPr id="42004" name="Picture 20" descr="florenceflaskthreecolorty6"/>
          <p:cNvPicPr>
            <a:picLocks noChangeAspect="1" noChangeArrowheads="1"/>
          </p:cNvPicPr>
          <p:nvPr/>
        </p:nvPicPr>
        <p:blipFill>
          <a:blip r:embed="rId6" cstate="print"/>
          <a:srcRect/>
          <a:stretch>
            <a:fillRect/>
          </a:stretch>
        </p:blipFill>
        <p:spPr bwMode="auto">
          <a:xfrm>
            <a:off x="6439866" y="4699982"/>
            <a:ext cx="2262174" cy="1596829"/>
          </a:xfrm>
          <a:prstGeom prst="rect">
            <a:avLst/>
          </a:prstGeom>
          <a:noFill/>
          <a:ln w="9525">
            <a:noFill/>
            <a:miter lim="800000"/>
            <a:headEnd/>
            <a:tailEnd/>
          </a:ln>
        </p:spPr>
      </p:pic>
      <p:pic>
        <p:nvPicPr>
          <p:cNvPr id="42005" name="Picture 21" descr="DSC01349a"/>
          <p:cNvPicPr>
            <a:picLocks noChangeAspect="1" noChangeArrowheads="1"/>
          </p:cNvPicPr>
          <p:nvPr/>
        </p:nvPicPr>
        <p:blipFill>
          <a:blip r:embed="rId7" cstate="print"/>
          <a:srcRect/>
          <a:stretch>
            <a:fillRect/>
          </a:stretch>
        </p:blipFill>
        <p:spPr bwMode="auto">
          <a:xfrm>
            <a:off x="689964" y="4749746"/>
            <a:ext cx="2486052" cy="1612574"/>
          </a:xfrm>
          <a:prstGeom prst="rect">
            <a:avLst/>
          </a:prstGeom>
          <a:noFill/>
          <a:ln w="9525">
            <a:noFill/>
            <a:miter lim="800000"/>
            <a:headEnd/>
            <a:tailEnd/>
          </a:ln>
        </p:spPr>
      </p:pic>
      <p:sp>
        <p:nvSpPr>
          <p:cNvPr id="42006" name="Text Box 22"/>
          <p:cNvSpPr txBox="1">
            <a:spLocks noChangeArrowheads="1"/>
          </p:cNvSpPr>
          <p:nvPr/>
        </p:nvSpPr>
        <p:spPr bwMode="auto">
          <a:xfrm>
            <a:off x="990600" y="6286520"/>
            <a:ext cx="1981200" cy="584775"/>
          </a:xfrm>
          <a:prstGeom prst="rect">
            <a:avLst/>
          </a:prstGeom>
          <a:noFill/>
          <a:ln w="9525">
            <a:noFill/>
            <a:miter lim="800000"/>
            <a:headEnd/>
            <a:tailEnd/>
          </a:ln>
        </p:spPr>
        <p:txBody>
          <a:bodyPr>
            <a:spAutoFit/>
          </a:bodyPr>
          <a:lstStyle/>
          <a:p>
            <a:pPr>
              <a:spcBef>
                <a:spcPct val="50000"/>
              </a:spcBef>
            </a:pPr>
            <a:r>
              <a:rPr lang="en-US" sz="3200" dirty="0" err="1">
                <a:solidFill>
                  <a:srgbClr val="C00000"/>
                </a:solidFill>
                <a:latin typeface="Times New Roman" pitchFamily="18" charset="0"/>
                <a:cs typeface="Times New Roman" pitchFamily="18" charset="0"/>
              </a:rPr>
              <a:t>Bát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đĩa</a:t>
            </a:r>
            <a:endParaRPr lang="en-US" sz="3200" dirty="0">
              <a:solidFill>
                <a:srgbClr val="C00000"/>
              </a:solidFill>
              <a:latin typeface="Times New Roman" pitchFamily="18" charset="0"/>
              <a:cs typeface="Times New Roman" pitchFamily="18" charset="0"/>
            </a:endParaRPr>
          </a:p>
        </p:txBody>
      </p:sp>
      <p:sp>
        <p:nvSpPr>
          <p:cNvPr id="42007" name="Text Box 23"/>
          <p:cNvSpPr txBox="1">
            <a:spLocks noChangeArrowheads="1"/>
          </p:cNvSpPr>
          <p:nvPr/>
        </p:nvSpPr>
        <p:spPr bwMode="auto">
          <a:xfrm>
            <a:off x="5775968" y="6317954"/>
            <a:ext cx="3643338" cy="584775"/>
          </a:xfrm>
          <a:prstGeom prst="rect">
            <a:avLst/>
          </a:prstGeom>
          <a:noFill/>
          <a:ln w="9525">
            <a:noFill/>
            <a:miter lim="800000"/>
            <a:headEnd/>
            <a:tailEnd/>
          </a:ln>
        </p:spPr>
        <p:txBody>
          <a:bodyPr wrap="square">
            <a:spAutoFit/>
          </a:bodyPr>
          <a:lstStyle/>
          <a:p>
            <a:pPr>
              <a:spcBef>
                <a:spcPct val="50000"/>
              </a:spcBef>
            </a:pP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dụng</a:t>
            </a: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cụ</a:t>
            </a: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thí</a:t>
            </a: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nghiệm</a:t>
            </a:r>
            <a:endParaRPr lang="en-US" sz="3200" dirty="0">
              <a:solidFill>
                <a:srgbClr val="660066"/>
              </a:solidFill>
              <a:latin typeface="Times New Roman" pitchFamily="18" charset="0"/>
              <a:cs typeface="Times New Roman" pitchFamily="18" charset="0"/>
            </a:endParaRPr>
          </a:p>
        </p:txBody>
      </p:sp>
      <p:pic>
        <p:nvPicPr>
          <p:cNvPr id="17" name="Picture 12" descr="1b"/>
          <p:cNvPicPr>
            <a:picLocks noChangeAspect="1" noChangeArrowheads="1"/>
          </p:cNvPicPr>
          <p:nvPr/>
        </p:nvPicPr>
        <p:blipFill>
          <a:blip r:embed="rId8" cstate="print"/>
          <a:srcRect/>
          <a:stretch>
            <a:fillRect/>
          </a:stretch>
        </p:blipFill>
        <p:spPr bwMode="auto">
          <a:xfrm>
            <a:off x="6737382" y="71414"/>
            <a:ext cx="1795173" cy="1733544"/>
          </a:xfrm>
          <a:prstGeom prst="rect">
            <a:avLst/>
          </a:prstGeom>
          <a:noFill/>
          <a:ln w="9525">
            <a:noFill/>
            <a:miter lim="800000"/>
            <a:headEnd/>
            <a:tailEnd/>
          </a:ln>
        </p:spPr>
      </p:pic>
      <p:pic>
        <p:nvPicPr>
          <p:cNvPr id="18" name="Picture 13" descr="494331f8_pha lê vẻ đẹp thanh tao"/>
          <p:cNvPicPr>
            <a:picLocks noChangeAspect="1" noChangeArrowheads="1"/>
          </p:cNvPicPr>
          <p:nvPr/>
        </p:nvPicPr>
        <p:blipFill>
          <a:blip r:embed="rId9" cstate="print"/>
          <a:srcRect/>
          <a:stretch>
            <a:fillRect/>
          </a:stretch>
        </p:blipFill>
        <p:spPr bwMode="auto">
          <a:xfrm>
            <a:off x="4110006" y="165522"/>
            <a:ext cx="2362200" cy="1666868"/>
          </a:xfrm>
          <a:prstGeom prst="rect">
            <a:avLst/>
          </a:prstGeom>
          <a:noFill/>
          <a:ln w="9525">
            <a:noFill/>
            <a:miter lim="800000"/>
            <a:headEnd/>
            <a:tailEnd/>
          </a:ln>
        </p:spPr>
      </p:pic>
      <p:sp>
        <p:nvSpPr>
          <p:cNvPr id="19" name="Text Box 15"/>
          <p:cNvSpPr txBox="1">
            <a:spLocks noChangeArrowheads="1"/>
          </p:cNvSpPr>
          <p:nvPr/>
        </p:nvSpPr>
        <p:spPr bwMode="auto">
          <a:xfrm>
            <a:off x="71406" y="1643050"/>
            <a:ext cx="4267200" cy="584775"/>
          </a:xfrm>
          <a:prstGeom prst="rect">
            <a:avLst/>
          </a:prstGeom>
          <a:noFill/>
          <a:ln w="9525">
            <a:noFill/>
            <a:miter lim="800000"/>
            <a:headEnd/>
            <a:tailEnd/>
          </a:ln>
        </p:spPr>
        <p:txBody>
          <a:bodyPr>
            <a:spAutoFit/>
          </a:bodyPr>
          <a:lstStyle/>
          <a:p>
            <a:pPr>
              <a:spcBef>
                <a:spcPct val="50000"/>
              </a:spcBef>
            </a:pPr>
            <a:r>
              <a:rPr lang="en-US" sz="3200" dirty="0">
                <a:solidFill>
                  <a:prstClr val="black"/>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Bóng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đèn</a:t>
            </a:r>
            <a:r>
              <a:rPr lang="en-US" sz="3200" dirty="0">
                <a:solidFill>
                  <a:srgbClr val="FF000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mắt</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kính</a:t>
            </a:r>
            <a:endParaRPr lang="en-US" sz="3200" dirty="0">
              <a:solidFill>
                <a:srgbClr val="00B050"/>
              </a:solidFill>
              <a:latin typeface="Times New Roman" pitchFamily="18" charset="0"/>
              <a:cs typeface="Times New Roman" pitchFamily="18" charset="0"/>
            </a:endParaRPr>
          </a:p>
        </p:txBody>
      </p:sp>
      <p:sp>
        <p:nvSpPr>
          <p:cNvPr id="20" name="Text Box 16"/>
          <p:cNvSpPr txBox="1">
            <a:spLocks noChangeArrowheads="1"/>
          </p:cNvSpPr>
          <p:nvPr/>
        </p:nvSpPr>
        <p:spPr bwMode="auto">
          <a:xfrm>
            <a:off x="4067188" y="1714488"/>
            <a:ext cx="2362200" cy="584775"/>
          </a:xfrm>
          <a:prstGeom prst="rect">
            <a:avLst/>
          </a:prstGeom>
          <a:noFill/>
          <a:ln w="9525">
            <a:noFill/>
            <a:miter lim="800000"/>
            <a:headEnd/>
            <a:tailEnd/>
          </a:ln>
        </p:spPr>
        <p:txBody>
          <a:bodyPr>
            <a:spAutoFit/>
          </a:bodyPr>
          <a:lstStyle/>
          <a:p>
            <a:pPr algn="ctr">
              <a:spcBef>
                <a:spcPct val="50000"/>
              </a:spcBef>
            </a:pPr>
            <a:r>
              <a:rPr lang="en-US" sz="3200" dirty="0" err="1">
                <a:solidFill>
                  <a:srgbClr val="FFC000"/>
                </a:solidFill>
                <a:latin typeface="Times New Roman" pitchFamily="18" charset="0"/>
                <a:cs typeface="Times New Roman" pitchFamily="18" charset="0"/>
              </a:rPr>
              <a:t>ly</a:t>
            </a:r>
            <a:endParaRPr lang="en-US" sz="3200" dirty="0">
              <a:solidFill>
                <a:srgbClr val="FFC000"/>
              </a:solidFill>
              <a:latin typeface="Times New Roman" pitchFamily="18" charset="0"/>
              <a:cs typeface="Times New Roman" pitchFamily="18" charset="0"/>
            </a:endParaRPr>
          </a:p>
        </p:txBody>
      </p:sp>
      <p:sp>
        <p:nvSpPr>
          <p:cNvPr id="21" name="Text Box 17"/>
          <p:cNvSpPr txBox="1">
            <a:spLocks noChangeArrowheads="1"/>
          </p:cNvSpPr>
          <p:nvPr/>
        </p:nvSpPr>
        <p:spPr bwMode="auto">
          <a:xfrm>
            <a:off x="6786546" y="1667434"/>
            <a:ext cx="1828800" cy="646331"/>
          </a:xfrm>
          <a:prstGeom prst="rect">
            <a:avLst/>
          </a:prstGeom>
          <a:noFill/>
          <a:ln w="9525">
            <a:noFill/>
            <a:miter lim="800000"/>
            <a:headEnd/>
            <a:tailEnd/>
          </a:ln>
        </p:spPr>
        <p:txBody>
          <a:bodyPr>
            <a:spAutoFit/>
          </a:bodyPr>
          <a:lstStyle/>
          <a:p>
            <a:pPr algn="ctr">
              <a:spcBef>
                <a:spcPct val="50000"/>
              </a:spcBef>
            </a:pPr>
            <a:r>
              <a:rPr lang="en-US" sz="3600" dirty="0" err="1">
                <a:solidFill>
                  <a:srgbClr val="7030A0"/>
                </a:solidFill>
                <a:latin typeface="Times New Roman" pitchFamily="18" charset="0"/>
                <a:cs typeface="Times New Roman" pitchFamily="18" charset="0"/>
              </a:rPr>
              <a:t>chai</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lọ</a:t>
            </a:r>
            <a:endParaRPr lang="en-US" sz="3600" dirty="0">
              <a:solidFill>
                <a:srgbClr val="7030A0"/>
              </a:solidFill>
              <a:latin typeface="Times New Roman" pitchFamily="18" charset="0"/>
              <a:cs typeface="Times New Roman" pitchFamily="18" charset="0"/>
            </a:endParaRPr>
          </a:p>
        </p:txBody>
      </p:sp>
      <p:pic>
        <p:nvPicPr>
          <p:cNvPr id="22" name="Picture 18" descr="CAW99P4V"/>
          <p:cNvPicPr>
            <a:picLocks noChangeAspect="1" noChangeArrowheads="1"/>
          </p:cNvPicPr>
          <p:nvPr/>
        </p:nvPicPr>
        <p:blipFill>
          <a:blip r:embed="rId10" cstate="print"/>
          <a:srcRect/>
          <a:stretch>
            <a:fillRect/>
          </a:stretch>
        </p:blipFill>
        <p:spPr bwMode="auto">
          <a:xfrm>
            <a:off x="196187" y="142852"/>
            <a:ext cx="2018328" cy="1613338"/>
          </a:xfrm>
          <a:prstGeom prst="rect">
            <a:avLst/>
          </a:prstGeom>
          <a:noFill/>
          <a:ln w="9525">
            <a:noFill/>
            <a:miter lim="800000"/>
            <a:headEnd/>
            <a:tailEnd/>
          </a:ln>
        </p:spPr>
      </p:pic>
      <p:pic>
        <p:nvPicPr>
          <p:cNvPr id="23" name="Picture 19" descr="CAMFG0XT"/>
          <p:cNvPicPr>
            <a:picLocks noChangeAspect="1" noChangeArrowheads="1"/>
          </p:cNvPicPr>
          <p:nvPr/>
        </p:nvPicPr>
        <p:blipFill>
          <a:blip r:embed="rId11" cstate="print"/>
          <a:srcRect/>
          <a:stretch>
            <a:fillRect/>
          </a:stretch>
        </p:blipFill>
        <p:spPr bwMode="auto">
          <a:xfrm>
            <a:off x="2302542" y="165522"/>
            <a:ext cx="1679575" cy="1590668"/>
          </a:xfrm>
          <a:prstGeom prst="rect">
            <a:avLst/>
          </a:prstGeom>
          <a:noFill/>
          <a:ln w="9525">
            <a:noFill/>
            <a:miter lim="800000"/>
            <a:headEnd/>
            <a:tailEnd/>
          </a:ln>
        </p:spPr>
      </p:pic>
    </p:spTree>
    <p:extLst>
      <p:ext uri="{BB962C8B-B14F-4D97-AF65-F5344CB8AC3E}">
        <p14:creationId xmlns:p14="http://schemas.microsoft.com/office/powerpoint/2010/main" val="1401860734"/>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1246" y="533400"/>
            <a:ext cx="8581081" cy="523220"/>
          </a:xfrm>
          <a:prstGeom prst="rect">
            <a:avLst/>
          </a:prstGeom>
          <a:noFill/>
        </p:spPr>
        <p:txBody>
          <a:bodyPr wrap="square" rtlCol="0">
            <a:spAutoFit/>
          </a:bodyPr>
          <a:lstStyle/>
          <a:p>
            <a:r>
              <a:rPr lang="en-GB" sz="2800" b="1">
                <a:latin typeface="Times New Roman" pitchFamily="18" charset="0"/>
                <a:cs typeface="Times New Roman" pitchFamily="18" charset="0"/>
              </a:rPr>
              <a:t>Hoạt động 2: Các loại thủy tinh và tính chất của chúng</a:t>
            </a:r>
            <a:endParaRPr lang="en-US" sz="2800" b="1">
              <a:latin typeface="Times New Roman" pitchFamily="18" charset="0"/>
              <a:cs typeface="Times New Roman" pitchFamily="18" charset="0"/>
            </a:endParaRPr>
          </a:p>
        </p:txBody>
      </p:sp>
      <p:sp>
        <p:nvSpPr>
          <p:cNvPr id="5" name="Rounded Rectangular Callout 4"/>
          <p:cNvSpPr/>
          <p:nvPr/>
        </p:nvSpPr>
        <p:spPr>
          <a:xfrm>
            <a:off x="990600" y="1524000"/>
            <a:ext cx="7010400" cy="1066800"/>
          </a:xfrm>
          <a:prstGeom prst="wedgeRoundRectCallout">
            <a:avLst>
              <a:gd name="adj1" fmla="val -28230"/>
              <a:gd name="adj2" fmla="val 11643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a:latin typeface="Times New Roman" pitchFamily="18" charset="0"/>
                <a:cs typeface="Times New Roman" pitchFamily="18" charset="0"/>
              </a:rPr>
              <a:t>Có mấy loại thủy tinh? Đó là những loại nào?</a:t>
            </a:r>
            <a:endParaRPr lang="en-US" sz="2800">
              <a:latin typeface="Times New Roman" pitchFamily="18" charset="0"/>
              <a:cs typeface="Times New Roman" pitchFamily="18" charset="0"/>
            </a:endParaRPr>
          </a:p>
        </p:txBody>
      </p:sp>
      <p:sp>
        <p:nvSpPr>
          <p:cNvPr id="6" name="Rounded Rectangular Callout 5"/>
          <p:cNvSpPr/>
          <p:nvPr/>
        </p:nvSpPr>
        <p:spPr>
          <a:xfrm>
            <a:off x="1122218" y="3581400"/>
            <a:ext cx="7010400" cy="1066800"/>
          </a:xfrm>
          <a:prstGeom prst="wedgeRoundRectCallout">
            <a:avLst>
              <a:gd name="adj1" fmla="val -28230"/>
              <a:gd name="adj2" fmla="val 11643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a:latin typeface="Times New Roman" pitchFamily="18" charset="0"/>
                <a:cs typeface="Times New Roman" pitchFamily="18" charset="0"/>
              </a:rPr>
              <a:t>Có 2 loại thủy tinh: Thủy tinh thường và thủy tinh chất lượng cao.</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7735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25714" y="2286000"/>
            <a:ext cx="7772400" cy="1524000"/>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2800">
                <a:solidFill>
                  <a:schemeClr val="tx1"/>
                </a:solidFill>
                <a:latin typeface="Times New Roman"/>
                <a:ea typeface="Times New Roman"/>
                <a:cs typeface="Times New Roman"/>
              </a:rPr>
              <a:t>Dựa vào vốn hiểu biết của mình và đọc thông tin trong SGK/61, các em hãy nêu tính chất của thủy tinh thường.</a:t>
            </a:r>
            <a:endParaRPr lang="en-US" sz="2800">
              <a:solidFill>
                <a:schemeClr val="tx1"/>
              </a:solidFill>
              <a:effectLst/>
              <a:latin typeface=".VnTime"/>
              <a:ea typeface="Times New Roman"/>
              <a:cs typeface="Times New Roman"/>
            </a:endParaRPr>
          </a:p>
        </p:txBody>
      </p:sp>
    </p:spTree>
    <p:extLst>
      <p:ext uri="{BB962C8B-B14F-4D97-AF65-F5344CB8AC3E}">
        <p14:creationId xmlns:p14="http://schemas.microsoft.com/office/powerpoint/2010/main" val="30765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1" y="2667000"/>
            <a:ext cx="77724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a:latin typeface="Times New Roman" pitchFamily="18" charset="0"/>
                <a:cs typeface="Times New Roman" pitchFamily="18" charset="0"/>
              </a:rPr>
              <a:t>Tính chất của thủy tinh thường: trong suốt, không gỉ, cứng nhưng dễ vỡ; không cháy, không hút ẩm, không bị axit ăn mòn.</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99760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1295400" y="1763853"/>
            <a:ext cx="6400800" cy="2607539"/>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2800">
                <a:solidFill>
                  <a:prstClr val="black"/>
                </a:solidFill>
                <a:latin typeface="Times New Roman" pitchFamily="18" charset="0"/>
                <a:cs typeface="Times New Roman" pitchFamily="18" charset="0"/>
              </a:rPr>
              <a:t>Thủy tinh chất lượng cao có tính chất gì giống và khác so với thủy tinh thường?</a:t>
            </a:r>
          </a:p>
        </p:txBody>
      </p:sp>
    </p:spTree>
    <p:extLst>
      <p:ext uri="{BB962C8B-B14F-4D97-AF65-F5344CB8AC3E}">
        <p14:creationId xmlns:p14="http://schemas.microsoft.com/office/powerpoint/2010/main" val="114466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1014" name="Text Box 6"/>
          <p:cNvSpPr txBox="1">
            <a:spLocks noChangeArrowheads="1"/>
          </p:cNvSpPr>
          <p:nvPr/>
        </p:nvSpPr>
        <p:spPr bwMode="auto">
          <a:xfrm>
            <a:off x="-76200" y="520005"/>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just" eaLnBrk="1" hangingPunct="1">
              <a:buFont typeface="Wingdings" pitchFamily="2" charset="2"/>
              <a:buChar char="¯"/>
            </a:pPr>
            <a:r>
              <a:rPr lang="en-US" altLang="en-US" sz="2800" b="1" i="0">
                <a:solidFill>
                  <a:srgbClr val="FF0000"/>
                </a:solidFill>
                <a:latin typeface="Times New Roman" pitchFamily="18" charset="0"/>
                <a:cs typeface="Times New Roman" pitchFamily="18" charset="0"/>
              </a:rPr>
              <a:t>Ngoài tính chất không gỉ, không cháy, không hút ẩm, không bị axit ăn mòn thì thủy tinh thường và thủy tinh chất lượng cao có điểm khác nhau như sau:</a:t>
            </a:r>
            <a:endParaRPr lang="en-US" sz="2800" b="1" dirty="0">
              <a:solidFill>
                <a:srgbClr val="FF33CC"/>
              </a:solidFill>
              <a:latin typeface=".VnTime"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83652265"/>
              </p:ext>
            </p:extLst>
          </p:nvPr>
        </p:nvGraphicFramePr>
        <p:xfrm>
          <a:off x="437356" y="2209800"/>
          <a:ext cx="8269288" cy="3581400"/>
        </p:xfrm>
        <a:graphic>
          <a:graphicData uri="http://schemas.openxmlformats.org/drawingml/2006/table">
            <a:tbl>
              <a:tblPr/>
              <a:tblGrid>
                <a:gridCol w="3904942">
                  <a:extLst>
                    <a:ext uri="{9D8B030D-6E8A-4147-A177-3AD203B41FA5}">
                      <a16:colId xmlns:a16="http://schemas.microsoft.com/office/drawing/2014/main" val="20000"/>
                    </a:ext>
                  </a:extLst>
                </a:gridCol>
                <a:gridCol w="4364346">
                  <a:extLst>
                    <a:ext uri="{9D8B030D-6E8A-4147-A177-3AD203B41FA5}">
                      <a16:colId xmlns:a16="http://schemas.microsoft.com/office/drawing/2014/main" val="20001"/>
                    </a:ext>
                  </a:extLst>
                </a:gridCol>
              </a:tblGrid>
              <a:tr h="1367938">
                <a:tc>
                  <a:txBody>
                    <a:bodyPr/>
                    <a:lstStyle/>
                    <a:p>
                      <a:pPr marL="342900" marR="0" lvl="0" indent="-342900" algn="ctr" defTabSz="914400" rtl="0" eaLnBrk="0" fontAlgn="base" latinLnBrk="0" hangingPunct="0">
                        <a:lnSpc>
                          <a:spcPct val="100000"/>
                        </a:lnSpc>
                        <a:spcBef>
                          <a:spcPct val="50000"/>
                        </a:spcBef>
                        <a:spcAft>
                          <a:spcPct val="0"/>
                        </a:spcAft>
                        <a:buClrTx/>
                        <a:buSzTx/>
                        <a:buFontTx/>
                        <a:buNone/>
                        <a:tabLst>
                          <a:tab pos="6096000" algn="r"/>
                        </a:tabLst>
                      </a:pPr>
                      <a:r>
                        <a:rPr kumimoji="0" lang="en-US" sz="3600" b="1" i="0" u="none" strike="noStrike" cap="none" normalizeH="0" baseline="0" dirty="0">
                          <a:ln>
                            <a:noFill/>
                          </a:ln>
                          <a:solidFill>
                            <a:schemeClr val="tx1"/>
                          </a:solidFill>
                          <a:effectLst/>
                          <a:latin typeface="Times New Roman" pitchFamily="18" charset="0"/>
                          <a:cs typeface="Times New Roman" pitchFamily="18" charset="0"/>
                        </a:rPr>
                        <a:t>THỦY TINH THƯỜNG</a:t>
                      </a: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50000"/>
                        </a:spcBef>
                        <a:spcAft>
                          <a:spcPct val="0"/>
                        </a:spcAft>
                        <a:buClrTx/>
                        <a:buSzTx/>
                        <a:buFontTx/>
                        <a:buNone/>
                        <a:tabLst>
                          <a:tab pos="6096000" algn="r"/>
                        </a:tabLst>
                      </a:pPr>
                      <a:r>
                        <a:rPr kumimoji="0" lang="en-US" sz="3600" b="1" i="0" u="none" strike="noStrike" cap="none" normalizeH="0" baseline="0" dirty="0">
                          <a:ln>
                            <a:noFill/>
                          </a:ln>
                          <a:solidFill>
                            <a:srgbClr val="660066"/>
                          </a:solidFill>
                          <a:effectLst/>
                          <a:latin typeface="Times New Roman" pitchFamily="18" charset="0"/>
                          <a:cs typeface="Times New Roman" pitchFamily="18" charset="0"/>
                        </a:rPr>
                        <a:t>THỦY TINH CHẤT LƯỢNG CAO</a:t>
                      </a: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13462">
                <a:tc>
                  <a:txBody>
                    <a:bodyPr/>
                    <a:lstStyle/>
                    <a:p>
                      <a:pPr marL="342900" marR="0" lvl="0" indent="-342900" algn="l" defTabSz="914400" rtl="0" eaLnBrk="0" fontAlgn="base" latinLnBrk="0" hangingPunct="0">
                        <a:lnSpc>
                          <a:spcPct val="100000"/>
                        </a:lnSpc>
                        <a:spcBef>
                          <a:spcPct val="50000"/>
                        </a:spcBef>
                        <a:spcAft>
                          <a:spcPct val="0"/>
                        </a:spcAft>
                        <a:buClrTx/>
                        <a:buSzTx/>
                        <a:buFontTx/>
                        <a:buNone/>
                        <a:tabLst>
                          <a:tab pos="6096000" algn="r"/>
                        </a:tabLst>
                      </a:pP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a:t>
                      </a:r>
                      <a:r>
                        <a:rPr kumimoji="0" lang="en-US" sz="36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Trong</a:t>
                      </a: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suốt</a:t>
                      </a: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cứng</a:t>
                      </a: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dễ</a:t>
                      </a: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vỡ</a:t>
                      </a:r>
                      <a:endParaRPr kumimoji="0" lang="en-US" sz="3600" b="1" i="1" u="none" strike="noStrike" cap="none" normalizeH="0" baseline="0" dirty="0">
                        <a:ln>
                          <a:noFill/>
                        </a:ln>
                        <a:solidFill>
                          <a:srgbClr val="FF0000"/>
                        </a:solidFill>
                        <a:effectLst/>
                        <a:latin typeface="Times New Roman" pitchFamily="18" charset="0"/>
                        <a:cs typeface="Times New Roman" pitchFamily="18" charset="0"/>
                      </a:endParaRP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50000"/>
                        </a:spcBef>
                        <a:spcAft>
                          <a:spcPct val="0"/>
                        </a:spcAft>
                        <a:buClrTx/>
                        <a:buSzTx/>
                        <a:buFontTx/>
                        <a:buNone/>
                        <a:tabLst>
                          <a:tab pos="6096000" algn="r"/>
                        </a:tabLst>
                      </a:pP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a:t>
                      </a:r>
                      <a:r>
                        <a:rPr kumimoji="0" lang="en-US" sz="3600" b="1" i="1" u="none" strike="noStrike" cap="none" normalizeH="0" baseline="0" dirty="0">
                          <a:ln>
                            <a:noFill/>
                          </a:ln>
                          <a:solidFill>
                            <a:srgbClr val="660066"/>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Rất</a:t>
                      </a: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trong</a:t>
                      </a: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chịu</a:t>
                      </a: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nóng</a:t>
                      </a: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lạnh</a:t>
                      </a: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bền</a:t>
                      </a: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khó</a:t>
                      </a:r>
                      <a:r>
                        <a:rPr kumimoji="0" lang="en-US" sz="36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cs typeface="Times New Roman" pitchFamily="18" charset="0"/>
                        </a:rPr>
                        <a:t>vỡ</a:t>
                      </a:r>
                      <a:endParaRPr kumimoji="0" lang="en-US" sz="3600" b="1" i="1" u="none" strike="noStrike" cap="none" normalizeH="0" baseline="0" dirty="0">
                        <a:ln>
                          <a:noFill/>
                        </a:ln>
                        <a:solidFill>
                          <a:srgbClr val="FF0000"/>
                        </a:solidFill>
                        <a:effectLst/>
                        <a:latin typeface="Times New Roman" pitchFamily="18" charset="0"/>
                        <a:cs typeface="Times New Roman" pitchFamily="18" charset="0"/>
                      </a:endParaRP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340598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barn(inVertical)">
                                      <p:cBhvr>
                                        <p:cTn id="7" dur="500"/>
                                        <p:tgtEl>
                                          <p:spTgt spid="1710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1014" name="Text Box 6"/>
          <p:cNvSpPr txBox="1">
            <a:spLocks noChangeArrowheads="1"/>
          </p:cNvSpPr>
          <p:nvPr/>
        </p:nvSpPr>
        <p:spPr bwMode="auto">
          <a:xfrm>
            <a:off x="609600" y="1905000"/>
            <a:ext cx="8153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2800" b="1" i="0">
                <a:solidFill>
                  <a:srgbClr val="990099"/>
                </a:solidFill>
                <a:latin typeface="Times New Roman" pitchFamily="18" charset="0"/>
                <a:sym typeface="Wingdings" pitchFamily="2" charset="2"/>
              </a:rPr>
              <a:t></a:t>
            </a:r>
            <a:r>
              <a:rPr lang="en-US" sz="3600" b="1">
                <a:solidFill>
                  <a:srgbClr val="990099"/>
                </a:solidFill>
                <a:latin typeface="Times New Roman" pitchFamily="18" charset="0"/>
                <a:cs typeface="Times New Roman" pitchFamily="18" charset="0"/>
                <a:sym typeface="Wingdings" pitchFamily="2" charset="2"/>
              </a:rPr>
              <a:t>D</a:t>
            </a:r>
            <a:r>
              <a:rPr lang="en-US" sz="3600" b="1">
                <a:solidFill>
                  <a:srgbClr val="990099"/>
                </a:solidFill>
                <a:latin typeface="Times New Roman" pitchFamily="18" charset="0"/>
                <a:cs typeface="Times New Roman" pitchFamily="18" charset="0"/>
              </a:rPr>
              <a:t>ựa </a:t>
            </a:r>
            <a:r>
              <a:rPr lang="en-US" sz="3600" b="1" dirty="0" err="1">
                <a:solidFill>
                  <a:srgbClr val="990099"/>
                </a:solidFill>
                <a:latin typeface="Times New Roman" pitchFamily="18" charset="0"/>
                <a:cs typeface="Times New Roman" pitchFamily="18" charset="0"/>
              </a:rPr>
              <a:t>vào</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vốn</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hiểu</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biết</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nêu</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công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dụng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của</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thủy</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tinh</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thường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và</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thủy</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tinh</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chất</a:t>
            </a:r>
            <a:r>
              <a:rPr lang="en-US" sz="3600" b="1" dirty="0">
                <a:solidFill>
                  <a:srgbClr val="990099"/>
                </a:solidFill>
                <a:latin typeface="Times New Roman" pitchFamily="18" charset="0"/>
                <a:cs typeface="Times New Roman" pitchFamily="18" charset="0"/>
              </a:rPr>
              <a:t> </a:t>
            </a:r>
            <a:r>
              <a:rPr lang="en-US" sz="3600" b="1" err="1">
                <a:solidFill>
                  <a:srgbClr val="990099"/>
                </a:solidFill>
                <a:latin typeface="Times New Roman" pitchFamily="18" charset="0"/>
                <a:cs typeface="Times New Roman" pitchFamily="18" charset="0"/>
              </a:rPr>
              <a:t>lượng</a:t>
            </a:r>
            <a:r>
              <a:rPr lang="en-US" sz="3600" b="1">
                <a:solidFill>
                  <a:srgbClr val="990099"/>
                </a:solidFill>
                <a:latin typeface="Times New Roman" pitchFamily="18" charset="0"/>
                <a:cs typeface="Times New Roman" pitchFamily="18" charset="0"/>
              </a:rPr>
              <a:t> cao.</a:t>
            </a:r>
            <a:endParaRPr lang="en-US" sz="3600" b="1" dirty="0">
              <a:solidFill>
                <a:srgbClr val="990099"/>
              </a:solidFill>
              <a:latin typeface=".VnTime" pitchFamily="34" charset="0"/>
            </a:endParaRPr>
          </a:p>
        </p:txBody>
      </p:sp>
    </p:spTree>
    <p:extLst>
      <p:ext uri="{BB962C8B-B14F-4D97-AF65-F5344CB8AC3E}">
        <p14:creationId xmlns:p14="http://schemas.microsoft.com/office/powerpoint/2010/main" val="199333823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randombar(horizontal)">
                                      <p:cBhvr>
                                        <p:cTn id="7" dur="500"/>
                                        <p:tgtEl>
                                          <p:spTgt spid="171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Group 3"/>
          <p:cNvGraphicFramePr>
            <a:graphicFrameLocks noGrp="1"/>
          </p:cNvGraphicFramePr>
          <p:nvPr>
            <p:ph/>
            <p:extLst/>
          </p:nvPr>
        </p:nvGraphicFramePr>
        <p:xfrm>
          <a:off x="0" y="152400"/>
          <a:ext cx="9024938" cy="6881812"/>
        </p:xfrm>
        <a:graphic>
          <a:graphicData uri="http://schemas.openxmlformats.org/drawingml/2006/table">
            <a:tbl>
              <a:tblPr/>
              <a:tblGrid>
                <a:gridCol w="4514850">
                  <a:extLst>
                    <a:ext uri="{9D8B030D-6E8A-4147-A177-3AD203B41FA5}">
                      <a16:colId xmlns:a16="http://schemas.microsoft.com/office/drawing/2014/main" val="20000"/>
                    </a:ext>
                  </a:extLst>
                </a:gridCol>
                <a:gridCol w="4510088">
                  <a:extLst>
                    <a:ext uri="{9D8B030D-6E8A-4147-A177-3AD203B41FA5}">
                      <a16:colId xmlns:a16="http://schemas.microsoft.com/office/drawing/2014/main" val="20001"/>
                    </a:ext>
                  </a:extLst>
                </a:gridCol>
              </a:tblGrid>
              <a:tr h="1066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50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rPr>
                        <a:t>Chai, lọ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660066"/>
                          </a:solidFill>
                          <a:effectLst/>
                          <a:latin typeface="Times New Roman" panose="02020603050405020304" pitchFamily="18" charset="0"/>
                          <a:cs typeface="Times New Roman" panose="02020603050405020304" pitchFamily="18" charset="0"/>
                        </a:rPr>
                        <a:t>Lò </a:t>
                      </a:r>
                      <a:r>
                        <a:rPr kumimoji="0" lang="en-US" sz="2800" b="1" i="0" u="none" strike="noStrike" cap="none" normalizeH="0" baseline="0" dirty="0" err="1">
                          <a:ln>
                            <a:noFill/>
                          </a:ln>
                          <a:solidFill>
                            <a:srgbClr val="660066"/>
                          </a:solidFill>
                          <a:effectLst/>
                          <a:latin typeface="Times New Roman" panose="02020603050405020304" pitchFamily="18" charset="0"/>
                          <a:cs typeface="Times New Roman" panose="02020603050405020304" pitchFamily="18" charset="0"/>
                        </a:rPr>
                        <a:t>nướng</a:t>
                      </a:r>
                      <a:endParaRPr kumimoji="0" lang="en-US" sz="2800" b="1" i="0" u="none" strike="noStrike" cap="none" normalizeH="0" baseline="0" dirty="0">
                        <a:ln>
                          <a:noFill/>
                        </a:ln>
                        <a:solidFill>
                          <a:srgbClr val="660066"/>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1517" name="Picture 14" descr="1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9812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5" descr="a2e1ecd9-e90f-427f-b52e-48760d69c4f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938" y="2062163"/>
            <a:ext cx="41910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88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3" name="Group 3"/>
          <p:cNvGraphicFramePr>
            <a:graphicFrameLocks noGrp="1"/>
          </p:cNvGraphicFramePr>
          <p:nvPr>
            <p:ph/>
            <p:extLst/>
          </p:nvPr>
        </p:nvGraphicFramePr>
        <p:xfrm>
          <a:off x="0" y="0"/>
          <a:ext cx="9024938" cy="7170737"/>
        </p:xfrm>
        <a:graphic>
          <a:graphicData uri="http://schemas.openxmlformats.org/drawingml/2006/table">
            <a:tbl>
              <a:tblPr/>
              <a:tblGrid>
                <a:gridCol w="4514850">
                  <a:extLst>
                    <a:ext uri="{9D8B030D-6E8A-4147-A177-3AD203B41FA5}">
                      <a16:colId xmlns:a16="http://schemas.microsoft.com/office/drawing/2014/main" val="20000"/>
                    </a:ext>
                  </a:extLst>
                </a:gridCol>
                <a:gridCol w="4510088">
                  <a:extLst>
                    <a:ext uri="{9D8B030D-6E8A-4147-A177-3AD203B41FA5}">
                      <a16:colId xmlns:a16="http://schemas.microsoft.com/office/drawing/2014/main" val="20001"/>
                    </a:ext>
                  </a:extLst>
                </a:gridCol>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515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dụng</a:t>
                      </a:r>
                      <a:r>
                        <a:rPr kumimoji="0" lang="en-US" sz="28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trang</a:t>
                      </a:r>
                      <a:r>
                        <a:rPr kumimoji="0" lang="en-US" sz="28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6600"/>
                          </a:solidFill>
                          <a:effectLst/>
                          <a:latin typeface="Times New Roman" panose="02020603050405020304" pitchFamily="18" charset="0"/>
                          <a:cs typeface="Times New Roman" panose="02020603050405020304" pitchFamily="18" charset="0"/>
                        </a:rPr>
                        <a:t>trí</a:t>
                      </a:r>
                      <a:endParaRPr kumimoji="0" lang="en-US" sz="28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660066"/>
                          </a:solidFill>
                          <a:effectLst/>
                          <a:latin typeface="Times New Roman" panose="02020603050405020304" pitchFamily="18" charset="0"/>
                          <a:cs typeface="Times New Roman" panose="02020603050405020304" pitchFamily="18" charset="0"/>
                        </a:rPr>
                        <a:t>Ống</a:t>
                      </a:r>
                      <a:r>
                        <a:rPr kumimoji="0" lang="en-US" sz="2800" b="1" i="0" u="none" strike="noStrike" cap="none" normalizeH="0" baseline="0" dirty="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660066"/>
                          </a:solidFill>
                          <a:effectLst/>
                          <a:latin typeface="Times New Roman" panose="02020603050405020304" pitchFamily="18" charset="0"/>
                          <a:cs typeface="Times New Roman" panose="02020603050405020304" pitchFamily="18" charset="0"/>
                        </a:rPr>
                        <a:t>kính</a:t>
                      </a:r>
                      <a:r>
                        <a:rPr kumimoji="0" lang="en-US" sz="2800" b="1" i="0" u="none" strike="noStrike" cap="none" normalizeH="0" baseline="0" dirty="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660066"/>
                          </a:solidFill>
                          <a:effectLst/>
                          <a:latin typeface="Times New Roman" panose="02020603050405020304" pitchFamily="18" charset="0"/>
                          <a:cs typeface="Times New Roman" panose="02020603050405020304" pitchFamily="18" charset="0"/>
                        </a:rPr>
                        <a:t>máy</a:t>
                      </a:r>
                      <a:r>
                        <a:rPr kumimoji="0" lang="en-US" sz="2800" b="1" i="0" u="none" strike="noStrike" cap="none" normalizeH="0" baseline="0" dirty="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660066"/>
                          </a:solidFill>
                          <a:effectLst/>
                          <a:latin typeface="Times New Roman" panose="02020603050405020304" pitchFamily="18" charset="0"/>
                          <a:cs typeface="Times New Roman" panose="02020603050405020304" pitchFamily="18" charset="0"/>
                        </a:rPr>
                        <a:t>ảnh</a:t>
                      </a:r>
                      <a:endParaRPr kumimoji="0" lang="en-US" sz="2800" b="1" i="0" u="none" strike="noStrike" cap="none" normalizeH="0" baseline="0" dirty="0">
                        <a:ln>
                          <a:noFill/>
                        </a:ln>
                        <a:solidFill>
                          <a:srgbClr val="660066"/>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2541" name="Picture 16" descr="1251254979_Gio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09800"/>
            <a:ext cx="40147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9144000" y="6359525"/>
            <a:ext cx="7467600" cy="498475"/>
          </a:xfrm>
          <a:prstGeom prst="rect">
            <a:avLst/>
          </a:prstGeom>
        </p:spPr>
        <p:txBody>
          <a:bodyPr wrap="none" fromWordArt="1">
            <a:prstTxWarp prst="textPlain">
              <a:avLst>
                <a:gd name="adj" fmla="val 50000"/>
              </a:avLst>
            </a:prstTxWarp>
          </a:bodyPr>
          <a:lstStyle/>
          <a:p>
            <a:pPr algn="ctr"/>
            <a:r>
              <a:rPr lang="vi-VN" sz="3600" b="1" kern="10" dirty="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rPr>
              <a:t>Thuỷ tinh không cháy, không hút ẩm.</a:t>
            </a:r>
            <a:endParaRPr lang="en-US" sz="3600" b="1" kern="10" dirty="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endParaRPr>
          </a:p>
        </p:txBody>
      </p:sp>
      <p:pic>
        <p:nvPicPr>
          <p:cNvPr id="22543" name="Picture 4" descr="t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9" y="2209800"/>
            <a:ext cx="3776662"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950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accel="50000" decel="50000" fill="hold" grpId="0" nodeType="afterEffect">
                                  <p:stCondLst>
                                    <p:cond delay="0"/>
                                  </p:stCondLst>
                                  <p:childTnLst>
                                    <p:animMotion origin="layout" path="M 0.21372 -3.3526E-6 L -3.31771 -0.00809 " pathEditMode="relative" rAng="0" ptsTypes="AA">
                                      <p:cBhvr>
                                        <p:cTn id="6" dur="15000" fill="hold"/>
                                        <p:tgtEl>
                                          <p:spTgt spid="5"/>
                                        </p:tgtEl>
                                        <p:attrNameLst>
                                          <p:attrName>ppt_x</p:attrName>
                                          <p:attrName>ppt_y</p:attrName>
                                        </p:attrNameLst>
                                      </p:cBhvr>
                                      <p:rCtr x="-176580"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7" name="Group 3"/>
          <p:cNvGraphicFramePr>
            <a:graphicFrameLocks noGrp="1"/>
          </p:cNvGraphicFramePr>
          <p:nvPr>
            <p:ph/>
            <p:extLst/>
          </p:nvPr>
        </p:nvGraphicFramePr>
        <p:xfrm>
          <a:off x="0" y="76200"/>
          <a:ext cx="9024938" cy="6828155"/>
        </p:xfrm>
        <a:graphic>
          <a:graphicData uri="http://schemas.openxmlformats.org/drawingml/2006/table">
            <a:tbl>
              <a:tblPr/>
              <a:tblGrid>
                <a:gridCol w="4514850">
                  <a:extLst>
                    <a:ext uri="{9D8B030D-6E8A-4147-A177-3AD203B41FA5}">
                      <a16:colId xmlns:a16="http://schemas.microsoft.com/office/drawing/2014/main" val="20000"/>
                    </a:ext>
                  </a:extLst>
                </a:gridCol>
                <a:gridCol w="4510088">
                  <a:extLst>
                    <a:ext uri="{9D8B030D-6E8A-4147-A177-3AD203B41FA5}">
                      <a16:colId xmlns:a16="http://schemas.microsoft.com/office/drawing/2014/main" val="20001"/>
                    </a:ext>
                  </a:extLst>
                </a:gridCol>
              </a:tblGrid>
              <a:tr h="669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3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rPr>
                        <a:t>Tam mã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660066"/>
                          </a:solidFill>
                          <a:effectLst/>
                          <a:latin typeface="Times New Roman" pitchFamily="18" charset="0"/>
                          <a:cs typeface="Times New Roman" pitchFamily="18" charset="0"/>
                        </a:rPr>
                        <a:t>Dụng</a:t>
                      </a:r>
                      <a:r>
                        <a:rPr kumimoji="0" lang="en-US" sz="2800" b="1" i="0" u="none" strike="noStrike" cap="none" normalizeH="0" baseline="0" dirty="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660066"/>
                          </a:solidFill>
                          <a:effectLst/>
                          <a:latin typeface="Times New Roman" pitchFamily="18" charset="0"/>
                          <a:cs typeface="Times New Roman" pitchFamily="18" charset="0"/>
                        </a:rPr>
                        <a:t>cụ</a:t>
                      </a:r>
                      <a:r>
                        <a:rPr kumimoji="0" lang="en-US" sz="2800" b="1" i="0" u="none" strike="noStrike" cap="none" normalizeH="0" baseline="0" dirty="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660066"/>
                          </a:solidFill>
                          <a:effectLst/>
                          <a:latin typeface="Times New Roman" pitchFamily="18" charset="0"/>
                          <a:cs typeface="Times New Roman" pitchFamily="18" charset="0"/>
                        </a:rPr>
                        <a:t>thí</a:t>
                      </a:r>
                      <a:r>
                        <a:rPr kumimoji="0" lang="en-US" sz="2800" b="1" i="0" u="none" strike="noStrike" cap="none" normalizeH="0" baseline="0" dirty="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660066"/>
                          </a:solidFill>
                          <a:effectLst/>
                          <a:latin typeface="Times New Roman" pitchFamily="18" charset="0"/>
                          <a:cs typeface="Times New Roman" pitchFamily="18" charset="0"/>
                        </a:rPr>
                        <a:t>nghiệm</a:t>
                      </a:r>
                      <a:endParaRPr kumimoji="0" lang="en-US" sz="2800" b="1" i="0" u="none" strike="noStrike" cap="none" normalizeH="0" baseline="0" dirty="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3565" name="Picture 16" descr="florenceflaskthreecolorty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057400"/>
            <a:ext cx="42672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7" descr="tt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42672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9144000" y="6359525"/>
            <a:ext cx="7162800" cy="498475"/>
          </a:xfrm>
          <a:prstGeom prst="rect">
            <a:avLst/>
          </a:prstGeom>
        </p:spPr>
        <p:txBody>
          <a:bodyPr wrap="none" fromWordArt="1">
            <a:prstTxWarp prst="textPlain">
              <a:avLst>
                <a:gd name="adj" fmla="val 50000"/>
              </a:avLst>
            </a:prstTxWarp>
          </a:bodyPr>
          <a:lstStyle/>
          <a:p>
            <a:pPr algn="ctr"/>
            <a:r>
              <a:rPr lang="vi-VN" sz="3600" b="1" kern="10" dirty="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rPr>
              <a:t>Thuỷ tinh không bị a-xít ăn mòn.</a:t>
            </a:r>
            <a:endParaRPr lang="en-US" sz="3600" b="1" kern="10" dirty="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endParaRPr>
          </a:p>
        </p:txBody>
      </p:sp>
    </p:spTree>
    <p:extLst>
      <p:ext uri="{BB962C8B-B14F-4D97-AF65-F5344CB8AC3E}">
        <p14:creationId xmlns:p14="http://schemas.microsoft.com/office/powerpoint/2010/main" val="303038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accel="50000" decel="50000" fill="hold" grpId="0" nodeType="withEffect">
                                  <p:stCondLst>
                                    <p:cond delay="0"/>
                                  </p:stCondLst>
                                  <p:childTnLst>
                                    <p:animMotion origin="layout" path="M 0.21372 -3.3526E-6 L -3.31771 -0.00809 " pathEditMode="relative" rAng="0" ptsTypes="AA">
                                      <p:cBhvr>
                                        <p:cTn id="6" dur="15000" fill="hold"/>
                                        <p:tgtEl>
                                          <p:spTgt spid="5"/>
                                        </p:tgtEl>
                                        <p:attrNameLst>
                                          <p:attrName>ppt_x</p:attrName>
                                          <p:attrName>ppt_y</p:attrName>
                                        </p:attrNameLst>
                                      </p:cBhvr>
                                      <p:rCtr x="-176580"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rot="744891">
            <a:off x="1654779" y="1392885"/>
            <a:ext cx="6862493" cy="2550437"/>
          </a:xfrm>
          <a:prstGeom prst="rect">
            <a:avLst/>
          </a:prstGeom>
          <a:noFill/>
        </p:spPr>
        <p:txBody>
          <a:bodyPr wrap="none" rtlCol="0">
            <a:prstTxWarp prst="textArchUp">
              <a:avLst>
                <a:gd name="adj" fmla="val 11146467"/>
              </a:avLst>
            </a:prstTxWarp>
            <a:spAutoFit/>
            <a:scene3d>
              <a:camera prst="obliqueTopLeft"/>
              <a:lightRig rig="flat" dir="tl">
                <a:rot lat="0" lon="0" rev="6600000"/>
              </a:lightRig>
            </a:scene3d>
            <a:sp3d extrusionH="25400" contourW="8890">
              <a:bevelT w="38100" h="31750"/>
              <a:contourClr>
                <a:schemeClr val="accent2">
                  <a:shade val="75000"/>
                </a:schemeClr>
              </a:contourClr>
            </a:sp3d>
          </a:bodyPr>
          <a:lstStyle/>
          <a:p>
            <a:r>
              <a:rPr lang="en-GB" sz="8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TRÒ CHƠI </a:t>
            </a:r>
            <a:endParaRPr lang="en-US" sz="8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TextBox 4"/>
          <p:cNvSpPr txBox="1"/>
          <p:nvPr/>
        </p:nvSpPr>
        <p:spPr>
          <a:xfrm>
            <a:off x="1828800" y="2668103"/>
            <a:ext cx="6172200" cy="1830679"/>
          </a:xfrm>
          <a:prstGeom prst="rect">
            <a:avLst/>
          </a:prstGeom>
          <a:noFill/>
        </p:spPr>
        <p:txBody>
          <a:bodyPr wrap="none" rtlCol="0">
            <a:prstTxWarp prst="textWave2">
              <a:avLst>
                <a:gd name="adj1" fmla="val 18163"/>
                <a:gd name="adj2" fmla="val 2020"/>
              </a:avLst>
            </a:prstTxWarp>
            <a:spAutoFit/>
            <a:scene3d>
              <a:camera prst="orthographicFront"/>
              <a:lightRig rig="glow" dir="tl">
                <a:rot lat="0" lon="0" rev="5400000"/>
              </a:lightRig>
            </a:scene3d>
            <a:sp3d extrusionH="57150" contourW="12700">
              <a:bevelT w="25400" h="25400" prst="convex"/>
              <a:contourClr>
                <a:schemeClr val="accent6">
                  <a:shade val="73000"/>
                </a:schemeClr>
              </a:contourClr>
            </a:sp3d>
          </a:bodyPr>
          <a:lstStyle/>
          <a:p>
            <a:r>
              <a:rPr lang="en-GB"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Ô CỬA BÍ MẬT</a:t>
            </a:r>
            <a:endParaRPr lang="en-US"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339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1" name="Group 3"/>
          <p:cNvGraphicFramePr>
            <a:graphicFrameLocks noGrp="1"/>
          </p:cNvGraphicFramePr>
          <p:nvPr>
            <p:ph/>
            <p:extLst/>
          </p:nvPr>
        </p:nvGraphicFramePr>
        <p:xfrm>
          <a:off x="76200" y="152400"/>
          <a:ext cx="8948738" cy="6759843"/>
        </p:xfrm>
        <a:graphic>
          <a:graphicData uri="http://schemas.openxmlformats.org/drawingml/2006/table">
            <a:tbl>
              <a:tblPr/>
              <a:tblGrid>
                <a:gridCol w="4475976">
                  <a:extLst>
                    <a:ext uri="{9D8B030D-6E8A-4147-A177-3AD203B41FA5}">
                      <a16:colId xmlns:a16="http://schemas.microsoft.com/office/drawing/2014/main" val="20000"/>
                    </a:ext>
                  </a:extLst>
                </a:gridCol>
                <a:gridCol w="4472762">
                  <a:extLst>
                    <a:ext uri="{9D8B030D-6E8A-4147-A177-3AD203B41FA5}">
                      <a16:colId xmlns:a16="http://schemas.microsoft.com/office/drawing/2014/main" val="20001"/>
                    </a:ext>
                  </a:extLst>
                </a:gridCol>
              </a:tblGrid>
              <a:tr h="6620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6600"/>
                          </a:solidFill>
                          <a:effectLst/>
                          <a:latin typeface="Times New Roman" pitchFamily="18" charset="0"/>
                          <a:cs typeface="Times New Roman" pitchFamily="18" charset="0"/>
                        </a:rPr>
                        <a:t>Bóng</a:t>
                      </a:r>
                      <a:r>
                        <a:rPr kumimoji="0" lang="en-US" sz="2800" b="1" i="0" u="none" strike="noStrike" cap="none" normalizeH="0" baseline="0" dirty="0">
                          <a:ln>
                            <a:noFill/>
                          </a:ln>
                          <a:solidFill>
                            <a:srgbClr val="0066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6600"/>
                          </a:solidFill>
                          <a:effectLst/>
                          <a:latin typeface="Times New Roman" pitchFamily="18" charset="0"/>
                          <a:cs typeface="Times New Roman" pitchFamily="18" charset="0"/>
                        </a:rPr>
                        <a:t>đèn</a:t>
                      </a:r>
                      <a:endParaRPr kumimoji="0" lang="en-US" sz="2800" b="1" i="0" u="none" strike="noStrike" cap="none" normalizeH="0" baseline="0" dirty="0">
                        <a:ln>
                          <a:noFill/>
                        </a:ln>
                        <a:solidFill>
                          <a:srgbClr val="0066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660066"/>
                          </a:solidFill>
                          <a:effectLst/>
                          <a:latin typeface="Times New Roman" pitchFamily="18" charset="0"/>
                          <a:cs typeface="Times New Roman" pitchFamily="18" charset="0"/>
                        </a:rPr>
                        <a:t>Bồn</a:t>
                      </a:r>
                      <a:r>
                        <a:rPr kumimoji="0" lang="en-US" sz="2800" b="1" i="0" u="none" strike="noStrike" cap="none" normalizeH="0" baseline="0" dirty="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660066"/>
                          </a:solidFill>
                          <a:effectLst/>
                          <a:latin typeface="Times New Roman" pitchFamily="18" charset="0"/>
                          <a:cs typeface="Times New Roman" pitchFamily="18" charset="0"/>
                        </a:rPr>
                        <a:t>rửa</a:t>
                      </a:r>
                      <a:r>
                        <a:rPr kumimoji="0" lang="en-US" sz="2800" b="1" i="0" u="none" strike="noStrike" cap="none" normalizeH="0" baseline="0" dirty="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660066"/>
                          </a:solidFill>
                          <a:effectLst/>
                          <a:latin typeface="Times New Roman" pitchFamily="18" charset="0"/>
                          <a:cs typeface="Times New Roman" pitchFamily="18" charset="0"/>
                        </a:rPr>
                        <a:t>tay</a:t>
                      </a:r>
                      <a:endParaRPr kumimoji="0" lang="en-US" sz="2800" b="1" i="0" u="none" strike="noStrike" cap="none" normalizeH="0" baseline="0" dirty="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4589" name="Picture 16" descr="tt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688" y="1752601"/>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8" descr="c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1"/>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608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1" name="Group 3"/>
          <p:cNvGraphicFramePr>
            <a:graphicFrameLocks noGrp="1"/>
          </p:cNvGraphicFramePr>
          <p:nvPr>
            <p:ph/>
            <p:extLst/>
          </p:nvPr>
        </p:nvGraphicFramePr>
        <p:xfrm>
          <a:off x="152400" y="0"/>
          <a:ext cx="8872538" cy="6896417"/>
        </p:xfrm>
        <a:graphic>
          <a:graphicData uri="http://schemas.openxmlformats.org/drawingml/2006/table">
            <a:tbl>
              <a:tblPr/>
              <a:tblGrid>
                <a:gridCol w="4438650">
                  <a:extLst>
                    <a:ext uri="{9D8B030D-6E8A-4147-A177-3AD203B41FA5}">
                      <a16:colId xmlns:a16="http://schemas.microsoft.com/office/drawing/2014/main" val="20000"/>
                    </a:ext>
                  </a:extLst>
                </a:gridCol>
                <a:gridCol w="4433888">
                  <a:extLst>
                    <a:ext uri="{9D8B030D-6E8A-4147-A177-3AD203B41FA5}">
                      <a16:colId xmlns:a16="http://schemas.microsoft.com/office/drawing/2014/main" val="20001"/>
                    </a:ext>
                  </a:extLst>
                </a:gridCol>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515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Times New Roman" pitchFamily="18" charset="0"/>
                          <a:cs typeface="Times New Roman" pitchFamily="18" charset="0"/>
                        </a:rPr>
                        <a:t>Ly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660066"/>
                          </a:solidFill>
                          <a:effectLst/>
                          <a:latin typeface="Times New Roman" pitchFamily="18" charset="0"/>
                          <a:cs typeface="Times New Roman" pitchFamily="18" charset="0"/>
                        </a:rPr>
                        <a:t>Giày</a:t>
                      </a:r>
                      <a:endParaRPr kumimoji="0" lang="en-US" sz="2800" b="1" i="0" u="none" strike="noStrike" cap="none" normalizeH="0" baseline="0" dirty="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5613" name="Picture 15" descr="ao t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150" y="1905000"/>
            <a:ext cx="4286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7" descr="494331f8_pha lê vẻ đẹp thanh t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905000"/>
            <a:ext cx="43291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4" descr="tt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5975" y="1905001"/>
            <a:ext cx="4308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489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568036" y="1143000"/>
            <a:ext cx="8077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pt-BR" sz="3200">
                <a:latin typeface="Times New Roman"/>
                <a:ea typeface="Times New Roman"/>
              </a:rPr>
              <a:t>Khi sử dụng đồ dùng bằng thuỷ tinh, chúng ta cần bảo quản như thế nào ?</a:t>
            </a:r>
            <a:endParaRPr lang="en-US" sz="3200"/>
          </a:p>
        </p:txBody>
      </p:sp>
      <p:sp>
        <p:nvSpPr>
          <p:cNvPr id="4" name="Rounded Rectangle 3"/>
          <p:cNvSpPr/>
          <p:nvPr/>
        </p:nvSpPr>
        <p:spPr>
          <a:xfrm>
            <a:off x="533400" y="3429000"/>
            <a:ext cx="80772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pt-BR" sz="3200">
                <a:latin typeface="Times New Roman" pitchFamily="18" charset="0"/>
                <a:cs typeface="Times New Roman" pitchFamily="18" charset="0"/>
              </a:rPr>
              <a:t>Chúng ta cần cẩn thận khi sử dụng, tránh va đập vào các vật cứng; dùng xong phải rửa sạch để nơi chắc chắn tránh rơi vỡ.</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3952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7091" y="1080654"/>
            <a:ext cx="9144000" cy="553998"/>
          </a:xfrm>
          <a:prstGeom prst="rect">
            <a:avLst/>
          </a:prstGeom>
          <a:noFill/>
        </p:spPr>
        <p:txBody>
          <a:bodyPr wrap="square" rtlCol="0">
            <a:spAutoFit/>
          </a:bodyPr>
          <a:lstStyle/>
          <a:p>
            <a:r>
              <a:rPr lang="pt-BR" sz="3000" b="1">
                <a:latin typeface="Times New Roman" pitchFamily="18" charset="0"/>
                <a:cs typeface="Times New Roman" pitchFamily="18" charset="0"/>
              </a:rPr>
              <a:t>Hoạt động 3: Tìm hiểu quy trình sản xuất thủy tinh.</a:t>
            </a:r>
            <a:endParaRPr lang="en-US" sz="3000">
              <a:latin typeface="Times New Roman" pitchFamily="18" charset="0"/>
              <a:cs typeface="Times New Roman" pitchFamily="18" charset="0"/>
            </a:endParaRPr>
          </a:p>
        </p:txBody>
      </p:sp>
      <p:sp>
        <p:nvSpPr>
          <p:cNvPr id="6" name="Rounded Rectangle 5"/>
          <p:cNvSpPr/>
          <p:nvPr/>
        </p:nvSpPr>
        <p:spPr>
          <a:xfrm>
            <a:off x="609600" y="2258291"/>
            <a:ext cx="79248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t-BR" sz="3600">
                <a:latin typeface="Times New Roman"/>
                <a:ea typeface="Times New Roman"/>
              </a:rPr>
              <a:t>Thủy tinh được làm từ nguyên liệu nào?</a:t>
            </a:r>
            <a:endParaRPr lang="en-US" sz="3600"/>
          </a:p>
        </p:txBody>
      </p:sp>
      <p:sp>
        <p:nvSpPr>
          <p:cNvPr id="7" name="Oval Callout 6"/>
          <p:cNvSpPr/>
          <p:nvPr/>
        </p:nvSpPr>
        <p:spPr>
          <a:xfrm>
            <a:off x="3200400" y="3733800"/>
            <a:ext cx="4495800" cy="2209800"/>
          </a:xfrm>
          <a:prstGeom prst="wedgeEllipseCallout">
            <a:avLst>
              <a:gd name="adj1" fmla="val -74537"/>
              <a:gd name="adj2" fmla="val -65394"/>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nb-NO" sz="3000">
                <a:solidFill>
                  <a:srgbClr val="FF0000"/>
                </a:solidFill>
                <a:latin typeface="Times New Roman"/>
                <a:ea typeface="Times New Roman"/>
                <a:cs typeface="Times New Roman"/>
              </a:rPr>
              <a:t>Thủy tinh được làm từ cát trắng và một số chất khác.</a:t>
            </a:r>
            <a:endParaRPr lang="en-US" sz="3000">
              <a:solidFill>
                <a:srgbClr val="FF0000"/>
              </a:solidFill>
              <a:effectLst/>
              <a:latin typeface=".VnTime"/>
              <a:ea typeface="Times New Roman"/>
              <a:cs typeface="Times New Roman"/>
            </a:endParaRPr>
          </a:p>
        </p:txBody>
      </p:sp>
    </p:spTree>
    <p:extLst>
      <p:ext uri="{BB962C8B-B14F-4D97-AF65-F5344CB8AC3E}">
        <p14:creationId xmlns:p14="http://schemas.microsoft.com/office/powerpoint/2010/main" val="346751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1968500" y="1019175"/>
            <a:ext cx="5029200" cy="1190625"/>
          </a:xfrm>
          <a:prstGeom prst="rect">
            <a:avLst/>
          </a:prstGeom>
          <a:ln/>
          <a:extLst/>
        </p:spPr>
        <p:style>
          <a:lnRef idx="0">
            <a:schemeClr val="accent4"/>
          </a:lnRef>
          <a:fillRef idx="3">
            <a:schemeClr val="accent4"/>
          </a:fillRef>
          <a:effectRef idx="3">
            <a:schemeClr val="accent4"/>
          </a:effectRef>
          <a:fontRef idx="minor">
            <a:schemeClr val="lt1"/>
          </a:fontRef>
        </p:style>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3600" b="1" i="0" dirty="0" err="1">
                <a:solidFill>
                  <a:prstClr val="white"/>
                </a:solidFill>
                <a:latin typeface="Times New Roman" pitchFamily="18" charset="0"/>
                <a:cs typeface="Times New Roman" pitchFamily="18" charset="0"/>
              </a:rPr>
              <a:t>Hỗn</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hợp</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cát</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va</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một</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sô</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chất</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khác</a:t>
            </a:r>
            <a:r>
              <a:rPr lang="en-US" altLang="en-US" sz="3600" b="1" i="0" dirty="0">
                <a:solidFill>
                  <a:prstClr val="white"/>
                </a:solidFill>
                <a:latin typeface="Times New Roman" pitchFamily="18" charset="0"/>
                <a:cs typeface="Times New Roman" pitchFamily="18" charset="0"/>
              </a:rPr>
              <a:t>.</a:t>
            </a:r>
          </a:p>
        </p:txBody>
      </p:sp>
      <p:sp>
        <p:nvSpPr>
          <p:cNvPr id="3" name="Rectangle 2"/>
          <p:cNvSpPr>
            <a:spLocks noChangeArrowheads="1"/>
          </p:cNvSpPr>
          <p:nvPr/>
        </p:nvSpPr>
        <p:spPr bwMode="auto">
          <a:xfrm>
            <a:off x="4883150" y="2484438"/>
            <a:ext cx="2380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2000" b="1" dirty="0" err="1">
                <a:solidFill>
                  <a:srgbClr val="000066"/>
                </a:solidFill>
                <a:latin typeface="Times New Roman" pitchFamily="18" charset="0"/>
                <a:cs typeface="Times New Roman" pitchFamily="18" charset="0"/>
              </a:rPr>
              <a:t>Nấu</a:t>
            </a:r>
            <a:r>
              <a:rPr lang="en-US" altLang="en-US" sz="2000" b="1" dirty="0">
                <a:solidFill>
                  <a:srgbClr val="000066"/>
                </a:solidFill>
                <a:latin typeface="Times New Roman" pitchFamily="18" charset="0"/>
                <a:cs typeface="Times New Roman" pitchFamily="18" charset="0"/>
              </a:rPr>
              <a:t> </a:t>
            </a:r>
            <a:r>
              <a:rPr lang="en-US" altLang="en-US" sz="2000" b="1" err="1">
                <a:solidFill>
                  <a:srgbClr val="000066"/>
                </a:solidFill>
                <a:latin typeface="Times New Roman" pitchFamily="18" charset="0"/>
                <a:cs typeface="Times New Roman" pitchFamily="18" charset="0"/>
              </a:rPr>
              <a:t>chảy</a:t>
            </a:r>
            <a:r>
              <a:rPr lang="en-US" altLang="en-US" sz="2000" b="1">
                <a:solidFill>
                  <a:srgbClr val="000066"/>
                </a:solidFill>
                <a:latin typeface="Times New Roman" pitchFamily="18" charset="0"/>
                <a:cs typeface="Times New Roman" pitchFamily="18" charset="0"/>
              </a:rPr>
              <a:t> 1500 </a:t>
            </a:r>
            <a:r>
              <a:rPr lang="en-US" altLang="en-US" sz="2000" b="1" dirty="0" err="1">
                <a:solidFill>
                  <a:srgbClr val="000066"/>
                </a:solidFill>
                <a:latin typeface="Times New Roman" pitchFamily="18" charset="0"/>
                <a:cs typeface="Times New Roman" pitchFamily="18" charset="0"/>
              </a:rPr>
              <a:t>đô</a:t>
            </a:r>
            <a:r>
              <a:rPr lang="en-US" altLang="en-US" sz="2000" b="1" dirty="0">
                <a:solidFill>
                  <a:srgbClr val="000066"/>
                </a:solidFill>
                <a:latin typeface="Times New Roman" pitchFamily="18" charset="0"/>
                <a:cs typeface="Times New Roman" pitchFamily="18" charset="0"/>
              </a:rPr>
              <a:t>̣ C</a:t>
            </a:r>
          </a:p>
        </p:txBody>
      </p:sp>
      <p:sp>
        <p:nvSpPr>
          <p:cNvPr id="19" name="Text Box 8"/>
          <p:cNvSpPr txBox="1">
            <a:spLocks noChangeArrowheads="1"/>
          </p:cNvSpPr>
          <p:nvPr/>
        </p:nvSpPr>
        <p:spPr bwMode="auto">
          <a:xfrm>
            <a:off x="2524125" y="3016250"/>
            <a:ext cx="3997325" cy="641350"/>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defRPr/>
            </a:pPr>
            <a:r>
              <a:rPr lang="en-US" sz="3600" b="1" dirty="0" err="1">
                <a:solidFill>
                  <a:srgbClr val="660066"/>
                </a:solidFill>
                <a:latin typeface="Times New Roman" pitchFamily="18" charset="0"/>
                <a:cs typeface="Times New Roman" pitchFamily="18" charset="0"/>
              </a:rPr>
              <a:t>Thủy</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tinh</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nhão</a:t>
            </a:r>
            <a:endParaRPr lang="en-US" sz="3600" b="1" dirty="0">
              <a:solidFill>
                <a:srgbClr val="660066"/>
              </a:solidFill>
              <a:latin typeface="Times New Roman" pitchFamily="18" charset="0"/>
              <a:cs typeface="Times New Roman" pitchFamily="18" charset="0"/>
            </a:endParaRPr>
          </a:p>
        </p:txBody>
      </p:sp>
      <p:sp>
        <p:nvSpPr>
          <p:cNvPr id="20" name="Text Box 12"/>
          <p:cNvSpPr txBox="1">
            <a:spLocks noChangeArrowheads="1"/>
          </p:cNvSpPr>
          <p:nvPr/>
        </p:nvSpPr>
        <p:spPr bwMode="auto">
          <a:xfrm>
            <a:off x="4949825" y="3810000"/>
            <a:ext cx="19573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2000" b="1" i="0" dirty="0" err="1">
                <a:solidFill>
                  <a:srgbClr val="000066"/>
                </a:solidFill>
                <a:latin typeface="Times New Roman" pitchFamily="18" charset="0"/>
                <a:cs typeface="Times New Roman" pitchFamily="18" charset="0"/>
              </a:rPr>
              <a:t>Làm</a:t>
            </a:r>
            <a:r>
              <a:rPr lang="en-US" altLang="en-US" sz="2000" b="1" i="0" dirty="0">
                <a:solidFill>
                  <a:srgbClr val="000066"/>
                </a:solidFill>
                <a:latin typeface="Times New Roman" pitchFamily="18" charset="0"/>
                <a:cs typeface="Times New Roman" pitchFamily="18" charset="0"/>
              </a:rPr>
              <a:t> </a:t>
            </a:r>
            <a:r>
              <a:rPr lang="en-US" altLang="en-US" sz="2000" b="1" i="0" dirty="0" err="1">
                <a:solidFill>
                  <a:srgbClr val="000066"/>
                </a:solidFill>
                <a:latin typeface="Times New Roman" pitchFamily="18" charset="0"/>
                <a:cs typeface="Times New Roman" pitchFamily="18" charset="0"/>
              </a:rPr>
              <a:t>nguội</a:t>
            </a:r>
            <a:endParaRPr lang="en-US" altLang="en-US" sz="2000" b="1" i="0" dirty="0">
              <a:solidFill>
                <a:srgbClr val="000066"/>
              </a:solidFill>
              <a:latin typeface="Times New Roman" pitchFamily="18" charset="0"/>
              <a:cs typeface="Times New Roman" pitchFamily="18" charset="0"/>
            </a:endParaRPr>
          </a:p>
        </p:txBody>
      </p:sp>
      <p:sp>
        <p:nvSpPr>
          <p:cNvPr id="21" name="Text Box 9"/>
          <p:cNvSpPr txBox="1">
            <a:spLocks noChangeArrowheads="1"/>
          </p:cNvSpPr>
          <p:nvPr/>
        </p:nvSpPr>
        <p:spPr bwMode="auto">
          <a:xfrm>
            <a:off x="2768600" y="4464050"/>
            <a:ext cx="3508375" cy="641350"/>
          </a:xfrm>
          <a:prstGeom prst="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3600" b="1" i="0" dirty="0" err="1">
                <a:solidFill>
                  <a:prstClr val="white"/>
                </a:solidFill>
                <a:latin typeface="Times New Roman" pitchFamily="18" charset="0"/>
                <a:cs typeface="Times New Roman" pitchFamily="18" charset="0"/>
              </a:rPr>
              <a:t>Thủy</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tinh</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dẻo</a:t>
            </a:r>
            <a:endParaRPr lang="en-US" altLang="en-US" sz="3600" b="1" i="0" dirty="0">
              <a:solidFill>
                <a:prstClr val="white"/>
              </a:solidFill>
              <a:latin typeface="Times New Roman" pitchFamily="18" charset="0"/>
              <a:cs typeface="Times New Roman" pitchFamily="18" charset="0"/>
            </a:endParaRPr>
          </a:p>
        </p:txBody>
      </p:sp>
      <p:sp>
        <p:nvSpPr>
          <p:cNvPr id="25" name="Text Box 11"/>
          <p:cNvSpPr txBox="1">
            <a:spLocks noChangeArrowheads="1"/>
          </p:cNvSpPr>
          <p:nvPr/>
        </p:nvSpPr>
        <p:spPr bwMode="auto">
          <a:xfrm>
            <a:off x="3128963" y="5868988"/>
            <a:ext cx="2690812" cy="641350"/>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defRPr/>
            </a:pPr>
            <a:r>
              <a:rPr lang="en-US" sz="3600" b="1" dirty="0" err="1">
                <a:solidFill>
                  <a:srgbClr val="660066"/>
                </a:solidFill>
                <a:latin typeface="Times New Roman" pitchFamily="18" charset="0"/>
                <a:cs typeface="Times New Roman" pitchFamily="18" charset="0"/>
              </a:rPr>
              <a:t>Các</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đô</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vật</a:t>
            </a:r>
            <a:endParaRPr lang="en-US" sz="3600" b="1" dirty="0">
              <a:solidFill>
                <a:srgbClr val="660066"/>
              </a:solidFill>
              <a:latin typeface="Times New Roman" pitchFamily="18" charset="0"/>
              <a:cs typeface="Times New Roman" pitchFamily="18" charset="0"/>
            </a:endParaRPr>
          </a:p>
        </p:txBody>
      </p:sp>
      <p:sp>
        <p:nvSpPr>
          <p:cNvPr id="2" name="TextBox 1"/>
          <p:cNvSpPr txBox="1"/>
          <p:nvPr/>
        </p:nvSpPr>
        <p:spPr>
          <a:xfrm>
            <a:off x="1143000" y="152400"/>
            <a:ext cx="6934200" cy="708025"/>
          </a:xfrm>
          <a:prstGeom prst="rect">
            <a:avLst/>
          </a:prstGeom>
          <a:noFill/>
        </p:spPr>
        <p:txBody>
          <a:bodyPr>
            <a:spAutoFit/>
          </a:bodyPr>
          <a:lstStyle/>
          <a:p>
            <a:pPr eaLnBrk="0" hangingPunct="0">
              <a:spcBef>
                <a:spcPct val="50000"/>
              </a:spcBef>
              <a:defRPr/>
            </a:pPr>
            <a:r>
              <a:rPr lang="en-US" sz="4000" b="1" dirty="0" err="1">
                <a:solidFill>
                  <a:srgbClr val="4BACC6"/>
                </a:solidFill>
                <a:latin typeface="Times New Roman" pitchFamily="18" charset="0"/>
                <a:cs typeface="Times New Roman" pitchFamily="18" charset="0"/>
              </a:rPr>
              <a:t>Quy</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trình</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sản</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xuất</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thủy</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tinh</a:t>
            </a:r>
            <a:endParaRPr lang="en-US" sz="4000" b="1" dirty="0">
              <a:solidFill>
                <a:srgbClr val="4BACC6"/>
              </a:solidFill>
              <a:latin typeface="Times New Roman" pitchFamily="18" charset="0"/>
              <a:cs typeface="Times New Roman" pitchFamily="18" charset="0"/>
            </a:endParaRPr>
          </a:p>
        </p:txBody>
      </p:sp>
      <p:sp>
        <p:nvSpPr>
          <p:cNvPr id="4" name="Down Arrow 3"/>
          <p:cNvSpPr/>
          <p:nvPr/>
        </p:nvSpPr>
        <p:spPr>
          <a:xfrm>
            <a:off x="4347925" y="23622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4" name="Down Arrow 13"/>
          <p:cNvSpPr/>
          <p:nvPr/>
        </p:nvSpPr>
        <p:spPr>
          <a:xfrm>
            <a:off x="4347925" y="37338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5" name="Down Arrow 14"/>
          <p:cNvSpPr/>
          <p:nvPr/>
        </p:nvSpPr>
        <p:spPr>
          <a:xfrm>
            <a:off x="4357212" y="52578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12172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19" grpId="0" animBg="1"/>
      <p:bldP spid="20" grpId="0"/>
      <p:bldP spid="21" grpId="0" animBg="1"/>
      <p:bldP spid="25" grpId="0" animBg="1"/>
      <p:bldP spid="4"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scampi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971550"/>
            <a:ext cx="4572000" cy="56483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Picture 15" descr="Glasmed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25" y="971550"/>
            <a:ext cx="4252913"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76" name="Text Box 16"/>
          <p:cNvSpPr txBox="1">
            <a:spLocks noChangeArrowheads="1"/>
          </p:cNvSpPr>
          <p:nvPr/>
        </p:nvSpPr>
        <p:spPr bwMode="auto">
          <a:xfrm>
            <a:off x="838200" y="304800"/>
            <a:ext cx="746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dirty="0" err="1">
                <a:solidFill>
                  <a:prstClr val="black"/>
                </a:solidFill>
                <a:latin typeface="Times New Roman" panose="02020603050405020304" pitchFamily="18" charset="0"/>
                <a:cs typeface="Times New Roman" panose="02020603050405020304" pitchFamily="18" charset="0"/>
              </a:rPr>
              <a:t>Các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nghệ</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nhân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đang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thổi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thuỷ</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tinh</a:t>
            </a:r>
            <a:endParaRPr 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762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circle(in)">
                                      <p:cBhvr>
                                        <p:cTn id="7" dur="2000"/>
                                        <p:tgtEl>
                                          <p:spTgt spid="40965"/>
                                        </p:tgtEl>
                                      </p:cBhvr>
                                    </p:animEffect>
                                  </p:childTnLst>
                                </p:cTn>
                              </p:par>
                              <p:par>
                                <p:cTn id="8" presetID="6" presetClass="entr" presetSubtype="16" fill="hold" nodeType="withEffect">
                                  <p:stCondLst>
                                    <p:cond delay="0"/>
                                  </p:stCondLst>
                                  <p:childTnLst>
                                    <p:set>
                                      <p:cBhvr>
                                        <p:cTn id="9" dur="1" fill="hold">
                                          <p:stCondLst>
                                            <p:cond delay="0"/>
                                          </p:stCondLst>
                                        </p:cTn>
                                        <p:tgtEl>
                                          <p:spTgt spid="40975"/>
                                        </p:tgtEl>
                                        <p:attrNameLst>
                                          <p:attrName>style.visibility</p:attrName>
                                        </p:attrNameLst>
                                      </p:cBhvr>
                                      <p:to>
                                        <p:strVal val="visible"/>
                                      </p:to>
                                    </p:set>
                                    <p:animEffect transition="in" filter="circle(in)">
                                      <p:cBhvr>
                                        <p:cTn id="10" dur="2000"/>
                                        <p:tgtEl>
                                          <p:spTgt spid="40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loud Callout 4"/>
          <p:cNvSpPr/>
          <p:nvPr/>
        </p:nvSpPr>
        <p:spPr>
          <a:xfrm>
            <a:off x="2362200" y="152400"/>
            <a:ext cx="5867400" cy="3048000"/>
          </a:xfrm>
          <a:prstGeom prst="cloudCallout">
            <a:avLst>
              <a:gd name="adj1" fmla="val -31318"/>
              <a:gd name="adj2" fmla="val 67700"/>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fr-FR" sz="3600">
                <a:latin typeface="Times New Roman"/>
                <a:ea typeface="Times New Roman"/>
                <a:cs typeface="Times New Roman"/>
              </a:rPr>
              <a:t>Khi có đồ dùng bằng thủy tinh bị vỡ chúng ta cần xử lí như thế nào?</a:t>
            </a:r>
            <a:endParaRPr lang="en-US" sz="3600">
              <a:effectLst/>
              <a:latin typeface=".VnTime"/>
              <a:ea typeface="Times New Roman"/>
              <a:cs typeface="Times New Roma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803073"/>
            <a:ext cx="6934200" cy="2760345"/>
          </a:xfrm>
          <a:prstGeom prst="rect">
            <a:avLst/>
          </a:prstGeom>
        </p:spPr>
      </p:pic>
    </p:spTree>
    <p:extLst>
      <p:ext uri="{BB962C8B-B14F-4D97-AF65-F5344CB8AC3E}">
        <p14:creationId xmlns:p14="http://schemas.microsoft.com/office/powerpoint/2010/main" val="3663665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457200"/>
            <a:ext cx="7772400" cy="3539430"/>
          </a:xfrm>
          <a:prstGeom prst="rect">
            <a:avLst/>
          </a:prstGeom>
          <a:noFill/>
        </p:spPr>
        <p:txBody>
          <a:bodyPr wrap="square" rtlCol="0">
            <a:spAutoFit/>
          </a:bodyPr>
          <a:lstStyle/>
          <a:p>
            <a:pPr algn="just"/>
            <a:r>
              <a:rPr lang="en-US" sz="3200">
                <a:solidFill>
                  <a:srgbClr val="000000"/>
                </a:solidFill>
                <a:latin typeface="Times New Roman"/>
                <a:cs typeface="Times New Roman"/>
              </a:rPr>
              <a:t>Các mảnh vỡ của thủy tinh rất sắc bén và không phân hủy trong môi trường tự nhiên. Chúng ta phải thu gom để đúng nơi quy định. Đồ dùng bằng thủy tinh bị hư hỏng có thể tận dụng dùng vào những việc khác. Đó cũng là việc làm góp phần tiết kiệm tiền của, nguồn tài nguyên và bảo vệ môi trường.</a:t>
            </a:r>
            <a:endParaRPr lang="en-US" sz="3200">
              <a:effectLst/>
              <a:latin typeface=".VnTime"/>
              <a:ea typeface="Times New Roman"/>
              <a:cs typeface="Times New Roman"/>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93285"/>
            <a:ext cx="8534400" cy="2438400"/>
          </a:xfrm>
          <a:prstGeom prst="rect">
            <a:avLst/>
          </a:prstGeom>
        </p:spPr>
      </p:pic>
    </p:spTree>
    <p:extLst>
      <p:ext uri="{BB962C8B-B14F-4D97-AF65-F5344CB8AC3E}">
        <p14:creationId xmlns:p14="http://schemas.microsoft.com/office/powerpoint/2010/main" val="307560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Thuong-qua-viet-nam.mid">
            <a:hlinkClick r:id="" action="ppaction://media"/>
          </p:cNvPr>
          <p:cNvPicPr>
            <a:picLocks noRot="1" noChangeAspect="1" noChangeArrowheads="1"/>
          </p:cNvPicPr>
          <p:nvPr>
            <a:audi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4" name="Rectangle 10"/>
          <p:cNvSpPr>
            <a:spLocks noChangeArrowheads="1"/>
          </p:cNvSpPr>
          <p:nvPr/>
        </p:nvSpPr>
        <p:spPr bwMode="auto">
          <a:xfrm>
            <a:off x="152400" y="1905000"/>
            <a:ext cx="8839200" cy="3139321"/>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6600" b="1" i="1" dirty="0" err="1">
                <a:solidFill>
                  <a:srgbClr val="FF3300"/>
                </a:solidFill>
                <a:effectLst>
                  <a:outerShdw blurRad="38100" dist="38100" dir="2700000" algn="tl">
                    <a:srgbClr val="C0C0C0"/>
                  </a:outerShdw>
                </a:effectLst>
                <a:latin typeface="Times New Roman" pitchFamily="18" charset="0"/>
              </a:rPr>
              <a:t>Tiết</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học</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kết</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thúc</a:t>
            </a:r>
            <a:r>
              <a:rPr lang="en-US" sz="6600" b="1" i="1" dirty="0">
                <a:solidFill>
                  <a:srgbClr val="FF3300"/>
                </a:solidFill>
                <a:effectLst>
                  <a:outerShdw blurRad="38100" dist="38100" dir="2700000" algn="tl">
                    <a:srgbClr val="C0C0C0"/>
                  </a:outerShdw>
                </a:effectLst>
                <a:latin typeface="Times New Roman" pitchFamily="18" charset="0"/>
              </a:rPr>
              <a:t>!</a:t>
            </a:r>
          </a:p>
          <a:p>
            <a:pPr algn="ctr" fontAlgn="base">
              <a:spcBef>
                <a:spcPct val="0"/>
              </a:spcBef>
              <a:spcAft>
                <a:spcPct val="0"/>
              </a:spcAft>
              <a:defRPr/>
            </a:pPr>
            <a:r>
              <a:rPr lang="en-US" sz="6600" b="1" i="1" dirty="0" err="1">
                <a:solidFill>
                  <a:srgbClr val="FF3300"/>
                </a:solidFill>
                <a:effectLst>
                  <a:outerShdw blurRad="38100" dist="38100" dir="2700000" algn="tl">
                    <a:srgbClr val="C0C0C0"/>
                  </a:outerShdw>
                </a:effectLst>
                <a:latin typeface="Times New Roman" pitchFamily="18" charset="0"/>
              </a:rPr>
              <a:t>Chúc</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các</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em</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chăm</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ngoan</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học</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tốt</a:t>
            </a:r>
            <a:r>
              <a:rPr lang="en-US" sz="6600" b="1" i="1">
                <a:solidFill>
                  <a:srgbClr val="FF3300"/>
                </a:solidFill>
                <a:effectLst>
                  <a:outerShdw blurRad="38100" dist="38100" dir="2700000" algn="tl">
                    <a:srgbClr val="C0C0C0"/>
                  </a:outerShdw>
                </a:effectLst>
                <a:latin typeface="Times New Roman" pitchFamily="18" charset="0"/>
              </a:rPr>
              <a:t>!</a:t>
            </a:r>
            <a:endParaRPr lang="en-US" sz="6000" dirty="0">
              <a:solidFill>
                <a:srgbClr val="FF3300"/>
              </a:solidFill>
              <a:latin typeface="Times New Roman" pitchFamily="18" charset="0"/>
            </a:endParaRPr>
          </a:p>
        </p:txBody>
      </p:sp>
    </p:spTree>
    <p:extLst>
      <p:ext uri="{BB962C8B-B14F-4D97-AF65-F5344CB8AC3E}">
        <p14:creationId xmlns:p14="http://schemas.microsoft.com/office/powerpoint/2010/main" val="389794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44394"/>
                                        </p:tgtEl>
                                        <p:attrNameLst>
                                          <p:attrName>style.visibility</p:attrName>
                                        </p:attrNameLst>
                                      </p:cBhvr>
                                      <p:to>
                                        <p:strVal val="visible"/>
                                      </p:to>
                                    </p:set>
                                    <p:anim calcmode="lin" valueType="num">
                                      <p:cBhvr>
                                        <p:cTn id="7" dur="500" fill="hold"/>
                                        <p:tgtEl>
                                          <p:spTgt spid="144394"/>
                                        </p:tgtEl>
                                        <p:attrNameLst>
                                          <p:attrName>ppt_w</p:attrName>
                                        </p:attrNameLst>
                                      </p:cBhvr>
                                      <p:tavLst>
                                        <p:tav tm="0">
                                          <p:val>
                                            <p:fltVal val="0"/>
                                          </p:val>
                                        </p:tav>
                                        <p:tav tm="100000">
                                          <p:val>
                                            <p:strVal val="#ppt_w"/>
                                          </p:val>
                                        </p:tav>
                                      </p:tavLst>
                                    </p:anim>
                                    <p:anim calcmode="lin" valueType="num">
                                      <p:cBhvr>
                                        <p:cTn id="8" dur="500" fill="hold"/>
                                        <p:tgtEl>
                                          <p:spTgt spid="144394"/>
                                        </p:tgtEl>
                                        <p:attrNameLst>
                                          <p:attrName>ppt_h</p:attrName>
                                        </p:attrNameLst>
                                      </p:cBhvr>
                                      <p:tavLst>
                                        <p:tav tm="0">
                                          <p:val>
                                            <p:fltVal val="0"/>
                                          </p:val>
                                        </p:tav>
                                        <p:tav tm="100000">
                                          <p:val>
                                            <p:strVal val="#ppt_h"/>
                                          </p:val>
                                        </p:tav>
                                      </p:tavLst>
                                    </p:anim>
                                    <p:anim calcmode="lin" valueType="num">
                                      <p:cBhvr>
                                        <p:cTn id="9" dur="500" fill="hold"/>
                                        <p:tgtEl>
                                          <p:spTgt spid="144394"/>
                                        </p:tgtEl>
                                        <p:attrNameLst>
                                          <p:attrName>style.rotation</p:attrName>
                                        </p:attrNameLst>
                                      </p:cBhvr>
                                      <p:tavLst>
                                        <p:tav tm="0">
                                          <p:val>
                                            <p:fltVal val="90"/>
                                          </p:val>
                                        </p:tav>
                                        <p:tav tm="100000">
                                          <p:val>
                                            <p:fltVal val="0"/>
                                          </p:val>
                                        </p:tav>
                                      </p:tavLst>
                                    </p:anim>
                                    <p:animEffect transition="in" filter="fade">
                                      <p:cBhvr>
                                        <p:cTn id="10" dur="500"/>
                                        <p:tgtEl>
                                          <p:spTgt spid="14439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14438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ight Arrow 2">
            <a:hlinkClick r:id="rId2" action="ppaction://hlinksldjump"/>
          </p:cNvPr>
          <p:cNvSpPr>
            <a:spLocks noChangeArrowheads="1"/>
          </p:cNvSpPr>
          <p:nvPr/>
        </p:nvSpPr>
        <p:spPr bwMode="auto">
          <a:xfrm>
            <a:off x="8382000" y="6248400"/>
            <a:ext cx="533400" cy="533400"/>
          </a:xfrm>
          <a:prstGeom prst="rightArrow">
            <a:avLst>
              <a:gd name="adj1" fmla="val 50000"/>
              <a:gd name="adj2" fmla="val 50000"/>
            </a:avLst>
          </a:prstGeom>
          <a:solidFill>
            <a:schemeClr val="accent1"/>
          </a:solidFill>
          <a:ln w="28575" algn="ctr">
            <a:solidFill>
              <a:schemeClr val="hlink"/>
            </a:solidFill>
            <a:prstDash val="dash"/>
            <a:round/>
            <a:headEnd/>
            <a:tailEnd/>
          </a:ln>
        </p:spPr>
        <p:txBody>
          <a:bodyPr>
            <a:spAutoFit/>
          </a:bodyPr>
          <a:lstStyle/>
          <a:p>
            <a:pPr eaLnBrk="0" hangingPunct="0">
              <a:spcBef>
                <a:spcPct val="50000"/>
              </a:spcBef>
            </a:pPr>
            <a:endParaRPr lang="en-US">
              <a:solidFill>
                <a:prstClr val="black"/>
              </a:solidFill>
              <a:latin typeface=".VnTime"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801969"/>
            <a:ext cx="3533034" cy="392832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5504" y="0"/>
            <a:ext cx="6858000" cy="6858000"/>
          </a:xfrm>
          <a:prstGeom prst="rect">
            <a:avLst/>
          </a:prstGeom>
        </p:spPr>
      </p:pic>
      <p:grpSp>
        <p:nvGrpSpPr>
          <p:cNvPr id="4" name="Group 3"/>
          <p:cNvGrpSpPr/>
          <p:nvPr/>
        </p:nvGrpSpPr>
        <p:grpSpPr>
          <a:xfrm>
            <a:off x="0" y="0"/>
            <a:ext cx="4495800" cy="3352800"/>
            <a:chOff x="39914" y="0"/>
            <a:chExt cx="4495800" cy="3352800"/>
          </a:xfrm>
        </p:grpSpPr>
        <p:pic>
          <p:nvPicPr>
            <p:cNvPr id="8" name="Picture 26" descr="untitled">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39914" y="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ectangle 93">
              <a:hlinkClick r:id="rId5" action="ppaction://hlinksldjump"/>
            </p:cNvPr>
            <p:cNvSpPr>
              <a:spLocks noChangeArrowheads="1"/>
            </p:cNvSpPr>
            <p:nvPr/>
          </p:nvSpPr>
          <p:spPr bwMode="auto">
            <a:xfrm>
              <a:off x="1447800" y="919739"/>
              <a:ext cx="1600200" cy="1600200"/>
            </a:xfrm>
            <a:prstGeom prst="rect">
              <a:avLst/>
            </a:prstGeom>
            <a:solidFill>
              <a:srgbClr val="00FF00"/>
            </a:solidFill>
            <a:ln w="38100">
              <a:solidFill>
                <a:srgbClr val="FF0066"/>
              </a:solidFill>
              <a:miter lim="800000"/>
              <a:headEnd/>
              <a:tailEnd/>
            </a:ln>
          </p:spPr>
          <p:txBody>
            <a:bodyPr wrap="none" anchor="ctr"/>
            <a:lstStyle/>
            <a:p>
              <a:pPr algn="ctr" eaLnBrk="0" hangingPunct="0">
                <a:spcBef>
                  <a:spcPct val="50000"/>
                </a:spcBef>
              </a:pPr>
              <a:r>
                <a:rPr lang="en-GB" sz="14400" b="1" dirty="0">
                  <a:solidFill>
                    <a:prstClr val="black"/>
                  </a:solidFill>
                  <a:latin typeface="VNI-Helve-Condense" pitchFamily="2" charset="0"/>
                </a:rPr>
                <a:t>1</a:t>
              </a:r>
              <a:endParaRPr lang="en-US" sz="14400" b="1" dirty="0">
                <a:solidFill>
                  <a:prstClr val="black"/>
                </a:solidFill>
                <a:latin typeface="VNI-Helve-Condense" pitchFamily="2" charset="0"/>
              </a:endParaRPr>
            </a:p>
          </p:txBody>
        </p:sp>
      </p:grpSp>
      <p:grpSp>
        <p:nvGrpSpPr>
          <p:cNvPr id="6" name="Group 5"/>
          <p:cNvGrpSpPr/>
          <p:nvPr/>
        </p:nvGrpSpPr>
        <p:grpSpPr>
          <a:xfrm>
            <a:off x="0" y="3352800"/>
            <a:ext cx="4495800" cy="3505200"/>
            <a:chOff x="0" y="3352800"/>
            <a:chExt cx="4495800" cy="3505200"/>
          </a:xfrm>
        </p:grpSpPr>
        <p:pic>
          <p:nvPicPr>
            <p:cNvPr id="10" name="Picture 26" descr="untitled"/>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0" y="335280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96">
              <a:hlinkClick r:id="rId7" action="ppaction://hlinksldjump"/>
            </p:cNvPr>
            <p:cNvSpPr>
              <a:spLocks noChangeArrowheads="1"/>
            </p:cNvSpPr>
            <p:nvPr/>
          </p:nvSpPr>
          <p:spPr bwMode="auto">
            <a:xfrm>
              <a:off x="1524000" y="4313237"/>
              <a:ext cx="1524000" cy="16002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2700000" scaled="1"/>
            </a:gradFill>
            <a:ln w="28575">
              <a:solidFill>
                <a:srgbClr val="FF0066"/>
              </a:solidFill>
              <a:miter lim="800000"/>
              <a:headEnd/>
              <a:tailEnd/>
            </a:ln>
          </p:spPr>
          <p:txBody>
            <a:bodyPr wrap="none" anchor="ctr"/>
            <a:lstStyle/>
            <a:p>
              <a:pPr algn="ctr" eaLnBrk="0" hangingPunct="0">
                <a:spcBef>
                  <a:spcPct val="50000"/>
                </a:spcBef>
              </a:pPr>
              <a:r>
                <a:rPr lang="en-GB" sz="14400" b="1">
                  <a:solidFill>
                    <a:srgbClr val="0000CC"/>
                  </a:solidFill>
                  <a:latin typeface="VNI-Helve-Condense" pitchFamily="2" charset="0"/>
                </a:rPr>
                <a:t>3</a:t>
              </a:r>
              <a:endParaRPr lang="en-US" sz="14400" b="1">
                <a:solidFill>
                  <a:srgbClr val="0000CC"/>
                </a:solidFill>
                <a:latin typeface="VNI-Helve-Condense" pitchFamily="2" charset="0"/>
              </a:endParaRPr>
            </a:p>
          </p:txBody>
        </p:sp>
      </p:grpSp>
      <p:grpSp>
        <p:nvGrpSpPr>
          <p:cNvPr id="5" name="Group 4"/>
          <p:cNvGrpSpPr/>
          <p:nvPr/>
        </p:nvGrpSpPr>
        <p:grpSpPr>
          <a:xfrm>
            <a:off x="4495800" y="11112"/>
            <a:ext cx="4648200" cy="3330575"/>
            <a:chOff x="4495800" y="-22225"/>
            <a:chExt cx="4648200" cy="3330575"/>
          </a:xfrm>
        </p:grpSpPr>
        <p:pic>
          <p:nvPicPr>
            <p:cNvPr id="9" name="Picture 26" descr="untitled"/>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4495800" y="-22225"/>
              <a:ext cx="46482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90">
              <a:hlinkClick r:id="rId8" action="ppaction://hlinksldjump"/>
            </p:cNvPr>
            <p:cNvSpPr>
              <a:spLocks noChangeArrowheads="1"/>
            </p:cNvSpPr>
            <p:nvPr/>
          </p:nvSpPr>
          <p:spPr bwMode="auto">
            <a:xfrm>
              <a:off x="6021614" y="981652"/>
              <a:ext cx="1600200" cy="1476375"/>
            </a:xfrm>
            <a:prstGeom prst="rect">
              <a:avLst/>
            </a:prstGeom>
            <a:gradFill rotWithShape="1">
              <a:gsLst>
                <a:gs pos="0">
                  <a:srgbClr val="000082"/>
                </a:gs>
                <a:gs pos="30000">
                  <a:srgbClr val="66008F"/>
                </a:gs>
                <a:gs pos="64999">
                  <a:srgbClr val="BA0066"/>
                </a:gs>
                <a:gs pos="89999">
                  <a:srgbClr val="FF0000"/>
                </a:gs>
                <a:gs pos="100000">
                  <a:srgbClr val="FF8200"/>
                </a:gs>
              </a:gsLst>
              <a:path path="rect">
                <a:fillToRect t="100000" r="100000"/>
              </a:path>
            </a:gradFill>
            <a:ln w="38100">
              <a:solidFill>
                <a:srgbClr val="FF0066"/>
              </a:solidFill>
              <a:miter lim="800000"/>
              <a:headEnd/>
              <a:tailEnd/>
            </a:ln>
          </p:spPr>
          <p:txBody>
            <a:bodyPr wrap="none" anchor="ctr"/>
            <a:lstStyle/>
            <a:p>
              <a:pPr algn="ctr" eaLnBrk="0" hangingPunct="0">
                <a:spcBef>
                  <a:spcPct val="50000"/>
                </a:spcBef>
              </a:pPr>
              <a:r>
                <a:rPr lang="en-US" sz="14400" b="1">
                  <a:solidFill>
                    <a:prstClr val="white"/>
                  </a:solidFill>
                  <a:latin typeface="VNI-Helve-Condense" pitchFamily="2" charset="0"/>
                </a:rPr>
                <a:t>2</a:t>
              </a:r>
            </a:p>
          </p:txBody>
        </p:sp>
      </p:grpSp>
      <p:grpSp>
        <p:nvGrpSpPr>
          <p:cNvPr id="7" name="Group 6"/>
          <p:cNvGrpSpPr/>
          <p:nvPr/>
        </p:nvGrpSpPr>
        <p:grpSpPr>
          <a:xfrm>
            <a:off x="4502727" y="3335166"/>
            <a:ext cx="4648200" cy="3556341"/>
            <a:chOff x="2514600" y="3197414"/>
            <a:chExt cx="4648200" cy="3505200"/>
          </a:xfrm>
        </p:grpSpPr>
        <p:pic>
          <p:nvPicPr>
            <p:cNvPr id="11" name="Picture 26" descr="untitled"/>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2514600" y="3197414"/>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86">
              <a:hlinkClick r:id="rId9" action="ppaction://hlinksldjump"/>
            </p:cNvPr>
            <p:cNvSpPr>
              <a:spLocks noChangeArrowheads="1"/>
            </p:cNvSpPr>
            <p:nvPr/>
          </p:nvSpPr>
          <p:spPr bwMode="auto">
            <a:xfrm>
              <a:off x="4040414" y="4073967"/>
              <a:ext cx="1600200" cy="1592263"/>
            </a:xfrm>
            <a:prstGeom prst="rect">
              <a:avLst/>
            </a:prstGeom>
            <a:solidFill>
              <a:srgbClr val="00CC00"/>
            </a:solidFill>
            <a:ln w="57150">
              <a:solidFill>
                <a:srgbClr val="FF0066"/>
              </a:solidFill>
              <a:miter lim="800000"/>
              <a:headEnd/>
              <a:tailEnd/>
            </a:ln>
          </p:spPr>
          <p:txBody>
            <a:bodyPr wrap="none" anchor="ctr"/>
            <a:lstStyle/>
            <a:p>
              <a:pPr algn="ctr" eaLnBrk="0" hangingPunct="0">
                <a:spcBef>
                  <a:spcPct val="50000"/>
                </a:spcBef>
              </a:pPr>
              <a:r>
                <a:rPr lang="en-GB" sz="14400" b="1">
                  <a:solidFill>
                    <a:srgbClr val="FF0066"/>
                  </a:solidFill>
                  <a:latin typeface="VNI-Helve-Condense" pitchFamily="2" charset="0"/>
                </a:rPr>
                <a:t>4</a:t>
              </a:r>
              <a:endParaRPr lang="en-US" sz="14400" b="1">
                <a:solidFill>
                  <a:srgbClr val="FF0066"/>
                </a:solidFill>
                <a:latin typeface="VNI-Helve-Condense" pitchFamily="2" charset="0"/>
              </a:endParaRPr>
            </a:p>
          </p:txBody>
        </p:sp>
      </p:grpSp>
      <p:sp>
        <p:nvSpPr>
          <p:cNvPr id="12" name="Rectangle 11"/>
          <p:cNvSpPr/>
          <p:nvPr/>
        </p:nvSpPr>
        <p:spPr>
          <a:xfrm>
            <a:off x="97806" y="6281305"/>
            <a:ext cx="509155"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3161" y="6267450"/>
            <a:ext cx="536039" cy="28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92761" y="6262255"/>
            <a:ext cx="536039" cy="28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02361" y="6248400"/>
            <a:ext cx="536039" cy="28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072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4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32" presetClass="emph" presetSubtype="0" repeatCount="4000" fill="hold" nodeType="withEffect">
                                  <p:stCondLst>
                                    <p:cond delay="0"/>
                                  </p:stCondLst>
                                  <p:childTnLst>
                                    <p:animRot by="120000">
                                      <p:cBhvr>
                                        <p:cTn id="9" dur="200" fill="hold">
                                          <p:stCondLst>
                                            <p:cond delay="0"/>
                                          </p:stCondLst>
                                        </p:cTn>
                                        <p:tgtEl>
                                          <p:spTgt spid="16"/>
                                        </p:tgtEl>
                                        <p:attrNameLst>
                                          <p:attrName>r</p:attrName>
                                        </p:attrNameLst>
                                      </p:cBhvr>
                                    </p:animRot>
                                    <p:animRot by="-240000">
                                      <p:cBhvr>
                                        <p:cTn id="10" dur="400" fill="hold">
                                          <p:stCondLst>
                                            <p:cond delay="400"/>
                                          </p:stCondLst>
                                        </p:cTn>
                                        <p:tgtEl>
                                          <p:spTgt spid="16"/>
                                        </p:tgtEl>
                                        <p:attrNameLst>
                                          <p:attrName>r</p:attrName>
                                        </p:attrNameLst>
                                      </p:cBhvr>
                                    </p:animRot>
                                    <p:animRot by="240000">
                                      <p:cBhvr>
                                        <p:cTn id="11" dur="400" fill="hold">
                                          <p:stCondLst>
                                            <p:cond delay="800"/>
                                          </p:stCondLst>
                                        </p:cTn>
                                        <p:tgtEl>
                                          <p:spTgt spid="16"/>
                                        </p:tgtEl>
                                        <p:attrNameLst>
                                          <p:attrName>r</p:attrName>
                                        </p:attrNameLst>
                                      </p:cBhvr>
                                    </p:animRot>
                                    <p:animRot by="-240000">
                                      <p:cBhvr>
                                        <p:cTn id="12" dur="400" fill="hold">
                                          <p:stCondLst>
                                            <p:cond delay="1200"/>
                                          </p:stCondLst>
                                        </p:cTn>
                                        <p:tgtEl>
                                          <p:spTgt spid="16"/>
                                        </p:tgtEl>
                                        <p:attrNameLst>
                                          <p:attrName>r</p:attrName>
                                        </p:attrNameLst>
                                      </p:cBhvr>
                                    </p:animRot>
                                    <p:animRot by="120000">
                                      <p:cBhvr>
                                        <p:cTn id="13" dur="400" fill="hold">
                                          <p:stCondLst>
                                            <p:cond delay="1600"/>
                                          </p:stCondLst>
                                        </p:cTn>
                                        <p:tgtEl>
                                          <p:spTgt spid="16"/>
                                        </p:tgtEl>
                                        <p:attrNameLst>
                                          <p:attrName>r</p:attrName>
                                        </p:attrNameLst>
                                      </p:cBhvr>
                                    </p:animRot>
                                  </p:childTnLst>
                                </p:cTn>
                              </p:par>
                              <p:par>
                                <p:cTn id="14" presetID="10" presetClass="exit" presetSubtype="0" repeatCount="4000" fill="hold"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6" presetClass="exit" presetSubtype="32" fill="hold" nodeType="clickEffect">
                                  <p:stCondLst>
                                    <p:cond delay="0"/>
                                  </p:stCondLst>
                                  <p:childTnLst>
                                    <p:animEffect transition="out" filter="circle(out)">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6" presetClass="exit" presetSubtype="32" fill="hold" nodeType="clickEffect">
                                  <p:stCondLst>
                                    <p:cond delay="0"/>
                                  </p:stCondLst>
                                  <p:childTnLst>
                                    <p:animEffect transition="out" filter="circle(out)">
                                      <p:cBhvr>
                                        <p:cTn id="38" dur="2000"/>
                                        <p:tgtEl>
                                          <p:spTgt spid="6"/>
                                        </p:tgtEl>
                                      </p:cBhvr>
                                    </p:animEffect>
                                    <p:set>
                                      <p:cBhvr>
                                        <p:cTn id="39"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0" restart="whenNotActive" fill="hold" evtFilter="cancelBubble" nodeType="interactiveSeq">
                <p:stCondLst>
                  <p:cond evt="onClick" delay="0">
                    <p:tgtEl>
                      <p:spTgt spid="20"/>
                    </p:tgtEl>
                  </p:cond>
                </p:stCondLst>
                <p:endSync evt="end" delay="0">
                  <p:rtn val="all"/>
                </p:endSync>
                <p:childTnLst>
                  <p:par>
                    <p:cTn id="41" fill="hold">
                      <p:stCondLst>
                        <p:cond delay="0"/>
                      </p:stCondLst>
                      <p:childTnLst>
                        <p:par>
                          <p:cTn id="42" fill="hold">
                            <p:stCondLst>
                              <p:cond delay="0"/>
                            </p:stCondLst>
                            <p:childTnLst>
                              <p:par>
                                <p:cTn id="43" presetID="6" presetClass="exit" presetSubtype="32" fill="hold" nodeType="clickEffect">
                                  <p:stCondLst>
                                    <p:cond delay="0"/>
                                  </p:stCondLst>
                                  <p:childTnLst>
                                    <p:animEffect transition="out" filter="circle(out)">
                                      <p:cBhvr>
                                        <p:cTn id="44" dur="2000"/>
                                        <p:tgtEl>
                                          <p:spTgt spid="7"/>
                                        </p:tgtEl>
                                      </p:cBhvr>
                                    </p:animEffect>
                                    <p:set>
                                      <p:cBhvr>
                                        <p:cTn id="45"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7173" name="Group 3"/>
          <p:cNvGrpSpPr>
            <a:grpSpLocks/>
          </p:cNvGrpSpPr>
          <p:nvPr/>
        </p:nvGrpSpPr>
        <p:grpSpPr bwMode="auto">
          <a:xfrm>
            <a:off x="0" y="1524000"/>
            <a:ext cx="1295400" cy="762000"/>
            <a:chOff x="0" y="2286000"/>
            <a:chExt cx="1295400" cy="762000"/>
          </a:xfrm>
        </p:grpSpPr>
        <p:pic>
          <p:nvPicPr>
            <p:cNvPr id="7199"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0"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a:solidFill>
                    <a:srgbClr val="FFFF00"/>
                  </a:solidFill>
                </a:rPr>
                <a:t>Câu 1</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000" b="1">
                <a:solidFill>
                  <a:srgbClr val="000000"/>
                </a:solidFill>
              </a:rPr>
              <a:t>Th</a:t>
            </a:r>
            <a:r>
              <a:rPr lang="en-US" altLang="en-US" b="1">
                <a:solidFill>
                  <a:srgbClr val="000000"/>
                </a:solidFill>
              </a:rPr>
              <a:t>ời</a:t>
            </a:r>
            <a:r>
              <a:rPr lang="en-US" altLang="en-US" sz="2000" b="1">
                <a:solidFill>
                  <a:srgbClr val="000000"/>
                </a:solidFill>
              </a:rPr>
              <a:t> gian</a:t>
            </a:r>
          </a:p>
        </p:txBody>
      </p:sp>
      <p:pic>
        <p:nvPicPr>
          <p:cNvPr id="7175"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3124200" y="101600"/>
            <a:ext cx="3352800" cy="366713"/>
          </a:xfrm>
          <a:prstGeom prst="rect">
            <a:avLst/>
          </a:prstGeom>
          <a:solidFill>
            <a:srgbClr val="CC00FF"/>
          </a:solidFill>
          <a:ln>
            <a:noFill/>
          </a:ln>
        </p:spPr>
        <p:txBody>
          <a:bodyPr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b="1">
                <a:solidFill>
                  <a:srgbClr val="FFFF00"/>
                </a:solidFill>
                <a:effectLst>
                  <a:outerShdw blurRad="38100" dist="38100" dir="2700000" algn="tl">
                    <a:srgbClr val="000000">
                      <a:alpha val="43137"/>
                    </a:srgbClr>
                  </a:outerShdw>
                </a:effectLst>
                <a:latin typeface="Arial"/>
              </a:rPr>
              <a:t>RUNG CHUÔNG VÀNG</a:t>
            </a:r>
          </a:p>
        </p:txBody>
      </p:sp>
      <p:sp>
        <p:nvSpPr>
          <p:cNvPr id="32800" name="Text Box 195"/>
          <p:cNvSpPr txBox="1">
            <a:spLocks noChangeArrowheads="1"/>
          </p:cNvSpPr>
          <p:nvPr/>
        </p:nvSpPr>
        <p:spPr bwMode="auto">
          <a:xfrm>
            <a:off x="1295400" y="1566863"/>
            <a:ext cx="7475538" cy="42481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fontAlgn="base">
              <a:spcBef>
                <a:spcPct val="50000"/>
              </a:spcBef>
              <a:spcAft>
                <a:spcPct val="0"/>
              </a:spcAft>
              <a:defRPr/>
            </a:pPr>
            <a:r>
              <a:rPr lang="en-US" sz="36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Xi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vật</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sét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sạn</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sỏi</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sét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vôi</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khác</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xi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cát</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97"/>
          <p:cNvGrpSpPr>
            <a:grpSpLocks/>
          </p:cNvGrpSpPr>
          <p:nvPr/>
        </p:nvGrpSpPr>
        <p:grpSpPr bwMode="auto">
          <a:xfrm>
            <a:off x="1143000" y="6096000"/>
            <a:ext cx="1041400" cy="765175"/>
            <a:chOff x="720" y="3840"/>
            <a:chExt cx="656" cy="482"/>
          </a:xfrm>
        </p:grpSpPr>
        <p:sp>
          <p:nvSpPr>
            <p:cNvPr id="7197"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84900" y="4733925"/>
            <a:ext cx="18002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27875" y="4549775"/>
            <a:ext cx="20574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2775" y="5380038"/>
            <a:ext cx="1781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49363" y="3767138"/>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effectLst>
                  <a:outerShdw blurRad="38100" dist="38100" dir="2700000" algn="tl">
                    <a:srgbClr val="000000">
                      <a:alpha val="43137"/>
                    </a:srgbClr>
                  </a:outerShdw>
                </a:effectLst>
              </a:rPr>
              <a:t>Đ</a:t>
            </a:r>
          </a:p>
        </p:txBody>
      </p:sp>
      <p:sp>
        <p:nvSpPr>
          <p:cNvPr id="7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C5DBDE95-9E59-4679-A986-2EEA385BF453}" type="slidenum">
              <a:rPr lang="en-US" altLang="en-US" sz="1400">
                <a:solidFill>
                  <a:srgbClr val="000000"/>
                </a:solidFill>
              </a:rPr>
              <a:pPr/>
              <a:t>4</a:t>
            </a:fld>
            <a:endParaRPr lang="en-US" altLang="en-US" sz="1400">
              <a:solidFill>
                <a:srgbClr val="000000"/>
              </a:solidFill>
            </a:endParaRPr>
          </a:p>
        </p:txBody>
      </p:sp>
    </p:spTree>
    <p:extLst>
      <p:ext uri="{BB962C8B-B14F-4D97-AF65-F5344CB8AC3E}">
        <p14:creationId xmlns:p14="http://schemas.microsoft.com/office/powerpoint/2010/main" val="371580321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8197" name="Group 3"/>
          <p:cNvGrpSpPr>
            <a:grpSpLocks/>
          </p:cNvGrpSpPr>
          <p:nvPr/>
        </p:nvGrpSpPr>
        <p:grpSpPr bwMode="auto">
          <a:xfrm>
            <a:off x="0" y="1524000"/>
            <a:ext cx="1295400" cy="762000"/>
            <a:chOff x="0" y="2286000"/>
            <a:chExt cx="1295400" cy="762000"/>
          </a:xfrm>
        </p:grpSpPr>
        <p:pic>
          <p:nvPicPr>
            <p:cNvPr id="8224"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a:solidFill>
                    <a:srgbClr val="FFFF00"/>
                  </a:solidFill>
                </a:rPr>
                <a:t>Câu 2</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000" b="1">
                <a:solidFill>
                  <a:srgbClr val="000000"/>
                </a:solidFill>
              </a:rPr>
              <a:t>Th</a:t>
            </a:r>
            <a:r>
              <a:rPr lang="en-US" altLang="en-US" b="1">
                <a:solidFill>
                  <a:srgbClr val="000000"/>
                </a:solidFill>
              </a:rPr>
              <a:t>ời</a:t>
            </a:r>
            <a:r>
              <a:rPr lang="en-US" altLang="en-US" sz="2000" b="1">
                <a:solidFill>
                  <a:srgbClr val="000000"/>
                </a:solidFill>
              </a:rPr>
              <a:t> gian</a:t>
            </a:r>
          </a:p>
        </p:txBody>
      </p:sp>
      <p:pic>
        <p:nvPicPr>
          <p:cNvPr id="8199"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3124200" y="101600"/>
            <a:ext cx="3352800" cy="366713"/>
          </a:xfrm>
          <a:prstGeom prst="rect">
            <a:avLst/>
          </a:prstGeom>
          <a:solidFill>
            <a:srgbClr val="CC00FF"/>
          </a:solidFill>
          <a:ln>
            <a:noFill/>
          </a:ln>
        </p:spPr>
        <p:txBody>
          <a:bodyPr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b="1">
                <a:solidFill>
                  <a:srgbClr val="FFFF00"/>
                </a:solidFill>
                <a:effectLst>
                  <a:outerShdw blurRad="38100" dist="38100" dir="2700000" algn="tl">
                    <a:srgbClr val="000000">
                      <a:alpha val="43137"/>
                    </a:srgbClr>
                  </a:outerShdw>
                </a:effectLst>
                <a:latin typeface="Arial"/>
              </a:rPr>
              <a:t>RUNG CHUÔNG VÀNG</a:t>
            </a:r>
          </a:p>
        </p:txBody>
      </p:sp>
      <p:sp>
        <p:nvSpPr>
          <p:cNvPr id="32800" name="Text Box 195"/>
          <p:cNvSpPr txBox="1">
            <a:spLocks noChangeArrowheads="1"/>
          </p:cNvSpPr>
          <p:nvPr/>
        </p:nvSpPr>
        <p:spPr bwMode="auto">
          <a:xfrm>
            <a:off x="1295400" y="1566863"/>
            <a:ext cx="7475538" cy="3694112"/>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defRPr/>
            </a:pP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Vữa xi măng do các vật liệu nào tạo thành?</a:t>
            </a:r>
          </a:p>
          <a:p>
            <a:pPr marL="742950" indent="-742950" algn="just" fontAlgn="base">
              <a:spcBef>
                <a:spcPct val="50000"/>
              </a:spcBef>
              <a:spcAft>
                <a:spcPct val="0"/>
              </a:spcAft>
              <a:buFontTx/>
              <a:buAutoNum type="alphaUcPeriod"/>
              <a:defRPr/>
            </a:pP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Xi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cát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trộn</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đều</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Xi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cát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trộn</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đều</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sét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vôi</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nước</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97"/>
          <p:cNvGrpSpPr>
            <a:grpSpLocks/>
          </p:cNvGrpSpPr>
          <p:nvPr/>
        </p:nvGrpSpPr>
        <p:grpSpPr bwMode="auto">
          <a:xfrm>
            <a:off x="1143000" y="6096000"/>
            <a:ext cx="1041400" cy="765175"/>
            <a:chOff x="720" y="3840"/>
            <a:chExt cx="656" cy="482"/>
          </a:xfrm>
        </p:grpSpPr>
        <p:sp>
          <p:nvSpPr>
            <p:cNvPr id="8222"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27763" y="4076700"/>
            <a:ext cx="18002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26275" y="3805238"/>
            <a:ext cx="20574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89763" y="4778375"/>
            <a:ext cx="1781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95400" y="3055938"/>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effectLst>
                  <a:outerShdw blurRad="38100" dist="38100" dir="2700000" algn="tl">
                    <a:srgbClr val="000000">
                      <a:alpha val="43137"/>
                    </a:srgbClr>
                  </a:outerShdw>
                </a:effectLst>
              </a:rPr>
              <a:t>Đ</a:t>
            </a:r>
          </a:p>
        </p:txBody>
      </p:sp>
      <p:sp>
        <p:nvSpPr>
          <p:cNvPr id="82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B7ACE3C5-3733-4A6B-8344-38235CA23564}" type="slidenum">
              <a:rPr lang="en-US" altLang="en-US" sz="1400">
                <a:solidFill>
                  <a:srgbClr val="000000"/>
                </a:solidFill>
              </a:rPr>
              <a:pPr/>
              <a:t>5</a:t>
            </a:fld>
            <a:endParaRPr lang="en-US" altLang="en-US" sz="1400">
              <a:solidFill>
                <a:srgbClr val="000000"/>
              </a:solidFill>
            </a:endParaRPr>
          </a:p>
        </p:txBody>
      </p:sp>
    </p:spTree>
    <p:extLst>
      <p:ext uri="{BB962C8B-B14F-4D97-AF65-F5344CB8AC3E}">
        <p14:creationId xmlns:p14="http://schemas.microsoft.com/office/powerpoint/2010/main" val="3150882587"/>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9221" name="Group 3"/>
          <p:cNvGrpSpPr>
            <a:grpSpLocks/>
          </p:cNvGrpSpPr>
          <p:nvPr/>
        </p:nvGrpSpPr>
        <p:grpSpPr bwMode="auto">
          <a:xfrm>
            <a:off x="0" y="1524000"/>
            <a:ext cx="1295400" cy="762000"/>
            <a:chOff x="0" y="2286000"/>
            <a:chExt cx="1295400" cy="762000"/>
          </a:xfrm>
        </p:grpSpPr>
        <p:pic>
          <p:nvPicPr>
            <p:cNvPr id="9246"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7"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a:solidFill>
                    <a:srgbClr val="FFFF00"/>
                  </a:solidFill>
                </a:rPr>
                <a:t>Câu 3</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000" b="1">
                <a:solidFill>
                  <a:srgbClr val="000000"/>
                </a:solidFill>
              </a:rPr>
              <a:t>Th</a:t>
            </a:r>
            <a:r>
              <a:rPr lang="en-US" altLang="en-US" b="1">
                <a:solidFill>
                  <a:srgbClr val="000000"/>
                </a:solidFill>
              </a:rPr>
              <a:t>ời</a:t>
            </a:r>
            <a:r>
              <a:rPr lang="en-US" altLang="en-US" sz="2000" b="1">
                <a:solidFill>
                  <a:srgbClr val="000000"/>
                </a:solidFill>
              </a:rPr>
              <a:t> gian</a:t>
            </a:r>
          </a:p>
        </p:txBody>
      </p:sp>
      <p:pic>
        <p:nvPicPr>
          <p:cNvPr id="9223"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3124200" y="101600"/>
            <a:ext cx="3352800" cy="366713"/>
          </a:xfrm>
          <a:prstGeom prst="rect">
            <a:avLst/>
          </a:prstGeom>
          <a:solidFill>
            <a:srgbClr val="CC00FF"/>
          </a:solidFill>
          <a:ln>
            <a:noFill/>
          </a:ln>
        </p:spPr>
        <p:txBody>
          <a:bodyPr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b="1">
                <a:solidFill>
                  <a:srgbClr val="FFFF00"/>
                </a:solidFill>
                <a:effectLst>
                  <a:outerShdw blurRad="38100" dist="38100" dir="2700000" algn="tl">
                    <a:srgbClr val="000000">
                      <a:alpha val="43137"/>
                    </a:srgbClr>
                  </a:outerShdw>
                </a:effectLst>
                <a:latin typeface="Arial"/>
              </a:rPr>
              <a:t>RUNG CHUÔNG VÀNG</a:t>
            </a:r>
          </a:p>
        </p:txBody>
      </p:sp>
      <p:sp>
        <p:nvSpPr>
          <p:cNvPr id="32800" name="Text Box 195"/>
          <p:cNvSpPr txBox="1">
            <a:spLocks noChangeArrowheads="1"/>
          </p:cNvSpPr>
          <p:nvPr/>
        </p:nvSpPr>
        <p:spPr bwMode="auto">
          <a:xfrm>
            <a:off x="1295400" y="1566863"/>
            <a:ext cx="7475538" cy="3694112"/>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fontAlgn="base">
              <a:spcBef>
                <a:spcPct val="50000"/>
              </a:spcBef>
              <a:spcAft>
                <a:spcPct val="0"/>
              </a:spcAft>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Bê</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tông</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bê</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tông</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thép</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điểm</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thép</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thép</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sợi</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thủy</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tinh</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97"/>
          <p:cNvGrpSpPr>
            <a:grpSpLocks/>
          </p:cNvGrpSpPr>
          <p:nvPr/>
        </p:nvGrpSpPr>
        <p:grpSpPr bwMode="auto">
          <a:xfrm>
            <a:off x="1143000" y="6096000"/>
            <a:ext cx="1041400" cy="765175"/>
            <a:chOff x="720" y="3840"/>
            <a:chExt cx="656" cy="482"/>
          </a:xfrm>
        </p:grpSpPr>
        <p:sp>
          <p:nvSpPr>
            <p:cNvPr id="9244"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43738" y="4359275"/>
            <a:ext cx="20574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86538" y="5207000"/>
            <a:ext cx="1781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36663" y="3048000"/>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effectLst>
                  <a:outerShdw blurRad="38100" dist="38100" dir="2700000" algn="tl">
                    <a:srgbClr val="000000">
                      <a:alpha val="43137"/>
                    </a:srgbClr>
                  </a:outerShdw>
                </a:effectLst>
              </a:rPr>
              <a:t>Đ</a:t>
            </a:r>
          </a:p>
        </p:txBody>
      </p:sp>
      <p:sp>
        <p:nvSpPr>
          <p:cNvPr id="9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2BC1B07E-AE48-4FD8-B812-319BF3BF198D}" type="slidenum">
              <a:rPr lang="en-US" altLang="en-US" sz="1400">
                <a:solidFill>
                  <a:srgbClr val="000000"/>
                </a:solidFill>
              </a:rPr>
              <a:pPr/>
              <a:t>6</a:t>
            </a:fld>
            <a:endParaRPr lang="en-US" altLang="en-US" sz="1400">
              <a:solidFill>
                <a:srgbClr val="000000"/>
              </a:solidFill>
            </a:endParaRPr>
          </a:p>
        </p:txBody>
      </p:sp>
    </p:spTree>
    <p:extLst>
      <p:ext uri="{BB962C8B-B14F-4D97-AF65-F5344CB8AC3E}">
        <p14:creationId xmlns:p14="http://schemas.microsoft.com/office/powerpoint/2010/main" val="174429448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2" name="Group 3"/>
          <p:cNvGrpSpPr>
            <a:grpSpLocks/>
          </p:cNvGrpSpPr>
          <p:nvPr/>
        </p:nvGrpSpPr>
        <p:grpSpPr bwMode="auto">
          <a:xfrm>
            <a:off x="0" y="1524000"/>
            <a:ext cx="1295400" cy="762000"/>
            <a:chOff x="0" y="2286000"/>
            <a:chExt cx="1295400" cy="762000"/>
          </a:xfrm>
        </p:grpSpPr>
        <p:pic>
          <p:nvPicPr>
            <p:cNvPr id="10270"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1"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a:solidFill>
                    <a:srgbClr val="FFFF00"/>
                  </a:solidFill>
                </a:rPr>
                <a:t>Câu 4</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000" b="1">
                <a:solidFill>
                  <a:srgbClr val="000000"/>
                </a:solidFill>
              </a:rPr>
              <a:t>Th</a:t>
            </a:r>
            <a:r>
              <a:rPr lang="en-US" altLang="en-US" b="1">
                <a:solidFill>
                  <a:srgbClr val="000000"/>
                </a:solidFill>
              </a:rPr>
              <a:t>ời</a:t>
            </a:r>
            <a:r>
              <a:rPr lang="en-US" altLang="en-US" sz="2000" b="1">
                <a:solidFill>
                  <a:srgbClr val="000000"/>
                </a:solidFill>
              </a:rPr>
              <a:t> gian</a:t>
            </a:r>
          </a:p>
        </p:txBody>
      </p:sp>
      <p:pic>
        <p:nvPicPr>
          <p:cNvPr id="10247"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3124200" y="101600"/>
            <a:ext cx="3352800" cy="366713"/>
          </a:xfrm>
          <a:prstGeom prst="rect">
            <a:avLst/>
          </a:prstGeom>
          <a:solidFill>
            <a:srgbClr val="CC00FF"/>
          </a:solidFill>
          <a:ln>
            <a:noFill/>
          </a:ln>
        </p:spPr>
        <p:txBody>
          <a:bodyPr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b="1" dirty="0">
                <a:solidFill>
                  <a:srgbClr val="FFFF00"/>
                </a:solidFill>
                <a:effectLst>
                  <a:outerShdw blurRad="38100" dist="38100" dir="2700000" algn="tl">
                    <a:srgbClr val="000000">
                      <a:alpha val="43137"/>
                    </a:srgbClr>
                  </a:outerShdw>
                </a:effectLst>
                <a:latin typeface="Arial"/>
              </a:rPr>
              <a:t>RUNG CHUÔNG VÀNG</a:t>
            </a:r>
          </a:p>
        </p:txBody>
      </p:sp>
      <p:sp>
        <p:nvSpPr>
          <p:cNvPr id="32800" name="Text Box 195"/>
          <p:cNvSpPr txBox="1">
            <a:spLocks noChangeArrowheads="1"/>
          </p:cNvSpPr>
          <p:nvPr/>
        </p:nvSpPr>
        <p:spPr bwMode="auto">
          <a:xfrm>
            <a:off x="1295400" y="1965325"/>
            <a:ext cx="7475538" cy="3140075"/>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fontAlgn="base">
              <a:spcBef>
                <a:spcPct val="50000"/>
              </a:spcBef>
              <a:spcAft>
                <a:spcPct val="0"/>
              </a:spcAft>
              <a:defRPr/>
            </a:pPr>
            <a:r>
              <a:rPr lang="en-US" sz="36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Cần</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bảo</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quản</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xi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Phơi</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nắng</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Chỗ</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cũng</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được</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Chỗ</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khô</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ráo</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thoáng</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khí</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p>
        </p:txBody>
      </p:sp>
      <p:grpSp>
        <p:nvGrpSpPr>
          <p:cNvPr id="3" name="Group 197"/>
          <p:cNvGrpSpPr>
            <a:grpSpLocks/>
          </p:cNvGrpSpPr>
          <p:nvPr/>
        </p:nvGrpSpPr>
        <p:grpSpPr bwMode="auto">
          <a:xfrm>
            <a:off x="1143000" y="6096000"/>
            <a:ext cx="1041400" cy="765175"/>
            <a:chOff x="720" y="3840"/>
            <a:chExt cx="656" cy="482"/>
          </a:xfrm>
        </p:grpSpPr>
        <p:sp>
          <p:nvSpPr>
            <p:cNvPr id="10268"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53300" y="4295775"/>
            <a:ext cx="18002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2775" y="5249863"/>
            <a:ext cx="20574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95400" y="4492625"/>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effectLst>
                  <a:outerShdw blurRad="38100" dist="38100" dir="2700000" algn="tl">
                    <a:srgbClr val="000000">
                      <a:alpha val="43137"/>
                    </a:srgbClr>
                  </a:outerShdw>
                </a:effectLst>
              </a:rPr>
              <a:t>Đ</a:t>
            </a:r>
          </a:p>
        </p:txBody>
      </p:sp>
      <p:sp>
        <p:nvSpPr>
          <p:cNvPr id="10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BF42CB6B-3959-456C-B9C2-E8ED62F2BEE6}" type="slidenum">
              <a:rPr lang="en-US" altLang="en-US" sz="1400">
                <a:solidFill>
                  <a:srgbClr val="000000"/>
                </a:solidFill>
              </a:rPr>
              <a:pPr/>
              <a:t>7</a:t>
            </a:fld>
            <a:endParaRPr lang="en-US" altLang="en-US" sz="1400">
              <a:solidFill>
                <a:srgbClr val="000000"/>
              </a:solidFill>
            </a:endParaRPr>
          </a:p>
        </p:txBody>
      </p:sp>
    </p:spTree>
    <p:extLst>
      <p:ext uri="{BB962C8B-B14F-4D97-AF65-F5344CB8AC3E}">
        <p14:creationId xmlns:p14="http://schemas.microsoft.com/office/powerpoint/2010/main" val="85825535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609202" y="2036564"/>
            <a:ext cx="2164374" cy="707886"/>
          </a:xfrm>
          <a:prstGeom prst="rect">
            <a:avLst/>
          </a:prstGeom>
          <a:noFill/>
        </p:spPr>
        <p:txBody>
          <a:bodyPr wrap="none" rtlCol="0">
            <a:spAutoFit/>
          </a:bodyPr>
          <a:lstStyle/>
          <a:p>
            <a:pPr algn="ctr"/>
            <a:r>
              <a:rPr lang="en-GB" sz="4000" dirty="0" err="1">
                <a:latin typeface="Times New Roman" pitchFamily="18" charset="0"/>
                <a:cs typeface="Times New Roman" pitchFamily="18" charset="0"/>
              </a:rPr>
              <a:t>Khoa</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học</a:t>
            </a:r>
            <a:endParaRPr lang="en-US" sz="4000" dirty="0">
              <a:latin typeface="Times New Roman" pitchFamily="18" charset="0"/>
              <a:cs typeface="Times New Roman" pitchFamily="18" charset="0"/>
            </a:endParaRPr>
          </a:p>
        </p:txBody>
      </p:sp>
      <p:sp>
        <p:nvSpPr>
          <p:cNvPr id="3" name="TextBox 2"/>
          <p:cNvSpPr txBox="1"/>
          <p:nvPr/>
        </p:nvSpPr>
        <p:spPr>
          <a:xfrm>
            <a:off x="3288601" y="2744450"/>
            <a:ext cx="2805576" cy="830997"/>
          </a:xfrm>
          <a:prstGeom prst="rect">
            <a:avLst/>
          </a:prstGeom>
          <a:noFill/>
        </p:spPr>
        <p:txBody>
          <a:bodyPr wrap="none" rtlCol="0">
            <a:spAutoFit/>
          </a:bodyPr>
          <a:lstStyle/>
          <a:p>
            <a:r>
              <a:rPr lang="en-GB" sz="4800" b="1" dirty="0" err="1">
                <a:solidFill>
                  <a:srgbClr val="FF0000"/>
                </a:solidFill>
                <a:latin typeface="Times New Roman" pitchFamily="18" charset="0"/>
                <a:cs typeface="Times New Roman" pitchFamily="18" charset="0"/>
              </a:rPr>
              <a:t>Thủy</a:t>
            </a:r>
            <a:r>
              <a:rPr lang="en-GB" sz="4800" b="1" dirty="0">
                <a:solidFill>
                  <a:srgbClr val="FF0000"/>
                </a:solidFill>
                <a:latin typeface="Times New Roman" pitchFamily="18" charset="0"/>
                <a:cs typeface="Times New Roman" pitchFamily="18" charset="0"/>
              </a:rPr>
              <a:t> </a:t>
            </a:r>
            <a:r>
              <a:rPr lang="en-GB" sz="4800" b="1" dirty="0" err="1">
                <a:solidFill>
                  <a:srgbClr val="FF0000"/>
                </a:solidFill>
                <a:latin typeface="Times New Roman" pitchFamily="18" charset="0"/>
                <a:cs typeface="Times New Roman" pitchFamily="18" charset="0"/>
              </a:rPr>
              <a:t>tinh</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73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4319" y="914400"/>
            <a:ext cx="8733481" cy="584775"/>
          </a:xfrm>
          <a:prstGeom prst="rect">
            <a:avLst/>
          </a:prstGeom>
          <a:noFill/>
        </p:spPr>
        <p:txBody>
          <a:bodyPr wrap="none" rtlCol="0">
            <a:spAutoFit/>
          </a:bodyPr>
          <a:lstStyle/>
          <a:p>
            <a:r>
              <a:rPr lang="en-GB" sz="3200" b="1">
                <a:latin typeface="Times New Roman" pitchFamily="18" charset="0"/>
                <a:cs typeface="Times New Roman" pitchFamily="18" charset="0"/>
              </a:rPr>
              <a:t>Hoạt động 1: Những đồ dùng làm bằng thủy tinh</a:t>
            </a:r>
            <a:endParaRPr lang="en-US" sz="3200" b="1">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16004" r="81511"/>
                    </a14:imgEffect>
                  </a14:imgLayer>
                </a14:imgProps>
              </a:ext>
              <a:ext uri="{28A0092B-C50C-407E-A947-70E740481C1C}">
                <a14:useLocalDpi xmlns:a14="http://schemas.microsoft.com/office/drawing/2010/main" val="0"/>
              </a:ext>
            </a:extLst>
          </a:blip>
          <a:stretch>
            <a:fillRect/>
          </a:stretch>
        </p:blipFill>
        <p:spPr>
          <a:xfrm>
            <a:off x="6359236" y="2743200"/>
            <a:ext cx="2362200" cy="2971800"/>
          </a:xfrm>
          <a:prstGeom prst="rect">
            <a:avLst/>
          </a:prstGeom>
        </p:spPr>
      </p:pic>
      <p:sp>
        <p:nvSpPr>
          <p:cNvPr id="4" name="Cloud Callout 3"/>
          <p:cNvSpPr/>
          <p:nvPr/>
        </p:nvSpPr>
        <p:spPr bwMode="auto">
          <a:xfrm>
            <a:off x="533400" y="1828800"/>
            <a:ext cx="4343400" cy="2667000"/>
          </a:xfrm>
          <a:prstGeom prst="cloudCallout">
            <a:avLst>
              <a:gd name="adj1" fmla="val 94790"/>
              <a:gd name="adj2" fmla="val 13377"/>
            </a:avLst>
          </a:prstGeom>
          <a:blipFill>
            <a:blip r:embed="rId5" cstate="print"/>
            <a:tile tx="0" ty="0" sx="100000" sy="100000" flip="none" algn="tl"/>
          </a:bli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FR" sz="3200">
                <a:solidFill>
                  <a:schemeClr val="accent6"/>
                </a:solidFill>
                <a:effectLst/>
                <a:latin typeface="Times New Roman"/>
                <a:ea typeface="Times New Roman"/>
              </a:rPr>
              <a:t>Hãy kể tên các đồ dùng bằng thủy tinh mà em biết.</a:t>
            </a:r>
            <a:endParaRPr kumimoji="0" lang="en-US" sz="3200" b="0" i="0" u="none" strike="noStrike" cap="none" normalizeH="0" baseline="0">
              <a:ln>
                <a:noFill/>
              </a:ln>
              <a:solidFill>
                <a:schemeClr val="accent6"/>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51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809</Words>
  <Application>Microsoft Macintosh PowerPoint</Application>
  <PresentationFormat>On-screen Show (4:3)</PresentationFormat>
  <Paragraphs>164</Paragraphs>
  <Slides>28</Slides>
  <Notes>1</Notes>
  <HiddenSlides>0</HiddenSlides>
  <MMClips>1</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28</vt:i4>
      </vt:variant>
    </vt:vector>
  </HeadingPairs>
  <TitlesOfParts>
    <vt:vector size="53" baseType="lpstr">
      <vt:lpstr>.VnTime</vt:lpstr>
      <vt:lpstr>.VnTimeH</vt:lpstr>
      <vt:lpstr>Arial</vt:lpstr>
      <vt:lpstr>Calibri</vt:lpstr>
      <vt:lpstr>Tahoma</vt:lpstr>
      <vt:lpstr>Times New Roman</vt:lpstr>
      <vt:lpstr>VNI-Helve-Condense</vt:lpstr>
      <vt:lpstr>Wingdings</vt:lpstr>
      <vt:lpstr>Office Theme</vt:lpstr>
      <vt:lpstr>1_Office Theme</vt:lpstr>
      <vt:lpstr>Default Design</vt:lpstr>
      <vt:lpstr>1_Default Design</vt:lpstr>
      <vt:lpstr>2_Default Design</vt:lpstr>
      <vt:lpstr>3_Default Design</vt:lpstr>
      <vt:lpstr>2_Office Theme</vt:lpstr>
      <vt:lpstr>3_Office Theme</vt:lpstr>
      <vt:lpstr>4_Office Theme</vt:lpstr>
      <vt:lpstr>5_Office Theme</vt:lpstr>
      <vt:lpstr>6_Office Theme</vt:lpstr>
      <vt:lpstr>7_Office Theme</vt:lpstr>
      <vt:lpstr>8_Office Theme</vt:lpstr>
      <vt:lpstr>9_Office Theme</vt:lpstr>
      <vt:lpstr>10_Office Theme</vt:lpstr>
      <vt:lpstr>4_Default Design</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KTC</dc:creator>
  <cp:lastModifiedBy>Microsoft Office User</cp:lastModifiedBy>
  <cp:revision>36</cp:revision>
  <dcterms:created xsi:type="dcterms:W3CDTF">2021-11-20T09:29:05Z</dcterms:created>
  <dcterms:modified xsi:type="dcterms:W3CDTF">2022-12-05T14:54:54Z</dcterms:modified>
</cp:coreProperties>
</file>