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51" r:id="rId2"/>
    <p:sldId id="331" r:id="rId3"/>
    <p:sldId id="332" r:id="rId4"/>
    <p:sldId id="333" r:id="rId5"/>
    <p:sldId id="436" r:id="rId6"/>
    <p:sldId id="336" r:id="rId7"/>
    <p:sldId id="422" r:id="rId8"/>
    <p:sldId id="337" r:id="rId9"/>
    <p:sldId id="295" r:id="rId10"/>
    <p:sldId id="343" r:id="rId11"/>
    <p:sldId id="315" r:id="rId12"/>
    <p:sldId id="281" r:id="rId13"/>
    <p:sldId id="301" r:id="rId14"/>
    <p:sldId id="437" r:id="rId15"/>
    <p:sldId id="304" r:id="rId16"/>
    <p:sldId id="438" r:id="rId17"/>
    <p:sldId id="424" r:id="rId18"/>
    <p:sldId id="334" r:id="rId19"/>
    <p:sldId id="335" r:id="rId20"/>
    <p:sldId id="321" r:id="rId21"/>
    <p:sldId id="306" r:id="rId22"/>
    <p:sldId id="440" r:id="rId23"/>
    <p:sldId id="441" r:id="rId24"/>
    <p:sldId id="439" r:id="rId25"/>
    <p:sldId id="442" r:id="rId26"/>
    <p:sldId id="443" r:id="rId27"/>
    <p:sldId id="444" r:id="rId28"/>
    <p:sldId id="445" r:id="rId29"/>
    <p:sldId id="311" r:id="rId30"/>
    <p:sldId id="446" r:id="rId31"/>
    <p:sldId id="447" r:id="rId32"/>
    <p:sldId id="323" r:id="rId33"/>
    <p:sldId id="448" r:id="rId34"/>
    <p:sldId id="435" r:id="rId35"/>
    <p:sldId id="350" r:id="rId36"/>
    <p:sldId id="449" r:id="rId37"/>
    <p:sldId id="308" r:id="rId38"/>
  </p:sldIdLst>
  <p:sldSz cx="12192000" cy="6858000"/>
  <p:notesSz cx="6858000" cy="91440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õ Thị Thúy Huỳ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33CC"/>
    <a:srgbClr val="FF0000"/>
    <a:srgbClr val="00FFFF"/>
    <a:srgbClr val="00FF00"/>
    <a:srgbClr val="FFFF00"/>
    <a:srgbClr val="CC9900"/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89562" autoAdjust="0"/>
  </p:normalViewPr>
  <p:slideViewPr>
    <p:cSldViewPr>
      <p:cViewPr varScale="1">
        <p:scale>
          <a:sx n="59" d="100"/>
          <a:sy n="59" d="100"/>
        </p:scale>
        <p:origin x="148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39D66DF-83B6-4671-8984-B0E10C6DB4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E803A10-FDE8-4D9A-A6A7-BA3DFB8ECE4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5DEC1D6B-EBA8-46C9-A84F-5C64EA0D20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33F854FD-EB66-455D-8BE1-04CBC7948A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2C785C25-4A8D-4424-9792-ACE90E7E73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3B96D8-DF1D-47FE-9FE7-FEAF502DE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56FD6-8798-4C65-AB97-CE0131D023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67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56FD6-8798-4C65-AB97-CE0131D023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3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56FD6-8798-4C65-AB97-CE0131D023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8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56FD6-8798-4C65-AB97-CE0131D023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24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56FD6-8798-4C65-AB97-CE0131D023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92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E2B385-3305-4035-93A9-CB225F36D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603E70-16B5-4AF0-BA80-AD30B2B7A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2FE124-A9C3-40DE-9270-C1A156511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983EF-B876-4479-81B8-D36DE30A5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427719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E2B385-3305-4035-93A9-CB225F36D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603E70-16B5-4AF0-BA80-AD30B2B7A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2FE124-A9C3-40DE-9270-C1A156511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48BF-4B56-47A5-9F0A-26821EA69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481221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E2B385-3305-4035-93A9-CB225F36D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603E70-16B5-4AF0-BA80-AD30B2B7A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2FE124-A9C3-40DE-9270-C1A156511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A4A9F-7869-49E5-8DCB-4FE289F9B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892649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C9BEF-6310-4534-A5CB-C9BFE82B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50824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3"/>
          <a:srcRect b="10452"/>
          <a:stretch>
            <a:fillRect/>
          </a:stretch>
        </p:blipFill>
        <p:spPr bwMode="auto">
          <a:xfrm>
            <a:off x="0" y="1300164"/>
            <a:ext cx="12192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71068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E2B385-3305-4035-93A9-CB225F36D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603E70-16B5-4AF0-BA80-AD30B2B7A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2FE124-A9C3-40DE-9270-C1A156511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C4C95-7676-468B-B324-34FADC6187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573488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E2B385-3305-4035-93A9-CB225F36D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603E70-16B5-4AF0-BA80-AD30B2B7A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2FE124-A9C3-40DE-9270-C1A156511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368F6-1537-4DEE-9D88-4C4175441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350181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2B385-3305-4035-93A9-CB225F36D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03E70-16B5-4AF0-BA80-AD30B2B7A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FE124-A9C3-40DE-9270-C1A156511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1CDE4-3964-44B4-BFB9-CB5EC8509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475756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E2B385-3305-4035-93A9-CB225F36D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603E70-16B5-4AF0-BA80-AD30B2B7A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2FE124-A9C3-40DE-9270-C1A156511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B8843-17BC-45AE-8BE6-A2A86188AF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030902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E2B385-3305-4035-93A9-CB225F36D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603E70-16B5-4AF0-BA80-AD30B2B7A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2FE124-A9C3-40DE-9270-C1A156511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E8B4-D120-4D93-896C-E0E63F063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300256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E2B385-3305-4035-93A9-CB225F36D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A603E70-16B5-4AF0-BA80-AD30B2B7A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2FE124-A9C3-40DE-9270-C1A156511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28481-E617-4A63-B09B-089A6BFD6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279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2B385-3305-4035-93A9-CB225F36D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03E70-16B5-4AF0-BA80-AD30B2B7A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FE124-A9C3-40DE-9270-C1A156511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25F82-8105-4503-AFE5-B2A2F5830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145888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2B385-3305-4035-93A9-CB225F36D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03E70-16B5-4AF0-BA80-AD30B2B7A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FE124-A9C3-40DE-9270-C1A156511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20F87-1B4A-498F-BA82-B0630A9A84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916099"/>
      </p:ext>
    </p:extLst>
  </p:cSld>
  <p:clrMapOvr>
    <a:masterClrMapping/>
  </p:clrMapOvr>
  <p:transition spd="med">
    <p:comb dir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E2B385-3305-4035-93A9-CB225F36DE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603E70-16B5-4AF0-BA80-AD30B2B7AB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2FE124-A9C3-40DE-9270-C1A1565119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993DC7C-8440-49C5-96AC-99BB1A4D5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907" r:id="rId12"/>
    <p:sldLayoutId id="2147483709" r:id="rId13"/>
  </p:sldLayoutIdLst>
  <p:transition spd="med">
    <p:comb dir="vert"/>
    <p:sndAc>
      <p:stSnd>
        <p:snd r:embed="rId15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1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1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1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7.jpg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1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127182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0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kumimoji="0" lang="en-US" altLang="vi-VN" sz="2000" b="1" i="0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5BAC0171-F849-413C-A31B-BFDA53DB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217" y="2342775"/>
            <a:ext cx="902956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6600" b="1" i="0" u="none" strike="noStrike" kern="10" cap="none" spc="0" normalizeH="0" baseline="0" noProof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ĐẠO ĐỨC LỚP 5</a:t>
            </a:r>
            <a:endParaRPr kumimoji="0" lang="en-US" sz="6600" b="1" i="0" u="none" strike="noStrike" kern="10" cap="none" spc="0" normalizeH="0" baseline="0" noProof="0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F870A-3C5C-DBAD-00C8-3E374A92D096}"/>
              </a:ext>
            </a:extLst>
          </p:cNvPr>
          <p:cNvSpPr txBox="1"/>
          <p:nvPr/>
        </p:nvSpPr>
        <p:spPr>
          <a:xfrm>
            <a:off x="3047999" y="53340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DAE917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Năm học 2022 - 2023</a:t>
            </a:r>
            <a:endParaRPr kumimoji="0" lang="en-US" sz="2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DAE917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98666"/>
      </p:ext>
    </p:extLst>
  </p:cSld>
  <p:clrMapOvr>
    <a:masterClrMapping/>
  </p:clrMapOvr>
  <p:transition spd="med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764927"/>
            <a:ext cx="1127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(</a:t>
            </a:r>
            <a:r>
              <a:rPr lang="en-US" sz="2800" b="1" kern="1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0" cap="none" spc="0" normalizeH="0" baseline="0" noProof="0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745126" y="621159"/>
            <a:ext cx="1703183" cy="624022"/>
            <a:chOff x="9750653" y="933900"/>
            <a:chExt cx="1240970" cy="775499"/>
          </a:xfrm>
        </p:grpSpPr>
        <p:sp>
          <p:nvSpPr>
            <p:cNvPr id="22" name="Oval 21"/>
            <p:cNvSpPr/>
            <p:nvPr/>
          </p:nvSpPr>
          <p:spPr>
            <a:xfrm>
              <a:off x="9750653" y="933900"/>
              <a:ext cx="1240970" cy="775499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SGK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kern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22-23-24</a:t>
              </a:r>
              <a:endParaRPr kumimoji="0" lang="vi-VN" sz="19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9750653" y="1334713"/>
              <a:ext cx="12409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828800" y="1587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altLang="vi-V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0" y="1431915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altLang="en-US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1">
            <a:extLst>
              <a:ext uri="{FF2B5EF4-FFF2-40B4-BE49-F238E27FC236}">
                <a16:creationId xmlns:a16="http://schemas.microsoft.com/office/drawing/2014/main" id="{0C2B7D21-20B1-496E-A873-C13F5E345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122700"/>
            <a:ext cx="10972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tin ( SGK – Trang 22)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giới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thiệu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SGK.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ai,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vai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xã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hội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D9CA1EA-4B40-4DEA-9860-847FC707B325}"/>
              </a:ext>
            </a:extLst>
          </p:cNvPr>
          <p:cNvCxnSpPr/>
          <p:nvPr/>
        </p:nvCxnSpPr>
        <p:spPr>
          <a:xfrm>
            <a:off x="9318523" y="4630260"/>
            <a:ext cx="15507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662684" y="5029200"/>
            <a:ext cx="5311677" cy="1323439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lvl="0" algn="ctr">
              <a:defRPr/>
            </a:pP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000" b="1" dirty="0">
              <a:ln>
                <a:solidFill>
                  <a:srgbClr val="99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60654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67" descr="Nguyenthid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0095" y="1960816"/>
            <a:ext cx="4031611" cy="447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571"/>
          <p:cNvSpPr txBox="1">
            <a:spLocks noChangeArrowheads="1"/>
          </p:cNvSpPr>
          <p:nvPr/>
        </p:nvSpPr>
        <p:spPr bwMode="auto">
          <a:xfrm>
            <a:off x="1447800" y="1331816"/>
            <a:ext cx="5532295" cy="584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</a:p>
        </p:txBody>
      </p:sp>
      <p:sp>
        <p:nvSpPr>
          <p:cNvPr id="194108" name="Rectangle 572"/>
          <p:cNvSpPr>
            <a:spLocks noChangeArrowheads="1"/>
          </p:cNvSpPr>
          <p:nvPr/>
        </p:nvSpPr>
        <p:spPr bwMode="auto">
          <a:xfrm>
            <a:off x="1810606" y="1904315"/>
            <a:ext cx="497119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600" dirty="0">
                <a:solidFill>
                  <a:schemeClr val="accent2"/>
                </a:solidFill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(1920-1992),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Anh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7" name="Text Box 4">
            <a:extLst>
              <a:ext uri="{FF2B5EF4-FFF2-40B4-BE49-F238E27FC236}">
                <a16:creationId xmlns:a16="http://schemas.microsoft.com/office/drawing/2014/main" id="{D8A5AF1C-5281-497B-B69C-AD45D3264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864506"/>
            <a:ext cx="5715000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</a:rPr>
              <a:t>Tôn trọng phụ nữ (tiết 1)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88" name="Text Box 4">
            <a:extLst>
              <a:ext uri="{FF2B5EF4-FFF2-40B4-BE49-F238E27FC236}">
                <a16:creationId xmlns:a16="http://schemas.microsoft.com/office/drawing/2014/main" id="{45901F3E-288B-4AE8-88E4-FA3B5F383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418561"/>
            <a:ext cx="5715000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800" u="sng" dirty="0">
                <a:latin typeface="Times New Roman" panose="02020603050405020304" pitchFamily="18" charset="0"/>
              </a:rPr>
              <a:t>Đạo đức</a:t>
            </a:r>
            <a:endParaRPr lang="en-US" altLang="en-US" sz="2800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5" name="Picture 5" descr="Nguyenthidi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6720" y="457200"/>
            <a:ext cx="43434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6" descr="images282778_6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57200"/>
            <a:ext cx="43434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2266991" y="57150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vi-VN" sz="2400" dirty="0">
                <a:solidFill>
                  <a:srgbClr val="0000CC"/>
                </a:solidFill>
              </a:rPr>
              <a:t>Hình ảnh </a:t>
            </a:r>
            <a:r>
              <a:rPr lang="en-US" sz="2400" b="1" dirty="0" err="1">
                <a:solidFill>
                  <a:srgbClr val="0000FF"/>
                </a:solidFill>
              </a:rPr>
              <a:t>Bà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Nguyễn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Thị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Định</a:t>
            </a:r>
            <a:r>
              <a:rPr lang="en-US" sz="2400" b="1" dirty="0">
                <a:solidFill>
                  <a:srgbClr val="0000FF"/>
                </a:solidFill>
              </a:rPr>
              <a:t> (1920-1992),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nguyenthit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76201"/>
            <a:ext cx="7010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1668780" y="5473006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/>
              <a:t>  </a:t>
            </a:r>
            <a:r>
              <a:rPr lang="en-US" sz="2800" b="1" dirty="0" err="1">
                <a:solidFill>
                  <a:srgbClr val="0000FF"/>
                </a:solidFill>
              </a:rPr>
              <a:t>Phó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Giáo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sư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Tiến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sĩ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Nguyễn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Thị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Trâm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</a:p>
          <a:p>
            <a:pPr eaLnBrk="1" hangingPunct="1"/>
            <a:r>
              <a:rPr lang="en-US" sz="2800" b="1" dirty="0" err="1">
                <a:solidFill>
                  <a:srgbClr val="0000FF"/>
                </a:solidFill>
              </a:rPr>
              <a:t>Phó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Viện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trưởng</a:t>
            </a:r>
            <a:r>
              <a:rPr lang="vi-VN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Viện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Sinh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học</a:t>
            </a:r>
            <a:r>
              <a:rPr lang="vi-VN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nông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nghiệp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nhà</a:t>
            </a:r>
            <a:r>
              <a:rPr lang="en-US" sz="2800" b="1" dirty="0">
                <a:solidFill>
                  <a:srgbClr val="0000FF"/>
                </a:solidFill>
              </a:rPr>
              <a:t> khoa </a:t>
            </a:r>
            <a:r>
              <a:rPr lang="en-US" sz="2800" b="1" dirty="0" err="1">
                <a:solidFill>
                  <a:srgbClr val="0000FF"/>
                </a:solidFill>
              </a:rPr>
              <a:t>học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tặng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giải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thưởng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Kô</a:t>
            </a:r>
            <a:r>
              <a:rPr lang="en-US" sz="2800" b="1" dirty="0">
                <a:solidFill>
                  <a:srgbClr val="0000FF"/>
                </a:solidFill>
              </a:rPr>
              <a:t>-</a:t>
            </a:r>
            <a:r>
              <a:rPr lang="en-US" sz="2800" b="1" dirty="0" err="1">
                <a:solidFill>
                  <a:srgbClr val="0000FF"/>
                </a:solidFill>
              </a:rPr>
              <a:t>va</a:t>
            </a:r>
            <a:r>
              <a:rPr lang="en-US" sz="2800" b="1" dirty="0">
                <a:solidFill>
                  <a:srgbClr val="0000FF"/>
                </a:solidFill>
              </a:rPr>
              <a:t>-</a:t>
            </a:r>
            <a:r>
              <a:rPr lang="en-US" sz="2800" b="1" dirty="0" err="1">
                <a:solidFill>
                  <a:srgbClr val="0000FF"/>
                </a:solidFill>
              </a:rPr>
              <a:t>lép</a:t>
            </a:r>
            <a:r>
              <a:rPr lang="en-US" sz="2800" b="1" dirty="0">
                <a:solidFill>
                  <a:srgbClr val="0000FF"/>
                </a:solidFill>
              </a:rPr>
              <a:t>-</a:t>
            </a:r>
            <a:r>
              <a:rPr lang="en-US" sz="2800" b="1" dirty="0" err="1">
                <a:solidFill>
                  <a:srgbClr val="0000FF"/>
                </a:solidFill>
              </a:rPr>
              <a:t>xkai</a:t>
            </a:r>
            <a:r>
              <a:rPr lang="en-US" sz="2800" b="1" dirty="0">
                <a:solidFill>
                  <a:srgbClr val="0000FF"/>
                </a:solidFill>
              </a:rPr>
              <a:t>-a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7e5tra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76200"/>
            <a:ext cx="6553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981200" y="4259718"/>
            <a:ext cx="8229600" cy="24852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133308" rIns="0" bIns="133308" anchor="ctr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PGS-TS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(PL&amp;XH) 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1993, PGS-TS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GS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omb dir="vert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7" name="Picture 5" descr="nguyenthuyhi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160"/>
            <a:ext cx="8305800" cy="557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1742440" y="5583806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Whu-su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DAC718-E999-4E21-9204-24834DA32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7239000" cy="4191585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C8492659-DFD0-4116-BDB3-79B8D8967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081" y="5867400"/>
            <a:ext cx="40487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50123"/>
      </p:ext>
    </p:extLst>
  </p:cSld>
  <p:clrMapOvr>
    <a:masterClrMapping/>
  </p:clrMapOvr>
  <p:transition spd="med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 hidden="1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4020" y="2329848"/>
            <a:ext cx="1183557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Nguyễn Thị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, Nguyễn Thị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Trâm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Nguyễn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Thuý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Hiền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địu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nương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đấu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, khoa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thao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19200" y="1453611"/>
            <a:ext cx="3810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i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Kết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i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luận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31060" y="927158"/>
            <a:ext cx="1127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(</a:t>
            </a:r>
            <a:r>
              <a:rPr lang="en-US" sz="2800" b="1" kern="1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0" cap="none" spc="0" normalizeH="0" baseline="0" noProof="0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55060" y="163818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altLang="vi-V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492865"/>
      </p:ext>
    </p:extLst>
  </p:cSld>
  <p:clrMapOvr>
    <a:masterClrMapping/>
  </p:clrMapOvr>
  <p:transition spd="med">
    <p:comb dir="vert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nguyenthi_bi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945" y="1957070"/>
            <a:ext cx="31972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524000" y="535432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b="1" dirty="0" err="1"/>
              <a:t>Tiến</a:t>
            </a:r>
            <a:r>
              <a:rPr lang="en-US" b="1" dirty="0"/>
              <a:t> </a:t>
            </a:r>
            <a:r>
              <a:rPr lang="en-US" b="1" dirty="0" err="1"/>
              <a:t>sĩ</a:t>
            </a:r>
            <a:r>
              <a:rPr lang="en-US" b="1" dirty="0"/>
              <a:t> </a:t>
            </a:r>
            <a:r>
              <a:rPr lang="en-US" b="1" dirty="0" err="1"/>
              <a:t>Lâm</a:t>
            </a:r>
            <a:r>
              <a:rPr lang="en-US" b="1" dirty="0"/>
              <a:t> </a:t>
            </a:r>
            <a:r>
              <a:rPr lang="en-US" b="1" dirty="0" err="1"/>
              <a:t>Lễ</a:t>
            </a:r>
            <a:r>
              <a:rPr lang="en-US" b="1" dirty="0"/>
              <a:t> Trinh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Ðại</a:t>
            </a:r>
            <a:r>
              <a:rPr lang="en-US" b="1" dirty="0"/>
              <a:t> </a:t>
            </a:r>
            <a:r>
              <a:rPr lang="en-US" b="1" dirty="0" err="1"/>
              <a:t>sứ</a:t>
            </a:r>
            <a:r>
              <a:rPr lang="en-US" b="1" dirty="0"/>
              <a:t> </a:t>
            </a:r>
            <a:r>
              <a:rPr lang="en-US" b="1" dirty="0" err="1"/>
              <a:t>Việt</a:t>
            </a:r>
            <a:r>
              <a:rPr lang="en-US" b="1" dirty="0"/>
              <a:t> Nam </a:t>
            </a:r>
            <a:r>
              <a:rPr lang="en-US" b="1" dirty="0" err="1"/>
              <a:t>Cộng</a:t>
            </a:r>
            <a:r>
              <a:rPr lang="en-US" b="1" dirty="0"/>
              <a:t> </a:t>
            </a:r>
            <a:r>
              <a:rPr lang="en-US" b="1" dirty="0" err="1"/>
              <a:t>Hòa</a:t>
            </a:r>
            <a:r>
              <a:rPr lang="en-US" b="1" dirty="0"/>
              <a:t> </a:t>
            </a:r>
            <a:r>
              <a:rPr lang="en-US" b="1" dirty="0" err="1"/>
              <a:t>tại</a:t>
            </a:r>
            <a:r>
              <a:rPr lang="en-US" b="1" dirty="0"/>
              <a:t> </a:t>
            </a:r>
            <a:r>
              <a:rPr lang="en-US" b="1" dirty="0" err="1"/>
              <a:t>Thổ</a:t>
            </a:r>
            <a:r>
              <a:rPr lang="en-US" b="1" dirty="0"/>
              <a:t> </a:t>
            </a:r>
            <a:r>
              <a:rPr lang="en-US" b="1" dirty="0" err="1"/>
              <a:t>Nhĩ</a:t>
            </a:r>
            <a:r>
              <a:rPr lang="en-US" b="1" dirty="0"/>
              <a:t> </a:t>
            </a:r>
            <a:r>
              <a:rPr lang="en-US" b="1" dirty="0" err="1"/>
              <a:t>Kỳ</a:t>
            </a:r>
            <a:r>
              <a:rPr lang="en-US" b="1" dirty="0"/>
              <a:t> </a:t>
            </a:r>
          </a:p>
        </p:txBody>
      </p:sp>
      <p:pic>
        <p:nvPicPr>
          <p:cNvPr id="18436" name="Picture 8" descr="small_091026172431-355-8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249" y="2004695"/>
            <a:ext cx="3113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4953001" y="5334000"/>
            <a:ext cx="3051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b="1"/>
              <a:t>Tiến sĩ</a:t>
            </a:r>
            <a:r>
              <a:rPr lang="en-US"/>
              <a:t> </a:t>
            </a:r>
            <a:r>
              <a:rPr lang="en-US" b="1"/>
              <a:t>khoa học</a:t>
            </a:r>
            <a:r>
              <a:rPr lang="en-US"/>
              <a:t> </a:t>
            </a:r>
            <a:r>
              <a:rPr lang="en-US" b="1"/>
              <a:t>Nguyễn Thị</a:t>
            </a:r>
            <a:r>
              <a:rPr lang="en-US"/>
              <a:t> </a:t>
            </a:r>
            <a:r>
              <a:rPr lang="en-US" b="1"/>
              <a:t>Thiều Hoa sinh năm 1959 </a:t>
            </a:r>
          </a:p>
        </p:txBody>
      </p:sp>
      <p:pic>
        <p:nvPicPr>
          <p:cNvPr id="18438" name="Picture 11" descr="5411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2417" y="2004696"/>
            <a:ext cx="2707639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8139114" y="5334000"/>
            <a:ext cx="25288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b="1"/>
              <a:t>Phó giáo sư Tiến</a:t>
            </a:r>
            <a:r>
              <a:rPr lang="en-US"/>
              <a:t> </a:t>
            </a:r>
            <a:r>
              <a:rPr lang="en-US" b="1"/>
              <a:t>sỹ Nguyễn Thị</a:t>
            </a:r>
            <a:r>
              <a:rPr lang="en-US"/>
              <a:t> </a:t>
            </a:r>
            <a:r>
              <a:rPr lang="en-US" b="1"/>
              <a:t>Thu Hương. </a:t>
            </a:r>
          </a:p>
        </p:txBody>
      </p:sp>
      <p:sp>
        <p:nvSpPr>
          <p:cNvPr id="266253" name="Text Box 13"/>
          <p:cNvSpPr txBox="1">
            <a:spLocks noChangeArrowheads="1"/>
          </p:cNvSpPr>
          <p:nvPr/>
        </p:nvSpPr>
        <p:spPr bwMode="auto">
          <a:xfrm>
            <a:off x="1567180" y="1452493"/>
            <a:ext cx="4724400" cy="46166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1. Vai trò của phụ nữ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FD90CA0-5E15-4A86-9AB7-59B7EA9B1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864506"/>
            <a:ext cx="5715000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</a:rPr>
              <a:t>Tôn trọng phụ nữ (tiết 1)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4C044D9-E4C8-452D-9D7E-FA0C7C122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060" y="163818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altLang="vi-V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 dir="vert"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5530498755_9c0ce9e9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980" y="2171065"/>
            <a:ext cx="3048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905000" y="6198235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b="1" dirty="0" err="1"/>
              <a:t>Giáo</a:t>
            </a:r>
            <a:r>
              <a:rPr lang="en-US" b="1" dirty="0"/>
              <a:t> </a:t>
            </a:r>
            <a:r>
              <a:rPr lang="en-US" b="1" dirty="0" err="1"/>
              <a:t>Sư</a:t>
            </a:r>
            <a:r>
              <a:rPr lang="en-US" b="1" dirty="0"/>
              <a:t> </a:t>
            </a:r>
            <a:r>
              <a:rPr lang="en-US" b="1" dirty="0" err="1"/>
              <a:t>Tiến</a:t>
            </a:r>
            <a:r>
              <a:rPr lang="en-US" b="1" dirty="0"/>
              <a:t> </a:t>
            </a:r>
            <a:r>
              <a:rPr lang="en-US" b="1" dirty="0" err="1"/>
              <a:t>Sĩ</a:t>
            </a:r>
            <a:r>
              <a:rPr lang="en-US" dirty="0"/>
              <a:t> </a:t>
            </a:r>
            <a:r>
              <a:rPr lang="en-US" b="1" dirty="0" err="1"/>
              <a:t>Thảo</a:t>
            </a:r>
            <a:r>
              <a:rPr lang="en-US" dirty="0"/>
              <a:t> </a:t>
            </a:r>
            <a:r>
              <a:rPr lang="en-US" b="1" dirty="0" err="1"/>
              <a:t>Nguyễn</a:t>
            </a:r>
            <a:r>
              <a:rPr lang="en-US" dirty="0"/>
              <a:t> </a:t>
            </a:r>
          </a:p>
        </p:txBody>
      </p:sp>
      <p:pic>
        <p:nvPicPr>
          <p:cNvPr id="19460" name="Picture 8" descr="20_pgs_n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5980" y="2190115"/>
            <a:ext cx="3276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5181600" y="6191885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dirty="0"/>
              <a:t>PGS - </a:t>
            </a:r>
            <a:r>
              <a:rPr lang="en-US" b="1" dirty="0" err="1"/>
              <a:t>Tiến</a:t>
            </a:r>
            <a:r>
              <a:rPr lang="en-US" b="1" dirty="0"/>
              <a:t> </a:t>
            </a:r>
            <a:r>
              <a:rPr lang="en-US" b="1" dirty="0" err="1"/>
              <a:t>sĩ</a:t>
            </a:r>
            <a:r>
              <a:rPr lang="en-US" b="1" dirty="0"/>
              <a:t> </a:t>
            </a:r>
          </a:p>
          <a:p>
            <a:pPr eaLnBrk="1" hangingPunct="1"/>
            <a:r>
              <a:rPr lang="en-US" b="1" dirty="0" err="1"/>
              <a:t>Nguyễn</a:t>
            </a:r>
            <a:r>
              <a:rPr lang="en-US" b="1" dirty="0"/>
              <a:t> </a:t>
            </a:r>
            <a:r>
              <a:rPr lang="en-US" b="1" dirty="0" err="1"/>
              <a:t>Thị</a:t>
            </a:r>
            <a:r>
              <a:rPr lang="en-US" dirty="0"/>
              <a:t> </a:t>
            </a:r>
            <a:r>
              <a:rPr lang="en-US" b="1" dirty="0"/>
              <a:t>Nga.</a:t>
            </a:r>
            <a:r>
              <a:rPr lang="en-US" dirty="0"/>
              <a:t> </a:t>
            </a:r>
          </a:p>
        </p:txBody>
      </p:sp>
      <p:pic>
        <p:nvPicPr>
          <p:cNvPr id="19462" name="Picture 11" descr="62187447-CDM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2580" y="2196466"/>
            <a:ext cx="272542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8305800" y="6176645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dirty="0" err="1"/>
              <a:t>Phó</a:t>
            </a:r>
            <a:r>
              <a:rPr lang="en-US" dirty="0"/>
              <a:t> </a:t>
            </a:r>
            <a:r>
              <a:rPr lang="en-US" b="1" dirty="0" err="1"/>
              <a:t>giáo</a:t>
            </a:r>
            <a:r>
              <a:rPr lang="en-US" b="1" dirty="0"/>
              <a:t> </a:t>
            </a:r>
            <a:r>
              <a:rPr lang="en-US" b="1" dirty="0" err="1"/>
              <a:t>sư</a:t>
            </a:r>
            <a:r>
              <a:rPr lang="en-US" b="1" dirty="0"/>
              <a:t> </a:t>
            </a:r>
            <a:r>
              <a:rPr lang="en-US" b="1" dirty="0" err="1"/>
              <a:t>Tiến</a:t>
            </a:r>
            <a:r>
              <a:rPr lang="en-US" b="1" dirty="0"/>
              <a:t> </a:t>
            </a:r>
            <a:r>
              <a:rPr lang="en-US" b="1" dirty="0" err="1"/>
              <a:t>sĩ</a:t>
            </a:r>
            <a:r>
              <a:rPr lang="en-US" dirty="0"/>
              <a:t> </a:t>
            </a:r>
            <a:r>
              <a:rPr lang="en-US" b="1" dirty="0" err="1"/>
              <a:t>Võ</a:t>
            </a:r>
            <a:r>
              <a:rPr lang="en-US" b="1" dirty="0"/>
              <a:t> </a:t>
            </a:r>
            <a:r>
              <a:rPr lang="en-US" b="1" dirty="0" err="1"/>
              <a:t>Thị</a:t>
            </a:r>
            <a:r>
              <a:rPr lang="en-US" b="1" dirty="0"/>
              <a:t> </a:t>
            </a:r>
            <a:r>
              <a:rPr lang="en-US" b="1" dirty="0" err="1"/>
              <a:t>Bạch</a:t>
            </a:r>
            <a:r>
              <a:rPr lang="en-US" b="1" dirty="0"/>
              <a:t> Mai </a:t>
            </a:r>
          </a:p>
        </p:txBody>
      </p:sp>
      <p:sp>
        <p:nvSpPr>
          <p:cNvPr id="267277" name="Text Box 13"/>
          <p:cNvSpPr txBox="1">
            <a:spLocks noChangeArrowheads="1"/>
          </p:cNvSpPr>
          <p:nvPr/>
        </p:nvSpPr>
        <p:spPr bwMode="auto">
          <a:xfrm>
            <a:off x="1597660" y="1658939"/>
            <a:ext cx="4876800" cy="46166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1. Vai trò của phụ nữ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FF92C168-90F1-4D12-839E-F0947BE17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864506"/>
            <a:ext cx="5715000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</a:rPr>
              <a:t>Tôn trọng phụ nữ (tiết 1)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0F82AF8-022E-4E7B-A9CE-E01544208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060" y="163818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ln>
                  <a:solidFill>
                    <a:srgbClr val="3366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n>
                  <a:solidFill>
                    <a:srgbClr val="3366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ln>
                  <a:solidFill>
                    <a:srgbClr val="3366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ln>
                  <a:solidFill>
                    <a:srgbClr val="3366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4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 dir="vert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29405" y="838200"/>
            <a:ext cx="2296459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CC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</a:t>
            </a:r>
            <a:r>
              <a:rPr kumimoji="0" lang="en-US" altLang="vi-VN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ĐỘNG</a:t>
            </a:r>
            <a:endParaRPr kumimoji="0" lang="en-US" alt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27214" y="1203632"/>
            <a:ext cx="10210800" cy="5664200"/>
            <a:chOff x="-751002" y="1354485"/>
            <a:chExt cx="8839200" cy="5936520"/>
          </a:xfrm>
        </p:grpSpPr>
        <p:pic>
          <p:nvPicPr>
            <p:cNvPr id="12" name="Picture 11" descr="bucthu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51002" y="1354485"/>
              <a:ext cx="8839200" cy="5936520"/>
            </a:xfrm>
            <a:prstGeom prst="rect">
              <a:avLst/>
            </a:prstGeom>
          </p:spPr>
        </p:pic>
        <p:sp>
          <p:nvSpPr>
            <p:cNvPr id="13" name="Cloud 12"/>
            <p:cNvSpPr/>
            <p:nvPr/>
          </p:nvSpPr>
          <p:spPr>
            <a:xfrm>
              <a:off x="2798297" y="2424936"/>
              <a:ext cx="4419600" cy="303791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solidFill>
                      <a:srgbClr val="99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Trả</a:t>
              </a:r>
              <a:r>
                <a:rPr kumimoji="0" lang="en-US" sz="5400" b="1" i="0" u="none" strike="noStrike" kern="1200" cap="none" spc="0" normalizeH="0" baseline="0" noProof="0" dirty="0">
                  <a:ln>
                    <a:solidFill>
                      <a:srgbClr val="99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</a:t>
              </a:r>
              <a:r>
                <a:rPr lang="en-US" sz="5400" b="1" dirty="0" err="1">
                  <a:ln>
                    <a:solidFill>
                      <a:srgbClr val="99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5400" b="1" dirty="0">
                  <a:ln>
                    <a:solidFill>
                      <a:srgbClr val="99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n>
                    <a:solidFill>
                      <a:srgbClr val="99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5400" b="1" dirty="0">
                  <a:ln>
                    <a:solidFill>
                      <a:srgbClr val="99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n>
                    <a:solidFill>
                      <a:srgbClr val="99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5400" b="1" dirty="0">
                  <a:ln>
                    <a:solidFill>
                      <a:srgbClr val="99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sz="5400" b="1" i="0" u="none" strike="noStrike" kern="1200" cap="none" spc="0" normalizeH="0" baseline="0" noProof="0" dirty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30743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1955800" y="5613401"/>
            <a:ext cx="419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CHXHCN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6400800" y="5484814"/>
            <a:ext cx="426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Nguyễn Thị Doan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 Chủ Tịch 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CHXHCN Việt Nam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96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0668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1640840" y="457201"/>
            <a:ext cx="4724400" cy="46166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Vai trò của phụ nữ</a:t>
            </a:r>
          </a:p>
        </p:txBody>
      </p:sp>
    </p:spTree>
  </p:cSld>
  <p:clrMapOvr>
    <a:masterClrMapping/>
  </p:clrMapOvr>
  <p:transition spd="med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96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996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/>
      <p:bldP spid="1996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Condi_r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838200"/>
            <a:ext cx="3581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Tymoshenko1739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838200"/>
            <a:ext cx="5181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1524000" y="64008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dirty="0" err="1">
                <a:solidFill>
                  <a:srgbClr val="0000FF"/>
                </a:solidFill>
              </a:rPr>
              <a:t>Ngoại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trưởng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Mỹ</a:t>
            </a:r>
            <a:r>
              <a:rPr lang="en-US" b="1" dirty="0">
                <a:solidFill>
                  <a:srgbClr val="0000FF"/>
                </a:solidFill>
              </a:rPr>
              <a:t> Condoleezza Rice 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5737226" y="6400800"/>
            <a:ext cx="440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Thủ tướng Ukraina Yulia Tymoshenko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1905000" y="226368"/>
            <a:ext cx="4876800" cy="46166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1. </a:t>
            </a:r>
            <a:r>
              <a:rPr lang="en-US" sz="2400" b="1" dirty="0" err="1">
                <a:solidFill>
                  <a:srgbClr val="FF0000"/>
                </a:solidFill>
              </a:rPr>
              <a:t>Vai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</a:t>
            </a:r>
            <a:r>
              <a:rPr lang="en-US" sz="2400" b="1" dirty="0">
                <a:solidFill>
                  <a:srgbClr val="FF0000"/>
                </a:solidFill>
              </a:rPr>
              <a:t>̀ </a:t>
            </a:r>
            <a:r>
              <a:rPr lang="en-US" sz="2400" b="1" dirty="0" err="1">
                <a:solidFill>
                  <a:srgbClr val="FF0000"/>
                </a:solidFill>
              </a:rPr>
              <a:t>của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phu</a:t>
            </a:r>
            <a:r>
              <a:rPr lang="en-US" sz="2400" b="1" dirty="0">
                <a:solidFill>
                  <a:srgbClr val="FF0000"/>
                </a:solidFill>
              </a:rPr>
              <a:t>̣ </a:t>
            </a:r>
            <a:r>
              <a:rPr lang="en-US" sz="2400" b="1" dirty="0" err="1">
                <a:solidFill>
                  <a:srgbClr val="FF0000"/>
                </a:solidFill>
              </a:rPr>
              <a:t>nư</a:t>
            </a:r>
            <a:r>
              <a:rPr lang="en-US" sz="2400" b="1" dirty="0">
                <a:solidFill>
                  <a:srgbClr val="FF0000"/>
                </a:solidFill>
              </a:rPr>
              <a:t>̃</a:t>
            </a:r>
          </a:p>
        </p:txBody>
      </p:sp>
    </p:spTree>
  </p:cSld>
  <p:clrMapOvr>
    <a:masterClrMapping/>
  </p:clrMapOvr>
  <p:transition spd="med">
    <p:comb dir="vert"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764927"/>
            <a:ext cx="1127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(</a:t>
            </a:r>
            <a:r>
              <a:rPr lang="en-US" sz="2800" b="1" kern="1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0" cap="none" spc="0" normalizeH="0" baseline="0" noProof="0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745126" y="621159"/>
            <a:ext cx="1703183" cy="624022"/>
            <a:chOff x="9750653" y="933900"/>
            <a:chExt cx="1240970" cy="775499"/>
          </a:xfrm>
        </p:grpSpPr>
        <p:sp>
          <p:nvSpPr>
            <p:cNvPr id="22" name="Oval 21"/>
            <p:cNvSpPr/>
            <p:nvPr/>
          </p:nvSpPr>
          <p:spPr>
            <a:xfrm>
              <a:off x="9750653" y="933900"/>
              <a:ext cx="1240970" cy="775499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SGK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kern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22-23-24</a:t>
              </a:r>
              <a:endParaRPr kumimoji="0" lang="vi-VN" sz="19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9750653" y="1334713"/>
              <a:ext cx="12409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828800" y="1587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altLang="vi-V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0" y="1431915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altLang="en-US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1">
            <a:extLst>
              <a:ext uri="{FF2B5EF4-FFF2-40B4-BE49-F238E27FC236}">
                <a16:creationId xmlns:a16="http://schemas.microsoft.com/office/drawing/2014/main" id="{0C2B7D21-20B1-496E-A873-C13F5E345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122700"/>
            <a:ext cx="10972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- Qua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,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vốn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sẵn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2 </a:t>
            </a:r>
            <a:r>
              <a:rPr lang="en-US" sz="3600" dirty="0">
                <a:solidFill>
                  <a:srgbClr val="0000FF"/>
                </a:solidFill>
                <a:cs typeface="Arial" panose="020B0604020202020204" pitchFamily="34" charset="0"/>
              </a:rPr>
              <a:t>( 2 </a:t>
            </a:r>
            <a:r>
              <a:rPr lang="en-US" sz="3600" dirty="0" err="1">
                <a:solidFill>
                  <a:srgbClr val="0000FF"/>
                </a:solidFill>
                <a:cs typeface="Arial" panose="020B0604020202020204" pitchFamily="34" charset="0"/>
              </a:rPr>
              <a:t>phút</a:t>
            </a:r>
            <a:r>
              <a:rPr lang="en-US" sz="3600" dirty="0">
                <a:solidFill>
                  <a:srgbClr val="0000FF"/>
                </a:solidFill>
                <a:cs typeface="Arial" panose="020B0604020202020204" pitchFamily="34" charset="0"/>
              </a:rPr>
              <a:t> )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endParaRPr lang="en-US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Text Box 61">
            <a:extLst>
              <a:ext uri="{FF2B5EF4-FFF2-40B4-BE49-F238E27FC236}">
                <a16:creationId xmlns:a16="http://schemas.microsoft.com/office/drawing/2014/main" id="{CDD57E3F-86E8-4CE0-8B09-2F294C143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0"/>
            <a:ext cx="1097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phụ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nữ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cs typeface="Arial" panose="020B0604020202020204" pitchFamily="34" charset="0"/>
              </a:rPr>
              <a:t>xã</a:t>
            </a:r>
            <a:r>
              <a:rPr lang="en-US" sz="3600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cs typeface="Arial" panose="020B0604020202020204" pitchFamily="34" charset="0"/>
              </a:rPr>
              <a:t>hội</a:t>
            </a:r>
            <a:r>
              <a:rPr lang="en-US" sz="3600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38761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2085975" y="61882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altLang="vi-V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flipH="1">
            <a:off x="4687599" y="3868452"/>
            <a:ext cx="55563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676400" y="1534160"/>
            <a:ext cx="8357419" cy="6429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Công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phụ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nữ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gia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đình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  <a:endParaRPr kumimoji="0" lang="en-US" sz="3600" b="1" i="1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964FFBD-E0A8-4E96-AA16-9EA4BC33B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4927"/>
            <a:ext cx="1127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(</a:t>
            </a:r>
            <a:r>
              <a:rPr lang="en-US" sz="2800" b="1" kern="1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0" cap="none" spc="0" normalizeH="0" baseline="0" noProof="0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D15862-B838-4CDC-B4E0-400F12C72C23}"/>
              </a:ext>
            </a:extLst>
          </p:cNvPr>
          <p:cNvGrpSpPr/>
          <p:nvPr/>
        </p:nvGrpSpPr>
        <p:grpSpPr>
          <a:xfrm>
            <a:off x="9745126" y="621159"/>
            <a:ext cx="1703183" cy="624022"/>
            <a:chOff x="9750653" y="933900"/>
            <a:chExt cx="1240970" cy="77549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BEA6921-E8E3-41A5-A51A-A27033E88813}"/>
                </a:ext>
              </a:extLst>
            </p:cNvPr>
            <p:cNvSpPr/>
            <p:nvPr/>
          </p:nvSpPr>
          <p:spPr>
            <a:xfrm>
              <a:off x="9750653" y="933900"/>
              <a:ext cx="1240970" cy="775499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SGK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kern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22-23-24</a:t>
              </a:r>
              <a:endParaRPr kumimoji="0" lang="vi-VN" sz="19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6B5C06-EBDA-4D7A-94B5-069AE74135DD}"/>
                </a:ext>
              </a:extLst>
            </p:cNvPr>
            <p:cNvCxnSpPr/>
            <p:nvPr/>
          </p:nvCxnSpPr>
          <p:spPr>
            <a:xfrm>
              <a:off x="9750653" y="1334713"/>
              <a:ext cx="12409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utoShape 3">
            <a:extLst>
              <a:ext uri="{FF2B5EF4-FFF2-40B4-BE49-F238E27FC236}">
                <a16:creationId xmlns:a16="http://schemas.microsoft.com/office/drawing/2014/main" id="{C99541DC-5793-4C05-B977-B1DEB6DAF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026" y="2588567"/>
            <a:ext cx="10007754" cy="6429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trợ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chăm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sóc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dạy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dỗ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,…</a:t>
            </a:r>
            <a:endParaRPr kumimoji="0" lang="en-US" sz="3600" b="1" i="1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srgbClr val="336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BDB7102C-2AA1-4A30-BBE1-7449A77FF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607" y="3799041"/>
            <a:ext cx="8357419" cy="6429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Công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phụ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nữ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xã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hội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kern="0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  <a:endParaRPr kumimoji="0" lang="en-US" sz="3600" b="1" i="1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CF09023E-CC24-4C50-95F0-3BF4874E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897" y="4800600"/>
            <a:ext cx="8534399" cy="6429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sĩ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kĩ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sư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giám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đốc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,…</a:t>
            </a:r>
            <a:endParaRPr kumimoji="0" lang="en-US" sz="3600" b="1" i="1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srgbClr val="336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614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40DCF-E106-4866-B3E7-E1659130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0600"/>
            <a:ext cx="10515600" cy="1325563"/>
          </a:xfrm>
          <a:noFill/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6600C4-1405-4769-8AF2-D8418B6E5CDB}"/>
              </a:ext>
            </a:extLst>
          </p:cNvPr>
          <p:cNvSpPr txBox="1">
            <a:spLocks/>
          </p:cNvSpPr>
          <p:nvPr/>
        </p:nvSpPr>
        <p:spPr>
          <a:xfrm>
            <a:off x="1066800" y="2766218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1870843"/>
      </p:ext>
    </p:extLst>
  </p:cSld>
  <p:clrMapOvr>
    <a:masterClrMapping/>
  </p:clrMapOvr>
  <p:transition spd="med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 hidden="1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14400" y="2895600"/>
            <a:ext cx="1082039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xứng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19200" y="1453611"/>
            <a:ext cx="3810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i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Kết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i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luận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31060" y="927158"/>
            <a:ext cx="1127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(</a:t>
            </a:r>
            <a:r>
              <a:rPr lang="en-US" sz="2800" b="1" kern="1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0" cap="none" spc="0" normalizeH="0" baseline="0" noProof="0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55060" y="163818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altLang="vi-V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14503"/>
      </p:ext>
    </p:extLst>
  </p:cSld>
  <p:clrMapOvr>
    <a:masterClrMapping/>
  </p:clrMapOvr>
  <p:transition spd="med">
    <p:comb dir="vert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1DDE-EF33-403F-A611-C4F924DE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0365"/>
            <a:ext cx="1066800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8 chữ vàng Bác Hồ dành tặng cho phụ nữ Việt Nam - IOJ">
            <a:extLst>
              <a:ext uri="{FF2B5EF4-FFF2-40B4-BE49-F238E27FC236}">
                <a16:creationId xmlns:a16="http://schemas.microsoft.com/office/drawing/2014/main" id="{9B3A7F34-856A-46A0-A6BE-6DF8BAAEB3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62785"/>
            <a:ext cx="92964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81735"/>
      </p:ext>
    </p:extLst>
  </p:cSld>
  <p:clrMapOvr>
    <a:masterClrMapping/>
  </p:clrMapOvr>
  <p:transition spd="med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765175"/>
            <a:ext cx="72548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3149600" y="2335452"/>
            <a:ext cx="7619999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DAE917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</a:rPr>
              <a:t>THỰC HÀNH</a:t>
            </a:r>
            <a:endParaRPr kumimoji="0" lang="en-US" sz="50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DAE917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168121"/>
      </p:ext>
    </p:extLst>
  </p:cSld>
  <p:clrMapOvr>
    <a:masterClrMapping/>
  </p:clrMapOvr>
  <p:transition spd="med">
    <p:comb dir="vert"/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764927"/>
            <a:ext cx="1127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(</a:t>
            </a:r>
            <a:r>
              <a:rPr lang="en-US" sz="2800" b="1" kern="1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0" cap="none" spc="0" normalizeH="0" baseline="0" noProof="0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745126" y="621159"/>
            <a:ext cx="1703183" cy="624022"/>
            <a:chOff x="9750653" y="933900"/>
            <a:chExt cx="1240970" cy="775499"/>
          </a:xfrm>
        </p:grpSpPr>
        <p:sp>
          <p:nvSpPr>
            <p:cNvPr id="22" name="Oval 21"/>
            <p:cNvSpPr/>
            <p:nvPr/>
          </p:nvSpPr>
          <p:spPr>
            <a:xfrm>
              <a:off x="9750653" y="933900"/>
              <a:ext cx="1240970" cy="775499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SGK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kern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22-23-24</a:t>
              </a:r>
              <a:endParaRPr kumimoji="0" lang="vi-VN" sz="19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9750653" y="1334713"/>
              <a:ext cx="12409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828800" y="1587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altLang="vi-V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0" y="1431915"/>
            <a:ext cx="10869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altLang="en-US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1">
            <a:extLst>
              <a:ext uri="{FF2B5EF4-FFF2-40B4-BE49-F238E27FC236}">
                <a16:creationId xmlns:a16="http://schemas.microsoft.com/office/drawing/2014/main" id="{0C2B7D21-20B1-496E-A873-C13F5E345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43877"/>
            <a:ext cx="1097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1: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tôn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trọng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phụ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nữ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? </a:t>
            </a:r>
            <a:endParaRPr lang="en-US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D9CA1EA-4B40-4DEA-9860-847FC707B325}"/>
              </a:ext>
            </a:extLst>
          </p:cNvPr>
          <p:cNvCxnSpPr/>
          <p:nvPr/>
        </p:nvCxnSpPr>
        <p:spPr>
          <a:xfrm>
            <a:off x="9318523" y="4630260"/>
            <a:ext cx="15507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662684" y="5029200"/>
            <a:ext cx="5311677" cy="1323439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000" b="1" dirty="0">
              <a:ln>
                <a:solidFill>
                  <a:srgbClr val="99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000" b="1" dirty="0">
              <a:ln>
                <a:solidFill>
                  <a:srgbClr val="99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19265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524000" y="1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105660" y="2152146"/>
            <a:ext cx="807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thí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?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133600" y="321704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Khi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xe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ô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tô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luôn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ư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tr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ư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105660" y="4191001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Chúc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mừng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Quốc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Phụ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2133600" y="5068908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thích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chung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việc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2057400" y="60198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thích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ngồi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154637" name="Oval 13"/>
          <p:cNvSpPr>
            <a:spLocks noChangeArrowheads="1"/>
          </p:cNvSpPr>
          <p:nvPr/>
        </p:nvSpPr>
        <p:spPr bwMode="auto">
          <a:xfrm>
            <a:off x="1905000" y="4156839"/>
            <a:ext cx="685800" cy="5334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8" name="Oval 14"/>
          <p:cNvSpPr>
            <a:spLocks noChangeArrowheads="1"/>
          </p:cNvSpPr>
          <p:nvPr/>
        </p:nvSpPr>
        <p:spPr bwMode="auto">
          <a:xfrm>
            <a:off x="2057400" y="3196486"/>
            <a:ext cx="609600" cy="53340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15"/>
          <p:cNvSpPr txBox="1">
            <a:spLocks noChangeArrowheads="1"/>
          </p:cNvSpPr>
          <p:nvPr/>
        </p:nvSpPr>
        <p:spPr bwMode="auto">
          <a:xfrm>
            <a:off x="2247900" y="1632139"/>
            <a:ext cx="2209800" cy="52322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</a:rPr>
              <a:t>BÀI TẬP 1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D0A8D406-63E5-4DF9-8446-78E72F7C0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418561"/>
            <a:ext cx="5715000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800" u="sng" dirty="0">
                <a:latin typeface="Times New Roman" panose="02020603050405020304" pitchFamily="18" charset="0"/>
              </a:rPr>
              <a:t>Đạo đức</a:t>
            </a:r>
            <a:endParaRPr lang="en-US" altLang="en-US" sz="2800" u="sng" dirty="0">
              <a:latin typeface="Times New Roman" panose="02020603050405020304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20CA505D-8A7D-4F33-BFFE-FA9549544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864506"/>
            <a:ext cx="5715000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</a:rPr>
              <a:t>Tôn trọng phụ nữ (tiết 1)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7" grpId="0" animBg="1"/>
      <p:bldP spid="1546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261970" y="533400"/>
            <a:ext cx="3668059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CC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 ĐỘNG</a:t>
            </a:r>
            <a:endParaRPr kumimoji="0" lang="en-US" alt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C539D742-E347-4B50-B772-106A5F7E6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74" y="1862735"/>
            <a:ext cx="11138452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Đối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già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trẻ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thì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chúng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cần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 Cho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ví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cụ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thể</a:t>
            </a:r>
            <a:r>
              <a:rPr lang="en-US" altLang="vi-VN" sz="46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vi-VN" sz="4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768EBF87-B4B9-4041-864B-26D9F9054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70476"/>
            <a:ext cx="11138452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nêu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hoặc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ca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dao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tục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ngữ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thể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kính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già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4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trẻ</a:t>
            </a:r>
            <a:r>
              <a:rPr kumimoji="0" lang="en-US" altLang="vi-VN" sz="4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en-US" altLang="vi-VN" sz="4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17916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 hidden="1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14400" y="2895600"/>
            <a:ext cx="1082039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19200" y="1453611"/>
            <a:ext cx="3810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i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Kết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i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luận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31060" y="927158"/>
            <a:ext cx="1127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(</a:t>
            </a:r>
            <a:r>
              <a:rPr lang="en-US" sz="2800" b="1" kern="1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0" cap="none" spc="0" normalizeH="0" baseline="0" noProof="0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55060" y="163818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altLang="vi-V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09761"/>
      </p:ext>
    </p:extLst>
  </p:cSld>
  <p:clrMapOvr>
    <a:masterClrMapping/>
  </p:clrMapOvr>
  <p:transition spd="med">
    <p:comb dir="vert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764927"/>
            <a:ext cx="1127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(</a:t>
            </a:r>
            <a:r>
              <a:rPr lang="en-US" sz="2800" b="1" kern="1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0" cap="none" spc="0" normalizeH="0" baseline="0" noProof="0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745126" y="621159"/>
            <a:ext cx="1703183" cy="624022"/>
            <a:chOff x="9750653" y="933900"/>
            <a:chExt cx="1240970" cy="775499"/>
          </a:xfrm>
        </p:grpSpPr>
        <p:sp>
          <p:nvSpPr>
            <p:cNvPr id="22" name="Oval 21"/>
            <p:cNvSpPr/>
            <p:nvPr/>
          </p:nvSpPr>
          <p:spPr>
            <a:xfrm>
              <a:off x="9750653" y="933900"/>
              <a:ext cx="1240970" cy="775499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SGK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kern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22-23-24</a:t>
              </a:r>
              <a:endParaRPr kumimoji="0" lang="vi-VN" sz="19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9750653" y="1334713"/>
              <a:ext cx="12409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828800" y="1587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altLang="vi-V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743574" y="1759757"/>
            <a:ext cx="10869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D9CA1EA-4B40-4DEA-9860-847FC707B325}"/>
              </a:ext>
            </a:extLst>
          </p:cNvPr>
          <p:cNvCxnSpPr/>
          <p:nvPr/>
        </p:nvCxnSpPr>
        <p:spPr>
          <a:xfrm>
            <a:off x="9318523" y="4630260"/>
            <a:ext cx="15507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70723" y="4451913"/>
            <a:ext cx="5311677" cy="1323439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000" b="1" dirty="0">
              <a:ln>
                <a:solidFill>
                  <a:srgbClr val="99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4000" b="1" dirty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000" b="1" dirty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2D59CC25-46A1-46F2-AA9C-2FC73F61B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446" y="2568575"/>
            <a:ext cx="8077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29857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52600" y="9525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solidFill>
                <a:srgbClr val="660066"/>
              </a:solidFill>
            </a:endParaRP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76400"/>
            <a:ext cx="8229600" cy="47244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990000"/>
                </a:solidFill>
              </a:rPr>
              <a:t>a) </a:t>
            </a:r>
            <a:r>
              <a:rPr lang="en-US" b="1" dirty="0" err="1">
                <a:solidFill>
                  <a:srgbClr val="008000"/>
                </a:solidFill>
              </a:rPr>
              <a:t>Trẻ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em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trai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và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trẻ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em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gái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có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quyền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được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đối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xử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bình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đẳng</a:t>
            </a:r>
            <a:r>
              <a:rPr lang="en-US" b="1" dirty="0">
                <a:solidFill>
                  <a:srgbClr val="008000"/>
                </a:solidFill>
              </a:rPr>
              <a:t>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990000"/>
                </a:solidFill>
              </a:rPr>
              <a:t>b) </a:t>
            </a:r>
            <a:r>
              <a:rPr lang="en-US" b="1" dirty="0">
                <a:solidFill>
                  <a:srgbClr val="008000"/>
                </a:solidFill>
              </a:rPr>
              <a:t>Con </a:t>
            </a:r>
            <a:r>
              <a:rPr lang="en-US" b="1" dirty="0" err="1">
                <a:solidFill>
                  <a:srgbClr val="008000"/>
                </a:solidFill>
              </a:rPr>
              <a:t>trai</a:t>
            </a:r>
            <a:r>
              <a:rPr lang="en-US" b="1" dirty="0">
                <a:solidFill>
                  <a:srgbClr val="008000"/>
                </a:solidFill>
              </a:rPr>
              <a:t> bao </a:t>
            </a:r>
            <a:r>
              <a:rPr lang="en-US" b="1" dirty="0" err="1">
                <a:solidFill>
                  <a:srgbClr val="008000"/>
                </a:solidFill>
              </a:rPr>
              <a:t>giờ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cũng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giỏi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hơn</a:t>
            </a:r>
            <a:r>
              <a:rPr lang="en-US" b="1" dirty="0">
                <a:solidFill>
                  <a:srgbClr val="008000"/>
                </a:solidFill>
              </a:rPr>
              <a:t> con </a:t>
            </a:r>
            <a:r>
              <a:rPr lang="en-US" b="1" dirty="0" err="1">
                <a:solidFill>
                  <a:srgbClr val="008000"/>
                </a:solidFill>
              </a:rPr>
              <a:t>gái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990000"/>
                </a:solidFill>
              </a:rPr>
              <a:t>c) </a:t>
            </a:r>
            <a:r>
              <a:rPr lang="en-US" b="1" dirty="0" err="1">
                <a:solidFill>
                  <a:srgbClr val="008000"/>
                </a:solidFill>
              </a:rPr>
              <a:t>Nữ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giới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phải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phục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tùng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nam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giới</a:t>
            </a:r>
            <a:r>
              <a:rPr lang="en-US" b="1" dirty="0">
                <a:solidFill>
                  <a:srgbClr val="008000"/>
                </a:solidFill>
              </a:rPr>
              <a:t>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990000"/>
                </a:solidFill>
              </a:rPr>
              <a:t>d) </a:t>
            </a:r>
            <a:r>
              <a:rPr lang="en-US" b="1" dirty="0" err="1">
                <a:solidFill>
                  <a:srgbClr val="008000"/>
                </a:solidFill>
              </a:rPr>
              <a:t>Làm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việc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nhà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không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chỉ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là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trách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nhiệm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của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mẹ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và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chị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dirty="0" err="1">
                <a:solidFill>
                  <a:srgbClr val="008000"/>
                </a:solidFill>
              </a:rPr>
              <a:t>em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gái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990000"/>
                </a:solidFill>
              </a:rPr>
              <a:t>đ) </a:t>
            </a:r>
            <a:r>
              <a:rPr lang="en-US" b="1" dirty="0" err="1">
                <a:solidFill>
                  <a:srgbClr val="008000"/>
                </a:solidFill>
              </a:rPr>
              <a:t>Chỉ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nên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cho</a:t>
            </a:r>
            <a:r>
              <a:rPr lang="en-US" b="1" dirty="0">
                <a:solidFill>
                  <a:srgbClr val="008000"/>
                </a:solidFill>
              </a:rPr>
              <a:t> con </a:t>
            </a:r>
            <a:r>
              <a:rPr lang="en-US" b="1" dirty="0" err="1">
                <a:solidFill>
                  <a:srgbClr val="008000"/>
                </a:solidFill>
              </a:rPr>
              <a:t>trai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đi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học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dirty="0" err="1">
                <a:solidFill>
                  <a:srgbClr val="008000"/>
                </a:solidFill>
              </a:rPr>
              <a:t>còn</a:t>
            </a:r>
            <a:r>
              <a:rPr lang="en-US" b="1" dirty="0">
                <a:solidFill>
                  <a:srgbClr val="008000"/>
                </a:solidFill>
              </a:rPr>
              <a:t> con </a:t>
            </a:r>
            <a:r>
              <a:rPr lang="en-US" b="1" dirty="0" err="1">
                <a:solidFill>
                  <a:srgbClr val="008000"/>
                </a:solidFill>
              </a:rPr>
              <a:t>gái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phải</a:t>
            </a:r>
            <a:r>
              <a:rPr lang="en-US" b="1" dirty="0">
                <a:solidFill>
                  <a:srgbClr val="008000"/>
                </a:solidFill>
              </a:rPr>
              <a:t> ở </a:t>
            </a:r>
            <a:r>
              <a:rPr lang="en-US" b="1" dirty="0" err="1">
                <a:solidFill>
                  <a:srgbClr val="008000"/>
                </a:solidFill>
              </a:rPr>
              <a:t>nhà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lao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động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giúp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đỡ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gia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đình</a:t>
            </a:r>
            <a:r>
              <a:rPr lang="en-US" b="1" dirty="0">
                <a:solidFill>
                  <a:srgbClr val="008000"/>
                </a:solidFill>
              </a:rPr>
              <a:t> .</a:t>
            </a:r>
          </a:p>
        </p:txBody>
      </p:sp>
      <p:sp>
        <p:nvSpPr>
          <p:cNvPr id="28676" name="Text Box 26"/>
          <p:cNvSpPr txBox="1">
            <a:spLocks noChangeArrowheads="1"/>
          </p:cNvSpPr>
          <p:nvPr/>
        </p:nvSpPr>
        <p:spPr bwMode="auto">
          <a:xfrm>
            <a:off x="2971800" y="229393"/>
            <a:ext cx="2209800" cy="52322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6600CC"/>
                </a:solidFill>
              </a:rPr>
              <a:t>BÀI TẬP 2</a:t>
            </a:r>
          </a:p>
        </p:txBody>
      </p:sp>
      <p:sp>
        <p:nvSpPr>
          <p:cNvPr id="28677" name="Rectangle 27"/>
          <p:cNvSpPr>
            <a:spLocks noChangeArrowheads="1"/>
          </p:cNvSpPr>
          <p:nvPr/>
        </p:nvSpPr>
        <p:spPr bwMode="auto">
          <a:xfrm>
            <a:off x="2123440" y="806134"/>
            <a:ext cx="8077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thành</a:t>
            </a:r>
            <a:r>
              <a:rPr lang="en-US" sz="2800" b="1" dirty="0">
                <a:solidFill>
                  <a:srgbClr val="FF0000"/>
                </a:solidFill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</a:rPr>
              <a:t>không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thành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</a:rPr>
              <a:t>kiến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sau</a:t>
            </a:r>
            <a:r>
              <a:rPr lang="vi-VN" sz="2800" b="1" dirty="0">
                <a:solidFill>
                  <a:srgbClr val="FF0000"/>
                </a:solidFill>
              </a:rPr>
              <a:t> 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3260" name="Rectangle 28"/>
          <p:cNvSpPr>
            <a:spLocks noChangeArrowheads="1"/>
          </p:cNvSpPr>
          <p:nvPr/>
        </p:nvSpPr>
        <p:spPr bwMode="auto">
          <a:xfrm>
            <a:off x="1828800" y="4495800"/>
            <a:ext cx="609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261" name="Rectangle 29"/>
          <p:cNvSpPr>
            <a:spLocks noChangeArrowheads="1"/>
          </p:cNvSpPr>
          <p:nvPr/>
        </p:nvSpPr>
        <p:spPr bwMode="auto">
          <a:xfrm>
            <a:off x="1828800" y="3657600"/>
            <a:ext cx="6096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262" name="Rectangle 30"/>
          <p:cNvSpPr>
            <a:spLocks noChangeArrowheads="1"/>
          </p:cNvSpPr>
          <p:nvPr/>
        </p:nvSpPr>
        <p:spPr bwMode="auto">
          <a:xfrm>
            <a:off x="1828800" y="3124200"/>
            <a:ext cx="609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263" name="Rectangle 31"/>
          <p:cNvSpPr>
            <a:spLocks noChangeArrowheads="1"/>
          </p:cNvSpPr>
          <p:nvPr/>
        </p:nvSpPr>
        <p:spPr bwMode="auto">
          <a:xfrm>
            <a:off x="1828800" y="2590800"/>
            <a:ext cx="609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highlight>
                <a:srgbClr val="0000CC"/>
              </a:highlight>
            </a:endParaRPr>
          </a:p>
        </p:txBody>
      </p:sp>
      <p:sp>
        <p:nvSpPr>
          <p:cNvPr id="223264" name="Rectangle 32"/>
          <p:cNvSpPr>
            <a:spLocks noChangeArrowheads="1"/>
          </p:cNvSpPr>
          <p:nvPr/>
        </p:nvSpPr>
        <p:spPr bwMode="auto">
          <a:xfrm>
            <a:off x="1828800" y="1752600"/>
            <a:ext cx="6096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3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3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60" grpId="0" animBg="1"/>
      <p:bldP spid="223261" grpId="0" animBg="1"/>
      <p:bldP spid="223262" grpId="0" animBg="1"/>
      <p:bldP spid="223263" grpId="0" animBg="1"/>
      <p:bldP spid="2232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 hidden="1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14400" y="2895600"/>
            <a:ext cx="1082039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hằng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19200" y="1453611"/>
            <a:ext cx="3810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i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Kết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i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luận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31060" y="927158"/>
            <a:ext cx="1127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(</a:t>
            </a:r>
            <a:r>
              <a:rPr lang="en-US" sz="2800" b="1" kern="1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0" cap="none" spc="0" normalizeH="0" baseline="0" noProof="0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55060" y="163818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altLang="vi-V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905573"/>
      </p:ext>
    </p:extLst>
  </p:cSld>
  <p:clrMapOvr>
    <a:masterClrMapping/>
  </p:clrMapOvr>
  <p:transition spd="med">
    <p:comb dir="vert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905000" y="2381370"/>
            <a:ext cx="6532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10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399856"/>
      </p:ext>
    </p:extLst>
  </p:cSld>
  <p:clrMapOvr>
    <a:masterClrMapping/>
  </p:clrMapOvr>
  <p:transition spd="med">
    <p:comb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Picture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25" y="5684838"/>
            <a:ext cx="5715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1" descr="Picture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 descr="Picture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605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3" descr="Picture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 descr="Picture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7620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8100"/>
            <a:ext cx="16811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3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4451" y="5349875"/>
            <a:ext cx="1371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17201" y="-142875"/>
            <a:ext cx="135731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3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7910">
            <a:off x="10737850" y="5373688"/>
            <a:ext cx="124301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17">
            <a:extLst>
              <a:ext uri="{FF2B5EF4-FFF2-40B4-BE49-F238E27FC236}">
                <a16:creationId xmlns:a16="http://schemas.microsoft.com/office/drawing/2014/main" id="{56B065B4-55C8-44A3-A859-F15909A5E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619" y="795184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66"/>
                </a:solidFill>
                <a:cs typeface="Times New Roman" panose="02020603050405020304" pitchFamily="18" charset="0"/>
              </a:rPr>
              <a:t>* </a:t>
            </a:r>
            <a:r>
              <a:rPr lang="en-US" altLang="en-US" sz="40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40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giới</a:t>
            </a:r>
            <a:r>
              <a:rPr lang="en-US" altLang="en-US" sz="40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thiệu</a:t>
            </a:r>
            <a:r>
              <a:rPr lang="en-US" altLang="en-US" sz="40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phụ</a:t>
            </a:r>
            <a:r>
              <a:rPr lang="en-US" altLang="en-US" sz="40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tiêu</a:t>
            </a:r>
            <a:r>
              <a:rPr lang="en-US" altLang="en-US" sz="40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40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mà</a:t>
            </a:r>
            <a:r>
              <a:rPr lang="en-US" altLang="en-US" sz="40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66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118">
            <a:extLst>
              <a:ext uri="{FF2B5EF4-FFF2-40B4-BE49-F238E27FC236}">
                <a16:creationId xmlns:a16="http://schemas.microsoft.com/office/drawing/2014/main" id="{C2199BB0-6F2B-4A2D-8E5A-ED227EEFF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52529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Ví</a:t>
            </a:r>
            <a:r>
              <a:rPr lang="en-US" altLang="en-US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dụ</a:t>
            </a:r>
            <a:r>
              <a:rPr lang="en-US" altLang="en-US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Diệp</a:t>
            </a:r>
            <a:r>
              <a:rPr lang="en-US" altLang="en-US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 Thị Thu </a:t>
            </a:r>
            <a:r>
              <a:rPr lang="en-US" altLang="en-US" sz="4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Thảo</a:t>
            </a:r>
            <a:r>
              <a:rPr lang="en-US" altLang="en-US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Hiệu</a:t>
            </a:r>
            <a:r>
              <a:rPr lang="en-US" altLang="en-US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trưởng</a:t>
            </a:r>
            <a:r>
              <a:rPr lang="en-US" altLang="en-US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 TH A Long </a:t>
            </a:r>
            <a:r>
              <a:rPr lang="en-US" altLang="en-US" sz="4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Giang</a:t>
            </a:r>
            <a:r>
              <a:rPr lang="en-US" altLang="en-US" sz="4000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18">
            <a:extLst>
              <a:ext uri="{FF2B5EF4-FFF2-40B4-BE49-F238E27FC236}">
                <a16:creationId xmlns:a16="http://schemas.microsoft.com/office/drawing/2014/main" id="{FE33A869-FDD1-45C2-BAB2-E8F8B9944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69777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Ví</a:t>
            </a:r>
            <a:r>
              <a:rPr lang="en-US" altLang="en-US" sz="40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dụ</a:t>
            </a:r>
            <a:r>
              <a:rPr lang="en-US" altLang="en-US" sz="4000" dirty="0">
                <a:solidFill>
                  <a:srgbClr val="008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40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Trần</a:t>
            </a:r>
            <a:r>
              <a:rPr lang="en-US" altLang="en-US" sz="4000" dirty="0">
                <a:solidFill>
                  <a:srgbClr val="008000"/>
                </a:solidFill>
                <a:cs typeface="Times New Roman" panose="02020603050405020304" pitchFamily="18" charset="0"/>
              </a:rPr>
              <a:t> Thị </a:t>
            </a:r>
            <a:r>
              <a:rPr lang="en-US" altLang="en-US" sz="40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Duyên</a:t>
            </a:r>
            <a:r>
              <a:rPr lang="en-US" altLang="en-US" sz="40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Phó</a:t>
            </a:r>
            <a:r>
              <a:rPr lang="en-US" altLang="en-US" sz="40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Hiệu</a:t>
            </a:r>
            <a:r>
              <a:rPr lang="en-US" altLang="en-US" sz="40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trưởng</a:t>
            </a:r>
            <a:r>
              <a:rPr lang="en-US" altLang="en-US" sz="40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4000" dirty="0">
                <a:solidFill>
                  <a:srgbClr val="008000"/>
                </a:solidFill>
                <a:cs typeface="Times New Roman" panose="02020603050405020304" pitchFamily="18" charset="0"/>
              </a:rPr>
              <a:t> TH A Long </a:t>
            </a:r>
            <a:r>
              <a:rPr lang="en-US" altLang="en-US" sz="4000" dirty="0" err="1">
                <a:solidFill>
                  <a:srgbClr val="008000"/>
                </a:solidFill>
                <a:cs typeface="Times New Roman" panose="02020603050405020304" pitchFamily="18" charset="0"/>
              </a:rPr>
              <a:t>Giang</a:t>
            </a:r>
            <a:r>
              <a:rPr lang="en-US" altLang="en-US" sz="4000" dirty="0">
                <a:solidFill>
                  <a:srgbClr val="008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87328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 hidden="1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14400" y="2895600"/>
            <a:ext cx="1082039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0480" y="1710708"/>
            <a:ext cx="12192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</a:rPr>
              <a:t>Tại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</a:rPr>
              <a:t>sao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</a:rPr>
              <a:t>phụ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</a:rPr>
              <a:t>nữ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</a:rPr>
              <a:t>người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</a:rPr>
              <a:t>đáng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</a:rPr>
              <a:t>kính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</a:rPr>
              <a:t>trọng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31060" y="927158"/>
            <a:ext cx="1127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(</a:t>
            </a:r>
            <a:r>
              <a:rPr lang="en-US" sz="2800" b="1" kern="10" dirty="0" err="1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kern="10" dirty="0">
                <a:ln w="9525">
                  <a:solidFill>
                    <a:srgbClr val="000000">
                      <a:lumMod val="95000"/>
                      <a:lumOff val="5000"/>
                    </a:srgb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0" cap="none" spc="0" normalizeH="0" baseline="0" noProof="0" dirty="0">
              <a:ln w="9525">
                <a:solidFill>
                  <a:srgbClr val="000000">
                    <a:lumMod val="95000"/>
                    <a:lumOff val="5000"/>
                  </a:srgbClr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55060" y="163818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altLang="vi-V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485464"/>
      </p:ext>
    </p:extLst>
  </p:cSld>
  <p:clrMapOvr>
    <a:masterClrMapping/>
  </p:clrMapOvr>
  <p:transition spd="med">
    <p:comb dir="vert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 rot="594323">
            <a:off x="681038" y="2447925"/>
            <a:ext cx="9731375" cy="2362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 học sinh!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 flipH="1">
            <a:off x="4687599" y="3104949"/>
            <a:ext cx="55563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990600" y="1510840"/>
            <a:ext cx="9901175" cy="1154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endParaRPr lang="en-US" altLang="en-US" sz="3600" b="1" i="1" noProof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? Cho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kumimoji="0" lang="en-US" sz="3600" b="1" i="1" u="none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srgbClr val="336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3">
            <a:extLst>
              <a:ext uri="{FF2B5EF4-FFF2-40B4-BE49-F238E27FC236}">
                <a16:creationId xmlns:a16="http://schemas.microsoft.com/office/drawing/2014/main" id="{DEB50D08-C7CD-4AEC-A379-97475C13F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81" y="3177180"/>
            <a:ext cx="9901175" cy="26051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u="sng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600" b="1" u="sng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600" b="1" i="1" u="none" strike="noStrike" kern="1200" cap="none" spc="0" normalizeH="0" baseline="0" dirty="0" err="1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Ví</a:t>
            </a:r>
            <a:r>
              <a:rPr kumimoji="0" lang="en-US" sz="3600" b="1" i="1" u="none" strike="noStrike" kern="1200" cap="none" spc="0" normalizeH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dirty="0" err="1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dụ</a:t>
            </a:r>
            <a:r>
              <a:rPr kumimoji="0" lang="en-US" sz="3600" b="1" i="1" u="none" strike="noStrike" kern="1200" cap="none" spc="0" normalizeH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kumimoji="0" lang="en-US" sz="3600" b="1" i="1" u="none" strike="noStrike" kern="1200" cap="none" spc="0" normalizeH="0" dirty="0" err="1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Dùng</a:t>
            </a:r>
            <a:r>
              <a:rPr kumimoji="0" lang="en-US" sz="3600" b="1" i="1" u="none" strike="noStrike" kern="1200" cap="none" spc="0" normalizeH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dirty="0" err="1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hai</a:t>
            </a:r>
            <a:r>
              <a:rPr kumimoji="0" lang="en-US" sz="3600" b="1" i="1" u="none" strike="noStrike" kern="1200" cap="none" spc="0" normalizeH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dirty="0" err="1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tay</a:t>
            </a:r>
            <a:r>
              <a:rPr kumimoji="0" lang="en-US" sz="3600" b="1" i="1" u="none" strike="noStrike" kern="1200" cap="none" spc="0" normalizeH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dirty="0" err="1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đưa</a:t>
            </a:r>
            <a:r>
              <a:rPr kumimoji="0" lang="en-US" sz="3600" b="1" i="1" u="none" strike="noStrike" kern="1200" cap="none" spc="0" normalizeH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dirty="0" err="1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kumimoji="0" lang="en-US" sz="3600" b="1" i="1" u="none" strike="noStrike" kern="1200" cap="none" spc="0" normalizeH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dirty="0" err="1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kumimoji="0" lang="en-US" sz="3600" b="1" i="1" u="none" strike="noStrike" kern="1200" cap="none" spc="0" normalizeH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dirty="0" err="1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kumimoji="0" lang="en-US" sz="3600" b="1" i="1" u="none" strike="noStrike" kern="1200" cap="none" spc="0" normalizeH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dirty="0" err="1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già</a:t>
            </a:r>
            <a:r>
              <a:rPr kumimoji="0" lang="en-US" sz="3600" b="1" i="1" u="none" strike="noStrike" kern="1200" cap="none" spc="0" normalizeH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kumimoji="0" lang="en-US" sz="3600" b="1" i="1" u="none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srgbClr val="336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14B1E4C5-E4D9-4543-A66C-9DE39C24C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970" y="381000"/>
            <a:ext cx="3668059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CC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 ĐỘNG</a:t>
            </a:r>
            <a:endParaRPr kumimoji="0" lang="en-US" alt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236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 flipH="1">
            <a:off x="4687599" y="3562149"/>
            <a:ext cx="55563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990600" y="1968040"/>
            <a:ext cx="9901175" cy="1154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endParaRPr lang="en-US" altLang="en-US" sz="3600" b="1" i="1" noProof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</a:t>
            </a:r>
            <a:r>
              <a:rPr kumimoji="0" lang="en-US" sz="3600" b="1" i="1" u="none" strike="noStrike" kern="1200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kumimoji="0" lang="en-US" sz="3600" b="1" i="1" u="none" strike="noStrike" kern="1200" normalizeH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normalizeH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dao</a:t>
            </a:r>
            <a:r>
              <a:rPr kumimoji="0" lang="en-US" sz="3600" b="1" i="1" u="none" strike="noStrike" kern="1200" normalizeH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kumimoji="0" lang="en-US" sz="3600" b="1" i="1" u="none" strike="noStrike" kern="1200" normalizeH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tục</a:t>
            </a:r>
            <a:r>
              <a:rPr kumimoji="0" lang="en-US" sz="3600" b="1" i="1" u="none" strike="noStrike" kern="1200" normalizeH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normalizeH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ngữ</a:t>
            </a:r>
            <a:r>
              <a:rPr kumimoji="0" lang="en-US" sz="3600" b="1" i="1" u="none" strike="noStrike" kern="1200" normalizeH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normalizeH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kumimoji="0" lang="en-US" sz="3600" b="1" i="1" u="none" strike="noStrike" kern="1200" normalizeH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normalizeH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kumimoji="0" lang="en-US" sz="3600" b="1" i="1" u="none" strike="noStrike" kern="1200" normalizeH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normalizeH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sự</a:t>
            </a:r>
            <a:r>
              <a:rPr kumimoji="0" lang="en-US" sz="3600" b="1" i="1" u="none" strike="noStrike" kern="1200" normalizeH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normalizeH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kính</a:t>
            </a:r>
            <a:r>
              <a:rPr kumimoji="0" lang="en-US" sz="3600" b="1" i="1" u="none" strike="noStrike" kern="1200" normalizeH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normalizeH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già</a:t>
            </a:r>
            <a:r>
              <a:rPr kumimoji="0" lang="en-US" sz="3600" b="1" i="1" u="none" strike="noStrike" kern="1200" normalizeH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kumimoji="0" lang="en-US" sz="3600" b="1" i="1" u="none" strike="noStrike" kern="1200" normalizeH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yêu</a:t>
            </a:r>
            <a:r>
              <a:rPr kumimoji="0" lang="en-US" sz="3600" b="1" i="1" u="none" strike="noStrike" kern="1200" normalizeH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normalizeH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trẻ</a:t>
            </a:r>
            <a:r>
              <a:rPr 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kumimoji="0" lang="en-US" sz="3600" b="1" i="1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3">
            <a:extLst>
              <a:ext uri="{FF2B5EF4-FFF2-40B4-BE49-F238E27FC236}">
                <a16:creationId xmlns:a16="http://schemas.microsoft.com/office/drawing/2014/main" id="{DEB50D08-C7CD-4AEC-A379-97475C13F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81" y="3634380"/>
            <a:ext cx="9901175" cy="17728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u="sng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600" b="1" u="sng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nhường</a:t>
            </a:r>
            <a:r>
              <a:rPr lang="en-US" altLang="en-US" sz="3600" b="1" i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600" b="1" i="1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en-US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alt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alt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b="1" i="1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14B1E4C5-E4D9-4543-A66C-9DE39C24C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970" y="838200"/>
            <a:ext cx="3668059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CC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 ĐỘNG</a:t>
            </a:r>
            <a:endParaRPr kumimoji="0" lang="en-US" alt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8812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765175"/>
            <a:ext cx="72548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3149600" y="2335452"/>
            <a:ext cx="7619999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DAE917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42030937"/>
      </p:ext>
    </p:extLst>
  </p:cSld>
  <p:clrMapOvr>
    <a:masterClrMapping/>
  </p:clrMapOvr>
  <p:transition spd="med">
    <p:comb dir="vert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27182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sng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 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lang="en-US" altLang="vi-V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5145F-2093-475F-9956-6720A28D0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" y="1392530"/>
            <a:ext cx="3845746" cy="2722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A82F6A-122E-450F-B8A4-BC29AB7DD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49" y="1392530"/>
            <a:ext cx="4052888" cy="2722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BCE20B-E632-45CA-B4AC-59DA3B0BC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89" y="1372866"/>
            <a:ext cx="4214708" cy="2741934"/>
          </a:xfrm>
          <a:prstGeom prst="rect">
            <a:avLst/>
          </a:prstGeom>
        </p:spPr>
      </p:pic>
      <p:sp>
        <p:nvSpPr>
          <p:cNvPr id="17" name="AutoShape 3">
            <a:extLst>
              <a:ext uri="{FF2B5EF4-FFF2-40B4-BE49-F238E27FC236}">
                <a16:creationId xmlns:a16="http://schemas.microsoft.com/office/drawing/2014/main" id="{B54ACF6E-A637-495C-AB60-4D293FE7C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82575"/>
            <a:ext cx="10820400" cy="26051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Phụ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nữ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những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người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vai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rất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quan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trọng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đối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ới</a:t>
            </a:r>
            <a:endParaRPr lang="en-US" sz="3600" kern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gia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đình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Chúng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ta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cần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tôn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trọng</a:t>
            </a:r>
            <a:r>
              <a:rPr lang="en-US" sz="36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</a:t>
            </a:r>
            <a:r>
              <a:rPr kumimoji="0" lang="en-US" sz="3600" strike="noStrike" kern="0" normalizeH="0" baseline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uan</a:t>
            </a:r>
            <a:r>
              <a:rPr lang="en-US" sz="36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strike="noStrike" kern="0" normalizeH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tâm</a:t>
            </a:r>
            <a:endParaRPr kumimoji="0" lang="en-US" sz="3600" strike="noStrike" kern="0" normalizeH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600" strike="noStrike" kern="0" normalizeH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kumimoji="0" lang="en-US" sz="3600" strike="noStrike" kern="0" normalizeH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strike="noStrike" kern="0" normalizeH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kumimoji="0" lang="en-US" sz="3600" strike="noStrike" kern="0" normalizeH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strike="noStrike" kern="0" normalizeH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kumimoji="0" lang="en-US" sz="3600" strike="noStrike" kern="0" normalizeH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strike="noStrike" kern="0" normalizeH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biệt</a:t>
            </a:r>
            <a:r>
              <a:rPr kumimoji="0" lang="en-US" sz="3600" strike="noStrike" kern="0" normalizeH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strike="noStrike" kern="0" normalizeH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kumimoji="0" lang="en-US" sz="3600" strike="noStrike" kern="0" normalizeH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strike="noStrike" kern="0" normalizeH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xử</a:t>
            </a:r>
            <a:r>
              <a:rPr kumimoji="0" lang="en-US" sz="3600" strike="noStrike" kern="0" normalizeH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strike="noStrike" kern="0" normalizeH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kumimoji="0" lang="en-US" sz="3600" strike="noStrike" kern="0" normalizeH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strike="noStrike" kern="0" normalizeH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kumimoji="0" lang="en-US" sz="3600" strike="noStrike" kern="0" normalizeH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600" strike="noStrike" kern="0" normalizeH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6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p</a:t>
            </a:r>
            <a:r>
              <a:rPr lang="en-US" sz="3600" kern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hụ</a:t>
            </a:r>
            <a:r>
              <a:rPr lang="en-US" sz="3600" kern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kern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nữ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endParaRPr lang="en-US" sz="3600" kern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cuộc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sống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hằng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kern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3600" kern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kumimoji="0" lang="en-US" sz="3600" strike="noStrike" kern="120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D463FCF5-C885-4DAF-8225-7B5E7CCCA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199" y="746199"/>
            <a:ext cx="90295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3600" b="1" kern="1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92E1E9-EC80-4F91-B0B7-FD3B8A85DB9E}"/>
              </a:ext>
            </a:extLst>
          </p:cNvPr>
          <p:cNvSpPr/>
          <p:nvPr/>
        </p:nvSpPr>
        <p:spPr>
          <a:xfrm>
            <a:off x="9994988" y="636277"/>
            <a:ext cx="1923535" cy="624022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SGK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kern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22-23-24</a:t>
            </a:r>
            <a:endParaRPr kumimoji="0" lang="vi-VN" sz="1900" b="1" i="0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2F21F8-6D56-487E-A697-D9B16DC79A38}"/>
              </a:ext>
            </a:extLst>
          </p:cNvPr>
          <p:cNvCxnSpPr/>
          <p:nvPr/>
        </p:nvCxnSpPr>
        <p:spPr>
          <a:xfrm>
            <a:off x="9956798" y="990600"/>
            <a:ext cx="19235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564894"/>
      </p:ext>
    </p:extLst>
  </p:cSld>
  <p:clrMapOvr>
    <a:masterClrMapping/>
  </p:clrMapOvr>
  <p:transition spd="med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27199" y="805627"/>
            <a:ext cx="90295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3600" b="1" kern="1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231048" y="1092482"/>
            <a:ext cx="11729903" cy="5667215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00080"/>
              </a:buClr>
              <a:buSzPct val="60000"/>
              <a:buFontTx/>
              <a:buNone/>
              <a:tabLst/>
              <a:defRPr/>
            </a:pPr>
            <a:r>
              <a:rPr kumimoji="0" lang="en-US" sz="3500" b="1" i="1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kumimoji="0" lang="en-US" sz="3500" b="1" i="1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500" b="1" i="1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500" b="1" i="1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3500" b="1" i="1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500" b="1" i="1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500" b="1" i="1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500" b="1" i="1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3500" b="1" i="1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500" b="1" i="1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3500" b="1" i="1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500" b="1" i="1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1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500" b="1" i="1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  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Nêu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được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vai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trò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của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phụ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nữ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trong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gia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đình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và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xã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hội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.</a:t>
            </a:r>
          </a:p>
          <a:p>
            <a:pPr eaLnBrk="1" hangingPunct="1"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   </a:t>
            </a:r>
            <a:r>
              <a:rPr kumimoji="0" lang="en-US" sz="3500" b="1" i="0" u="none" strike="noStrike" kern="1200" cap="none" spc="0" normalizeH="0" baseline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Nêu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được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những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việc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cần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làm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phù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hợp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với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lứa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tuổi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thể</a:t>
            </a:r>
            <a:endParaRPr kumimoji="0" lang="en-US" sz="3500" b="1" i="0" u="none" strike="noStrike" kern="1200" cap="none" spc="0" normalizeH="0" noProof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/>
              <a:cs typeface="Arial" charset="0"/>
            </a:endParaRPr>
          </a:p>
          <a:p>
            <a:pPr eaLnBrk="1" hangingPunct="1">
              <a:defRPr/>
            </a:pP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h</a:t>
            </a:r>
            <a:r>
              <a:rPr lang="en-US" sz="3500" b="1" baseline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iện</a:t>
            </a:r>
            <a:r>
              <a:rPr lang="en-US" sz="3500" b="1" baseline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baseline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sự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tôn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trọng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phụ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nữ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.</a:t>
            </a:r>
          </a:p>
          <a:p>
            <a:pPr eaLnBrk="1" hangingPunct="1">
              <a:defRPr/>
            </a:pP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   </a:t>
            </a:r>
            <a:r>
              <a:rPr kumimoji="0" lang="en-US" sz="3500" b="1" i="0" u="none" strike="noStrike" kern="1200" cap="none" spc="0" normalizeH="0" baseline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Thực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hiện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những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hành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vi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tôn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trọng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,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quan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tâm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,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không</a:t>
            </a:r>
            <a:endParaRPr lang="en-US" sz="3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00FF"/>
              </a:solidFill>
              <a:latin typeface="Times New Roman"/>
              <a:cs typeface="Arial" charset="0"/>
            </a:endParaRPr>
          </a:p>
          <a:p>
            <a:pPr eaLnBrk="1" hangingPunct="1">
              <a:defRPr/>
            </a:pP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p</a:t>
            </a:r>
            <a:r>
              <a:rPr kumimoji="0" lang="en-US" sz="3500" b="1" i="0" u="none" strike="noStrike" kern="1200" cap="none" spc="0" normalizeH="0" baseline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hân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biệt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đối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xử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với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chị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em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gái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,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bạn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gái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và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người</a:t>
            </a:r>
            <a:r>
              <a:rPr kumimoji="0" lang="en-US" sz="3500" b="1" i="0" u="none" strike="noStrike" kern="1200" cap="none" spc="0" normalizeH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Arial" charset="0"/>
              </a:rPr>
              <a:t>phụ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n</a:t>
            </a:r>
            <a:r>
              <a:rPr lang="en-US" sz="3500" b="1" baseline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ữ</a:t>
            </a:r>
            <a:endParaRPr lang="en-US" sz="3500" b="1" baseline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00FF"/>
              </a:solidFill>
              <a:latin typeface="Times New Roman"/>
              <a:cs typeface="Arial" charset="0"/>
            </a:endParaRPr>
          </a:p>
          <a:p>
            <a:pPr eaLnBrk="1" hangingPunct="1">
              <a:defRPr/>
            </a:pPr>
            <a:r>
              <a:rPr lang="en-US" sz="3500" b="1" baseline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baseline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trong</a:t>
            </a:r>
            <a:r>
              <a:rPr lang="en-US" sz="3500" b="1" baseline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baseline="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cuộc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sống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hằng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 </a:t>
            </a:r>
            <a:r>
              <a:rPr lang="en-US" sz="35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ngày</a:t>
            </a:r>
            <a:r>
              <a:rPr lang="en-US" sz="3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/>
                <a:cs typeface="Arial" charset="0"/>
              </a:rPr>
              <a:t>.</a:t>
            </a:r>
            <a:endParaRPr kumimoji="0" lang="en-US" sz="3500" b="1" i="0" u="none" strike="noStrike" kern="1200" cap="none" spc="0" normalizeH="0" baseline="0" noProof="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90071" y="457200"/>
            <a:ext cx="1933368" cy="624022"/>
            <a:chOff x="9486261" y="887492"/>
            <a:chExt cx="1247314" cy="775499"/>
          </a:xfrm>
        </p:grpSpPr>
        <p:sp>
          <p:nvSpPr>
            <p:cNvPr id="10" name="Oval 9"/>
            <p:cNvSpPr/>
            <p:nvPr/>
          </p:nvSpPr>
          <p:spPr>
            <a:xfrm>
              <a:off x="9486261" y="887492"/>
              <a:ext cx="1240970" cy="775499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SGK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kern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22-23-24</a:t>
              </a:r>
              <a:endParaRPr kumimoji="0" lang="vi-VN" sz="19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492605" y="1271227"/>
              <a:ext cx="12409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27182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altLang="vi-V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53097"/>
      </p:ext>
    </p:extLst>
  </p:cSld>
  <p:clrMapOvr>
    <a:masterClrMapping/>
  </p:clrMapOvr>
  <p:transition spd="med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054CB028-B48A-47D5-A53B-3570E3CBB441}"/>
              </a:ext>
            </a:extLst>
          </p:cNvPr>
          <p:cNvSpPr txBox="1"/>
          <p:nvPr/>
        </p:nvSpPr>
        <p:spPr>
          <a:xfrm>
            <a:off x="381000" y="2435980"/>
            <a:ext cx="2848248" cy="1661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endParaRPr lang="en-US" sz="3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5A322E-BDFB-40A8-A7F6-920CBCB5B588}"/>
              </a:ext>
            </a:extLst>
          </p:cNvPr>
          <p:cNvSpPr txBox="1"/>
          <p:nvPr/>
        </p:nvSpPr>
        <p:spPr>
          <a:xfrm>
            <a:off x="8504170" y="2666810"/>
            <a:ext cx="2971801" cy="1200329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endParaRPr lang="en-US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1E836D-ACEB-494E-A791-F7424CA1C4D5}"/>
              </a:ext>
            </a:extLst>
          </p:cNvPr>
          <p:cNvSpPr txBox="1"/>
          <p:nvPr/>
        </p:nvSpPr>
        <p:spPr>
          <a:xfrm>
            <a:off x="4410365" y="2435979"/>
            <a:ext cx="3360155" cy="1661993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3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3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3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endParaRPr lang="en-US" sz="3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127182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altLang="vi-V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331594-188E-4141-9CA9-BD43D9C7485C}"/>
              </a:ext>
            </a:extLst>
          </p:cNvPr>
          <p:cNvGrpSpPr/>
          <p:nvPr/>
        </p:nvGrpSpPr>
        <p:grpSpPr>
          <a:xfrm>
            <a:off x="9990071" y="457200"/>
            <a:ext cx="1933368" cy="624022"/>
            <a:chOff x="9486261" y="887492"/>
            <a:chExt cx="1247314" cy="77549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B47CBAA-DF61-4B57-B4A8-342E26C2F594}"/>
                </a:ext>
              </a:extLst>
            </p:cNvPr>
            <p:cNvSpPr/>
            <p:nvPr/>
          </p:nvSpPr>
          <p:spPr>
            <a:xfrm>
              <a:off x="9486261" y="887492"/>
              <a:ext cx="1240970" cy="775499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SGK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kern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rPr>
                <a:t>22-23-24</a:t>
              </a:r>
              <a:endParaRPr kumimoji="0" lang="vi-VN" sz="19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4FE4DCE-208D-498F-8326-65A8560A1893}"/>
                </a:ext>
              </a:extLst>
            </p:cNvPr>
            <p:cNvCxnSpPr/>
            <p:nvPr/>
          </p:nvCxnSpPr>
          <p:spPr>
            <a:xfrm>
              <a:off x="9492605" y="1271227"/>
              <a:ext cx="12409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4">
            <a:extLst>
              <a:ext uri="{FF2B5EF4-FFF2-40B4-BE49-F238E27FC236}">
                <a16:creationId xmlns:a16="http://schemas.microsoft.com/office/drawing/2014/main" id="{5BAC0171-F849-413C-A31B-BFDA53DB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199" y="746199"/>
            <a:ext cx="90295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3600" b="1" kern="1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425&quot;&gt;&lt;property id=&quot;20148&quot; value=&quot;5&quot;/&gt;&lt;property id=&quot;20300&quot; value=&quot;Slide 10&quot;/&gt;&lt;property id=&quot;20307&quot; value=&quot;295&quot;/&gt;&lt;/object&gt;&lt;object type=&quot;3&quot; unique_id=&quot;10430&quot;&gt;&lt;property id=&quot;20148&quot; value=&quot;5&quot;/&gt;&lt;property id=&quot;20300&quot; value=&quot;Slide 28&quot;/&gt;&lt;property id=&quot;20307&quot; value=&quot;308&quot;/&gt;&lt;/object&gt;&lt;object type=&quot;3&quot; unique_id=&quot;85288&quot;&gt;&lt;property id=&quot;20148&quot; value=&quot;5&quot;/&gt;&lt;property id=&quot;20300&quot; value=&quot;Slide 1&quot;/&gt;&lt;property id=&quot;20307&quot; value=&quot;330&quot;/&gt;&lt;/object&gt;&lt;object type=&quot;3&quot; unique_id=&quot;85289&quot;&gt;&lt;property id=&quot;20148&quot; value=&quot;5&quot;/&gt;&lt;property id=&quot;20300&quot; value=&quot;Slide 2&quot;/&gt;&lt;property id=&quot;20307&quot; value=&quot;331&quot;/&gt;&lt;/object&gt;&lt;object type=&quot;3&quot; unique_id=&quot;112180&quot;&gt;&lt;property id=&quot;20148&quot; value=&quot;5&quot;/&gt;&lt;property id=&quot;20300&quot; value=&quot;Slide 3&quot;/&gt;&lt;property id=&quot;20307&quot; value=&quot;332&quot;/&gt;&lt;/object&gt;&lt;object type=&quot;3&quot; unique_id=&quot;112371&quot;&gt;&lt;property id=&quot;20148&quot; value=&quot;5&quot;/&gt;&lt;property id=&quot;20300&quot; value=&quot;Slide 4&quot;/&gt;&lt;property id=&quot;20307&quot; value=&quot;333&quot;/&gt;&lt;/object&gt;&lt;object type=&quot;3&quot; unique_id=&quot;112372&quot;&gt;&lt;property id=&quot;20148&quot; value=&quot;5&quot;/&gt;&lt;property id=&quot;20300&quot; value=&quot;Slide 5&quot;/&gt;&lt;property id=&quot;20307&quot; value=&quot;334&quot;/&gt;&lt;/object&gt;&lt;object type=&quot;3&quot; unique_id=&quot;112373&quot;&gt;&lt;property id=&quot;20148&quot; value=&quot;5&quot;/&gt;&lt;property id=&quot;20300&quot; value=&quot;Slide 6&quot;/&gt;&lt;property id=&quot;20307&quot; value=&quot;335&quot;/&gt;&lt;/object&gt;&lt;object type=&quot;3&quot; unique_id=&quot;144099&quot;&gt;&lt;property id=&quot;20148&quot; value=&quot;5&quot;/&gt;&lt;property id=&quot;20300&quot; value=&quot;Slide 7&quot;/&gt;&lt;property id=&quot;20307&quot; value=&quot;336&quot;/&gt;&lt;/object&gt;&lt;object type=&quot;3&quot; unique_id=&quot;144100&quot;&gt;&lt;property id=&quot;20148&quot; value=&quot;5&quot;/&gt;&lt;property id=&quot;20300&quot; value=&quot;Slide 9&quot;/&gt;&lt;property id=&quot;20307&quot; value=&quot;337&quot;/&gt;&lt;/object&gt;&lt;object type=&quot;3&quot; unique_id=&quot;145329&quot;&gt;&lt;property id=&quot;20148&quot; value=&quot;5&quot;/&gt;&lt;property id=&quot;20300&quot; value=&quot;Slide 11&quot;/&gt;&lt;property id=&quot;20307&quot; value=&quot;343&quot;/&gt;&lt;/object&gt;&lt;object type=&quot;3&quot; unique_id=&quot;145962&quot;&gt;&lt;property id=&quot;20148&quot; value=&quot;5&quot;/&gt;&lt;property id=&quot;20300&quot; value=&quot;Slide 27&quot;/&gt;&lt;property id=&quot;20307&quot; value=&quot;350&quot;/&gt;&lt;/object&gt;&lt;object type=&quot;3&quot; unique_id=&quot;146109&quot;&gt;&lt;property id=&quot;20148&quot; value=&quot;5&quot;/&gt;&lt;property id=&quot;20300&quot; value=&quot;Slide 12&quot;/&gt;&lt;property id=&quot;20307&quot; value=&quot;396&quot;/&gt;&lt;/object&gt;&lt;object type=&quot;3&quot; unique_id=&quot;146115&quot;&gt;&lt;property id=&quot;20148&quot; value=&quot;5&quot;/&gt;&lt;property id=&quot;20300&quot; value=&quot;Slide 18&quot;/&gt;&lt;property id=&quot;20307&quot; value=&quot;414&quot;/&gt;&lt;/object&gt;&lt;object type=&quot;3&quot; unique_id=&quot;146117&quot;&gt;&lt;property id=&quot;20148&quot; value=&quot;5&quot;/&gt;&lt;property id=&quot;20300&quot; value=&quot;Slide 26&quot;/&gt;&lt;property id=&quot;20307&quot; value=&quot;413&quot;/&gt;&lt;/object&gt;&lt;object type=&quot;3&quot; unique_id=&quot;146877&quot;&gt;&lt;property id=&quot;20148&quot; value=&quot;5&quot;/&gt;&lt;property id=&quot;20300&quot; value=&quot;Slide 20&quot;/&gt;&lt;property id=&quot;20307&quot; value=&quot;419&quot;/&gt;&lt;/object&gt;&lt;object type=&quot;3&quot; unique_id=&quot;147190&quot;&gt;&lt;property id=&quot;20148&quot; value=&quot;5&quot;/&gt;&lt;property id=&quot;20300&quot; value=&quot;Slide 8&quot;/&gt;&lt;property id=&quot;20307&quot; value=&quot;422&quot;/&gt;&lt;/object&gt;&lt;object type=&quot;3&quot; unique_id=&quot;147493&quot;&gt;&lt;property id=&quot;20148&quot; value=&quot;5&quot;/&gt;&lt;property id=&quot;20300&quot; value=&quot;Slide 14&quot;/&gt;&lt;property id=&quot;20307&quot; value=&quot;423&quot;/&gt;&lt;/object&gt;&lt;object type=&quot;3&quot; unique_id=&quot;148005&quot;&gt;&lt;property id=&quot;20148&quot; value=&quot;5&quot;/&gt;&lt;property id=&quot;20300&quot; value=&quot;Slide 13&quot;/&gt;&lt;property id=&quot;20307&quot; value=&quot;424&quot;/&gt;&lt;/object&gt;&lt;object type=&quot;3&quot; unique_id=&quot;148204&quot;&gt;&lt;property id=&quot;20148&quot; value=&quot;5&quot;/&gt;&lt;property id=&quot;20300&quot; value=&quot;Slide 16&quot;/&gt;&lt;property id=&quot;20307&quot; value=&quot;425&quot;/&gt;&lt;/object&gt;&lt;object type=&quot;3&quot; unique_id=&quot;148542&quot;&gt;&lt;property id=&quot;20148&quot; value=&quot;5&quot;/&gt;&lt;property id=&quot;20300&quot; value=&quot;Slide 15&quot;/&gt;&lt;property id=&quot;20307&quot; value=&quot;427&quot;/&gt;&lt;/object&gt;&lt;object type=&quot;3&quot; unique_id=&quot;149103&quot;&gt;&lt;property id=&quot;20148&quot; value=&quot;5&quot;/&gt;&lt;property id=&quot;20300&quot; value=&quot;Slide 17&quot;/&gt;&lt;property id=&quot;20307&quot; value=&quot;428&quot;/&gt;&lt;/object&gt;&lt;object type=&quot;3&quot; unique_id=&quot;149271&quot;&gt;&lt;property id=&quot;20148&quot; value=&quot;5&quot;/&gt;&lt;property id=&quot;20300&quot; value=&quot;Slide 19&quot;/&gt;&lt;property id=&quot;20307&quot; value=&quot;429&quot;/&gt;&lt;/object&gt;&lt;object type=&quot;3&quot; unique_id=&quot;149426&quot;&gt;&lt;property id=&quot;20148&quot; value=&quot;5&quot;/&gt;&lt;property id=&quot;20300&quot; value=&quot;Slide 21&quot;/&gt;&lt;property id=&quot;20307&quot; value=&quot;430&quot;/&gt;&lt;/object&gt;&lt;object type=&quot;3&quot; unique_id=&quot;149637&quot;&gt;&lt;property id=&quot;20148&quot; value=&quot;5&quot;/&gt;&lt;property id=&quot;20300&quot; value=&quot;Slide 22&quot;/&gt;&lt;property id=&quot;20307&quot; value=&quot;431&quot;/&gt;&lt;/object&gt;&lt;object type=&quot;3&quot; unique_id=&quot;149979&quot;&gt;&lt;property id=&quot;20148&quot; value=&quot;5&quot;/&gt;&lt;property id=&quot;20300&quot; value=&quot;Slide 23&quot;/&gt;&lt;property id=&quot;20307&quot; value=&quot;432&quot;/&gt;&lt;/object&gt;&lt;object type=&quot;3&quot; unique_id=&quot;150074&quot;&gt;&lt;property id=&quot;20148&quot; value=&quot;5&quot;/&gt;&lt;property id=&quot;20300&quot; value=&quot;Slide 24&quot;/&gt;&lt;property id=&quot;20307&quot; value=&quot;433&quot;/&gt;&lt;/object&gt;&lt;object type=&quot;3&quot; unique_id=&quot;150389&quot;&gt;&lt;property id=&quot;20148&quot; value=&quot;5&quot;/&gt;&lt;property id=&quot;20300&quot; value=&quot;Slide 25&quot;/&gt;&lt;property id=&quot;20307&quot; value=&quot;434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bai du thi-cay con moc len tu hat\Bai du thi 1 cua tieu hoc Le Loi\thoai\Thoại 028_sd.mp3"/>
  <p:tag name="PPSNARRATION" val="57,342057076,E:\bai du thi-cay con moc len tu hat\cay con moc len tu hat_pptx\Media.ppcx"/>
  <p:tag name="HTML_SHAPEINFO" val="&lt;SlideThumbPath val=&quot;Slide9.PNG&quot;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ungl\AppData\Local\Temp\PR\data\asimages\{DF437B80-3B30-4E4C-A0A5-3F7B3F908354}_9.png&quot;/&gt;&lt;left val=&quot;275&quot;/&gt;&lt;top val=&quot;176&quot;/&gt;&lt;width val=&quot;314&quot;/&gt;&lt;height val=&quot;9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hungl\Desktop\Adobe Presenter 7\eleaning\Thoại 004_sd.mp3"/>
  <p:tag name="PPSNARRATION" val="12,705672459,E:\giao an lop 5\Bai du thi 1 cua tieu hoc Le Loi\cay con moc len tu hat 1_pptx\Media.ppcx"/>
  <p:tag name="HTML_SHAPEINFO" val="&lt;SlideThumbPath val=&quot;Slide12.PNG&quot;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hungl\Desktop\Adobe Presenter 7\eleaning\cay moc bi dien_pptx\Assets\Collaboration09294\"/>
  <p:tag name="MMPROD_INTERACTION_RESOURCE_COUNT" val="0"/>
  <p:tag name="MMPROD_SWF_SOURCE" val="C:\Program Files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property id=&quot;m_AnalyticsEnabled&quot;&gt;&lt;true/&gt;&lt;/property&gt;&lt;property id=&quot;module_name&quot;&gt;&lt;string&gt;cay moc bi dien&lt;/string&gt;&lt;/property&gt;&lt;property id=&quot;serverurl&quot;&gt;&lt;string&gt;http://als.adobe.com/Pn10/ALSServer/Services/DataGathererService.cfc?method=GatherData&lt;/string&gt;&lt;/property&gt;&lt;property id=&quot;sendData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PRESENTER_SHAPETEXTINFO" val="&lt;ShapeTextInfo&gt;&lt;TableIndex row=&quot;-1&quot; col=&quot;-1&quot;&gt;&lt;linesCount val=&quot;0&quot;/&gt;&lt;/TableIndex&gt;&lt;/ShapeTextInfo&gt;"/>
  <p:tag name="MMPROD_SWF_FILE" val="0;D:\GIÁO ÁN\giáo án 5 2014\Point lớp 5\giáo án giỏi huyện Lộc\CÂY CON MỌC LÊN TỪ HẠT_pptx\Assets\Collaboration09294\Collaboration.sw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hungl\Desktop\Adobe Presenter 7\eleaning\Thoại 004_sd.mp3"/>
  <p:tag name="PPSNARRATION" val="12,705672459,E:\giao an lop 5\Bai du thi 1 cua tieu hoc Le Loi\cay con moc len tu hat 1_pptx\Media.ppcx"/>
  <p:tag name="HTML_SHAPEINFO" val="&lt;SlideThumbPath val=&quot;Slide12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hungl\Desktop\Adobe Presenter 7\eleaning\cay moc bi dien_pptx\Assets\Collaboration09294\"/>
  <p:tag name="MMPROD_INTERACTION_RESOURCE_COUNT" val="0"/>
  <p:tag name="MMPROD_SWF_SOURCE" val="C:\Program Files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property id=&quot;m_AnalyticsEnabled&quot;&gt;&lt;true/&gt;&lt;/property&gt;&lt;property id=&quot;module_name&quot;&gt;&lt;string&gt;cay moc bi dien&lt;/string&gt;&lt;/property&gt;&lt;property id=&quot;serverurl&quot;&gt;&lt;string&gt;http://als.adobe.com/Pn10/ALSServer/Services/DataGathererService.cfc?method=GatherData&lt;/string&gt;&lt;/property&gt;&lt;property id=&quot;sendData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PRESENTER_SHAPETEXTINFO" val="&lt;ShapeTextInfo&gt;&lt;TableIndex row=&quot;-1&quot; col=&quot;-1&quot;&gt;&lt;linesCount val=&quot;0&quot;/&gt;&lt;/TableIndex&gt;&lt;/ShapeTextInfo&gt;"/>
  <p:tag name="MMPROD_SWF_FILE" val="0;D:\GIÁO ÁN\giáo án 5 2014\Point lớp 5\giáo án giỏi huyện Lộc\CÂY CON MỌC LÊN TỪ HẠT_pptx\Assets\Collaboration09294\Collaboration.sw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hungl\Desktop\Adobe Presenter 7\eleaning\Thoại 004_sd.mp3"/>
  <p:tag name="PPSNARRATION" val="12,705672459,E:\giao an lop 5\Bai du thi 1 cua tieu hoc Le Loi\cay con moc len tu hat 1_pptx\Media.ppcx"/>
  <p:tag name="HTML_SHAPEINFO" val="&lt;SlideThumbPath val=&quot;Slide12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hungl\Desktop\Adobe Presenter 7\eleaning\cay moc bi dien_pptx\Assets\Collaboration09294\"/>
  <p:tag name="MMPROD_INTERACTION_RESOURCE_COUNT" val="0"/>
  <p:tag name="MMPROD_SWF_SOURCE" val="C:\Program Files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property id=&quot;m_AnalyticsEnabled&quot;&gt;&lt;true/&gt;&lt;/property&gt;&lt;property id=&quot;module_name&quot;&gt;&lt;string&gt;cay moc bi dien&lt;/string&gt;&lt;/property&gt;&lt;property id=&quot;serverurl&quot;&gt;&lt;string&gt;http://als.adobe.com/Pn10/ALSServer/Services/DataGathererService.cfc?method=GatherData&lt;/string&gt;&lt;/property&gt;&lt;property id=&quot;sendData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PRESENTER_SHAPETEXTINFO" val="&lt;ShapeTextInfo&gt;&lt;TableIndex row=&quot;-1&quot; col=&quot;-1&quot;&gt;&lt;linesCount val=&quot;0&quot;/&gt;&lt;/TableIndex&gt;&lt;/ShapeTextInfo&gt;"/>
  <p:tag name="MMPROD_SWF_FILE" val="0;D:\GIÁO ÁN\giáo án 5 2014\Point lớp 5\giáo án giỏi huyện Lộc\CÂY CON MỌC LÊN TỪ HẠT_pptx\Assets\Collaboration09294\Collaboration.sw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hungl\Desktop\Adobe Presenter 7\eleaning\Thoại 004_sd.mp3"/>
  <p:tag name="PPSNARRATION" val="12,705672459,E:\giao an lop 5\Bai du thi 1 cua tieu hoc Le Loi\cay con moc len tu hat 1_pptx\Media.ppcx"/>
  <p:tag name="HTML_SHAPEINFO" val="&lt;SlideThumbPath val=&quot;Slide12.PNG&quot;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hungl\Desktop\Adobe Presenter 7\eleaning\cay moc bi dien_pptx\Assets\Collaboration09294\"/>
  <p:tag name="MMPROD_INTERACTION_RESOURCE_COUNT" val="0"/>
  <p:tag name="MMPROD_SWF_SOURCE" val="C:\Program Files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property id=&quot;m_AnalyticsEnabled&quot;&gt;&lt;true/&gt;&lt;/property&gt;&lt;property id=&quot;module_name&quot;&gt;&lt;string&gt;cay moc bi dien&lt;/string&gt;&lt;/property&gt;&lt;property id=&quot;serverurl&quot;&gt;&lt;string&gt;http://als.adobe.com/Pn10/ALSServer/Services/DataGathererService.cfc?method=GatherData&lt;/string&gt;&lt;/property&gt;&lt;property id=&quot;sendData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PRESENTER_SHAPETEXTINFO" val="&lt;ShapeTextInfo&gt;&lt;TableIndex row=&quot;-1&quot; col=&quot;-1&quot;&gt;&lt;linesCount val=&quot;0&quot;/&gt;&lt;/TableIndex&gt;&lt;/ShapeTextInfo&gt;"/>
  <p:tag name="MMPROD_SWF_FILE" val="0;D:\GIÁO ÁN\giáo án 5 2014\Point lớp 5\giáo án giỏi huyện Lộc\CÂY CON MỌC LÊN TỪ HẠT_pptx\Assets\Collaboration09294\Collaboration.sw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hungl\Desktop\Adobe Presenter 7\eleaning\Thoại 004_sd.mp3"/>
  <p:tag name="PPSNARRATION" val="12,705672459,E:\giao an lop 5\Bai du thi 1 cua tieu hoc Le Loi\cay con moc len tu hat 1_pptx\Media.ppcx"/>
  <p:tag name="HTML_SHAPEINFO" val="&lt;SlideThumbPath val=&quot;Slide12.PNG&quot;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hungl\Desktop\Adobe Presenter 7\eleaning\cay moc bi dien_pptx\Assets\Collaboration09294\"/>
  <p:tag name="MMPROD_INTERACTION_RESOURCE_COUNT" val="0"/>
  <p:tag name="MMPROD_SWF_SOURCE" val="C:\Program Files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property id=&quot;m_AnalyticsEnabled&quot;&gt;&lt;true/&gt;&lt;/property&gt;&lt;property id=&quot;module_name&quot;&gt;&lt;string&gt;cay moc bi dien&lt;/string&gt;&lt;/property&gt;&lt;property id=&quot;serverurl&quot;&gt;&lt;string&gt;http://als.adobe.com/Pn10/ALSServer/Services/DataGathererService.cfc?method=GatherData&lt;/string&gt;&lt;/property&gt;&lt;property id=&quot;sendData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PRESENTER_SHAPETEXTINFO" val="&lt;ShapeTextInfo&gt;&lt;TableIndex row=&quot;-1&quot; col=&quot;-1&quot;&gt;&lt;linesCount val=&quot;0&quot;/&gt;&lt;/TableIndex&gt;&lt;/ShapeTextInfo&gt;"/>
  <p:tag name="MMPROD_SWF_FILE" val="0;D:\GIÁO ÁN\giáo án 5 2014\Point lớp 5\giáo án giỏi huyện Lộc\CÂY CON MỌC LÊN TỪ HẠT_pptx\Assets\Collaboration09294\Collaboration.sw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4120</TotalTime>
  <Words>1666</Words>
  <Application>Microsoft Office PowerPoint</Application>
  <PresentationFormat>Widescreen</PresentationFormat>
  <Paragraphs>169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Wingdings 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Tại sao những người phụ nữ là những người đáng kính trọng?</vt:lpstr>
      <vt:lpstr>PowerPoint Presentation</vt:lpstr>
      <vt:lpstr>Để ghi nhận sự cống hiến của phụ nữ Việt Nam. Bác Hồ và Đảng đã dành tặng 8 chữ vàng.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 Hà</cp:lastModifiedBy>
  <cp:revision>448</cp:revision>
  <cp:lastPrinted>1601-01-01T00:00:00Z</cp:lastPrinted>
  <dcterms:created xsi:type="dcterms:W3CDTF">1601-01-01T00:00:00Z</dcterms:created>
  <dcterms:modified xsi:type="dcterms:W3CDTF">2022-11-30T14:59:11Z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