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30"/>
  </p:notesMasterIdLst>
  <p:sldIdLst>
    <p:sldId id="268" r:id="rId2"/>
    <p:sldId id="310" r:id="rId3"/>
    <p:sldId id="311" r:id="rId4"/>
    <p:sldId id="312" r:id="rId5"/>
    <p:sldId id="313" r:id="rId6"/>
    <p:sldId id="314" r:id="rId7"/>
    <p:sldId id="289" r:id="rId8"/>
    <p:sldId id="324" r:id="rId9"/>
    <p:sldId id="298" r:id="rId10"/>
    <p:sldId id="308" r:id="rId11"/>
    <p:sldId id="328" r:id="rId12"/>
    <p:sldId id="276" r:id="rId13"/>
    <p:sldId id="264" r:id="rId14"/>
    <p:sldId id="275" r:id="rId15"/>
    <p:sldId id="278" r:id="rId16"/>
    <p:sldId id="273" r:id="rId17"/>
    <p:sldId id="274" r:id="rId18"/>
    <p:sldId id="370" r:id="rId19"/>
    <p:sldId id="368" r:id="rId20"/>
    <p:sldId id="366" r:id="rId21"/>
    <p:sldId id="371" r:id="rId22"/>
    <p:sldId id="369" r:id="rId23"/>
    <p:sldId id="364" r:id="rId24"/>
    <p:sldId id="372" r:id="rId25"/>
    <p:sldId id="373" r:id="rId26"/>
    <p:sldId id="374" r:id="rId27"/>
    <p:sldId id="332" r:id="rId28"/>
    <p:sldId id="36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CEF"/>
    <a:srgbClr val="4472C4"/>
    <a:srgbClr val="070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6" autoAdjust="0"/>
    <p:restoredTop sz="90409" autoAdjust="0"/>
  </p:normalViewPr>
  <p:slideViewPr>
    <p:cSldViewPr>
      <p:cViewPr varScale="1">
        <p:scale>
          <a:sx n="53" d="100"/>
          <a:sy n="53" d="100"/>
        </p:scale>
        <p:origin x="528" y="52"/>
      </p:cViewPr>
      <p:guideLst>
        <p:guide orient="horz" pos="202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7BF2FF-AB26-42B1-B18B-19F5B70C603D}" type="slidenum">
              <a:rPr lang="zh-CN" altLang="en-US" smtClean="0"/>
              <a:t>17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t>19</a:t>
            </a:fld>
            <a:endParaRPr lang="zh-CN" altLang="en-US"/>
          </a:p>
        </p:txBody>
      </p:sp>
    </p:spTree>
    <p:extLst>
      <p:ext uri="{BB962C8B-B14F-4D97-AF65-F5344CB8AC3E}">
        <p14:creationId xmlns:p14="http://schemas.microsoft.com/office/powerpoint/2010/main" val="3781417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F44F88-05CB-4546-8C88-C643933A6ABA}"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330383472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F44F88-05CB-4546-8C88-C643933A6ABA}"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25704194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F44F88-05CB-4546-8C88-C643933A6ABA}"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12966320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F44F88-05CB-4546-8C88-C643933A6ABA}" type="datetimeFigureOut">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226741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F44F88-05CB-4546-8C88-C643933A6ABA}"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266007151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F44F88-05CB-4546-8C88-C643933A6ABA}"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1399612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F44F88-05CB-4546-8C88-C643933A6ABA}"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239339051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F44F88-05CB-4546-8C88-C643933A6ABA}" type="datetimeFigureOut">
              <a:rPr lang="en-US" smtClean="0"/>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140750035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F44F88-05CB-4546-8C88-C643933A6ABA}" type="datetimeFigureOut">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58872278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F44F88-05CB-4546-8C88-C643933A6ABA}" type="datetimeFigureOut">
              <a:rPr lang="en-US" smtClean="0"/>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224299262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F44F88-05CB-4546-8C88-C643933A6ABA}"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26006669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F44F88-05CB-4546-8C88-C643933A6ABA}"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C9FE9-3601-4E6E-923F-B2058B4A8D3A}" type="slidenum">
              <a:rPr lang="en-US" smtClean="0"/>
              <a:t>‹#›</a:t>
            </a:fld>
            <a:endParaRPr lang="en-US"/>
          </a:p>
        </p:txBody>
      </p:sp>
    </p:spTree>
    <p:extLst>
      <p:ext uri="{BB962C8B-B14F-4D97-AF65-F5344CB8AC3E}">
        <p14:creationId xmlns:p14="http://schemas.microsoft.com/office/powerpoint/2010/main" val="123994844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44F88-05CB-4546-8C88-C643933A6ABA}" type="datetimeFigureOut">
              <a:rPr lang="en-US" smtClean="0"/>
              <a:t>12/4/2021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C9FE9-3601-4E6E-923F-B2058B4A8D3A}" type="slidenum">
              <a:rPr lang="en-US" smtClean="0"/>
              <a:t>‹#›</a:t>
            </a:fld>
            <a:endParaRPr lang="en-US"/>
          </a:p>
        </p:txBody>
      </p:sp>
    </p:spTree>
    <p:extLst>
      <p:ext uri="{BB962C8B-B14F-4D97-AF65-F5344CB8AC3E}">
        <p14:creationId xmlns:p14="http://schemas.microsoft.com/office/powerpoint/2010/main" val="156751864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icrosoft%20Office%20PowerPoint%202007.lnk"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pixabay.com/en/read-book-students-study-of-2841723/" TargetMode="External"/><Relationship Id="rId5" Type="http://schemas.microsoft.com/office/2007/relationships/hdphoto" Target="../media/hdphoto2.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hyperlink" Target="Microsoft%20Office%20PowerPoint%202007.lnk" TargetMode="Externa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Microsoft%20Office%20PowerPoint%202007.lnk"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Microsoft%20Office%20PowerPoint%202007.ln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slide" Target="slide2.xml"/><Relationship Id="rId3" Type="http://schemas.openxmlformats.org/officeDocument/2006/relationships/slideLayout" Target="../slideLayouts/slideLayout2.xml"/><Relationship Id="rId7" Type="http://schemas.openxmlformats.org/officeDocument/2006/relationships/audio" Target="../media/audio1.wav"/><Relationship Id="rId12" Type="http://schemas.openxmlformats.org/officeDocument/2006/relationships/image" Target="../media/image9.png"/><Relationship Id="rId2" Type="http://schemas.openxmlformats.org/officeDocument/2006/relationships/audio" Target="file:///D:\giao%20an%20tin%20hoc\NHAC\VUIDEHOC.WAV" TargetMode="External"/><Relationship Id="rId1" Type="http://schemas.microsoft.com/office/2007/relationships/media" Target="file:///D:\giao%20an%20tin%20hoc\NHAC\VUIDEHOC.WAV" TargetMode="Externa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5.jpe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hyperlink" Target="file:///C:\Documents%20and%20Settings\Administrator\Desktop\CHAY\Chay%20(H)\GIAO%20AN\GA%20DT\VINH\THIET%20KE%20BAI%20DAY\CONGTODINH\bai%20hoi%20giang%20Av8.ppt#-1,20,Slide%2020" TargetMode="External"/><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pexels.com/photo/nature-sky-sunny-clouds-125457/" TargetMode="External"/><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hyperlink" Target="https://www.publicdomainpictures.net/en/view-image.php?image=302517&amp;picture=airplane-flying" TargetMode="External"/><Relationship Id="rId5" Type="http://schemas.microsoft.com/office/2007/relationships/hdphoto" Target="../media/hdphoto4.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audio" Target="../media/audio4.wav"/><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10.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audio" Target="../media/audio4.wav"/><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2.wav"/><Relationship Id="rId7" Type="http://schemas.openxmlformats.org/officeDocument/2006/relationships/image" Target="../media/image11.GIF"/><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audio" Target="../media/audio4.wav"/><Relationship Id="rId10" Type="http://schemas.openxmlformats.org/officeDocument/2006/relationships/image" Target="../media/image13.jpeg"/><Relationship Id="rId4" Type="http://schemas.openxmlformats.org/officeDocument/2006/relationships/audio" Target="../media/audio3.wav"/><Relationship Id="rId9" Type="http://schemas.openxmlformats.org/officeDocument/2006/relationships/slide" Target="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2.wav"/><Relationship Id="rId7" Type="http://schemas.openxmlformats.org/officeDocument/2006/relationships/image" Target="../media/image11.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audio" Target="../media/audio4.wav"/><Relationship Id="rId10" Type="http://schemas.openxmlformats.org/officeDocument/2006/relationships/image" Target="../media/image13.jpeg"/><Relationship Id="rId4" Type="http://schemas.openxmlformats.org/officeDocument/2006/relationships/audio" Target="../media/audio3.wav"/><Relationship Id="rId9"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5">
            <a:extLst>
              <a:ext uri="{28A0092B-C50C-407E-A947-70E740481C1C}">
                <a14:useLocalDpi xmlns:a14="http://schemas.microsoft.com/office/drawing/2010/main" val="0"/>
              </a:ext>
            </a:extLst>
          </a:blip>
          <a:srcRect t="12666" b="12666"/>
          <a:stretch/>
        </p:blipFill>
        <p:spPr>
          <a:xfrm>
            <a:off x="4010" y="0"/>
            <a:ext cx="12187989" cy="6855744"/>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4198750"/>
            <a:ext cx="3840162" cy="2096851"/>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7011" y="1779245"/>
            <a:ext cx="2870979" cy="1438537"/>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619350" y="5600800"/>
            <a:ext cx="399950" cy="399950"/>
          </a:xfrm>
          <a:prstGeom prst="rect">
            <a:avLst/>
          </a:prstGeom>
        </p:spPr>
      </p:pic>
      <p:sp>
        <p:nvSpPr>
          <p:cNvPr id="2" name="Rectangle 1"/>
          <p:cNvSpPr/>
          <p:nvPr/>
        </p:nvSpPr>
        <p:spPr>
          <a:xfrm>
            <a:off x="1619351" y="1079869"/>
            <a:ext cx="9092565" cy="113728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 MỪNG QUÝ </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THẦY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CÔ VỀ DỰ GIỜ THĂM LỚP</a:t>
            </a:r>
          </a:p>
        </p:txBody>
      </p:sp>
      <p:sp>
        <p:nvSpPr>
          <p:cNvPr id="3" name="Rectangle 2"/>
          <p:cNvSpPr/>
          <p:nvPr/>
        </p:nvSpPr>
        <p:spPr>
          <a:xfrm>
            <a:off x="4556957" y="2222115"/>
            <a:ext cx="3078087" cy="1077218"/>
          </a:xfrm>
          <a:prstGeom prst="rect">
            <a:avLst/>
          </a:prstGeom>
          <a:noFill/>
        </p:spPr>
        <p:txBody>
          <a:bodyPr wrap="none" lIns="91440" tIns="45720" rIns="91440" bIns="45720">
            <a:spAutoFit/>
          </a:bodyPr>
          <a:lstStyle/>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MÔN: TIN HỌC</a:t>
            </a:r>
          </a:p>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LỚP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 presetClass="mediacall" presetSubtype="0" fill="hold" nodeType="afterEffect">
                                  <p:stCondLst>
                                    <p:cond delay="0"/>
                                  </p:stCondLst>
                                  <p:childTnLst>
                                    <p:cmd type="call" cmd="playFrom(0.0)">
                                      <p:cBhvr>
                                        <p:cTn id="29" dur="2162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921"/>
            <a:ext cx="12192000" cy="71269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ết quả hình ảnh cho CHÁY NH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914" y="0"/>
            <a:ext cx="4125687"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có li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5703"/>
                    </a14:imgEffect>
                  </a14:imgLayer>
                </a14:imgProps>
              </a:ext>
              <a:ext uri="{28A0092B-C50C-407E-A947-70E740481C1C}">
                <a14:useLocalDpi xmlns:a14="http://schemas.microsoft.com/office/drawing/2010/main" val="0"/>
              </a:ext>
            </a:extLst>
          </a:blip>
          <a:srcRect/>
          <a:stretch>
            <a:fillRect/>
          </a:stretch>
        </p:blipFill>
        <p:spPr bwMode="auto">
          <a:xfrm>
            <a:off x="4686301" y="2362200"/>
            <a:ext cx="3428999" cy="4495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ết quả hình ảnh cho xe cứu hỏ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1" y="5105400"/>
            <a:ext cx="3229429" cy="2422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endCondLst>
                                    <p:cond evt="onNext" delay="0">
                                      <p:tgtEl>
                                        <p:sldTgt/>
                                      </p:tgtEl>
                                    </p:cond>
                                  </p:endCondLst>
                                  <p:childTnLst>
                                    <p:animMotion origin="layout" path="M 0.16667 0.01364 C 0.18229 0.02104 0.19045 0.00254 0.20157 -0.0074 C 0.20591 -0.01549 0.21077 -0.01942 0.21597 -0.02636 C 0.21841 -0.0296 0.21979 -0.03376 0.22222 -0.037 C 0.22361 -0.03885 0.22552 -0.03954 0.22709 -0.04116 C 0.2283 -0.04231 0.22917 -0.04416 0.23021 -0.04555 C 0.23073 -0.04763 0.23056 -0.05018 0.23177 -0.05179 C 0.23299 -0.05341 0.23507 -0.05272 0.23646 -0.05388 C 0.23716 -0.05457 0.24236 -0.06151 0.24288 -0.06243 C 0.25035 -0.07538 0.25799 -0.08717 0.26823 -0.09619 C 0.26927 -0.09827 0.26997 -0.10081 0.27153 -0.10243 C 0.27275 -0.10382 0.275 -0.10312 0.27622 -0.10474 C 0.27743 -0.10636 0.27674 -0.10937 0.27778 -0.11098 C 0.27986 -0.11445 0.28334 -0.1163 0.28577 -0.11954 C 0.28907 -0.13272 0.29757 -0.14359 0.30486 -0.1533 C 0.30747 -0.15677 0.30955 -0.16116 0.31268 -0.16393 C 0.3158 -0.16671 0.31962 -0.16879 0.32222 -0.17226 C 0.32691 -0.1785 0.32865 -0.18428 0.3349 -0.18705 C 0.34045 -0.19422 0.33698 -0.19075 0.34757 -0.19561 C 0.34913 -0.1963 0.35243 -0.19769 0.35243 -0.19769 C 0.35834 -0.20971 0.35417 -0.19931 0.35712 -0.22081 C 0.35816 -0.22798 0.36077 -0.23492 0.36198 -0.24208 C 0.36632 -0.2659 0.36007 -0.23861 0.36667 -0.2652 C 0.36719 -0.26729 0.36823 -0.27168 0.36823 -0.27168 C 0.36788 -0.28717 0.375 -0.33364 0.35868 -0.34775 C 0.35521 -0.35468 0.35278 -0.35792 0.34757 -0.36255 C 0.34236 -0.37295 0.34584 -0.36694 0.33646 -0.37942 C 0.33507 -0.38127 0.3349 -0.38428 0.33334 -0.3859 C 0.33212 -0.38729 0.33021 -0.38729 0.32865 -0.38798 C 0.32657 -0.39885 0.32014 -0.40555 0.31754 -0.41549 C 0.31354 -0.43075 0.30938 -0.44624 0.30643 -0.46197 C 0.30764 -0.48694 0.30347 -0.48879 0.31111 -0.50197 C 0.31597 -0.51029 0.31927 -0.51122 0.32709 -0.51468 C 0.32865 -0.51538 0.33177 -0.51677 0.33177 -0.51677 C 0.33559 -0.52208 0.33976 -0.52324 0.34445 -0.5274 C 0.34792 -0.53457 0.34948 -0.53734 0.35556 -0.54012 C 0.3592 -0.54752 0.35955 -0.55214 0.36511 -0.557 C 0.36615 -0.55908 0.36823 -0.56347 0.36823 -0.56347 " pathEditMode="relative" ptsTypes="fffffffffffffffffffffffffffffffffffffA">
                                      <p:cBhvr>
                                        <p:cTn id="6" dur="7800" fill="hold"/>
                                        <p:tgtEl>
                                          <p:spTgt spid="20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Dauhoi2"/>
          <p:cNvPicPr>
            <a:picLocks noChangeAspect="1" noChangeArrowheads="1" noCrop="1"/>
          </p:cNvPicPr>
          <p:nvPr/>
        </p:nvPicPr>
        <p:blipFill>
          <a:blip r:embed="rId2"/>
          <a:srcRect/>
          <a:stretch>
            <a:fillRect/>
          </a:stretch>
        </p:blipFill>
        <p:spPr bwMode="auto">
          <a:xfrm>
            <a:off x="4619626" y="5154965"/>
            <a:ext cx="1628775" cy="71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ag00317_"/>
          <p:cNvPicPr>
            <a:picLocks noChangeAspect="1" noChangeArrowheads="1" noCrop="1"/>
          </p:cNvPicPr>
          <p:nvPr/>
        </p:nvPicPr>
        <p:blipFill>
          <a:blip r:embed="rId3"/>
          <a:srcRect/>
          <a:stretch>
            <a:fillRect/>
          </a:stretch>
        </p:blipFill>
        <p:spPr bwMode="auto">
          <a:xfrm>
            <a:off x="5105401" y="5500688"/>
            <a:ext cx="1389063"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1"/>
          <p:cNvSpPr>
            <a:spLocks noChangeArrowheads="1"/>
          </p:cNvSpPr>
          <p:nvPr/>
        </p:nvSpPr>
        <p:spPr bwMode="auto">
          <a:xfrm>
            <a:off x="2025650" y="210821"/>
            <a:ext cx="6816090" cy="4093845"/>
          </a:xfrm>
          <a:prstGeom prst="cloudCallout">
            <a:avLst>
              <a:gd name="adj1" fmla="val 16940"/>
              <a:gd name="adj2" fmla="val 60704"/>
            </a:avLst>
          </a:prstGeom>
          <a:solidFill>
            <a:schemeClr val="accent1"/>
          </a:solidFill>
          <a:ln w="12700" cap="sq">
            <a:solidFill>
              <a:schemeClr val="tx1"/>
            </a:solidFill>
            <a:round/>
          </a:ln>
        </p:spPr>
        <p:txBody>
          <a:bodyPr/>
          <a:lstStyle/>
          <a:p>
            <a:pPr algn="ctr"/>
            <a:r>
              <a:rPr lang="en-US" sz="3000" b="1" dirty="0">
                <a:solidFill>
                  <a:schemeClr val="bg1"/>
                </a:solidFill>
                <a:latin typeface="Times New Roman" panose="02020603050405020304" pitchFamily="18" charset="0"/>
                <a:cs typeface="Times New Roman" panose="02020603050405020304" pitchFamily="18" charset="0"/>
              </a:rPr>
              <a:t>    Để tạo  chuyển động cho ô tô theo đường định sẵn hoặc vẽ đường chuyển động theo ý em muốn em thực hiện như thế nào?</a:t>
            </a:r>
          </a:p>
        </p:txBody>
      </p:sp>
      <p:sp>
        <p:nvSpPr>
          <p:cNvPr id="7" name="Text Box 114"/>
          <p:cNvSpPr txBox="1">
            <a:spLocks noChangeArrowheads="1"/>
          </p:cNvSpPr>
          <p:nvPr/>
        </p:nvSpPr>
        <p:spPr bwMode="auto">
          <a:xfrm>
            <a:off x="1524000" y="1"/>
            <a:ext cx="9144000" cy="460375"/>
          </a:xfrm>
          <a:prstGeom prst="rect">
            <a:avLst/>
          </a:prstGeom>
          <a:solidFill>
            <a:srgbClr val="00B0F0"/>
          </a:soli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Hình ảnh có liên qu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2084"/>
            <a:ext cx="12192000" cy="6776085"/>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12"/>
          <p:cNvSpPr/>
          <p:nvPr/>
        </p:nvSpPr>
        <p:spPr>
          <a:xfrm>
            <a:off x="3125471" y="349886"/>
            <a:ext cx="7065645" cy="3141345"/>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sz="3000" b="1" dirty="0">
                <a:solidFill>
                  <a:srgbClr val="0000FF"/>
                </a:solidFill>
                <a:latin typeface="Times New Roman" panose="02020603050405020304" pitchFamily="18" charset="0"/>
                <a:cs typeface="Times New Roman" panose="02020603050405020304" pitchFamily="18" charset="0"/>
              </a:rPr>
              <a:t>Để vẽ đường cong ô tô sẽ chuyển động, em thực hiện theo hướng dẫn:</a:t>
            </a:r>
          </a:p>
        </p:txBody>
      </p:sp>
      <p:sp>
        <p:nvSpPr>
          <p:cNvPr id="3" name="Right Arrow 2">
            <a:hlinkClick r:id="rId3" action="ppaction://hlinkfile"/>
          </p:cNvPr>
          <p:cNvSpPr/>
          <p:nvPr/>
        </p:nvSpPr>
        <p:spPr>
          <a:xfrm>
            <a:off x="9372600" y="6019800"/>
            <a:ext cx="685800" cy="304800"/>
          </a:xfrm>
          <a:prstGeom prst="righ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fontAlgn="base">
              <a:spcBef>
                <a:spcPct val="0"/>
              </a:spcBef>
              <a:spcAft>
                <a:spcPct val="0"/>
              </a:spcAft>
            </a:pPr>
            <a:endParaRPr lang="zh-CN" altLang="en-US">
              <a:latin typeface="Arial" panose="020B0604020202020204" pitchFamily="34" charset="0"/>
              <a:ea typeface="SimSun" panose="02010600030101010101" pitchFamily="2" charset="-122"/>
            </a:endParaRPr>
          </a:p>
        </p:txBody>
      </p:sp>
      <p:pic>
        <p:nvPicPr>
          <p:cNvPr id="4" name="Picture 3">
            <a:extLst>
              <a:ext uri="{FF2B5EF4-FFF2-40B4-BE49-F238E27FC236}">
                <a16:creationId xmlns:a16="http://schemas.microsoft.com/office/drawing/2014/main" id="{E7CB2C35-2D76-4BF0-9587-DA593D7EED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00" b="99306" l="10000" r="90000">
                        <a14:foregroundMark x1="51528" y1="27639" x2="54306" y2="35417"/>
                        <a14:foregroundMark x1="38333" y1="25278" x2="45694" y2="27639"/>
                        <a14:foregroundMark x1="54306" y1="24444" x2="60694" y2="29861"/>
                        <a14:foregroundMark x1="43333" y1="24861" x2="45694" y2="34444"/>
                        <a14:foregroundMark x1="57500" y1="23472" x2="57500" y2="31667"/>
                        <a14:foregroundMark x1="44722" y1="26667" x2="48333" y2="31667"/>
                        <a14:foregroundMark x1="56111" y1="26250" x2="60694" y2="32222"/>
                        <a14:foregroundMark x1="44722" y1="10278" x2="57083" y2="10278"/>
                        <a14:foregroundMark x1="46528" y1="7500" x2="56111" y2="10278"/>
                        <a14:foregroundMark x1="33333" y1="91528" x2="69444" y2="87917"/>
                        <a14:foregroundMark x1="41111" y1="27222" x2="51111" y2="34028"/>
                        <a14:foregroundMark x1="54722" y1="23056" x2="57917" y2="32639"/>
                        <a14:foregroundMark x1="47917" y1="96111" x2="47917" y2="97917"/>
                        <a14:foregroundMark x1="51528" y1="93333" x2="53889" y2="9930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000884" y="3084095"/>
            <a:ext cx="3810000"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 y="0"/>
            <a:ext cx="12200021" cy="68884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850391" y="101600"/>
            <a:ext cx="8571865" cy="1498600"/>
          </a:xfrm>
          <a:prstGeom prst="roundRect">
            <a:avLst/>
          </a:prstGeom>
          <a:solidFill>
            <a:schemeClr val="accent3">
              <a:lumMod val="60000"/>
              <a:lumOff val="40000"/>
            </a:schemeClr>
          </a:solidFill>
          <a:effectLst>
            <a:glow rad="228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a:solidFill>
                  <a:schemeClr val="tx1"/>
                </a:solidFill>
              </a:rPr>
              <a:t>Để tạo chuyển động cho ô tô theo đường định sẵn hoặc vẽ đường chuyển động theo ý em muốn em thực hiện như sau:</a:t>
            </a:r>
            <a:endParaRPr lang="en-US" sz="3200" dirty="0">
              <a:solidFill>
                <a:schemeClr val="tx1"/>
              </a:solidFill>
            </a:endParaRPr>
          </a:p>
        </p:txBody>
      </p:sp>
      <p:sp>
        <p:nvSpPr>
          <p:cNvPr id="4" name="TextBox 3"/>
          <p:cNvSpPr txBox="1"/>
          <p:nvPr/>
        </p:nvSpPr>
        <p:spPr>
          <a:xfrm>
            <a:off x="1850390" y="1600200"/>
            <a:ext cx="8572500" cy="491490"/>
          </a:xfrm>
          <a:prstGeom prst="rect">
            <a:avLst/>
          </a:prstGeom>
          <a:noFill/>
        </p:spPr>
        <p:txBody>
          <a:bodyPr wrap="square" rtlCol="0">
            <a:spAutoFit/>
          </a:bodyPr>
          <a:lstStyle/>
          <a:p>
            <a:r>
              <a:rPr lang="en-US" sz="2600">
                <a:solidFill>
                  <a:srgbClr val="00B0F0"/>
                </a:solidFill>
              </a:rPr>
              <a:t>Bước 1:</a:t>
            </a:r>
            <a:r>
              <a:rPr lang="en-US" sz="2600"/>
              <a:t> Nháy chọn vào ô tô để tạo chuyển động</a:t>
            </a:r>
            <a:endParaRPr lang="en-US" sz="2600" dirty="0">
              <a:solidFill>
                <a:srgbClr val="FF0000"/>
              </a:solidFill>
            </a:endParaRPr>
          </a:p>
        </p:txBody>
      </p:sp>
      <p:sp>
        <p:nvSpPr>
          <p:cNvPr id="5" name="TextBox 4"/>
          <p:cNvSpPr txBox="1"/>
          <p:nvPr/>
        </p:nvSpPr>
        <p:spPr>
          <a:xfrm>
            <a:off x="1850390" y="2091690"/>
            <a:ext cx="8451850" cy="1291590"/>
          </a:xfrm>
          <a:prstGeom prst="rect">
            <a:avLst/>
          </a:prstGeom>
          <a:noFill/>
        </p:spPr>
        <p:txBody>
          <a:bodyPr wrap="square" rtlCol="0">
            <a:spAutoFit/>
          </a:bodyPr>
          <a:lstStyle/>
          <a:p>
            <a:r>
              <a:rPr lang="en-US" sz="2600">
                <a:solidFill>
                  <a:srgbClr val="00B0F0"/>
                </a:solidFill>
              </a:rPr>
              <a:t>Bước 2:</a:t>
            </a:r>
            <a:r>
              <a:rPr lang="en-US" sz="2600"/>
              <a:t> Chọn hiệu ứng chuyển động:</a:t>
            </a:r>
          </a:p>
          <a:p>
            <a:pPr marL="342900" indent="-342900">
              <a:buFontTx/>
              <a:buChar char="-"/>
            </a:pPr>
            <a:r>
              <a:rPr lang="en-US" sz="2600"/>
              <a:t>Chọn thẻ </a:t>
            </a:r>
            <a:r>
              <a:rPr lang="en-US" sz="2600">
                <a:solidFill>
                  <a:srgbClr val="FF0000"/>
                </a:solidFill>
              </a:rPr>
              <a:t>Animation</a:t>
            </a:r>
            <a:r>
              <a:rPr lang="en-US" sz="2600"/>
              <a:t> rồi chọn </a:t>
            </a:r>
            <a:r>
              <a:rPr lang="en-US" sz="2600">
                <a:solidFill>
                  <a:srgbClr val="FF0000"/>
                </a:solidFill>
              </a:rPr>
              <a:t>Custom Animation</a:t>
            </a:r>
          </a:p>
          <a:p>
            <a:pPr marL="342900" indent="-342900">
              <a:buFontTx/>
              <a:buChar char="-"/>
            </a:pPr>
            <a:r>
              <a:rPr lang="en-US" sz="2600"/>
              <a:t>Chọn theo thứ tự sau:</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Effect>
                      <a14:sharpenSoften amount="50000"/>
                    </a14:imgEffect>
                  </a14:imgLayer>
                </a14:imgProps>
              </a:ext>
              <a:ext uri="{28A0092B-C50C-407E-A947-70E740481C1C}">
                <a14:useLocalDpi xmlns:a14="http://schemas.microsoft.com/office/drawing/2010/main" val="0"/>
              </a:ext>
            </a:extLst>
          </a:blip>
          <a:srcRect l="15000" t="2889" r="5833" b="4074"/>
          <a:stretch>
            <a:fillRect/>
          </a:stretch>
        </p:blipFill>
        <p:spPr>
          <a:xfrm>
            <a:off x="5410200" y="3241433"/>
            <a:ext cx="5760719" cy="3373730"/>
          </a:xfrm>
          <a:prstGeom prst="rect">
            <a:avLst/>
          </a:prstGeom>
        </p:spPr>
      </p:pic>
      <p:sp>
        <p:nvSpPr>
          <p:cNvPr id="3" name="Right Arrow 2">
            <a:hlinkClick r:id="rId5" action="ppaction://hlinkfile"/>
          </p:cNvPr>
          <p:cNvSpPr/>
          <p:nvPr/>
        </p:nvSpPr>
        <p:spPr>
          <a:xfrm>
            <a:off x="11170919" y="6447022"/>
            <a:ext cx="685800" cy="304800"/>
          </a:xfrm>
          <a:prstGeom prst="righ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fontAlgn="base">
              <a:spcBef>
                <a:spcPct val="0"/>
              </a:spcBef>
              <a:spcAft>
                <a:spcPct val="0"/>
              </a:spcAft>
            </a:pPr>
            <a:endParaRPr lang="zh-CN" altLang="en-US">
              <a:latin typeface="Arial" panose="020B0604020202020204" pitchFamily="34" charset="0"/>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barn(inVertic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Hình ảnh có liên quan"/>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722" b="12722"/>
          <a:stretch/>
        </p:blipFill>
        <p:spPr bwMode="auto">
          <a:xfrm>
            <a:off x="0" y="-771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02436" y="323850"/>
            <a:ext cx="8769985" cy="1198880"/>
          </a:xfrm>
          <a:prstGeom prst="rect">
            <a:avLst/>
          </a:prstGeom>
        </p:spPr>
        <p:txBody>
          <a:bodyPr wrap="square">
            <a:sp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Để vẽ đường cong cho ô tô chuyển động, em thực hiện như sau:</a:t>
            </a:r>
          </a:p>
        </p:txBody>
      </p:sp>
      <p:sp>
        <p:nvSpPr>
          <p:cNvPr id="2" name="Rounded Rectangle 1"/>
          <p:cNvSpPr/>
          <p:nvPr/>
        </p:nvSpPr>
        <p:spPr>
          <a:xfrm>
            <a:off x="1896111" y="1925320"/>
            <a:ext cx="8435975" cy="632460"/>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Nháy</a:t>
            </a:r>
            <a:r>
              <a:rPr lang="en-US" sz="2800"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nút chuột trái tại vị tri bắt đầu</a:t>
            </a:r>
          </a:p>
        </p:txBody>
      </p:sp>
      <p:sp>
        <p:nvSpPr>
          <p:cNvPr id="17" name="Rounded Rectangle 16"/>
          <p:cNvSpPr/>
          <p:nvPr/>
        </p:nvSpPr>
        <p:spPr>
          <a:xfrm>
            <a:off x="1896745" y="3020696"/>
            <a:ext cx="8436610" cy="815975"/>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rtlCol="0" anchor="ctr"/>
          <a:lstStyle/>
          <a:p>
            <a:pPr marL="514350" indent="-514350" algn="just">
              <a:defRPr/>
            </a:pPr>
            <a:r>
              <a:rPr lang="en-US" sz="2800" b="1" dirty="0" err="1">
                <a:solidFill>
                  <a:srgbClr val="FF0000"/>
                </a:solidFill>
                <a:latin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sym typeface="+mn-ea"/>
              </a:rPr>
              <a:t>Nháy</a:t>
            </a:r>
            <a:r>
              <a:rPr lang="en-US" sz="2800"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sym typeface="+mn-ea"/>
              </a:rPr>
              <a:t> nút chuột trái tại vị trí muốn uốn cong</a:t>
            </a:r>
            <a:endParaRPr lang="en-US" sz="2800" b="1" dirty="0">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895476" y="4191001"/>
            <a:ext cx="8437245" cy="1396365"/>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rtlCol="0" anchor="ctr"/>
          <a:lstStyle/>
          <a:p>
            <a:pPr indent="-514350" algn="just">
              <a:defRPr/>
            </a:pPr>
            <a:r>
              <a:rPr lang="en-US" sz="2800" b="1" dirty="0" err="1">
                <a:solidFill>
                  <a:srgbClr val="FF0000"/>
                </a:solidFill>
                <a:latin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cs typeface="Times New Roman" panose="02020603050405020304" pitchFamily="18" charset="0"/>
              </a:rPr>
              <a:t> 3:</a:t>
            </a:r>
            <a:r>
              <a:rPr lang="en-US" sz="2800" b="1" dirty="0">
                <a:solidFill>
                  <a:srgbClr val="00B0F0"/>
                </a:solidFill>
                <a:latin typeface="Times New Roman" panose="02020603050405020304" pitchFamily="18" charset="0"/>
                <a:cs typeface="Times New Roman" panose="02020603050405020304" pitchFamily="18" charset="0"/>
              </a:rPr>
              <a:t> </a:t>
            </a:r>
            <a:r>
              <a:rPr lang="en-US" sz="2800" dirty="0" err="1">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rPr>
              <a:t>Nháy đúp chuột tại vị trí đích để kết thúc thao tác vẽ đường cong. </a:t>
            </a:r>
            <a:endParaRPr lang="en-US" sz="2800" dirty="0">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endParaRPr>
          </a:p>
        </p:txBody>
      </p:sp>
      <p:sp>
        <p:nvSpPr>
          <p:cNvPr id="3" name="Right Arrow 2">
            <a:hlinkClick r:id="rId4" action="ppaction://hlinkfile"/>
          </p:cNvPr>
          <p:cNvSpPr/>
          <p:nvPr/>
        </p:nvSpPr>
        <p:spPr>
          <a:xfrm>
            <a:off x="9372600" y="6019800"/>
            <a:ext cx="685800" cy="304800"/>
          </a:xfrm>
          <a:prstGeom prst="righ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fontAlgn="base">
              <a:spcBef>
                <a:spcPct val="0"/>
              </a:spcBef>
              <a:spcAft>
                <a:spcPct val="0"/>
              </a:spcAft>
            </a:pPr>
            <a:endParaRPr lang="zh-CN" altLang="en-US">
              <a:latin typeface="Arial" panose="020B0604020202020204" pitchFamily="34" charset="0"/>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Kết quả hình ảnh cho ẢNH GIF"/>
          <p:cNvPicPr>
            <a:picLocks noGrp="1" noChangeAspect="1" noChangeArrowheads="1" noCrop="1"/>
          </p:cNvPicPr>
          <p:nvPr>
            <p:ph sz="half" idx="2"/>
          </p:nvPr>
        </p:nvPicPr>
        <p:blipFill>
          <a:blip r:embed="rId2"/>
          <a:srcRect/>
          <a:stretch>
            <a:fillRect/>
          </a:stretch>
        </p:blipFill>
        <p:spPr bwMode="auto">
          <a:xfrm>
            <a:off x="1637030" y="5857240"/>
            <a:ext cx="1897380" cy="9677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8020" y="-4011"/>
            <a:ext cx="12183979" cy="6938211"/>
            <a:chOff x="0" y="0"/>
            <a:chExt cx="12192000" cy="6858000"/>
          </a:xfrm>
        </p:grpSpPr>
        <p:pic>
          <p:nvPicPr>
            <p:cNvPr id="12"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
            <p:cNvPicPr>
              <a:picLocks noChangeAspect="1"/>
            </p:cNvPicPr>
            <p:nvPr/>
          </p:nvPicPr>
          <p:blipFill rotWithShape="1">
            <a:blip r:embed="rId4">
              <a:extLst>
                <a:ext uri="{28A0092B-C50C-407E-A947-70E740481C1C}">
                  <a14:useLocalDpi xmlns:a14="http://schemas.microsoft.com/office/drawing/2010/main" val="0"/>
                </a:ext>
              </a:extLst>
            </a:blip>
            <a:srcRect l="8541" t="35741" r="76042" b="33519"/>
            <a:stretch>
              <a:fillRect/>
            </a:stretch>
          </p:blipFill>
          <p:spPr>
            <a:xfrm>
              <a:off x="1041400" y="2451100"/>
              <a:ext cx="1879600" cy="2108200"/>
            </a:xfrm>
            <a:prstGeom prst="rect">
              <a:avLst/>
            </a:prstGeom>
          </p:spPr>
        </p:pic>
        <p:pic>
          <p:nvPicPr>
            <p:cNvPr id="14" name="2"/>
            <p:cNvPicPr>
              <a:picLocks noChangeAspect="1"/>
            </p:cNvPicPr>
            <p:nvPr/>
          </p:nvPicPr>
          <p:blipFill rotWithShape="1">
            <a:blip r:embed="rId5">
              <a:extLst>
                <a:ext uri="{28A0092B-C50C-407E-A947-70E740481C1C}">
                  <a14:useLocalDpi xmlns:a14="http://schemas.microsoft.com/office/drawing/2010/main" val="0"/>
                </a:ext>
              </a:extLst>
            </a:blip>
            <a:srcRect l="19479" t="9259" r="56875" b="50556"/>
            <a:stretch>
              <a:fillRect/>
            </a:stretch>
          </p:blipFill>
          <p:spPr>
            <a:xfrm>
              <a:off x="2374900" y="635000"/>
              <a:ext cx="2882900" cy="2755900"/>
            </a:xfrm>
            <a:prstGeom prst="rect">
              <a:avLst/>
            </a:prstGeom>
          </p:spPr>
        </p:pic>
        <p:pic>
          <p:nvPicPr>
            <p:cNvPr id="15" name="3"/>
            <p:cNvPicPr>
              <a:picLocks noChangeAspect="1"/>
            </p:cNvPicPr>
            <p:nvPr/>
          </p:nvPicPr>
          <p:blipFill rotWithShape="1">
            <a:blip r:embed="rId6">
              <a:extLst>
                <a:ext uri="{28A0092B-C50C-407E-A947-70E740481C1C}">
                  <a14:useLocalDpi xmlns:a14="http://schemas.microsoft.com/office/drawing/2010/main" val="0"/>
                </a:ext>
              </a:extLst>
            </a:blip>
            <a:srcRect l="37500" t="7407" r="44479" b="52037"/>
            <a:stretch>
              <a:fillRect/>
            </a:stretch>
          </p:blipFill>
          <p:spPr>
            <a:xfrm>
              <a:off x="4572000" y="508000"/>
              <a:ext cx="2197100" cy="2781300"/>
            </a:xfrm>
            <a:prstGeom prst="rect">
              <a:avLst/>
            </a:prstGeom>
          </p:spPr>
        </p:pic>
        <p:pic>
          <p:nvPicPr>
            <p:cNvPr id="16" name="4"/>
            <p:cNvPicPr>
              <a:picLocks noChangeAspect="1"/>
            </p:cNvPicPr>
            <p:nvPr/>
          </p:nvPicPr>
          <p:blipFill rotWithShape="1">
            <a:blip r:embed="rId7">
              <a:extLst>
                <a:ext uri="{28A0092B-C50C-407E-A947-70E740481C1C}">
                  <a14:useLocalDpi xmlns:a14="http://schemas.microsoft.com/office/drawing/2010/main" val="0"/>
                </a:ext>
              </a:extLst>
            </a:blip>
            <a:srcRect l="52396" t="15926" r="33646" b="54630"/>
            <a:stretch>
              <a:fillRect/>
            </a:stretch>
          </p:blipFill>
          <p:spPr>
            <a:xfrm>
              <a:off x="6388100" y="1092200"/>
              <a:ext cx="1701800" cy="2019300"/>
            </a:xfrm>
            <a:prstGeom prst="rect">
              <a:avLst/>
            </a:prstGeom>
          </p:spPr>
        </p:pic>
        <p:pic>
          <p:nvPicPr>
            <p:cNvPr id="17" name="6"/>
            <p:cNvPicPr>
              <a:picLocks noChangeAspect="1"/>
            </p:cNvPicPr>
            <p:nvPr/>
          </p:nvPicPr>
          <p:blipFill rotWithShape="1">
            <a:blip r:embed="rId8">
              <a:extLst>
                <a:ext uri="{28A0092B-C50C-407E-A947-70E740481C1C}">
                  <a14:useLocalDpi xmlns:a14="http://schemas.microsoft.com/office/drawing/2010/main" val="0"/>
                </a:ext>
              </a:extLst>
            </a:blip>
            <a:srcRect l="78333" t="27408" r="7708" b="42222"/>
            <a:stretch>
              <a:fillRect/>
            </a:stretch>
          </p:blipFill>
          <p:spPr>
            <a:xfrm>
              <a:off x="9550400" y="1879600"/>
              <a:ext cx="1701800" cy="2082800"/>
            </a:xfrm>
            <a:prstGeom prst="rect">
              <a:avLst/>
            </a:prstGeom>
          </p:spPr>
        </p:pic>
        <p:pic>
          <p:nvPicPr>
            <p:cNvPr id="18" name="5"/>
            <p:cNvPicPr>
              <a:picLocks noChangeAspect="1"/>
            </p:cNvPicPr>
            <p:nvPr/>
          </p:nvPicPr>
          <p:blipFill rotWithShape="1">
            <a:blip r:embed="rId9">
              <a:extLst>
                <a:ext uri="{28A0092B-C50C-407E-A947-70E740481C1C}">
                  <a14:useLocalDpi xmlns:a14="http://schemas.microsoft.com/office/drawing/2010/main" val="0"/>
                </a:ext>
              </a:extLst>
            </a:blip>
            <a:srcRect l="63750" t="14444" r="19688" b="50000"/>
            <a:stretch>
              <a:fillRect/>
            </a:stretch>
          </p:blipFill>
          <p:spPr>
            <a:xfrm>
              <a:off x="7772400" y="990600"/>
              <a:ext cx="2019300" cy="2438400"/>
            </a:xfrm>
            <a:prstGeom prst="rect">
              <a:avLst/>
            </a:prstGeom>
          </p:spPr>
        </p:pic>
      </p:grpSp>
      <p:sp>
        <p:nvSpPr>
          <p:cNvPr id="19" name="Rectangle 18"/>
          <p:cNvSpPr/>
          <p:nvPr/>
        </p:nvSpPr>
        <p:spPr>
          <a:xfrm>
            <a:off x="3352800" y="3646738"/>
            <a:ext cx="6316153" cy="923330"/>
          </a:xfrm>
          <a:prstGeom prst="rect">
            <a:avLst/>
          </a:prstGeom>
          <a:noFill/>
        </p:spPr>
        <p:txBody>
          <a:bodyPr wrap="none" lIns="91440" tIns="45720" rIns="91440" bIns="45720">
            <a:spAutoFit/>
          </a:bodyPr>
          <a:lstStyle/>
          <a:p>
            <a:pPr algn="ctr"/>
            <a:r>
              <a:rPr lang="en-US" sz="54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Hoạt động thực hành</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cture 16" descr="Kết quả hình ảnh cho ẢNH GIF"/>
          <p:cNvPicPr>
            <a:picLocks noChangeAspect="1" noChangeArrowheads="1" noCrop="1"/>
          </p:cNvPicPr>
          <p:nvPr/>
        </p:nvPicPr>
        <p:blipFill>
          <a:blip r:embed="rId2"/>
          <a:srcRect/>
          <a:stretch>
            <a:fillRect/>
          </a:stretch>
        </p:blipFill>
        <p:spPr bwMode="auto">
          <a:xfrm>
            <a:off x="3534683" y="5778961"/>
            <a:ext cx="2050143" cy="1045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Kết quả hình ảnh cho ẢNH GIF"/>
          <p:cNvPicPr>
            <a:picLocks noChangeAspect="1" noChangeArrowheads="1" noCrop="1"/>
          </p:cNvPicPr>
          <p:nvPr/>
        </p:nvPicPr>
        <p:blipFill>
          <a:blip r:embed="rId2"/>
          <a:srcRect/>
          <a:stretch>
            <a:fillRect/>
          </a:stretch>
        </p:blipFill>
        <p:spPr bwMode="auto">
          <a:xfrm>
            <a:off x="5585098" y="5778961"/>
            <a:ext cx="2050143" cy="1045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Kết quả hình ảnh cho ẢNH GIF"/>
          <p:cNvPicPr>
            <a:picLocks noChangeAspect="1" noChangeArrowheads="1" noCrop="1"/>
          </p:cNvPicPr>
          <p:nvPr/>
        </p:nvPicPr>
        <p:blipFill>
          <a:blip r:embed="rId2"/>
          <a:srcRect/>
          <a:stretch>
            <a:fillRect/>
          </a:stretch>
        </p:blipFill>
        <p:spPr bwMode="auto">
          <a:xfrm>
            <a:off x="7913008" y="5818331"/>
            <a:ext cx="2050143" cy="1045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Hình ảnh có liên quan"/>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83" t="1295" r="1083" b="23591"/>
          <a:stretch/>
        </p:blipFill>
        <p:spPr bwMode="auto">
          <a:xfrm>
            <a:off x="-152400" y="-1"/>
            <a:ext cx="12344400" cy="6943725"/>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844" y="3484206"/>
            <a:ext cx="4046156" cy="2589540"/>
          </a:xfrm>
          <a:prstGeom prst="rect">
            <a:avLst/>
          </a:prstGeom>
        </p:spPr>
      </p:pic>
      <p:sp>
        <p:nvSpPr>
          <p:cNvPr id="8" name="Rectangle 7"/>
          <p:cNvSpPr/>
          <p:nvPr/>
        </p:nvSpPr>
        <p:spPr>
          <a:xfrm>
            <a:off x="4482922" y="2386310"/>
            <a:ext cx="2959465" cy="923330"/>
          </a:xfrm>
          <a:prstGeom prst="rect">
            <a:avLst/>
          </a:prstGeom>
          <a:noFill/>
        </p:spPr>
        <p:txBody>
          <a:bodyPr wrap="none" lIns="91440" tIns="45720" rIns="91440" bIns="45720">
            <a:spAutoFit/>
          </a:bodyPr>
          <a:lstStyle/>
          <a:p>
            <a:pPr algn="ctr"/>
            <a:r>
              <a:rPr lang="en-US" sz="5400" b="1" spc="5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latin typeface="Tahoma" panose="020B0604030504040204" pitchFamily="34" charset="0"/>
                <a:ea typeface="Tahoma" panose="020B0604030504040204" pitchFamily="34" charset="0"/>
                <a:cs typeface="Tahoma" panose="020B0604030504040204" pitchFamily="34" charset="0"/>
              </a:rPr>
              <a:t>Báo cáo</a:t>
            </a:r>
            <a:endParaRPr lang="en-US" sz="5400" b="1"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latin typeface="Tahoma" panose="020B0604030504040204" pitchFamily="34" charset="0"/>
              <a:ea typeface="Tahoma" panose="020B0604030504040204" pitchFamily="34" charset="0"/>
              <a:cs typeface="Tahoma" panose="020B0604030504040204" pitchFamily="34" charset="0"/>
            </a:endParaRPr>
          </a:p>
        </p:txBody>
      </p:sp>
      <p:sp>
        <p:nvSpPr>
          <p:cNvPr id="5" name="Right Arrow 4">
            <a:hlinkClick r:id="rId4" action="ppaction://hlinkfile"/>
          </p:cNvPr>
          <p:cNvSpPr/>
          <p:nvPr/>
        </p:nvSpPr>
        <p:spPr>
          <a:xfrm>
            <a:off x="9372600" y="6019800"/>
            <a:ext cx="685800" cy="304800"/>
          </a:xfrm>
          <a:prstGeom prst="righ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fontAlgn="base">
              <a:spcBef>
                <a:spcPct val="0"/>
              </a:spcBef>
              <a:spcAft>
                <a:spcPct val="0"/>
              </a:spcAft>
            </a:pPr>
            <a:endParaRPr lang="zh-CN" altLang="en-US">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Hình ảnh có liên quan"/>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705" b="117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p:cNvPicPr>
            <a:picLocks noChangeAspect="1" noChangeArrowheads="1"/>
          </p:cNvPicPr>
          <p:nvPr/>
        </p:nvPicPr>
        <p:blipFill rotWithShape="1">
          <a:blip r:embed="rId4"/>
          <a:srcRect t="25618"/>
          <a:stretch>
            <a:fillRect/>
          </a:stretch>
        </p:blipFill>
        <p:spPr bwMode="auto">
          <a:xfrm>
            <a:off x="1878330" y="3115945"/>
            <a:ext cx="8721090" cy="3237230"/>
          </a:xfrm>
          <a:prstGeom prst="rect">
            <a:avLst/>
          </a:prstGeom>
          <a:noFill/>
          <a:ln w="9525">
            <a:noFill/>
            <a:miter lim="800000"/>
            <a:headEnd/>
            <a:tailEnd/>
          </a:ln>
        </p:spPr>
      </p:pic>
      <p:sp>
        <p:nvSpPr>
          <p:cNvPr id="16" name="Rectangle 14"/>
          <p:cNvSpPr>
            <a:spLocks noChangeArrowheads="1"/>
          </p:cNvSpPr>
          <p:nvPr/>
        </p:nvSpPr>
        <p:spPr bwMode="auto">
          <a:xfrm>
            <a:off x="2730501" y="578244"/>
            <a:ext cx="7214235" cy="553085"/>
          </a:xfrm>
          <a:prstGeom prst="rect">
            <a:avLst/>
          </a:prstGeom>
          <a:noFill/>
          <a:ln w="9525">
            <a:noFill/>
            <a:miter lim="800000"/>
          </a:ln>
        </p:spPr>
        <p:txBody>
          <a:bodyPr wrap="none">
            <a:spAutoFit/>
          </a:bodyPr>
          <a:lstStyle/>
          <a:p>
            <a:pPr>
              <a:spcBef>
                <a:spcPct val="50000"/>
              </a:spcBef>
            </a:pPr>
            <a:r>
              <a:rPr lang="en-US" sz="3000" b="1" i="1" u="sng" dirty="0" err="1">
                <a:solidFill>
                  <a:srgbClr val="0000FF"/>
                </a:solidFill>
                <a:latin typeface="Times New Roman" panose="02020603050405020304" pitchFamily="18" charset="0"/>
              </a:rPr>
              <a:t>Chú</a:t>
            </a:r>
            <a:r>
              <a:rPr lang="en-US" sz="3000" b="1" i="1" u="sng" dirty="0">
                <a:solidFill>
                  <a:srgbClr val="0000FF"/>
                </a:solidFill>
                <a:latin typeface="Times New Roman" panose="02020603050405020304" pitchFamily="18" charset="0"/>
              </a:rPr>
              <a:t> ý:</a:t>
            </a:r>
            <a:r>
              <a:rPr lang="en-US" sz="3000" b="1" dirty="0">
                <a:latin typeface="Calibri" panose="020F0502020204030204" charset="0"/>
              </a:rPr>
              <a:t> Em nên lưu lại bài trước khi tắt máy  </a:t>
            </a:r>
          </a:p>
        </p:txBody>
      </p:sp>
      <p:sp>
        <p:nvSpPr>
          <p:cNvPr id="12" name="TextBox 11"/>
          <p:cNvSpPr txBox="1">
            <a:spLocks noChangeArrowheads="1"/>
          </p:cNvSpPr>
          <p:nvPr/>
        </p:nvSpPr>
        <p:spPr bwMode="auto">
          <a:xfrm>
            <a:off x="1537926" y="1741532"/>
            <a:ext cx="9144000" cy="553085"/>
          </a:xfrm>
          <a:prstGeom prst="rect">
            <a:avLst/>
          </a:prstGeom>
          <a:noFill/>
          <a:ln w="9525">
            <a:noFill/>
            <a:miter lim="800000"/>
          </a:ln>
        </p:spPr>
        <p:txBody>
          <a:bodyPr>
            <a:spAutoFit/>
          </a:bodyPr>
          <a:lstStyle/>
          <a:p>
            <a:r>
              <a:rPr lang="en-US" sz="3000" dirty="0">
                <a:solidFill>
                  <a:srgbClr val="0000FF"/>
                </a:solidFill>
                <a:latin typeface="Times New Roman" panose="02020603050405020304" pitchFamily="18" charset="0"/>
                <a:cs typeface="Times New Roman" panose="02020603050405020304" pitchFamily="18" charset="0"/>
              </a:rPr>
              <a:t>     Cách 1: E</a:t>
            </a:r>
            <a:r>
              <a:rPr lang="en-US" sz="3000" dirty="0" err="1">
                <a:solidFill>
                  <a:srgbClr val="0000FF"/>
                </a:solidFill>
                <a:latin typeface="Times New Roman" panose="02020603050405020304" pitchFamily="18" charset="0"/>
                <a:cs typeface="Times New Roman" panose="02020603050405020304" pitchFamily="18" charset="0"/>
              </a:rPr>
              <a:t>m chọn File =&gt; Save</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882900" y="4441825"/>
            <a:ext cx="433070" cy="5854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890396" y="5669915"/>
            <a:ext cx="704215" cy="6832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Ã¬nh áº£nh cÃ³ liÃªn qu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8330" y="498844"/>
            <a:ext cx="711200" cy="711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1"/>
          <p:cNvSpPr txBox="1">
            <a:spLocks noChangeArrowheads="1"/>
          </p:cNvSpPr>
          <p:nvPr/>
        </p:nvSpPr>
        <p:spPr bwMode="auto">
          <a:xfrm>
            <a:off x="1509986" y="2294617"/>
            <a:ext cx="9144000" cy="553085"/>
          </a:xfrm>
          <a:prstGeom prst="rect">
            <a:avLst/>
          </a:prstGeom>
          <a:noFill/>
          <a:ln w="9525">
            <a:noFill/>
            <a:miter lim="800000"/>
          </a:ln>
        </p:spPr>
        <p:txBody>
          <a:bodyPr>
            <a:spAutoFit/>
          </a:bodyPr>
          <a:lstStyle/>
          <a:p>
            <a:r>
              <a:rPr lang="en-US" sz="3000" dirty="0">
                <a:solidFill>
                  <a:srgbClr val="0000FF"/>
                </a:solidFill>
                <a:latin typeface="Times New Roman" panose="02020603050405020304" pitchFamily="18" charset="0"/>
                <a:cs typeface="Times New Roman" panose="02020603050405020304" pitchFamily="18" charset="0"/>
              </a:rPr>
              <a:t>     Cách 2: </a:t>
            </a:r>
            <a:r>
              <a:rPr lang="en-US" sz="3000" dirty="0" err="1">
                <a:solidFill>
                  <a:srgbClr val="0000FF"/>
                </a:solidFill>
                <a:latin typeface="Times New Roman" panose="02020603050405020304" pitchFamily="18" charset="0"/>
                <a:cs typeface="Times New Roman" panose="02020603050405020304" pitchFamily="18" charset="0"/>
              </a:rPr>
              <a:t>Em nhấn tổ hợp phím  Ctrl + S trên bàn phím</a:t>
            </a:r>
            <a:endParaRPr lang="en-US" sz="30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bldLvl="0" animBg="1"/>
      <p:bldP spid="18" grpId="0" bldLvl="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Kết quả hình ảnh cho ẢNH GIF"/>
          <p:cNvPicPr>
            <a:picLocks noGrp="1" noChangeAspect="1" noChangeArrowheads="1" noCrop="1"/>
          </p:cNvPicPr>
          <p:nvPr>
            <p:ph sz="half" idx="2"/>
          </p:nvPr>
        </p:nvPicPr>
        <p:blipFill>
          <a:blip r:embed="rId2"/>
          <a:srcRect/>
          <a:stretch>
            <a:fillRect/>
          </a:stretch>
        </p:blipFill>
        <p:spPr bwMode="auto">
          <a:xfrm>
            <a:off x="1637030" y="5857240"/>
            <a:ext cx="1897380" cy="9677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4462" y="0"/>
            <a:ext cx="12127538" cy="6824617"/>
            <a:chOff x="0" y="0"/>
            <a:chExt cx="12192000" cy="6858000"/>
          </a:xfrm>
        </p:grpSpPr>
        <p:pic>
          <p:nvPicPr>
            <p:cNvPr id="12"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
            <p:cNvPicPr>
              <a:picLocks noChangeAspect="1"/>
            </p:cNvPicPr>
            <p:nvPr/>
          </p:nvPicPr>
          <p:blipFill rotWithShape="1">
            <a:blip r:embed="rId4">
              <a:extLst>
                <a:ext uri="{28A0092B-C50C-407E-A947-70E740481C1C}">
                  <a14:useLocalDpi xmlns:a14="http://schemas.microsoft.com/office/drawing/2010/main" val="0"/>
                </a:ext>
              </a:extLst>
            </a:blip>
            <a:srcRect l="8541" t="35741" r="76042" b="33519"/>
            <a:stretch>
              <a:fillRect/>
            </a:stretch>
          </p:blipFill>
          <p:spPr>
            <a:xfrm>
              <a:off x="1041400" y="2451100"/>
              <a:ext cx="1879600" cy="2108200"/>
            </a:xfrm>
            <a:prstGeom prst="rect">
              <a:avLst/>
            </a:prstGeom>
          </p:spPr>
        </p:pic>
        <p:pic>
          <p:nvPicPr>
            <p:cNvPr id="14" name="2"/>
            <p:cNvPicPr>
              <a:picLocks noChangeAspect="1"/>
            </p:cNvPicPr>
            <p:nvPr/>
          </p:nvPicPr>
          <p:blipFill rotWithShape="1">
            <a:blip r:embed="rId5">
              <a:extLst>
                <a:ext uri="{28A0092B-C50C-407E-A947-70E740481C1C}">
                  <a14:useLocalDpi xmlns:a14="http://schemas.microsoft.com/office/drawing/2010/main" val="0"/>
                </a:ext>
              </a:extLst>
            </a:blip>
            <a:srcRect l="19479" t="9259" r="56875" b="50556"/>
            <a:stretch>
              <a:fillRect/>
            </a:stretch>
          </p:blipFill>
          <p:spPr>
            <a:xfrm>
              <a:off x="2374900" y="635000"/>
              <a:ext cx="2882900" cy="2755900"/>
            </a:xfrm>
            <a:prstGeom prst="rect">
              <a:avLst/>
            </a:prstGeom>
          </p:spPr>
        </p:pic>
        <p:pic>
          <p:nvPicPr>
            <p:cNvPr id="15" name="3"/>
            <p:cNvPicPr>
              <a:picLocks noChangeAspect="1"/>
            </p:cNvPicPr>
            <p:nvPr/>
          </p:nvPicPr>
          <p:blipFill rotWithShape="1">
            <a:blip r:embed="rId6">
              <a:extLst>
                <a:ext uri="{28A0092B-C50C-407E-A947-70E740481C1C}">
                  <a14:useLocalDpi xmlns:a14="http://schemas.microsoft.com/office/drawing/2010/main" val="0"/>
                </a:ext>
              </a:extLst>
            </a:blip>
            <a:srcRect l="37500" t="7407" r="44479" b="52037"/>
            <a:stretch>
              <a:fillRect/>
            </a:stretch>
          </p:blipFill>
          <p:spPr>
            <a:xfrm>
              <a:off x="4572000" y="508000"/>
              <a:ext cx="2197100" cy="2781300"/>
            </a:xfrm>
            <a:prstGeom prst="rect">
              <a:avLst/>
            </a:prstGeom>
          </p:spPr>
        </p:pic>
        <p:pic>
          <p:nvPicPr>
            <p:cNvPr id="16" name="4"/>
            <p:cNvPicPr>
              <a:picLocks noChangeAspect="1"/>
            </p:cNvPicPr>
            <p:nvPr/>
          </p:nvPicPr>
          <p:blipFill rotWithShape="1">
            <a:blip r:embed="rId7">
              <a:extLst>
                <a:ext uri="{28A0092B-C50C-407E-A947-70E740481C1C}">
                  <a14:useLocalDpi xmlns:a14="http://schemas.microsoft.com/office/drawing/2010/main" val="0"/>
                </a:ext>
              </a:extLst>
            </a:blip>
            <a:srcRect l="52396" t="15926" r="33646" b="54630"/>
            <a:stretch>
              <a:fillRect/>
            </a:stretch>
          </p:blipFill>
          <p:spPr>
            <a:xfrm>
              <a:off x="6388100" y="1092200"/>
              <a:ext cx="1701800" cy="2019300"/>
            </a:xfrm>
            <a:prstGeom prst="rect">
              <a:avLst/>
            </a:prstGeom>
          </p:spPr>
        </p:pic>
        <p:pic>
          <p:nvPicPr>
            <p:cNvPr id="17" name="6"/>
            <p:cNvPicPr>
              <a:picLocks noChangeAspect="1"/>
            </p:cNvPicPr>
            <p:nvPr/>
          </p:nvPicPr>
          <p:blipFill rotWithShape="1">
            <a:blip r:embed="rId8">
              <a:extLst>
                <a:ext uri="{28A0092B-C50C-407E-A947-70E740481C1C}">
                  <a14:useLocalDpi xmlns:a14="http://schemas.microsoft.com/office/drawing/2010/main" val="0"/>
                </a:ext>
              </a:extLst>
            </a:blip>
            <a:srcRect l="78333" t="27408" r="7708" b="42222"/>
            <a:stretch>
              <a:fillRect/>
            </a:stretch>
          </p:blipFill>
          <p:spPr>
            <a:xfrm>
              <a:off x="9550400" y="1879600"/>
              <a:ext cx="1701800" cy="2082800"/>
            </a:xfrm>
            <a:prstGeom prst="rect">
              <a:avLst/>
            </a:prstGeom>
          </p:spPr>
        </p:pic>
        <p:pic>
          <p:nvPicPr>
            <p:cNvPr id="18" name="5"/>
            <p:cNvPicPr>
              <a:picLocks noChangeAspect="1"/>
            </p:cNvPicPr>
            <p:nvPr/>
          </p:nvPicPr>
          <p:blipFill rotWithShape="1">
            <a:blip r:embed="rId9">
              <a:extLst>
                <a:ext uri="{28A0092B-C50C-407E-A947-70E740481C1C}">
                  <a14:useLocalDpi xmlns:a14="http://schemas.microsoft.com/office/drawing/2010/main" val="0"/>
                </a:ext>
              </a:extLst>
            </a:blip>
            <a:srcRect l="63750" t="14444" r="19688" b="50000"/>
            <a:stretch>
              <a:fillRect/>
            </a:stretch>
          </p:blipFill>
          <p:spPr>
            <a:xfrm>
              <a:off x="7772400" y="990600"/>
              <a:ext cx="2019300" cy="2438400"/>
            </a:xfrm>
            <a:prstGeom prst="rect">
              <a:avLst/>
            </a:prstGeom>
          </p:spPr>
        </p:pic>
      </p:grpSp>
      <p:sp>
        <p:nvSpPr>
          <p:cNvPr id="19" name="Rectangle 18"/>
          <p:cNvSpPr/>
          <p:nvPr/>
        </p:nvSpPr>
        <p:spPr>
          <a:xfrm>
            <a:off x="2940009" y="3191105"/>
            <a:ext cx="6832320" cy="1754326"/>
          </a:xfrm>
          <a:prstGeom prst="rect">
            <a:avLst/>
          </a:prstGeom>
          <a:noFill/>
        </p:spPr>
        <p:txBody>
          <a:bodyPr wrap="none" lIns="91440" tIns="45720" rIns="91440" bIns="45720">
            <a:spAutoFit/>
          </a:bodyPr>
          <a:lstStyle/>
          <a:p>
            <a:pPr algn="ct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Cảm</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ơn</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quý</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thầy</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cô</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và</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các</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em</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pic>
        <p:nvPicPr>
          <p:cNvPr id="4" name="Picture 16" descr="Kết quả hình ảnh cho ẢNH GIF"/>
          <p:cNvPicPr>
            <a:picLocks noChangeAspect="1" noChangeArrowheads="1" noCrop="1"/>
          </p:cNvPicPr>
          <p:nvPr/>
        </p:nvPicPr>
        <p:blipFill>
          <a:blip r:embed="rId2"/>
          <a:srcRect/>
          <a:stretch>
            <a:fillRect/>
          </a:stretch>
        </p:blipFill>
        <p:spPr bwMode="auto">
          <a:xfrm>
            <a:off x="3534683" y="5778961"/>
            <a:ext cx="2050143" cy="1045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Kết quả hình ảnh cho ẢNH GIF"/>
          <p:cNvPicPr>
            <a:picLocks noChangeAspect="1" noChangeArrowheads="1" noCrop="1"/>
          </p:cNvPicPr>
          <p:nvPr/>
        </p:nvPicPr>
        <p:blipFill>
          <a:blip r:embed="rId2"/>
          <a:srcRect/>
          <a:stretch>
            <a:fillRect/>
          </a:stretch>
        </p:blipFill>
        <p:spPr bwMode="auto">
          <a:xfrm>
            <a:off x="5585098" y="5778961"/>
            <a:ext cx="2050143" cy="1045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Kết quả hình ảnh cho ẢNH GIF"/>
          <p:cNvPicPr>
            <a:picLocks noChangeAspect="1" noChangeArrowheads="1" noCrop="1"/>
          </p:cNvPicPr>
          <p:nvPr/>
        </p:nvPicPr>
        <p:blipFill>
          <a:blip r:embed="rId2"/>
          <a:srcRect/>
          <a:stretch>
            <a:fillRect/>
          </a:stretch>
        </p:blipFill>
        <p:spPr bwMode="auto">
          <a:xfrm>
            <a:off x="7913008" y="5818331"/>
            <a:ext cx="2050143" cy="104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21339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5">
            <a:extLst>
              <a:ext uri="{28A0092B-C50C-407E-A947-70E740481C1C}">
                <a14:useLocalDpi xmlns:a14="http://schemas.microsoft.com/office/drawing/2010/main" val="0"/>
              </a:ext>
            </a:extLst>
          </a:blip>
          <a:srcRect t="12666" b="12666"/>
          <a:stretch/>
        </p:blipFill>
        <p:spPr>
          <a:xfrm>
            <a:off x="4010" y="0"/>
            <a:ext cx="12187989" cy="6855744"/>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4198750"/>
            <a:ext cx="3840162" cy="2096851"/>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7011" y="1779245"/>
            <a:ext cx="2870979" cy="1438537"/>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619350" y="5600800"/>
            <a:ext cx="399950" cy="399950"/>
          </a:xfrm>
          <a:prstGeom prst="rect">
            <a:avLst/>
          </a:prstGeom>
        </p:spPr>
      </p:pic>
      <p:sp>
        <p:nvSpPr>
          <p:cNvPr id="2" name="Rectangle 1"/>
          <p:cNvSpPr/>
          <p:nvPr/>
        </p:nvSpPr>
        <p:spPr>
          <a:xfrm>
            <a:off x="1619351" y="1079869"/>
            <a:ext cx="9092565" cy="113728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 MỪNG QUÝ </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THẦY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CÔ VỀ DỰ GIỜ THĂM LỚP</a:t>
            </a:r>
          </a:p>
        </p:txBody>
      </p:sp>
      <p:sp>
        <p:nvSpPr>
          <p:cNvPr id="3" name="Rectangle 2"/>
          <p:cNvSpPr/>
          <p:nvPr/>
        </p:nvSpPr>
        <p:spPr>
          <a:xfrm>
            <a:off x="4556957" y="2222115"/>
            <a:ext cx="3078087" cy="1077218"/>
          </a:xfrm>
          <a:prstGeom prst="rect">
            <a:avLst/>
          </a:prstGeom>
          <a:noFill/>
        </p:spPr>
        <p:txBody>
          <a:bodyPr wrap="none" lIns="91440" tIns="45720" rIns="91440" bIns="45720">
            <a:spAutoFit/>
          </a:bodyPr>
          <a:lstStyle/>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MÔN: TIN HỌC</a:t>
            </a:r>
          </a:p>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LỚP 5</a:t>
            </a:r>
          </a:p>
        </p:txBody>
      </p:sp>
    </p:spTree>
    <p:extLst>
      <p:ext uri="{BB962C8B-B14F-4D97-AF65-F5344CB8AC3E}">
        <p14:creationId xmlns:p14="http://schemas.microsoft.com/office/powerpoint/2010/main" val="2646650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 presetClass="mediacall" presetSubtype="0" fill="hold" nodeType="afterEffect">
                                  <p:stCondLst>
                                    <p:cond delay="0"/>
                                  </p:stCondLst>
                                  <p:childTnLst>
                                    <p:cmd type="call" cmd="playFrom(0.0)">
                                      <p:cBhvr>
                                        <p:cTn id="29" dur="2162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Hình ảnh có liên quan"/>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923" y="-20053"/>
            <a:ext cx="12202923" cy="6800850"/>
          </a:xfrm>
          <a:prstGeom prst="rect">
            <a:avLst/>
          </a:prstGeom>
          <a:noFill/>
          <a:extLst>
            <a:ext uri="{909E8E84-426E-40DD-AFC4-6F175D3DCCD1}">
              <a14:hiddenFill xmlns:a14="http://schemas.microsoft.com/office/drawing/2010/main">
                <a:solidFill>
                  <a:srgbClr val="FFFFFF"/>
                </a:solidFill>
              </a14:hiddenFill>
            </a:ext>
          </a:extLst>
        </p:spPr>
      </p:pic>
      <p:sp>
        <p:nvSpPr>
          <p:cNvPr id="111618" name="AutoShape 2">
            <a:hlinkClick r:id="rId6" action="ppaction://hlinksldjump" highlightClick="1">
              <a:snd r:embed="rId7" name="Qua trang.wav"/>
            </a:hlinkClick>
          </p:cNvPr>
          <p:cNvSpPr>
            <a:spLocks noChangeArrowheads="1"/>
          </p:cNvSpPr>
          <p:nvPr/>
        </p:nvSpPr>
        <p:spPr bwMode="auto">
          <a:xfrm>
            <a:off x="4253206" y="3650425"/>
            <a:ext cx="767383" cy="859109"/>
          </a:xfrm>
          <a:prstGeom prst="bevel">
            <a:avLst>
              <a:gd name="adj" fmla="val 12500"/>
            </a:avLst>
          </a:prstGeom>
          <a:gradFill rotWithShape="0">
            <a:gsLst>
              <a:gs pos="0">
                <a:srgbClr val="FFFF66"/>
              </a:gs>
              <a:gs pos="100000">
                <a:srgbClr val="CC3300"/>
              </a:gs>
            </a:gsLst>
            <a:path path="rect">
              <a:fillToRect l="50000" t="50000" r="50000" b="50000"/>
            </a:path>
          </a:gradFill>
          <a:ln w="12700">
            <a:solidFill>
              <a:schemeClr val="bg2"/>
            </a:solidFill>
            <a:miter lim="800000"/>
          </a:ln>
        </p:spPr>
        <p:txBody>
          <a:bodyPr wrap="none" anchor="ctr"/>
          <a:lstStyle>
            <a:lvl1pPr>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300" b="1">
                <a:solidFill>
                  <a:srgbClr val="800000"/>
                </a:solidFill>
                <a:latin typeface="VNI-Bodon-Poster" pitchFamily="2" charset="0"/>
              </a:rPr>
              <a:t>1</a:t>
            </a:r>
          </a:p>
        </p:txBody>
      </p:sp>
      <p:sp>
        <p:nvSpPr>
          <p:cNvPr id="111620" name="AutoShape 4">
            <a:hlinkClick r:id="rId6" action="ppaction://hlinksldjump" highlightClick="1">
              <a:snd r:embed="rId7" name="Qua trang.wav"/>
            </a:hlinkClick>
          </p:cNvPr>
          <p:cNvSpPr>
            <a:spLocks noChangeArrowheads="1"/>
          </p:cNvSpPr>
          <p:nvPr/>
        </p:nvSpPr>
        <p:spPr bwMode="auto">
          <a:xfrm>
            <a:off x="5024874" y="3642197"/>
            <a:ext cx="775668" cy="840320"/>
          </a:xfrm>
          <a:prstGeom prst="bevel">
            <a:avLst>
              <a:gd name="adj" fmla="val 12500"/>
            </a:avLst>
          </a:prstGeom>
          <a:gradFill rotWithShape="0">
            <a:gsLst>
              <a:gs pos="0">
                <a:srgbClr val="FFFF66"/>
              </a:gs>
              <a:gs pos="100000">
                <a:srgbClr val="CC3300"/>
              </a:gs>
            </a:gsLst>
            <a:path path="rect">
              <a:fillToRect l="50000" t="50000" r="50000" b="50000"/>
            </a:path>
          </a:gradFill>
          <a:ln w="12700">
            <a:solidFill>
              <a:schemeClr val="bg2"/>
            </a:solidFill>
            <a:miter lim="800000"/>
          </a:ln>
        </p:spPr>
        <p:txBody>
          <a:bodyPr wrap="none" anchor="ctr"/>
          <a:lstStyle>
            <a:lvl1pPr>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300" b="1">
                <a:solidFill>
                  <a:srgbClr val="800000"/>
                </a:solidFill>
                <a:latin typeface="VNI-Bodon-Poster" pitchFamily="2" charset="0"/>
              </a:rPr>
              <a:t>2</a:t>
            </a:r>
          </a:p>
        </p:txBody>
      </p:sp>
      <p:sp>
        <p:nvSpPr>
          <p:cNvPr id="17412" name="AutoShape 6"/>
          <p:cNvSpPr>
            <a:spLocks noChangeArrowheads="1"/>
          </p:cNvSpPr>
          <p:nvPr/>
        </p:nvSpPr>
        <p:spPr bwMode="auto">
          <a:xfrm>
            <a:off x="2768205" y="909638"/>
            <a:ext cx="6756797" cy="5029200"/>
          </a:xfrm>
          <a:prstGeom prst="roundRect">
            <a:avLst>
              <a:gd name="adj" fmla="val 4259"/>
            </a:avLst>
          </a:prstGeom>
          <a:noFill/>
          <a:ln w="127000" cmpd="thickThin">
            <a:solidFill>
              <a:srgbClr val="0000FF"/>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350"/>
          </a:p>
        </p:txBody>
      </p:sp>
      <p:sp>
        <p:nvSpPr>
          <p:cNvPr id="17413" name="AutoShape 7"/>
          <p:cNvSpPr>
            <a:spLocks noChangeArrowheads="1"/>
          </p:cNvSpPr>
          <p:nvPr/>
        </p:nvSpPr>
        <p:spPr bwMode="auto">
          <a:xfrm>
            <a:off x="2768205" y="909638"/>
            <a:ext cx="6756797" cy="5029200"/>
          </a:xfrm>
          <a:prstGeom prst="roundRect">
            <a:avLst>
              <a:gd name="adj" fmla="val 4259"/>
            </a:avLst>
          </a:prstGeom>
          <a:noFill/>
          <a:ln w="127000" cmpd="thickThin">
            <a:solidFill>
              <a:srgbClr val="0000FF"/>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350"/>
          </a:p>
        </p:txBody>
      </p:sp>
      <p:sp>
        <p:nvSpPr>
          <p:cNvPr id="17414" name="AutoShape 11"/>
          <p:cNvSpPr>
            <a:spLocks noChangeArrowheads="1"/>
          </p:cNvSpPr>
          <p:nvPr/>
        </p:nvSpPr>
        <p:spPr bwMode="auto">
          <a:xfrm>
            <a:off x="2882505" y="1023938"/>
            <a:ext cx="6642497" cy="5029200"/>
          </a:xfrm>
          <a:prstGeom prst="roundRect">
            <a:avLst>
              <a:gd name="adj" fmla="val 4259"/>
            </a:avLst>
          </a:prstGeom>
          <a:noFill/>
          <a:ln w="127000" cmpd="thickThin">
            <a:solidFill>
              <a:srgbClr val="0000FF"/>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350"/>
          </a:p>
        </p:txBody>
      </p:sp>
      <p:pic>
        <p:nvPicPr>
          <p:cNvPr id="17415" name="Picture 12" descr="smalborg[1]">
            <a:hlinkClick r:id="rId6" action="ppaction://hlinksldjump"/>
          </p:cNvPr>
          <p:cNvPicPr>
            <a:picLocks noChangeAspect="1" noChangeArrowheads="1" noCrop="1"/>
          </p:cNvPicPr>
          <p:nvPr/>
        </p:nvPicPr>
        <p:blipFill>
          <a:blip r:embed="rId8"/>
          <a:srcRect/>
          <a:stretch>
            <a:fillRect/>
          </a:stretch>
        </p:blipFill>
        <p:spPr bwMode="auto">
          <a:xfrm>
            <a:off x="2944417" y="1204913"/>
            <a:ext cx="6517481"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1" name="WordArt 15">
            <a:hlinkClick r:id="rId9" action="ppaction://hlinkpres?slideindex=20&amp;slidetitle=Slide%2020"/>
          </p:cNvPr>
          <p:cNvSpPr>
            <a:spLocks noChangeArrowheads="1" noChangeShapeType="1" noTextEdit="1"/>
          </p:cNvSpPr>
          <p:nvPr/>
        </p:nvSpPr>
        <p:spPr bwMode="auto">
          <a:xfrm>
            <a:off x="3695701" y="1543050"/>
            <a:ext cx="5324475" cy="285750"/>
          </a:xfrm>
          <a:prstGeom prst="rect">
            <a:avLst/>
          </a:prstGeom>
        </p:spPr>
        <p:txBody>
          <a:bodyPr wrap="none" fromWordArt="1">
            <a:prstTxWarp prst="textPlain">
              <a:avLst>
                <a:gd name="adj" fmla="val 50000"/>
              </a:avLst>
            </a:prstTxWarp>
          </a:bodyPr>
          <a:lstStyle/>
          <a:p>
            <a:pPr algn="ctr"/>
            <a:r>
              <a:rPr lang="it-IT" sz="2700" b="1" kern="10">
                <a:ln w="12700">
                  <a:solidFill>
                    <a:srgbClr val="0000FF"/>
                  </a:solidFill>
                  <a:round/>
                </a:ln>
                <a:solidFill>
                  <a:schemeClr val="bg1"/>
                </a:solidFill>
                <a:effectLst>
                  <a:outerShdw dist="35921" dir="2700000" algn="ctr" rotWithShape="0">
                    <a:srgbClr val="990000"/>
                  </a:outerShdw>
                </a:effectLst>
                <a:latin typeface="Times New Roman" panose="02020603050405020304"/>
                <a:cs typeface="Times New Roman" panose="02020603050405020304"/>
              </a:rPr>
              <a:t>TRÒ CHƠI : AI NHANH AI ĐÚNG</a:t>
            </a:r>
            <a:endParaRPr lang="en-US" sz="2700" b="1" kern="10">
              <a:ln w="12700">
                <a:solidFill>
                  <a:srgbClr val="0000FF"/>
                </a:solidFill>
                <a:round/>
              </a:ln>
              <a:solidFill>
                <a:schemeClr val="bg1"/>
              </a:solidFill>
              <a:effectLst>
                <a:outerShdw dist="35921" dir="2700000" algn="ctr" rotWithShape="0">
                  <a:srgbClr val="990000"/>
                </a:outerShdw>
              </a:effectLst>
              <a:latin typeface="Times New Roman" panose="02020603050405020304"/>
              <a:cs typeface="Times New Roman" panose="02020603050405020304"/>
            </a:endParaRPr>
          </a:p>
        </p:txBody>
      </p:sp>
      <p:pic>
        <p:nvPicPr>
          <p:cNvPr id="17417" name="Picture 19" descr="photo-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81350" y="857250"/>
            <a:ext cx="6057900"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0" descr="photo-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24950" y="971550"/>
            <a:ext cx="457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1" descr="photo-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24150" y="5600700"/>
            <a:ext cx="3371850"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2" descr="photo-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4151" y="1028700"/>
            <a:ext cx="527447"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23" descr="photo-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69000" y="5535534"/>
            <a:ext cx="3486150"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24" descr="photo-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5700" y="5482829"/>
            <a:ext cx="3371850"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47" name="VUIDEHOC.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2" cstate="print">
            <a:extLst>
              <a:ext uri="{28A0092B-C50C-407E-A947-70E740481C1C}">
                <a14:useLocalDpi xmlns:a14="http://schemas.microsoft.com/office/drawing/2010/main" val="0"/>
              </a:ext>
            </a:extLst>
          </a:blip>
          <a:srcRect/>
          <a:stretch>
            <a:fillRect/>
          </a:stretch>
        </p:blipFill>
        <p:spPr bwMode="auto">
          <a:xfrm>
            <a:off x="2552700" y="61722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Box 1"/>
          <p:cNvSpPr txBox="1">
            <a:spLocks noChangeArrowheads="1"/>
          </p:cNvSpPr>
          <p:nvPr/>
        </p:nvSpPr>
        <p:spPr bwMode="auto">
          <a:xfrm>
            <a:off x="3810001" y="2514600"/>
            <a:ext cx="1947863"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2700" b="1">
                <a:solidFill>
                  <a:srgbClr val="FF0000"/>
                </a:solidFill>
              </a:rPr>
              <a:t>Câu hỏi:</a:t>
            </a:r>
          </a:p>
        </p:txBody>
      </p:sp>
      <p:sp>
        <p:nvSpPr>
          <p:cNvPr id="17" name="AutoShape 4">
            <a:hlinkClick r:id="rId13" action="ppaction://hlinksldjump" highlightClick="1">
              <a:snd r:embed="rId7" name="Qua trang.wav"/>
            </a:hlinkClick>
          </p:cNvPr>
          <p:cNvSpPr>
            <a:spLocks noChangeArrowheads="1"/>
          </p:cNvSpPr>
          <p:nvPr/>
        </p:nvSpPr>
        <p:spPr bwMode="auto">
          <a:xfrm>
            <a:off x="5800953" y="3677547"/>
            <a:ext cx="757238" cy="804863"/>
          </a:xfrm>
          <a:prstGeom prst="bevel">
            <a:avLst>
              <a:gd name="adj" fmla="val 12500"/>
            </a:avLst>
          </a:prstGeom>
          <a:gradFill rotWithShape="0">
            <a:gsLst>
              <a:gs pos="0">
                <a:srgbClr val="FFFF66"/>
              </a:gs>
              <a:gs pos="100000">
                <a:srgbClr val="CC3300"/>
              </a:gs>
            </a:gsLst>
            <a:path path="rect">
              <a:fillToRect l="50000" t="50000" r="50000" b="50000"/>
            </a:path>
          </a:gradFill>
          <a:ln w="12700">
            <a:solidFill>
              <a:schemeClr val="bg2"/>
            </a:solidFill>
            <a:miter lim="800000"/>
          </a:ln>
        </p:spPr>
        <p:txBody>
          <a:bodyPr wrap="none" anchor="ctr"/>
          <a:lstStyle>
            <a:lvl1pPr>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300" b="1">
                <a:solidFill>
                  <a:srgbClr val="800000"/>
                </a:solidFill>
                <a:latin typeface="VNI-Bodon-Poster" pitchFamily="2" charset="0"/>
              </a:rPr>
              <a:t>3</a:t>
            </a:r>
          </a:p>
        </p:txBody>
      </p:sp>
      <p:sp>
        <p:nvSpPr>
          <p:cNvPr id="18" name="AutoShape 4">
            <a:hlinkClick r:id="rId14" action="ppaction://hlinksldjump" highlightClick="1">
              <a:snd r:embed="rId7" name="Qua trang.wav"/>
            </a:hlinkClick>
          </p:cNvPr>
          <p:cNvSpPr>
            <a:spLocks noChangeArrowheads="1"/>
          </p:cNvSpPr>
          <p:nvPr/>
        </p:nvSpPr>
        <p:spPr bwMode="auto">
          <a:xfrm>
            <a:off x="6576295" y="3677547"/>
            <a:ext cx="757238" cy="804863"/>
          </a:xfrm>
          <a:prstGeom prst="bevel">
            <a:avLst>
              <a:gd name="adj" fmla="val 12500"/>
            </a:avLst>
          </a:prstGeom>
          <a:gradFill rotWithShape="0">
            <a:gsLst>
              <a:gs pos="0">
                <a:srgbClr val="FFFF66"/>
              </a:gs>
              <a:gs pos="100000">
                <a:srgbClr val="CC3300"/>
              </a:gs>
            </a:gsLst>
            <a:path path="rect">
              <a:fillToRect l="50000" t="50000" r="50000" b="50000"/>
            </a:path>
          </a:gradFill>
          <a:ln w="12700">
            <a:solidFill>
              <a:schemeClr val="bg2"/>
            </a:solidFill>
            <a:miter lim="800000"/>
          </a:ln>
        </p:spPr>
        <p:txBody>
          <a:bodyPr wrap="none" anchor="ctr"/>
          <a:lstStyle>
            <a:lvl1pPr>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300" b="1">
                <a:solidFill>
                  <a:srgbClr val="800000"/>
                </a:solidFill>
                <a:latin typeface="VNI-Bodon-Poster" pitchFamily="2" charset="0"/>
              </a:rPr>
              <a:t>4</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indefinite" fill="remove" grpId="0" nodeType="withEffect">
                                  <p:stCondLst>
                                    <p:cond delay="500"/>
                                  </p:stCondLst>
                                  <p:endCondLst>
                                    <p:cond evt="onNext" delay="0">
                                      <p:tgtEl>
                                        <p:sldTgt/>
                                      </p:tgtEl>
                                    </p:cond>
                                  </p:endCondLst>
                                  <p:childTnLst>
                                    <p:set>
                                      <p:cBhvr>
                                        <p:cTn id="6" dur="1" fill="hold">
                                          <p:stCondLst>
                                            <p:cond delay="0"/>
                                          </p:stCondLst>
                                        </p:cTn>
                                        <p:tgtEl>
                                          <p:spTgt spid="111631"/>
                                        </p:tgtEl>
                                        <p:attrNameLst>
                                          <p:attrName>style.visibility</p:attrName>
                                        </p:attrNameLst>
                                      </p:cBhvr>
                                      <p:to>
                                        <p:strVal val="visible"/>
                                      </p:to>
                                    </p:set>
                                    <p:anim calcmode="lin" valueType="num">
                                      <p:cBhvr>
                                        <p:cTn id="7" dur="5000" fill="hold"/>
                                        <p:tgtEl>
                                          <p:spTgt spid="111631"/>
                                        </p:tgtEl>
                                        <p:attrNameLst>
                                          <p:attrName>ppt_w</p:attrName>
                                        </p:attrNameLst>
                                      </p:cBhvr>
                                      <p:tavLst>
                                        <p:tav tm="0">
                                          <p:val>
                                            <p:fltVal val="0"/>
                                          </p:val>
                                        </p:tav>
                                        <p:tav tm="100000">
                                          <p:val>
                                            <p:strVal val="#ppt_w"/>
                                          </p:val>
                                        </p:tav>
                                      </p:tavLst>
                                    </p:anim>
                                    <p:anim calcmode="lin" valueType="num">
                                      <p:cBhvr>
                                        <p:cTn id="8" dur="5000" fill="hold"/>
                                        <p:tgtEl>
                                          <p:spTgt spid="111631"/>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500"/>
                                  </p:stCondLst>
                                  <p:childTnLst>
                                    <p:cmd type="call" cmd="playFrom(0.0)">
                                      <p:cBhvr>
                                        <p:cTn id="10" dur="11140" fill="hold"/>
                                        <p:tgtEl>
                                          <p:spTgt spid="1116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1618"/>
                    </p:tgtEl>
                  </p:cond>
                </p:stCondLst>
                <p:endSync evt="end" delay="0">
                  <p:rtn val="all"/>
                </p:endSync>
                <p:childTnLst>
                  <p:par>
                    <p:cTn id="12" fill="hold">
                      <p:stCondLst>
                        <p:cond delay="0"/>
                      </p:stCondLst>
                      <p:childTnLst>
                        <p:par>
                          <p:cTn id="13" fill="hold">
                            <p:stCondLst>
                              <p:cond delay="0"/>
                            </p:stCondLst>
                            <p:childTnLst>
                              <p:par>
                                <p:cTn id="14" presetID="3" presetClass="exit" presetSubtype="10" fill="hold" grpId="0" nodeType="clickEffect">
                                  <p:stCondLst>
                                    <p:cond delay="0"/>
                                  </p:stCondLst>
                                  <p:childTnLst>
                                    <p:animEffect transition="out" filter="blinds(horizontal)">
                                      <p:cBhvr>
                                        <p:cTn id="15" dur="500"/>
                                        <p:tgtEl>
                                          <p:spTgt spid="111618"/>
                                        </p:tgtEl>
                                      </p:cBhvr>
                                    </p:animEffect>
                                    <p:set>
                                      <p:cBhvr>
                                        <p:cTn id="16" dur="1" fill="hold">
                                          <p:stCondLst>
                                            <p:cond delay="499"/>
                                          </p:stCondLst>
                                        </p:cTn>
                                        <p:tgtEl>
                                          <p:spTgt spid="111618"/>
                                        </p:tgtEl>
                                        <p:attrNameLst>
                                          <p:attrName>style.visibility</p:attrName>
                                        </p:attrNameLst>
                                      </p:cBhvr>
                                      <p:to>
                                        <p:strVal val="hidden"/>
                                      </p:to>
                                    </p:set>
                                  </p:childTnLst>
                                </p:cTn>
                              </p:par>
                            </p:childTnLst>
                          </p:cTn>
                        </p:par>
                      </p:childTnLst>
                    </p:cTn>
                  </p:par>
                </p:childTnLst>
              </p:cTn>
              <p:nextCondLst>
                <p:cond evt="onClick" delay="0">
                  <p:tgtEl>
                    <p:spTgt spid="111618"/>
                  </p:tgtEl>
                </p:cond>
              </p:nextCondLst>
            </p:seq>
            <p:seq concurrent="1" nextAc="seek">
              <p:cTn id="17" restart="whenNotActive" fill="hold" evtFilter="cancelBubble" nodeType="interactiveSeq">
                <p:stCondLst>
                  <p:cond evt="onClick" delay="0">
                    <p:tgtEl>
                      <p:spTgt spid="111620"/>
                    </p:tgtEl>
                  </p:cond>
                </p:stCondLst>
                <p:endSync evt="end" delay="0">
                  <p:rtn val="all"/>
                </p:endSync>
                <p:childTnLst>
                  <p:par>
                    <p:cTn id="18" fill="hold">
                      <p:stCondLst>
                        <p:cond delay="0"/>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111620"/>
                                        </p:tgtEl>
                                      </p:cBhvr>
                                    </p:animEffect>
                                    <p:set>
                                      <p:cBhvr>
                                        <p:cTn id="22" dur="1" fill="hold">
                                          <p:stCondLst>
                                            <p:cond delay="499"/>
                                          </p:stCondLst>
                                        </p:cTn>
                                        <p:tgtEl>
                                          <p:spTgt spid="111620"/>
                                        </p:tgtEl>
                                        <p:attrNameLst>
                                          <p:attrName>style.visibility</p:attrName>
                                        </p:attrNameLst>
                                      </p:cBhvr>
                                      <p:to>
                                        <p:strVal val="hidden"/>
                                      </p:to>
                                    </p:set>
                                  </p:childTnLst>
                                </p:cTn>
                              </p:par>
                            </p:childTnLst>
                          </p:cTn>
                        </p:par>
                      </p:childTnLst>
                    </p:cTn>
                  </p:par>
                </p:childTnLst>
              </p:cTn>
              <p:nextCondLst>
                <p:cond evt="onClick" delay="0">
                  <p:tgtEl>
                    <p:spTgt spid="111620"/>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11647"/>
                </p:tgtEl>
              </p:cMediaNode>
            </p:audio>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4" presetClass="exit" presetSubtype="16" fill="hold" grpId="0" nodeType="clickEffect">
                                  <p:stCondLst>
                                    <p:cond delay="0"/>
                                  </p:stCondLst>
                                  <p:childTnLst>
                                    <p:animEffect transition="out" filter="box(i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1618" grpId="0" bldLvl="0" animBg="1"/>
      <p:bldP spid="111620" grpId="0" bldLvl="0" animBg="1"/>
      <p:bldP spid="111631" grpId="0" animBg="1"/>
      <p:bldP spid="17" grpId="0" bldLvl="0" animBg="1"/>
      <p:bldP spid="1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D476B386-7589-4EB6-9857-AEE5A443ED10}"/>
              </a:ext>
            </a:extLst>
          </p:cNvPr>
          <p:cNvPicPr>
            <a:picLocks noChangeAspect="1"/>
          </p:cNvPicPr>
          <p:nvPr/>
        </p:nvPicPr>
        <p:blipFill>
          <a:blip r:embed="rId2">
            <a:extLst>
              <a:ext uri="{28A0092B-C50C-407E-A947-70E740481C1C}">
                <a14:useLocalDpi xmlns:a14="http://schemas.microsoft.com/office/drawing/2010/main" val="0"/>
              </a:ext>
            </a:extLst>
          </a:blip>
          <a:srcRect b="8058"/>
          <a:stretch>
            <a:fillRect/>
          </a:stretch>
        </p:blipFill>
        <p:spPr bwMode="auto">
          <a:xfrm>
            <a:off x="4010" y="0"/>
            <a:ext cx="121879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1EED1B3-DAB2-465A-8082-B1510875DE5E}"/>
              </a:ext>
            </a:extLst>
          </p:cNvPr>
          <p:cNvSpPr/>
          <p:nvPr/>
        </p:nvSpPr>
        <p:spPr>
          <a:xfrm>
            <a:off x="1660468" y="3861049"/>
            <a:ext cx="8756013"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a:ln w="11430"/>
                <a:solidFill>
                  <a:schemeClr val="bg1"/>
                </a:solidFill>
                <a:effectLst>
                  <a:outerShdw blurRad="50800" dist="39000" dir="5460000" algn="tl">
                    <a:srgbClr val="000000">
                      <a:alpha val="38000"/>
                    </a:srgbClr>
                  </a:outerShdw>
                </a:effectLst>
                <a:cs typeface="Arial" panose="020B0604020202020204" pitchFamily="34" charset="0"/>
              </a:rPr>
              <a:t>TRÒ CHƠI  ONG BAY VỀ TỔ</a:t>
            </a:r>
            <a:endParaRPr lang="en-US" sz="4800" dirty="0">
              <a:ln w="11430"/>
              <a:solidFill>
                <a:schemeClr val="bg1"/>
              </a:solidFill>
              <a:effectLst>
                <a:outerShdw blurRad="50800" dist="39000" dir="5460000" algn="tl">
                  <a:srgbClr val="000000">
                    <a:alpha val="38000"/>
                  </a:srgbClr>
                </a:outerShdw>
              </a:effectLst>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Kết quả hình ảnh cho ẢNH GIF"/>
          <p:cNvPicPr>
            <a:picLocks noGrp="1" noChangeAspect="1" noChangeArrowheads="1" noCrop="1"/>
          </p:cNvPicPr>
          <p:nvPr>
            <p:ph sz="half" idx="2"/>
          </p:nvPr>
        </p:nvPicPr>
        <p:blipFill>
          <a:blip r:embed="rId2"/>
          <a:srcRect/>
          <a:stretch>
            <a:fillRect/>
          </a:stretch>
        </p:blipFill>
        <p:spPr bwMode="auto">
          <a:xfrm>
            <a:off x="1637030" y="5857240"/>
            <a:ext cx="1897380" cy="9677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5252" y="33020"/>
            <a:ext cx="12146748" cy="6824980"/>
            <a:chOff x="0" y="0"/>
            <a:chExt cx="12192000" cy="6858000"/>
          </a:xfrm>
        </p:grpSpPr>
        <p:pic>
          <p:nvPicPr>
            <p:cNvPr id="12"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
            <p:cNvPicPr>
              <a:picLocks noChangeAspect="1"/>
            </p:cNvPicPr>
            <p:nvPr/>
          </p:nvPicPr>
          <p:blipFill rotWithShape="1">
            <a:blip r:embed="rId4">
              <a:extLst>
                <a:ext uri="{28A0092B-C50C-407E-A947-70E740481C1C}">
                  <a14:useLocalDpi xmlns:a14="http://schemas.microsoft.com/office/drawing/2010/main" val="0"/>
                </a:ext>
              </a:extLst>
            </a:blip>
            <a:srcRect l="8541" t="35741" r="76042" b="33519"/>
            <a:stretch>
              <a:fillRect/>
            </a:stretch>
          </p:blipFill>
          <p:spPr>
            <a:xfrm>
              <a:off x="1041400" y="2451100"/>
              <a:ext cx="1879600" cy="2108200"/>
            </a:xfrm>
            <a:prstGeom prst="rect">
              <a:avLst/>
            </a:prstGeom>
          </p:spPr>
        </p:pic>
        <p:pic>
          <p:nvPicPr>
            <p:cNvPr id="14" name="2"/>
            <p:cNvPicPr>
              <a:picLocks noChangeAspect="1"/>
            </p:cNvPicPr>
            <p:nvPr/>
          </p:nvPicPr>
          <p:blipFill rotWithShape="1">
            <a:blip r:embed="rId5">
              <a:extLst>
                <a:ext uri="{28A0092B-C50C-407E-A947-70E740481C1C}">
                  <a14:useLocalDpi xmlns:a14="http://schemas.microsoft.com/office/drawing/2010/main" val="0"/>
                </a:ext>
              </a:extLst>
            </a:blip>
            <a:srcRect l="19479" t="9259" r="56875" b="50556"/>
            <a:stretch>
              <a:fillRect/>
            </a:stretch>
          </p:blipFill>
          <p:spPr>
            <a:xfrm>
              <a:off x="2374900" y="635000"/>
              <a:ext cx="2882900" cy="2755900"/>
            </a:xfrm>
            <a:prstGeom prst="rect">
              <a:avLst/>
            </a:prstGeom>
          </p:spPr>
        </p:pic>
        <p:pic>
          <p:nvPicPr>
            <p:cNvPr id="15" name="3"/>
            <p:cNvPicPr>
              <a:picLocks noChangeAspect="1"/>
            </p:cNvPicPr>
            <p:nvPr/>
          </p:nvPicPr>
          <p:blipFill rotWithShape="1">
            <a:blip r:embed="rId6">
              <a:extLst>
                <a:ext uri="{28A0092B-C50C-407E-A947-70E740481C1C}">
                  <a14:useLocalDpi xmlns:a14="http://schemas.microsoft.com/office/drawing/2010/main" val="0"/>
                </a:ext>
              </a:extLst>
            </a:blip>
            <a:srcRect l="37500" t="7407" r="44479" b="52037"/>
            <a:stretch>
              <a:fillRect/>
            </a:stretch>
          </p:blipFill>
          <p:spPr>
            <a:xfrm>
              <a:off x="4572000" y="508000"/>
              <a:ext cx="2197100" cy="2781300"/>
            </a:xfrm>
            <a:prstGeom prst="rect">
              <a:avLst/>
            </a:prstGeom>
          </p:spPr>
        </p:pic>
        <p:pic>
          <p:nvPicPr>
            <p:cNvPr id="16" name="4"/>
            <p:cNvPicPr>
              <a:picLocks noChangeAspect="1"/>
            </p:cNvPicPr>
            <p:nvPr/>
          </p:nvPicPr>
          <p:blipFill rotWithShape="1">
            <a:blip r:embed="rId7">
              <a:extLst>
                <a:ext uri="{28A0092B-C50C-407E-A947-70E740481C1C}">
                  <a14:useLocalDpi xmlns:a14="http://schemas.microsoft.com/office/drawing/2010/main" val="0"/>
                </a:ext>
              </a:extLst>
            </a:blip>
            <a:srcRect l="52396" t="15926" r="33646" b="54630"/>
            <a:stretch>
              <a:fillRect/>
            </a:stretch>
          </p:blipFill>
          <p:spPr>
            <a:xfrm>
              <a:off x="6388100" y="1092200"/>
              <a:ext cx="1701800" cy="2019300"/>
            </a:xfrm>
            <a:prstGeom prst="rect">
              <a:avLst/>
            </a:prstGeom>
          </p:spPr>
        </p:pic>
        <p:pic>
          <p:nvPicPr>
            <p:cNvPr id="17" name="6"/>
            <p:cNvPicPr>
              <a:picLocks noChangeAspect="1"/>
            </p:cNvPicPr>
            <p:nvPr/>
          </p:nvPicPr>
          <p:blipFill rotWithShape="1">
            <a:blip r:embed="rId8">
              <a:extLst>
                <a:ext uri="{28A0092B-C50C-407E-A947-70E740481C1C}">
                  <a14:useLocalDpi xmlns:a14="http://schemas.microsoft.com/office/drawing/2010/main" val="0"/>
                </a:ext>
              </a:extLst>
            </a:blip>
            <a:srcRect l="78333" t="27408" r="7708" b="42222"/>
            <a:stretch>
              <a:fillRect/>
            </a:stretch>
          </p:blipFill>
          <p:spPr>
            <a:xfrm>
              <a:off x="9550400" y="1879600"/>
              <a:ext cx="1701800" cy="2082800"/>
            </a:xfrm>
            <a:prstGeom prst="rect">
              <a:avLst/>
            </a:prstGeom>
          </p:spPr>
        </p:pic>
        <p:pic>
          <p:nvPicPr>
            <p:cNvPr id="18" name="5"/>
            <p:cNvPicPr>
              <a:picLocks noChangeAspect="1"/>
            </p:cNvPicPr>
            <p:nvPr/>
          </p:nvPicPr>
          <p:blipFill rotWithShape="1">
            <a:blip r:embed="rId9">
              <a:extLst>
                <a:ext uri="{28A0092B-C50C-407E-A947-70E740481C1C}">
                  <a14:useLocalDpi xmlns:a14="http://schemas.microsoft.com/office/drawing/2010/main" val="0"/>
                </a:ext>
              </a:extLst>
            </a:blip>
            <a:srcRect l="63750" t="14444" r="19688" b="50000"/>
            <a:stretch>
              <a:fillRect/>
            </a:stretch>
          </p:blipFill>
          <p:spPr>
            <a:xfrm>
              <a:off x="7772400" y="990600"/>
              <a:ext cx="2019300" cy="2438400"/>
            </a:xfrm>
            <a:prstGeom prst="rect">
              <a:avLst/>
            </a:prstGeom>
          </p:spPr>
        </p:pic>
      </p:grpSp>
      <p:sp>
        <p:nvSpPr>
          <p:cNvPr id="19" name="Rectangle 18"/>
          <p:cNvSpPr/>
          <p:nvPr/>
        </p:nvSpPr>
        <p:spPr>
          <a:xfrm>
            <a:off x="3352800" y="3830648"/>
            <a:ext cx="6316153" cy="923330"/>
          </a:xfrm>
          <a:prstGeom prst="rect">
            <a:avLst/>
          </a:prstGeom>
          <a:noFill/>
        </p:spPr>
        <p:txBody>
          <a:bodyPr wrap="none" lIns="91440" tIns="45720" rIns="91440" bIns="45720">
            <a:spAutoFit/>
          </a:bodyPr>
          <a:lstStyle/>
          <a:p>
            <a:pPr algn="ctr"/>
            <a:r>
              <a:rPr lang="en-US" sz="54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Hoạt động thực hành</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cture 16" descr="Kết quả hình ảnh cho ẢNH GIF"/>
          <p:cNvPicPr>
            <a:picLocks noChangeAspect="1" noChangeArrowheads="1" noCrop="1"/>
          </p:cNvPicPr>
          <p:nvPr/>
        </p:nvPicPr>
        <p:blipFill>
          <a:blip r:embed="rId2"/>
          <a:srcRect/>
          <a:stretch>
            <a:fillRect/>
          </a:stretch>
        </p:blipFill>
        <p:spPr bwMode="auto">
          <a:xfrm>
            <a:off x="3534683" y="5778961"/>
            <a:ext cx="2050143" cy="1045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Kết quả hình ảnh cho ẢNH GIF"/>
          <p:cNvPicPr>
            <a:picLocks noChangeAspect="1" noChangeArrowheads="1" noCrop="1"/>
          </p:cNvPicPr>
          <p:nvPr/>
        </p:nvPicPr>
        <p:blipFill>
          <a:blip r:embed="rId2"/>
          <a:srcRect/>
          <a:stretch>
            <a:fillRect/>
          </a:stretch>
        </p:blipFill>
        <p:spPr bwMode="auto">
          <a:xfrm>
            <a:off x="5585098" y="5778961"/>
            <a:ext cx="2050143" cy="1045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Kết quả hình ảnh cho ẢNH GIF"/>
          <p:cNvPicPr>
            <a:picLocks noChangeAspect="1" noChangeArrowheads="1" noCrop="1"/>
          </p:cNvPicPr>
          <p:nvPr/>
        </p:nvPicPr>
        <p:blipFill>
          <a:blip r:embed="rId2"/>
          <a:srcRect/>
          <a:stretch>
            <a:fillRect/>
          </a:stretch>
        </p:blipFill>
        <p:spPr bwMode="auto">
          <a:xfrm>
            <a:off x="7913008" y="5818331"/>
            <a:ext cx="2050143" cy="104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3677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48661">
            <a:extLst>
              <a:ext uri="{FF2B5EF4-FFF2-40B4-BE49-F238E27FC236}">
                <a16:creationId xmlns:a16="http://schemas.microsoft.com/office/drawing/2014/main" id="{8546EC80-1C62-48BF-B853-BDE01A7CC9D0}"/>
              </a:ext>
            </a:extLst>
          </p:cNvPr>
          <p:cNvSpPr txBox="1">
            <a:spLocks noChangeArrowheads="1"/>
          </p:cNvSpPr>
          <p:nvPr/>
        </p:nvSpPr>
        <p:spPr bwMode="auto">
          <a:xfrm>
            <a:off x="838200" y="2743200"/>
            <a:ext cx="10363200" cy="1800225"/>
          </a:xfrm>
          <a:prstGeom prst="rect">
            <a:avLst/>
          </a:prstGeom>
          <a:no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latinLnBrk="1" hangingPunct="1">
              <a:spcBef>
                <a:spcPct val="0"/>
              </a:spcBef>
              <a:buFontTx/>
              <a:buNone/>
              <a:defRPr/>
            </a:pPr>
            <a:r>
              <a:rPr lang="en-US" altLang="en-US" u="sng">
                <a:solidFill>
                  <a:srgbClr val="C00000"/>
                </a:solidFill>
                <a:latin typeface="Arial" panose="020B0604020202020204" pitchFamily="34" charset="0"/>
                <a:cs typeface="Arial" panose="020B0604020202020204" pitchFamily="34" charset="0"/>
              </a:rPr>
              <a:t>Thực hành 1</a:t>
            </a:r>
            <a:r>
              <a:rPr lang="en-US" altLang="en-US">
                <a:solidFill>
                  <a:srgbClr val="002060"/>
                </a:solidFill>
                <a:latin typeface="Arial" panose="020B0604020202020204" pitchFamily="34" charset="0"/>
                <a:cs typeface="Arial" panose="020B0604020202020204" pitchFamily="34" charset="0"/>
              </a:rPr>
              <a:t>: </a:t>
            </a:r>
            <a:r>
              <a:rPr lang="en-US" altLang="en-US">
                <a:solidFill>
                  <a:srgbClr val="FF0000"/>
                </a:solidFill>
                <a:latin typeface="Arial" panose="020B0604020202020204" pitchFamily="34" charset="0"/>
                <a:cs typeface="Arial" panose="020B0604020202020204" pitchFamily="34" charset="0"/>
              </a:rPr>
              <a:t>Em lựa chọn các cách tạo đường chuyển động cho ong và quan sát đường đi của ong như sau:</a:t>
            </a:r>
          </a:p>
          <a:p>
            <a:pPr marL="457200" indent="-457200" algn="just" eaLnBrk="1" latinLnBrk="1" hangingPunct="1">
              <a:spcBef>
                <a:spcPct val="0"/>
              </a:spcBef>
              <a:buFontTx/>
              <a:buChar char="-"/>
              <a:defRPr/>
            </a:pPr>
            <a:r>
              <a:rPr lang="en-US" altLang="en-US" sz="2800">
                <a:solidFill>
                  <a:srgbClr val="002060"/>
                </a:solidFill>
                <a:latin typeface="Arial" panose="020B0604020202020204" pitchFamily="34" charset="0"/>
                <a:cs typeface="Arial" panose="020B0604020202020204" pitchFamily="34" charset="0"/>
              </a:rPr>
              <a:t>Chọn hiệu ứng Diagonal Down Right;</a:t>
            </a:r>
          </a:p>
          <a:p>
            <a:pPr marL="457200" indent="-457200" algn="just" eaLnBrk="1" latinLnBrk="1" hangingPunct="1">
              <a:spcBef>
                <a:spcPct val="0"/>
              </a:spcBef>
              <a:buFontTx/>
              <a:buChar char="-"/>
              <a:defRPr/>
            </a:pPr>
            <a:r>
              <a:rPr lang="en-US" altLang="en-US" sz="2800">
                <a:solidFill>
                  <a:srgbClr val="002060"/>
                </a:solidFill>
                <a:latin typeface="Arial" panose="020B0604020202020204" pitchFamily="34" charset="0"/>
                <a:cs typeface="Arial" panose="020B0604020202020204" pitchFamily="34" charset="0"/>
              </a:rPr>
              <a:t>Chọn hiệu ứng Diagonal Up Right;</a:t>
            </a:r>
          </a:p>
          <a:p>
            <a:pPr marL="457200" indent="-457200" algn="just" eaLnBrk="1" latinLnBrk="1" hangingPunct="1">
              <a:spcBef>
                <a:spcPct val="0"/>
              </a:spcBef>
              <a:buFontTx/>
              <a:buChar char="-"/>
              <a:defRPr/>
            </a:pPr>
            <a:r>
              <a:rPr lang="en-US" altLang="en-US" sz="2800">
                <a:solidFill>
                  <a:srgbClr val="002060"/>
                </a:solidFill>
                <a:latin typeface="Arial" panose="020B0604020202020204" pitchFamily="34" charset="0"/>
                <a:cs typeface="Arial" panose="020B0604020202020204" pitchFamily="34" charset="0"/>
              </a:rPr>
              <a:t>Chọn hiệu ứng Down;</a:t>
            </a:r>
          </a:p>
          <a:p>
            <a:pPr marL="457200" indent="-457200" algn="just" eaLnBrk="1" latinLnBrk="1" hangingPunct="1">
              <a:spcBef>
                <a:spcPct val="0"/>
              </a:spcBef>
              <a:buFontTx/>
              <a:buChar char="-"/>
              <a:defRPr/>
            </a:pPr>
            <a:r>
              <a:rPr lang="en-US" altLang="en-US" sz="2800">
                <a:solidFill>
                  <a:srgbClr val="002060"/>
                </a:solidFill>
                <a:latin typeface="Arial" panose="020B0604020202020204" pitchFamily="34" charset="0"/>
                <a:cs typeface="Arial" panose="020B0604020202020204" pitchFamily="34" charset="0"/>
              </a:rPr>
              <a:t>Chọn hiệu ứng Left;</a:t>
            </a:r>
          </a:p>
          <a:p>
            <a:pPr marL="457200" indent="-457200" algn="just" eaLnBrk="1" latinLnBrk="1" hangingPunct="1">
              <a:spcBef>
                <a:spcPct val="0"/>
              </a:spcBef>
              <a:buFontTx/>
              <a:buChar char="-"/>
              <a:defRPr/>
            </a:pPr>
            <a:r>
              <a:rPr lang="en-US" altLang="en-US" sz="2800">
                <a:solidFill>
                  <a:srgbClr val="002060"/>
                </a:solidFill>
                <a:latin typeface="Arial" panose="020B0604020202020204" pitchFamily="34" charset="0"/>
                <a:cs typeface="Arial" panose="020B0604020202020204" pitchFamily="34" charset="0"/>
              </a:rPr>
              <a:t>Chọn hiệu ứng Right;</a:t>
            </a:r>
          </a:p>
          <a:p>
            <a:pPr marL="457200" indent="-457200" algn="just" eaLnBrk="1" latinLnBrk="1" hangingPunct="1">
              <a:spcBef>
                <a:spcPct val="0"/>
              </a:spcBef>
              <a:buFontTx/>
              <a:buChar char="-"/>
              <a:defRPr/>
            </a:pPr>
            <a:r>
              <a:rPr lang="en-US" altLang="en-US" sz="2800">
                <a:solidFill>
                  <a:srgbClr val="002060"/>
                </a:solidFill>
                <a:latin typeface="Arial" panose="020B0604020202020204" pitchFamily="34" charset="0"/>
                <a:cs typeface="Arial" panose="020B0604020202020204" pitchFamily="34" charset="0"/>
              </a:rPr>
              <a:t>Chọn hiệu ứng Up.</a:t>
            </a:r>
          </a:p>
          <a:p>
            <a:pPr marL="457200" indent="-457200" algn="just" eaLnBrk="1" latinLnBrk="1" hangingPunct="1">
              <a:spcBef>
                <a:spcPct val="0"/>
              </a:spcBef>
              <a:buFontTx/>
              <a:buChar char="-"/>
              <a:defRPr/>
            </a:pPr>
            <a:endParaRPr lang="en-US" altLang="en-US" sz="2800">
              <a:solidFill>
                <a:srgbClr val="002060"/>
              </a:solidFill>
              <a:latin typeface="Arial" panose="020B0604020202020204" pitchFamily="34" charset="0"/>
              <a:cs typeface="Arial" panose="020B0604020202020204" pitchFamily="34" charset="0"/>
            </a:endParaRPr>
          </a:p>
          <a:p>
            <a:pPr marL="457200" indent="-457200" algn="just" eaLnBrk="1" latinLnBrk="1" hangingPunct="1">
              <a:spcBef>
                <a:spcPct val="0"/>
              </a:spcBef>
              <a:buFontTx/>
              <a:buChar char="-"/>
              <a:defRPr/>
            </a:pPr>
            <a:endParaRPr lang="en-US" altLang="en-US" sz="2800">
              <a:solidFill>
                <a:srgbClr val="002060"/>
              </a:solidFill>
              <a:latin typeface="Arial" panose="020B0604020202020204" pitchFamily="34" charset="0"/>
              <a:cs typeface="Arial" panose="020B0604020202020204" pitchFamily="34" charset="0"/>
            </a:endParaRPr>
          </a:p>
          <a:p>
            <a:pPr marL="457200" indent="-457200" algn="just" eaLnBrk="1" latinLnBrk="1" hangingPunct="1">
              <a:spcBef>
                <a:spcPct val="0"/>
              </a:spcBef>
              <a:buFontTx/>
              <a:buChar char="-"/>
              <a:defRPr/>
            </a:pPr>
            <a:endParaRPr lang="en-US" altLang="en-US" sz="2800">
              <a:solidFill>
                <a:srgbClr val="002060"/>
              </a:solidFill>
              <a:latin typeface="Arial" panose="020B0604020202020204" pitchFamily="34" charset="0"/>
              <a:cs typeface="Arial" panose="020B0604020202020204" pitchFamily="34" charset="0"/>
            </a:endParaRPr>
          </a:p>
          <a:p>
            <a:pPr algn="just" eaLnBrk="1" latinLnBrk="1" hangingPunct="1">
              <a:spcBef>
                <a:spcPct val="0"/>
              </a:spcBef>
              <a:buFontTx/>
              <a:buNone/>
              <a:defRPr/>
            </a:pPr>
            <a:endParaRPr lang="en-US" altLang="en-US" sz="28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107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a:extLst>
              <a:ext uri="{FF2B5EF4-FFF2-40B4-BE49-F238E27FC236}">
                <a16:creationId xmlns:a16="http://schemas.microsoft.com/office/drawing/2014/main" id="{A6910C5E-CA1A-45CC-9210-0415CA582F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1700214"/>
            <a:ext cx="38163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38208DE-AB7A-43F7-863D-1476F7A24E9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6550" y="1"/>
            <a:ext cx="1079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5FD9B19-346A-4F66-A247-81D82CCFF419}"/>
              </a:ext>
            </a:extLst>
          </p:cNvPr>
          <p:cNvPicPr>
            <a:picLocks noChangeAspect="1"/>
          </p:cNvPicPr>
          <p:nvPr/>
        </p:nvPicPr>
        <p:blipFill>
          <a:blip r:embed="rId4" cstate="print">
            <a:clrChange>
              <a:clrFrom>
                <a:srgbClr val="FFFFFF"/>
              </a:clrFrom>
              <a:clrTo>
                <a:srgbClr val="FFFFFF">
                  <a:alpha val="0"/>
                </a:srgbClr>
              </a:clrTo>
            </a:clrChange>
            <a:duotone>
              <a:prstClr val="black"/>
              <a:srgbClr val="C00000">
                <a:tint val="45000"/>
                <a:satMod val="400000"/>
              </a:srgbClr>
            </a:duotone>
          </a:blip>
          <a:stretch>
            <a:fillRect/>
          </a:stretch>
        </p:blipFill>
        <p:spPr>
          <a:xfrm>
            <a:off x="2967761" y="1281472"/>
            <a:ext cx="1078260" cy="1078260"/>
          </a:xfrm>
          <a:prstGeom prst="rect">
            <a:avLst/>
          </a:prstGeom>
        </p:spPr>
      </p:pic>
      <p:pic>
        <p:nvPicPr>
          <p:cNvPr id="9" name="Picture 8">
            <a:extLst>
              <a:ext uri="{FF2B5EF4-FFF2-40B4-BE49-F238E27FC236}">
                <a16:creationId xmlns:a16="http://schemas.microsoft.com/office/drawing/2014/main" id="{94945F3D-A242-423A-BC1F-61CB6F919478}"/>
              </a:ext>
            </a:extLst>
          </p:cNvPr>
          <p:cNvPicPr>
            <a:picLocks noChangeAspect="1"/>
          </p:cNvPicPr>
          <p:nvPr/>
        </p:nvPicPr>
        <p:blipFill>
          <a:blip r:embed="rId4" cstate="print">
            <a:clrChange>
              <a:clrFrom>
                <a:srgbClr val="FFFFFF"/>
              </a:clrFrom>
              <a:clrTo>
                <a:srgbClr val="FFFFFF">
                  <a:alpha val="0"/>
                </a:srgbClr>
              </a:clrTo>
            </a:clrChange>
            <a:duotone>
              <a:prstClr val="black"/>
              <a:srgbClr val="7030A0">
                <a:tint val="45000"/>
                <a:satMod val="400000"/>
              </a:srgbClr>
            </a:duotone>
          </a:blip>
          <a:stretch>
            <a:fillRect/>
          </a:stretch>
        </p:blipFill>
        <p:spPr>
          <a:xfrm>
            <a:off x="2094994" y="5517232"/>
            <a:ext cx="1078260" cy="1078260"/>
          </a:xfrm>
          <a:prstGeom prst="rect">
            <a:avLst/>
          </a:prstGeom>
        </p:spPr>
      </p:pic>
      <p:pic>
        <p:nvPicPr>
          <p:cNvPr id="10" name="Picture 9">
            <a:extLst>
              <a:ext uri="{FF2B5EF4-FFF2-40B4-BE49-F238E27FC236}">
                <a16:creationId xmlns:a16="http://schemas.microsoft.com/office/drawing/2014/main" id="{5708C2B4-F22A-4BE4-A202-ADE6B70C11CB}"/>
              </a:ext>
            </a:extLst>
          </p:cNvPr>
          <p:cNvPicPr>
            <a:picLocks noChangeAspect="1"/>
          </p:cNvPicPr>
          <p:nvPr/>
        </p:nvPicPr>
        <p:blipFill>
          <a:blip r:embed="rId4" cstate="print">
            <a:clrChange>
              <a:clrFrom>
                <a:srgbClr val="FFFFFF"/>
              </a:clrFrom>
              <a:clrTo>
                <a:srgbClr val="FFFFFF">
                  <a:alpha val="0"/>
                </a:srgbClr>
              </a:clrTo>
            </a:clrChange>
            <a:duotone>
              <a:prstClr val="black"/>
              <a:srgbClr val="0070C0">
                <a:tint val="45000"/>
                <a:satMod val="400000"/>
              </a:srgbClr>
            </a:duotone>
          </a:blip>
          <a:stretch>
            <a:fillRect/>
          </a:stretch>
        </p:blipFill>
        <p:spPr>
          <a:xfrm rot="5400000" flipH="1">
            <a:off x="6203877" y="5877272"/>
            <a:ext cx="1078260" cy="1078260"/>
          </a:xfrm>
          <a:prstGeom prst="rect">
            <a:avLst/>
          </a:prstGeom>
        </p:spPr>
      </p:pic>
      <p:pic>
        <p:nvPicPr>
          <p:cNvPr id="11" name="Picture 10">
            <a:extLst>
              <a:ext uri="{FF2B5EF4-FFF2-40B4-BE49-F238E27FC236}">
                <a16:creationId xmlns:a16="http://schemas.microsoft.com/office/drawing/2014/main" id="{450BD5F2-2C04-4223-8B75-737D88D18DE7}"/>
              </a:ext>
            </a:extLst>
          </p:cNvPr>
          <p:cNvPicPr>
            <a:picLocks noChangeAspect="1"/>
          </p:cNvPicPr>
          <p:nvPr/>
        </p:nvPicPr>
        <p:blipFill>
          <a:blip r:embed="rId4" cstate="print">
            <a:clrChange>
              <a:clrFrom>
                <a:srgbClr val="FFFFFF"/>
              </a:clrFrom>
              <a:clrTo>
                <a:srgbClr val="FFFFFF">
                  <a:alpha val="0"/>
                </a:srgbClr>
              </a:clrTo>
            </a:clrChange>
            <a:duotone>
              <a:prstClr val="black"/>
              <a:srgbClr val="009900">
                <a:tint val="45000"/>
                <a:satMod val="400000"/>
              </a:srgbClr>
            </a:duotone>
          </a:blip>
          <a:stretch>
            <a:fillRect/>
          </a:stretch>
        </p:blipFill>
        <p:spPr>
          <a:xfrm>
            <a:off x="1919536" y="3212976"/>
            <a:ext cx="1078260" cy="1078260"/>
          </a:xfrm>
          <a:prstGeom prst="rect">
            <a:avLst/>
          </a:prstGeom>
        </p:spPr>
      </p:pic>
      <p:pic>
        <p:nvPicPr>
          <p:cNvPr id="12" name="Picture 11">
            <a:extLst>
              <a:ext uri="{FF2B5EF4-FFF2-40B4-BE49-F238E27FC236}">
                <a16:creationId xmlns:a16="http://schemas.microsoft.com/office/drawing/2014/main" id="{6692A27C-2207-40ED-8837-94D595EBE189}"/>
              </a:ext>
            </a:extLst>
          </p:cNvPr>
          <p:cNvPicPr>
            <a:picLocks noChangeAspect="1"/>
          </p:cNvPicPr>
          <p:nvPr/>
        </p:nvPicPr>
        <p:blipFill>
          <a:blip r:embed="rId5">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8472488" y="3284538"/>
            <a:ext cx="10779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E07CA18C-6AA7-41A5-BD42-753A88B03D9B}"/>
              </a:ext>
            </a:extLst>
          </p:cNvPr>
          <p:cNvSpPr txBox="1">
            <a:spLocks noChangeArrowheads="1"/>
          </p:cNvSpPr>
          <p:nvPr/>
        </p:nvSpPr>
        <p:spPr bwMode="auto">
          <a:xfrm>
            <a:off x="7281863" y="-74613"/>
            <a:ext cx="361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r>
              <a:rPr lang="en-US" altLang="en-US" sz="2400"/>
              <a:t>1. Diagonal Down Right</a:t>
            </a:r>
          </a:p>
        </p:txBody>
      </p:sp>
      <p:sp>
        <p:nvSpPr>
          <p:cNvPr id="14" name="TextBox 13">
            <a:extLst>
              <a:ext uri="{FF2B5EF4-FFF2-40B4-BE49-F238E27FC236}">
                <a16:creationId xmlns:a16="http://schemas.microsoft.com/office/drawing/2014/main" id="{982B549A-F717-486D-B281-83D64A6230A6}"/>
              </a:ext>
            </a:extLst>
          </p:cNvPr>
          <p:cNvSpPr txBox="1">
            <a:spLocks noChangeArrowheads="1"/>
          </p:cNvSpPr>
          <p:nvPr/>
        </p:nvSpPr>
        <p:spPr bwMode="auto">
          <a:xfrm>
            <a:off x="7304088" y="32385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r>
              <a:rPr lang="en-US" altLang="en-US" sz="2400"/>
              <a:t>2. Diagonal Up Right</a:t>
            </a:r>
          </a:p>
        </p:txBody>
      </p:sp>
      <p:sp>
        <p:nvSpPr>
          <p:cNvPr id="15" name="TextBox 14">
            <a:extLst>
              <a:ext uri="{FF2B5EF4-FFF2-40B4-BE49-F238E27FC236}">
                <a16:creationId xmlns:a16="http://schemas.microsoft.com/office/drawing/2014/main" id="{EDD8849C-B9A3-4DA5-B7C2-7810BF53ED15}"/>
              </a:ext>
            </a:extLst>
          </p:cNvPr>
          <p:cNvSpPr txBox="1">
            <a:spLocks noChangeArrowheads="1"/>
          </p:cNvSpPr>
          <p:nvPr/>
        </p:nvSpPr>
        <p:spPr bwMode="auto">
          <a:xfrm>
            <a:off x="7315201" y="696913"/>
            <a:ext cx="3698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r>
              <a:rPr lang="en-US" altLang="en-US" sz="2400"/>
              <a:t>3. Down</a:t>
            </a:r>
          </a:p>
        </p:txBody>
      </p:sp>
      <p:sp>
        <p:nvSpPr>
          <p:cNvPr id="16" name="TextBox 15">
            <a:extLst>
              <a:ext uri="{FF2B5EF4-FFF2-40B4-BE49-F238E27FC236}">
                <a16:creationId xmlns:a16="http://schemas.microsoft.com/office/drawing/2014/main" id="{630AD781-D860-4B30-B82E-23EB9A4F815F}"/>
              </a:ext>
            </a:extLst>
          </p:cNvPr>
          <p:cNvSpPr txBox="1">
            <a:spLocks noChangeArrowheads="1"/>
          </p:cNvSpPr>
          <p:nvPr/>
        </p:nvSpPr>
        <p:spPr bwMode="auto">
          <a:xfrm>
            <a:off x="7315200" y="1050926"/>
            <a:ext cx="372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r>
              <a:rPr lang="en-US" altLang="en-US" sz="2400"/>
              <a:t>4. Left </a:t>
            </a:r>
          </a:p>
        </p:txBody>
      </p:sp>
      <p:sp>
        <p:nvSpPr>
          <p:cNvPr id="17" name="TextBox 16">
            <a:extLst>
              <a:ext uri="{FF2B5EF4-FFF2-40B4-BE49-F238E27FC236}">
                <a16:creationId xmlns:a16="http://schemas.microsoft.com/office/drawing/2014/main" id="{BF27B99E-C5C4-4299-9409-A0F7863F8280}"/>
              </a:ext>
            </a:extLst>
          </p:cNvPr>
          <p:cNvSpPr txBox="1">
            <a:spLocks noChangeArrowheads="1"/>
          </p:cNvSpPr>
          <p:nvPr/>
        </p:nvSpPr>
        <p:spPr bwMode="auto">
          <a:xfrm>
            <a:off x="7327901" y="1408114"/>
            <a:ext cx="3749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r>
              <a:rPr lang="en-US" altLang="en-US" sz="2400"/>
              <a:t>5. Right </a:t>
            </a:r>
          </a:p>
        </p:txBody>
      </p:sp>
      <p:sp>
        <p:nvSpPr>
          <p:cNvPr id="18" name="TextBox 17">
            <a:extLst>
              <a:ext uri="{FF2B5EF4-FFF2-40B4-BE49-F238E27FC236}">
                <a16:creationId xmlns:a16="http://schemas.microsoft.com/office/drawing/2014/main" id="{4DD6A8DD-62D2-47C3-AE69-63BB2B6758EA}"/>
              </a:ext>
            </a:extLst>
          </p:cNvPr>
          <p:cNvSpPr txBox="1">
            <a:spLocks noChangeArrowheads="1"/>
          </p:cNvSpPr>
          <p:nvPr/>
        </p:nvSpPr>
        <p:spPr bwMode="auto">
          <a:xfrm>
            <a:off x="7327900" y="1757364"/>
            <a:ext cx="3278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r>
              <a:rPr lang="en-US" altLang="en-US" sz="2400"/>
              <a:t>6. Up </a:t>
            </a:r>
          </a:p>
        </p:txBody>
      </p:sp>
      <p:sp>
        <p:nvSpPr>
          <p:cNvPr id="17423" name="Rectangle 1">
            <a:extLst>
              <a:ext uri="{FF2B5EF4-FFF2-40B4-BE49-F238E27FC236}">
                <a16:creationId xmlns:a16="http://schemas.microsoft.com/office/drawing/2014/main" id="{AC51A024-E918-4E35-8394-F084508BCEE9}"/>
              </a:ext>
            </a:extLst>
          </p:cNvPr>
          <p:cNvSpPr>
            <a:spLocks noChangeArrowheads="1"/>
          </p:cNvSpPr>
          <p:nvPr/>
        </p:nvSpPr>
        <p:spPr bwMode="auto">
          <a:xfrm>
            <a:off x="1465262" y="-9525"/>
            <a:ext cx="3551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r>
              <a:rPr lang="en-US" altLang="en-US" sz="2400">
                <a:solidFill>
                  <a:srgbClr val="C00000"/>
                </a:solidFill>
                <a:cs typeface="Arial" panose="020B0604020202020204" pitchFamily="34" charset="0"/>
              </a:rPr>
              <a:t>Chọn chuyển động bay của ông khi về tổ</a:t>
            </a:r>
            <a:endParaRPr lang="en-US" altLang="en-US" sz="24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2.77778E-7 2.22222E-6 L 0.22014 0.21366 " pathEditMode="relative" rAng="0" ptsTypes="AA">
                                      <p:cBhvr>
                                        <p:cTn id="6" dur="2000" fill="hold"/>
                                        <p:tgtEl>
                                          <p:spTgt spid="8"/>
                                        </p:tgtEl>
                                        <p:attrNameLst>
                                          <p:attrName>ppt_x</p:attrName>
                                          <p:attrName>ppt_y</p:attrName>
                                        </p:attrNameLst>
                                      </p:cBhvr>
                                      <p:rCtr x="11007" y="10671"/>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chemeClr val="accent2"/>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path" presetSubtype="0" accel="50000" decel="50000" fill="hold" nodeType="clickEffect">
                                  <p:stCondLst>
                                    <p:cond delay="0"/>
                                  </p:stCondLst>
                                  <p:childTnLst>
                                    <p:animMotion origin="layout" path="M 1.11022E-16 1.11111E-6 L -0.25625 0.00555 " pathEditMode="relative" rAng="0" ptsTypes="AA">
                                      <p:cBhvr>
                                        <p:cTn id="16" dur="2000" fill="hold"/>
                                        <p:tgtEl>
                                          <p:spTgt spid="12"/>
                                        </p:tgtEl>
                                        <p:attrNameLst>
                                          <p:attrName>ppt_x</p:attrName>
                                          <p:attrName>ppt_y</p:attrName>
                                        </p:attrNameLst>
                                      </p:cBhvr>
                                      <p:rCtr x="-12812" y="278"/>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mph" presetSubtype="2" fill="hold" grpId="0" nodeType="clickEffect">
                                  <p:stCondLst>
                                    <p:cond delay="100"/>
                                  </p:stCondLst>
                                  <p:childTnLst>
                                    <p:animClr clrSpc="rgb" dir="cw">
                                      <p:cBhvr>
                                        <p:cTn id="20" dur="2000" fill="hold"/>
                                        <p:tgtEl>
                                          <p:spTgt spid="16"/>
                                        </p:tgtEl>
                                        <p:attrNameLst>
                                          <p:attrName>fillcolor</p:attrName>
                                        </p:attrNameLst>
                                      </p:cBhvr>
                                      <p:to>
                                        <a:srgbClr val="7F7F7F"/>
                                      </p:to>
                                    </p:animClr>
                                    <p:set>
                                      <p:cBhvr>
                                        <p:cTn id="21" dur="2000" fill="hold"/>
                                        <p:tgtEl>
                                          <p:spTgt spid="16"/>
                                        </p:tgtEl>
                                        <p:attrNameLst>
                                          <p:attrName>fill.type</p:attrName>
                                        </p:attrNameLst>
                                      </p:cBhvr>
                                      <p:to>
                                        <p:strVal val="solid"/>
                                      </p:to>
                                    </p:set>
                                    <p:set>
                                      <p:cBhvr>
                                        <p:cTn id="22" dur="2000" fill="hold"/>
                                        <p:tgtEl>
                                          <p:spTgt spid="16"/>
                                        </p:tgtEl>
                                        <p:attrNameLst>
                                          <p:attrName>fill.on</p:attrName>
                                        </p:attrNameLst>
                                      </p:cBhvr>
                                      <p:to>
                                        <p:strVal val="tru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6" presetClass="path" presetSubtype="0" accel="50000" decel="50000" fill="hold" nodeType="clickEffect">
                                  <p:stCondLst>
                                    <p:cond delay="0"/>
                                  </p:stCondLst>
                                  <p:childTnLst>
                                    <p:animMotion origin="layout" path="M -4.16667E-6 -1.85185E-6 L 0.37118 -0.25741 " pathEditMode="relative" rAng="0" ptsTypes="AA">
                                      <p:cBhvr>
                                        <p:cTn id="26" dur="2000" fill="hold"/>
                                        <p:tgtEl>
                                          <p:spTgt spid="9"/>
                                        </p:tgtEl>
                                        <p:attrNameLst>
                                          <p:attrName>ppt_x</p:attrName>
                                          <p:attrName>ppt_y</p:attrName>
                                        </p:attrNameLst>
                                      </p:cBhvr>
                                      <p:rCtr x="18559" y="-12870"/>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mph" presetSubtype="2" fill="hold" nodeType="clickEffect">
                                  <p:stCondLst>
                                    <p:cond delay="0"/>
                                  </p:stCondLst>
                                  <p:childTnLst>
                                    <p:animClr clrSpc="rgb" dir="cw">
                                      <p:cBhvr>
                                        <p:cTn id="30" dur="2000" fill="hold"/>
                                        <p:tgtEl>
                                          <p:spTgt spid="14"/>
                                        </p:tgtEl>
                                        <p:attrNameLst>
                                          <p:attrName>fillcolor</p:attrName>
                                        </p:attrNameLst>
                                      </p:cBhvr>
                                      <p:to>
                                        <a:srgbClr val="7030A0"/>
                                      </p:to>
                                    </p:animClr>
                                    <p:set>
                                      <p:cBhvr>
                                        <p:cTn id="31" dur="2000" fill="hold"/>
                                        <p:tgtEl>
                                          <p:spTgt spid="14"/>
                                        </p:tgtEl>
                                        <p:attrNameLst>
                                          <p:attrName>fill.type</p:attrName>
                                        </p:attrNameLst>
                                      </p:cBhvr>
                                      <p:to>
                                        <p:strVal val="solid"/>
                                      </p:to>
                                    </p:set>
                                    <p:set>
                                      <p:cBhvr>
                                        <p:cTn id="32" dur="2000" fill="hold"/>
                                        <p:tgtEl>
                                          <p:spTgt spid="14"/>
                                        </p:tgtEl>
                                        <p:attrNameLst>
                                          <p:attrName>fill.on</p:attrName>
                                        </p:attrNameLst>
                                      </p:cBhvr>
                                      <p:to>
                                        <p:strVal val="tru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63" presetClass="path" presetSubtype="0" accel="50000" decel="50000" fill="hold" nodeType="clickEffect">
                                  <p:stCondLst>
                                    <p:cond delay="0"/>
                                  </p:stCondLst>
                                  <p:childTnLst>
                                    <p:animMotion origin="layout" path="M -3.33333E-6 -7.40741E-7 L 0.32709 0.00556 " pathEditMode="relative" rAng="0" ptsTypes="AA">
                                      <p:cBhvr>
                                        <p:cTn id="36" dur="2000" fill="hold"/>
                                        <p:tgtEl>
                                          <p:spTgt spid="11"/>
                                        </p:tgtEl>
                                        <p:attrNameLst>
                                          <p:attrName>ppt_x</p:attrName>
                                          <p:attrName>ppt_y</p:attrName>
                                        </p:attrNameLst>
                                      </p:cBhvr>
                                      <p:rCtr x="16354" y="278"/>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17"/>
                                        </p:tgtEl>
                                        <p:attrNameLst>
                                          <p:attrName>fillcolor</p:attrName>
                                        </p:attrNameLst>
                                      </p:cBhvr>
                                      <p:to>
                                        <a:srgbClr val="006600"/>
                                      </p:to>
                                    </p:animClr>
                                    <p:set>
                                      <p:cBhvr>
                                        <p:cTn id="41" dur="2000" fill="hold"/>
                                        <p:tgtEl>
                                          <p:spTgt spid="17"/>
                                        </p:tgtEl>
                                        <p:attrNameLst>
                                          <p:attrName>fill.type</p:attrName>
                                        </p:attrNameLst>
                                      </p:cBhvr>
                                      <p:to>
                                        <p:strVal val="solid"/>
                                      </p:to>
                                    </p:set>
                                    <p:set>
                                      <p:cBhvr>
                                        <p:cTn id="42" dur="2000" fill="hold"/>
                                        <p:tgtEl>
                                          <p:spTgt spid="17"/>
                                        </p:tgtEl>
                                        <p:attrNameLst>
                                          <p:attrName>fill.on</p:attrName>
                                        </p:attrNameLst>
                                      </p:cBhvr>
                                      <p:to>
                                        <p:strVal val="tru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64" presetClass="path" presetSubtype="0" accel="50000" decel="50000" fill="hold" nodeType="clickEffect">
                                  <p:stCondLst>
                                    <p:cond delay="0"/>
                                  </p:stCondLst>
                                  <p:childTnLst>
                                    <p:animMotion origin="layout" path="M 2.77778E-7 3.33333E-6 L -0.00764 -0.30973 " pathEditMode="relative" rAng="0" ptsTypes="AA">
                                      <p:cBhvr>
                                        <p:cTn id="46" dur="2000" fill="hold"/>
                                        <p:tgtEl>
                                          <p:spTgt spid="10"/>
                                        </p:tgtEl>
                                        <p:attrNameLst>
                                          <p:attrName>ppt_x</p:attrName>
                                          <p:attrName>ppt_y</p:attrName>
                                        </p:attrNameLst>
                                      </p:cBhvr>
                                      <p:rCtr x="-382" y="-15486"/>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mph" presetSubtype="2" fill="hold" nodeType="clickEffect">
                                  <p:stCondLst>
                                    <p:cond delay="0"/>
                                  </p:stCondLst>
                                  <p:childTnLst>
                                    <p:animClr clrSpc="rgb" dir="cw">
                                      <p:cBhvr>
                                        <p:cTn id="50" dur="2000" fill="hold"/>
                                        <p:tgtEl>
                                          <p:spTgt spid="18"/>
                                        </p:tgtEl>
                                        <p:attrNameLst>
                                          <p:attrName>fillcolor</p:attrName>
                                        </p:attrNameLst>
                                      </p:cBhvr>
                                      <p:to>
                                        <a:srgbClr val="00B0F0"/>
                                      </p:to>
                                    </p:animClr>
                                    <p:set>
                                      <p:cBhvr>
                                        <p:cTn id="51" dur="2000" fill="hold"/>
                                        <p:tgtEl>
                                          <p:spTgt spid="18"/>
                                        </p:tgtEl>
                                        <p:attrNameLst>
                                          <p:attrName>fill.type</p:attrName>
                                        </p:attrNameLst>
                                      </p:cBhvr>
                                      <p:to>
                                        <p:strVal val="solid"/>
                                      </p:to>
                                    </p:set>
                                    <p:set>
                                      <p:cBhvr>
                                        <p:cTn id="52" dur="2000" fill="hold"/>
                                        <p:tgtEl>
                                          <p:spTgt spid="18"/>
                                        </p:tgtEl>
                                        <p:attrNameLst>
                                          <p:attrName>fill.on</p:attrName>
                                        </p:attrNameLst>
                                      </p:cBhvr>
                                      <p:to>
                                        <p:strVal val="tru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path" presetSubtype="0" accel="50000" decel="50000" fill="hold" nodeType="clickEffect">
                                  <p:stCondLst>
                                    <p:cond delay="0"/>
                                  </p:stCondLst>
                                  <p:childTnLst>
                                    <p:animMotion origin="layout" path="M -0.03212 0.01158 L -0.02014 0.32199 " pathEditMode="relative" rAng="0" ptsTypes="AA">
                                      <p:cBhvr>
                                        <p:cTn id="56" dur="2000" fill="hold"/>
                                        <p:tgtEl>
                                          <p:spTgt spid="7"/>
                                        </p:tgtEl>
                                        <p:attrNameLst>
                                          <p:attrName>ppt_x</p:attrName>
                                          <p:attrName>ppt_y</p:attrName>
                                        </p:attrNameLst>
                                      </p:cBhvr>
                                      <p:rCtr x="590" y="15509"/>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mph" presetSubtype="2" fill="hold" nodeType="clickEffect">
                                  <p:stCondLst>
                                    <p:cond delay="0"/>
                                  </p:stCondLst>
                                  <p:childTnLst>
                                    <p:animClr clrSpc="rgb" dir="cw">
                                      <p:cBhvr>
                                        <p:cTn id="60" dur="2000" fill="hold"/>
                                        <p:tgtEl>
                                          <p:spTgt spid="15"/>
                                        </p:tgtEl>
                                        <p:attrNameLst>
                                          <p:attrName>fillcolor</p:attrName>
                                        </p:attrNameLst>
                                      </p:cBhvr>
                                      <p:to>
                                        <a:srgbClr val="FFFF00"/>
                                      </p:to>
                                    </p:animClr>
                                    <p:set>
                                      <p:cBhvr>
                                        <p:cTn id="61" dur="2000" fill="hold"/>
                                        <p:tgtEl>
                                          <p:spTgt spid="15"/>
                                        </p:tgtEl>
                                        <p:attrNameLst>
                                          <p:attrName>fill.type</p:attrName>
                                        </p:attrNameLst>
                                      </p:cBhvr>
                                      <p:to>
                                        <p:strVal val="solid"/>
                                      </p:to>
                                    </p:set>
                                    <p:set>
                                      <p:cBhvr>
                                        <p:cTn id="62"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Kết quả hình ảnh cho ẢNH GIF"/>
          <p:cNvPicPr>
            <a:picLocks noGrp="1" noChangeAspect="1" noChangeArrowheads="1" noCrop="1"/>
          </p:cNvPicPr>
          <p:nvPr>
            <p:ph sz="half" idx="2"/>
          </p:nvPr>
        </p:nvPicPr>
        <p:blipFill>
          <a:blip r:embed="rId2"/>
          <a:srcRect/>
          <a:stretch>
            <a:fillRect/>
          </a:stretch>
        </p:blipFill>
        <p:spPr bwMode="auto">
          <a:xfrm>
            <a:off x="1637030" y="5857240"/>
            <a:ext cx="1897380" cy="9677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5252" y="33020"/>
            <a:ext cx="12146748" cy="6824980"/>
            <a:chOff x="0" y="0"/>
            <a:chExt cx="12192000" cy="6858000"/>
          </a:xfrm>
        </p:grpSpPr>
        <p:pic>
          <p:nvPicPr>
            <p:cNvPr id="12"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
            <p:cNvPicPr>
              <a:picLocks noChangeAspect="1"/>
            </p:cNvPicPr>
            <p:nvPr/>
          </p:nvPicPr>
          <p:blipFill rotWithShape="1">
            <a:blip r:embed="rId4">
              <a:extLst>
                <a:ext uri="{28A0092B-C50C-407E-A947-70E740481C1C}">
                  <a14:useLocalDpi xmlns:a14="http://schemas.microsoft.com/office/drawing/2010/main" val="0"/>
                </a:ext>
              </a:extLst>
            </a:blip>
            <a:srcRect l="8541" t="35741" r="76042" b="33519"/>
            <a:stretch>
              <a:fillRect/>
            </a:stretch>
          </p:blipFill>
          <p:spPr>
            <a:xfrm>
              <a:off x="1041400" y="2451100"/>
              <a:ext cx="1879600" cy="2108200"/>
            </a:xfrm>
            <a:prstGeom prst="rect">
              <a:avLst/>
            </a:prstGeom>
          </p:spPr>
        </p:pic>
        <p:pic>
          <p:nvPicPr>
            <p:cNvPr id="14" name="2"/>
            <p:cNvPicPr>
              <a:picLocks noChangeAspect="1"/>
            </p:cNvPicPr>
            <p:nvPr/>
          </p:nvPicPr>
          <p:blipFill rotWithShape="1">
            <a:blip r:embed="rId5">
              <a:extLst>
                <a:ext uri="{28A0092B-C50C-407E-A947-70E740481C1C}">
                  <a14:useLocalDpi xmlns:a14="http://schemas.microsoft.com/office/drawing/2010/main" val="0"/>
                </a:ext>
              </a:extLst>
            </a:blip>
            <a:srcRect l="19479" t="9259" r="56875" b="50556"/>
            <a:stretch>
              <a:fillRect/>
            </a:stretch>
          </p:blipFill>
          <p:spPr>
            <a:xfrm>
              <a:off x="2374900" y="635000"/>
              <a:ext cx="2882900" cy="2755900"/>
            </a:xfrm>
            <a:prstGeom prst="rect">
              <a:avLst/>
            </a:prstGeom>
          </p:spPr>
        </p:pic>
        <p:pic>
          <p:nvPicPr>
            <p:cNvPr id="15" name="3"/>
            <p:cNvPicPr>
              <a:picLocks noChangeAspect="1"/>
            </p:cNvPicPr>
            <p:nvPr/>
          </p:nvPicPr>
          <p:blipFill rotWithShape="1">
            <a:blip r:embed="rId6">
              <a:extLst>
                <a:ext uri="{28A0092B-C50C-407E-A947-70E740481C1C}">
                  <a14:useLocalDpi xmlns:a14="http://schemas.microsoft.com/office/drawing/2010/main" val="0"/>
                </a:ext>
              </a:extLst>
            </a:blip>
            <a:srcRect l="37500" t="7407" r="44479" b="52037"/>
            <a:stretch>
              <a:fillRect/>
            </a:stretch>
          </p:blipFill>
          <p:spPr>
            <a:xfrm>
              <a:off x="4572000" y="508000"/>
              <a:ext cx="2197100" cy="2781300"/>
            </a:xfrm>
            <a:prstGeom prst="rect">
              <a:avLst/>
            </a:prstGeom>
          </p:spPr>
        </p:pic>
        <p:pic>
          <p:nvPicPr>
            <p:cNvPr id="16" name="4"/>
            <p:cNvPicPr>
              <a:picLocks noChangeAspect="1"/>
            </p:cNvPicPr>
            <p:nvPr/>
          </p:nvPicPr>
          <p:blipFill rotWithShape="1">
            <a:blip r:embed="rId7">
              <a:extLst>
                <a:ext uri="{28A0092B-C50C-407E-A947-70E740481C1C}">
                  <a14:useLocalDpi xmlns:a14="http://schemas.microsoft.com/office/drawing/2010/main" val="0"/>
                </a:ext>
              </a:extLst>
            </a:blip>
            <a:srcRect l="52396" t="15926" r="33646" b="54630"/>
            <a:stretch>
              <a:fillRect/>
            </a:stretch>
          </p:blipFill>
          <p:spPr>
            <a:xfrm>
              <a:off x="6388100" y="1092200"/>
              <a:ext cx="1701800" cy="2019300"/>
            </a:xfrm>
            <a:prstGeom prst="rect">
              <a:avLst/>
            </a:prstGeom>
          </p:spPr>
        </p:pic>
        <p:pic>
          <p:nvPicPr>
            <p:cNvPr id="17" name="6"/>
            <p:cNvPicPr>
              <a:picLocks noChangeAspect="1"/>
            </p:cNvPicPr>
            <p:nvPr/>
          </p:nvPicPr>
          <p:blipFill rotWithShape="1">
            <a:blip r:embed="rId8">
              <a:extLst>
                <a:ext uri="{28A0092B-C50C-407E-A947-70E740481C1C}">
                  <a14:useLocalDpi xmlns:a14="http://schemas.microsoft.com/office/drawing/2010/main" val="0"/>
                </a:ext>
              </a:extLst>
            </a:blip>
            <a:srcRect l="78333" t="27408" r="7708" b="42222"/>
            <a:stretch>
              <a:fillRect/>
            </a:stretch>
          </p:blipFill>
          <p:spPr>
            <a:xfrm>
              <a:off x="9550400" y="1879600"/>
              <a:ext cx="1701800" cy="2082800"/>
            </a:xfrm>
            <a:prstGeom prst="rect">
              <a:avLst/>
            </a:prstGeom>
          </p:spPr>
        </p:pic>
        <p:pic>
          <p:nvPicPr>
            <p:cNvPr id="18" name="5"/>
            <p:cNvPicPr>
              <a:picLocks noChangeAspect="1"/>
            </p:cNvPicPr>
            <p:nvPr/>
          </p:nvPicPr>
          <p:blipFill rotWithShape="1">
            <a:blip r:embed="rId9">
              <a:extLst>
                <a:ext uri="{28A0092B-C50C-407E-A947-70E740481C1C}">
                  <a14:useLocalDpi xmlns:a14="http://schemas.microsoft.com/office/drawing/2010/main" val="0"/>
                </a:ext>
              </a:extLst>
            </a:blip>
            <a:srcRect l="63750" t="14444" r="19688" b="50000"/>
            <a:stretch>
              <a:fillRect/>
            </a:stretch>
          </p:blipFill>
          <p:spPr>
            <a:xfrm>
              <a:off x="7772400" y="990600"/>
              <a:ext cx="2019300" cy="2438400"/>
            </a:xfrm>
            <a:prstGeom prst="rect">
              <a:avLst/>
            </a:prstGeom>
          </p:spPr>
        </p:pic>
      </p:grpSp>
      <p:sp>
        <p:nvSpPr>
          <p:cNvPr id="19" name="Rectangle 18"/>
          <p:cNvSpPr/>
          <p:nvPr/>
        </p:nvSpPr>
        <p:spPr>
          <a:xfrm>
            <a:off x="3352800" y="3830648"/>
            <a:ext cx="6316153" cy="923330"/>
          </a:xfrm>
          <a:prstGeom prst="rect">
            <a:avLst/>
          </a:prstGeom>
          <a:noFill/>
        </p:spPr>
        <p:txBody>
          <a:bodyPr wrap="none" lIns="91440" tIns="45720" rIns="91440" bIns="45720">
            <a:spAutoFit/>
          </a:bodyPr>
          <a:lstStyle/>
          <a:p>
            <a:pPr algn="ctr"/>
            <a:r>
              <a:rPr lang="en-US" sz="54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Hoạt động thực hành</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cture 16" descr="Kết quả hình ảnh cho ẢNH GIF"/>
          <p:cNvPicPr>
            <a:picLocks noChangeAspect="1" noChangeArrowheads="1" noCrop="1"/>
          </p:cNvPicPr>
          <p:nvPr/>
        </p:nvPicPr>
        <p:blipFill>
          <a:blip r:embed="rId2"/>
          <a:srcRect/>
          <a:stretch>
            <a:fillRect/>
          </a:stretch>
        </p:blipFill>
        <p:spPr bwMode="auto">
          <a:xfrm>
            <a:off x="3534683" y="5778961"/>
            <a:ext cx="2050143" cy="1045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Kết quả hình ảnh cho ẢNH GIF"/>
          <p:cNvPicPr>
            <a:picLocks noChangeAspect="1" noChangeArrowheads="1" noCrop="1"/>
          </p:cNvPicPr>
          <p:nvPr/>
        </p:nvPicPr>
        <p:blipFill>
          <a:blip r:embed="rId2"/>
          <a:srcRect/>
          <a:stretch>
            <a:fillRect/>
          </a:stretch>
        </p:blipFill>
        <p:spPr bwMode="auto">
          <a:xfrm>
            <a:off x="5585098" y="5778961"/>
            <a:ext cx="2050143" cy="1045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Kết quả hình ảnh cho ẢNH GIF"/>
          <p:cNvPicPr>
            <a:picLocks noChangeAspect="1" noChangeArrowheads="1" noCrop="1"/>
          </p:cNvPicPr>
          <p:nvPr/>
        </p:nvPicPr>
        <p:blipFill>
          <a:blip r:embed="rId2"/>
          <a:srcRect/>
          <a:stretch>
            <a:fillRect/>
          </a:stretch>
        </p:blipFill>
        <p:spPr bwMode="auto">
          <a:xfrm>
            <a:off x="7913008" y="5818331"/>
            <a:ext cx="2050143" cy="104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81247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27EDD60D-8CFE-4FCC-8EB8-D33C15E5EDBD}"/>
              </a:ext>
            </a:extLst>
          </p:cNvPr>
          <p:cNvSpPr txBox="1">
            <a:spLocks noChangeArrowheads="1"/>
          </p:cNvSpPr>
          <p:nvPr/>
        </p:nvSpPr>
        <p:spPr bwMode="auto">
          <a:xfrm>
            <a:off x="390525" y="609600"/>
            <a:ext cx="114109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pPr algn="just"/>
            <a:r>
              <a:rPr lang="en-US" altLang="en-US" sz="2800" u="sng">
                <a:solidFill>
                  <a:srgbClr val="C00000"/>
                </a:solidFill>
                <a:cs typeface="Arial" panose="020B0604020202020204" pitchFamily="34" charset="0"/>
              </a:rPr>
              <a:t>Thực hành 2</a:t>
            </a:r>
            <a:r>
              <a:rPr lang="en-US" altLang="en-US" sz="2800">
                <a:solidFill>
                  <a:srgbClr val="002060"/>
                </a:solidFill>
                <a:cs typeface="Arial" panose="020B0604020202020204" pitchFamily="34" charset="0"/>
              </a:rPr>
              <a:t>: Em thêm vào bức tranh(ảnh bầu trời) trong bài trình chiếu một đối tượng là chiếc máy bay và tạo đường chuyển động cho máy bay( bay chéo từ dưới lên) và ngược lại. Sau đó dùng chức năng Slide Show(hay F5) để kiểm tra hiệu ứng.</a:t>
            </a:r>
            <a:endParaRPr lang="en-US" altLang="en-US" sz="2800"/>
          </a:p>
        </p:txBody>
      </p:sp>
    </p:spTree>
    <p:extLst>
      <p:ext uri="{BB962C8B-B14F-4D97-AF65-F5344CB8AC3E}">
        <p14:creationId xmlns:p14="http://schemas.microsoft.com/office/powerpoint/2010/main" val="2752528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FECDDB-BAFE-4B48-81FC-1DAAB01A636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6F015FB-C7F1-4389-BB94-DF1ACECBFDC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4063" r="92240">
                        <a14:foregroundMark x1="8854" y1="55078" x2="12500" y2="59141"/>
                        <a14:foregroundMark x1="7135" y1="67578" x2="13177" y2="69141"/>
                        <a14:foregroundMark x1="6667" y1="54375" x2="11198" y2="58047"/>
                        <a14:foregroundMark x1="4063" y1="68438" x2="9479" y2="68984"/>
                        <a14:foregroundMark x1="92240" y1="31719" x2="85000" y2="37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4267200"/>
            <a:ext cx="3657600" cy="2438400"/>
          </a:xfrm>
          <a:prstGeom prst="rect">
            <a:avLst/>
          </a:prstGeom>
        </p:spPr>
      </p:pic>
    </p:spTree>
    <p:extLst>
      <p:ext uri="{BB962C8B-B14F-4D97-AF65-F5344CB8AC3E}">
        <p14:creationId xmlns:p14="http://schemas.microsoft.com/office/powerpoint/2010/main" val="237896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2.77556E-17 0 L 0.6125 -0.62222 " pathEditMode="relative" rAng="0" ptsTypes="AA">
                                      <p:cBhvr>
                                        <p:cTn id="6" dur="2000" fill="hold"/>
                                        <p:tgtEl>
                                          <p:spTgt spid="9"/>
                                        </p:tgtEl>
                                        <p:attrNameLst>
                                          <p:attrName>ppt_x</p:attrName>
                                          <p:attrName>ppt_y</p:attrName>
                                        </p:attrNameLst>
                                      </p:cBhvr>
                                      <p:rCtr x="30625" y="-3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097170">
            <a:extLst>
              <a:ext uri="{FF2B5EF4-FFF2-40B4-BE49-F238E27FC236}">
                <a16:creationId xmlns:a16="http://schemas.microsoft.com/office/drawing/2014/main" id="{278E6861-7DB3-4266-BDEE-52002E0A609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048661">
            <a:extLst>
              <a:ext uri="{FF2B5EF4-FFF2-40B4-BE49-F238E27FC236}">
                <a16:creationId xmlns:a16="http://schemas.microsoft.com/office/drawing/2014/main" id="{76959C27-6189-4702-8EEB-C2DED4924023}"/>
              </a:ext>
            </a:extLst>
          </p:cNvPr>
          <p:cNvSpPr txBox="1">
            <a:spLocks noChangeArrowheads="1"/>
          </p:cNvSpPr>
          <p:nvPr/>
        </p:nvSpPr>
        <p:spPr bwMode="auto">
          <a:xfrm>
            <a:off x="1143000" y="1989139"/>
            <a:ext cx="10287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pPr algn="just"/>
            <a:r>
              <a:rPr lang="en-US" altLang="en-US" sz="3200">
                <a:solidFill>
                  <a:srgbClr val="002060"/>
                </a:solidFill>
              </a:rPr>
              <a:t>Tìm hiểu thêm các hiệu ứng chuyển động như Freeform và hiệu ứng Scribble. So sánh điểm giống nhau và khác nhau của hai hiệu ứng trên với hiệu ứng Curve.</a:t>
            </a:r>
          </a:p>
        </p:txBody>
      </p:sp>
      <p:sp>
        <p:nvSpPr>
          <p:cNvPr id="4" name="Rectangle 3">
            <a:extLst>
              <a:ext uri="{FF2B5EF4-FFF2-40B4-BE49-F238E27FC236}">
                <a16:creationId xmlns:a16="http://schemas.microsoft.com/office/drawing/2014/main" id="{B0922EAC-697A-4432-BBE3-CCE61AD2B2AF}"/>
              </a:ext>
            </a:extLst>
          </p:cNvPr>
          <p:cNvSpPr/>
          <p:nvPr/>
        </p:nvSpPr>
        <p:spPr>
          <a:xfrm>
            <a:off x="2343337" y="640627"/>
            <a:ext cx="7886326" cy="707886"/>
          </a:xfrm>
          <a:prstGeom prst="rect">
            <a:avLst/>
          </a:prstGeom>
          <a:noFill/>
        </p:spPr>
        <p:txBody>
          <a:bodyPr wrap="none">
            <a:spAutoFit/>
          </a:bodyPr>
          <a:lstStyle/>
          <a:p>
            <a:pPr algn="ctr">
              <a:defRPr/>
            </a:pPr>
            <a:r>
              <a:rPr lang="en-US" sz="4000" b="1" cap="all">
                <a:ln w="9000" cmpd="sng">
                  <a:solidFill>
                    <a:schemeClr val="accent4">
                      <a:shade val="50000"/>
                      <a:satMod val="120000"/>
                    </a:schemeClr>
                  </a:solidFill>
                  <a:prstDash val="solid"/>
                </a:ln>
                <a:solidFill>
                  <a:srgbClr val="010CEF"/>
                </a:solidFill>
                <a:effectLst>
                  <a:reflection blurRad="12700" stA="28000" endPos="45000" dist="1000" dir="5400000" sy="-100000" algn="bl" rotWithShape="0"/>
                </a:effectLst>
                <a:cs typeface="Arial" pitchFamily="34" charset="0"/>
              </a:rPr>
              <a:t>HoẠT ĐỘNG Ứng dụng mở rộng </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770E5D4E-03D0-4906-9217-470BF4348B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46" y="-39172"/>
            <a:ext cx="1223444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1048972">
            <a:extLst>
              <a:ext uri="{FF2B5EF4-FFF2-40B4-BE49-F238E27FC236}">
                <a16:creationId xmlns:a16="http://schemas.microsoft.com/office/drawing/2014/main" id="{28C9815F-B2C6-4C4F-ADB4-8E4AA9D04DB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pPr eaLnBrk="1" latinLnBrk="1" hangingPunct="1"/>
            <a:endParaRPr lang="zh-CN" altLang="en-US"/>
          </a:p>
        </p:txBody>
      </p:sp>
      <p:sp>
        <p:nvSpPr>
          <p:cNvPr id="19460" name="TextBox 1048973">
            <a:extLst>
              <a:ext uri="{FF2B5EF4-FFF2-40B4-BE49-F238E27FC236}">
                <a16:creationId xmlns:a16="http://schemas.microsoft.com/office/drawing/2014/main" id="{D75F1292-CFC8-498E-9C56-22676A7B33B8}"/>
              </a:ext>
            </a:extLst>
          </p:cNvPr>
          <p:cNvSpPr txBox="1">
            <a:spLocks noChangeArrowheads="1"/>
          </p:cNvSpPr>
          <p:nvPr/>
        </p:nvSpPr>
        <p:spPr bwMode="auto">
          <a:xfrm>
            <a:off x="3425825" y="1916114"/>
            <a:ext cx="5334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pPr eaLnBrk="1" latinLnBrk="1" hangingPunct="1"/>
            <a:r>
              <a:rPr lang="en-US" altLang="en-US" sz="3600">
                <a:solidFill>
                  <a:srgbClr val="FFFFFF"/>
                </a:solidFill>
                <a:cs typeface="Arial" panose="020B0604020202020204" pitchFamily="34" charset="0"/>
              </a:rPr>
              <a:t>TRÂN TRỌNG CẢM ƠN</a:t>
            </a:r>
          </a:p>
          <a:p>
            <a:pPr eaLnBrk="1" latinLnBrk="1" hangingPunct="1"/>
            <a:r>
              <a:rPr lang="en-US" altLang="en-US" sz="3600">
                <a:solidFill>
                  <a:srgbClr val="FFFFFF"/>
                </a:solidFill>
                <a:cs typeface="Arial" panose="020B0604020202020204" pitchFamily="34" charset="0"/>
              </a:rPr>
              <a:t>QUÝ THẦY CÔ GIÁO</a:t>
            </a:r>
          </a:p>
        </p:txBody>
      </p:sp>
      <p:sp>
        <p:nvSpPr>
          <p:cNvPr id="19461" name="TextBox 1048974">
            <a:extLst>
              <a:ext uri="{FF2B5EF4-FFF2-40B4-BE49-F238E27FC236}">
                <a16:creationId xmlns:a16="http://schemas.microsoft.com/office/drawing/2014/main" id="{4A5E3E8D-A7C4-4ABF-B58A-A81B7C5F5795}"/>
              </a:ext>
            </a:extLst>
          </p:cNvPr>
          <p:cNvSpPr txBox="1">
            <a:spLocks noChangeArrowheads="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rgbClr val="000000"/>
                </a:solidFill>
                <a:latin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sym typeface="Arial" panose="020B0604020202020204" pitchFamily="34" charset="0"/>
              </a:defRPr>
            </a:lvl9pPr>
          </a:lstStyle>
          <a:p>
            <a:pPr algn="r" eaLnBrk="1" latinLnBrk="1" hangingPunct="1"/>
            <a:fld id="{E7448BDB-E423-43CB-8C3F-D4F8C1694CC1}" type="slidenum">
              <a:rPr lang="zh-CN" altLang="en-US" sz="1200">
                <a:solidFill>
                  <a:srgbClr val="898989"/>
                </a:solidFill>
              </a:rPr>
              <a:pPr algn="r" eaLnBrk="1" latinLnBrk="1" hangingPunct="1"/>
              <a:t>28</a:t>
            </a:fld>
            <a:endParaRPr lang="zh-CN" altLang="en-US" sz="1200">
              <a:solidFill>
                <a:srgbClr val="898989"/>
              </a:solidFil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5" name="Group 3"/>
          <p:cNvGrpSpPr/>
          <p:nvPr/>
        </p:nvGrpSpPr>
        <p:grpSpPr bwMode="auto">
          <a:xfrm>
            <a:off x="3109914" y="4145281"/>
            <a:ext cx="5457825" cy="561974"/>
            <a:chOff x="144" y="1879"/>
            <a:chExt cx="4751" cy="472"/>
          </a:xfrm>
        </p:grpSpPr>
        <p:sp>
          <p:nvSpPr>
            <p:cNvPr id="38943" name="Rectangle 4" descr="Water droplets"/>
            <p:cNvSpPr>
              <a:spLocks noChangeArrowheads="1"/>
            </p:cNvSpPr>
            <p:nvPr/>
          </p:nvSpPr>
          <p:spPr bwMode="auto">
            <a:xfrm>
              <a:off x="4513" y="1982"/>
              <a:ext cx="161" cy="252"/>
            </a:xfrm>
            <a:prstGeom prst="rect">
              <a:avLst/>
            </a:prstGeom>
            <a:blipFill dpi="0" rotWithShape="1">
              <a:blip r:embed="rId5"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38944" name="AutoShape 5" descr="Water droplets"/>
            <p:cNvSpPr>
              <a:spLocks noChangeArrowheads="1"/>
            </p:cNvSpPr>
            <p:nvPr/>
          </p:nvSpPr>
          <p:spPr bwMode="auto">
            <a:xfrm>
              <a:off x="144" y="1879"/>
              <a:ext cx="4751" cy="472"/>
            </a:xfrm>
            <a:prstGeom prst="roundRect">
              <a:avLst>
                <a:gd name="adj" fmla="val 16667"/>
              </a:avLst>
            </a:prstGeom>
            <a:blipFill dpi="0" rotWithShape="1">
              <a:blip r:embed="rId5"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r>
                <a:rPr lang="en-US" altLang="vi-VN" sz="2700" b="1" dirty="0">
                  <a:effectLst>
                    <a:outerShdw blurRad="38100" dist="19050" dir="2700000" algn="tl" rotWithShape="0">
                      <a:schemeClr val="dk1">
                        <a:alpha val="40000"/>
                      </a:schemeClr>
                    </a:outerShdw>
                  </a:effectLst>
                  <a:sym typeface="+mn-ea"/>
                </a:rPr>
                <a:t>C</a:t>
              </a:r>
              <a:r>
                <a:rPr lang="vi-VN" sz="2700" b="1" dirty="0">
                  <a:effectLst>
                    <a:outerShdw blurRad="38100" dist="19050" dir="2700000" algn="tl" rotWithShape="0">
                      <a:schemeClr val="dk1">
                        <a:alpha val="40000"/>
                      </a:schemeClr>
                    </a:outerShdw>
                  </a:effectLst>
                  <a:sym typeface="+mn-ea"/>
                </a:rPr>
                <a:t>.</a:t>
              </a:r>
              <a:r>
                <a:rPr lang="en-US" sz="2700" b="1" dirty="0">
                  <a:effectLst>
                    <a:outerShdw blurRad="38100" dist="19050" dir="2700000" algn="tl" rotWithShape="0">
                      <a:schemeClr val="dk1">
                        <a:alpha val="40000"/>
                      </a:schemeClr>
                    </a:outerShdw>
                  </a:effectLst>
                  <a:sym typeface="+mn-ea"/>
                </a:rPr>
                <a:t> Microsoft Office Exel</a:t>
              </a:r>
              <a:endParaRPr lang="en-US" sz="2700" b="1" dirty="0">
                <a:effectLst>
                  <a:outerShdw blurRad="38100" dist="19050" dir="2700000" algn="tl" rotWithShape="0">
                    <a:schemeClr val="dk1">
                      <a:alpha val="40000"/>
                    </a:schemeClr>
                  </a:outerShdw>
                </a:effectLst>
              </a:endParaRPr>
            </a:p>
          </p:txBody>
        </p:sp>
      </p:grpSp>
      <p:sp>
        <p:nvSpPr>
          <p:cNvPr id="38916" name="Text Box 12"/>
          <p:cNvSpPr txBox="1">
            <a:spLocks noChangeArrowheads="1"/>
          </p:cNvSpPr>
          <p:nvPr/>
        </p:nvSpPr>
        <p:spPr bwMode="auto">
          <a:xfrm>
            <a:off x="3467100" y="1725218"/>
            <a:ext cx="40576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spcBef>
                <a:spcPct val="50000"/>
              </a:spcBef>
            </a:pPr>
            <a:endParaRPr lang="en-US" sz="2400" b="1">
              <a:solidFill>
                <a:srgbClr val="FF0000"/>
              </a:solidFill>
              <a:latin typeface=".VnTimeH" panose="020B7200000000000000" pitchFamily="34" charset="0"/>
              <a:cs typeface="Arial" panose="020B0604020202020204" pitchFamily="34" charset="0"/>
            </a:endParaRPr>
          </a:p>
        </p:txBody>
      </p:sp>
      <p:pic>
        <p:nvPicPr>
          <p:cNvPr id="38917" name="Picture 13" descr="bell"/>
          <p:cNvPicPr>
            <a:picLocks noChangeAspect="1" noChangeArrowheads="1" noCrop="1"/>
          </p:cNvPicPr>
          <p:nvPr/>
        </p:nvPicPr>
        <p:blipFill>
          <a:blip r:embed="rId6"/>
          <a:srcRect/>
          <a:stretch>
            <a:fillRect/>
          </a:stretch>
        </p:blipFill>
        <p:spPr bwMode="auto">
          <a:xfrm rot="752139">
            <a:off x="1670685" y="143510"/>
            <a:ext cx="1099820" cy="114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5058728" y="5451158"/>
            <a:ext cx="1714500" cy="40005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750" b="1">
                <a:solidFill>
                  <a:srgbClr val="FF3300"/>
                </a:solidFill>
                <a:latin typeface="Times New Roman" panose="02020603050405020304" pitchFamily="18" charset="0"/>
                <a:cs typeface="Times New Roman" panose="02020603050405020304" pitchFamily="18" charset="0"/>
              </a:rPr>
              <a:t>Hết giờ</a:t>
            </a:r>
          </a:p>
        </p:txBody>
      </p:sp>
      <p:grpSp>
        <p:nvGrpSpPr>
          <p:cNvPr id="3089" name="Group 17"/>
          <p:cNvGrpSpPr/>
          <p:nvPr/>
        </p:nvGrpSpPr>
        <p:grpSpPr bwMode="auto">
          <a:xfrm>
            <a:off x="2703932" y="901846"/>
            <a:ext cx="6041827" cy="1686151"/>
            <a:chOff x="594" y="-266"/>
            <a:chExt cx="4918" cy="3231"/>
          </a:xfrm>
        </p:grpSpPr>
        <p:sp>
          <p:nvSpPr>
            <p:cNvPr id="38941" name="Rectangle 18" descr="Parchment"/>
            <p:cNvSpPr>
              <a:spLocks noChangeArrowheads="1"/>
            </p:cNvSpPr>
            <p:nvPr/>
          </p:nvSpPr>
          <p:spPr bwMode="auto">
            <a:xfrm>
              <a:off x="4569" y="1061"/>
              <a:ext cx="150" cy="575"/>
            </a:xfrm>
            <a:prstGeom prst="rect">
              <a:avLst/>
            </a:prstGeom>
            <a:blipFill dpi="0" rotWithShape="1">
              <a:blip r:embed="rId7"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38942" name="AutoShape 19" descr="Parchment"/>
            <p:cNvSpPr>
              <a:spLocks noChangeArrowheads="1"/>
            </p:cNvSpPr>
            <p:nvPr/>
          </p:nvSpPr>
          <p:spPr bwMode="auto">
            <a:xfrm>
              <a:off x="594" y="-266"/>
              <a:ext cx="4918" cy="3231"/>
            </a:xfrm>
            <a:prstGeom prst="roundRect">
              <a:avLst>
                <a:gd name="adj" fmla="val 16667"/>
              </a:avLst>
            </a:prstGeom>
            <a:blipFill dpi="0" rotWithShape="1">
              <a:blip r:embed="rId7" cstate="print"/>
              <a:srcRect/>
              <a:tile tx="0" ty="0" sx="100000" sy="100000" flip="none" algn="tl"/>
            </a:blipFill>
            <a:ln w="9525" algn="ctr">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3000" b="1" dirty="0">
                  <a:effectLst>
                    <a:outerShdw blurRad="38100" dist="19050" dir="2700000" algn="tl" rotWithShape="0">
                      <a:schemeClr val="dk1">
                        <a:alpha val="40000"/>
                      </a:schemeClr>
                    </a:outerShdw>
                  </a:effectLst>
                </a:rPr>
                <a:t>1. </a:t>
              </a:r>
              <a:r>
                <a:rPr lang="en-US" sz="3000" b="1" dirty="0" err="1">
                  <a:effectLst>
                    <a:outerShdw blurRad="38100" dist="19050" dir="2700000" algn="tl" rotWithShape="0">
                      <a:schemeClr val="dk1">
                        <a:alpha val="40000"/>
                      </a:schemeClr>
                    </a:outerShdw>
                  </a:effectLst>
                </a:rPr>
                <a:t>Phần</a:t>
              </a:r>
              <a:r>
                <a:rPr lang="en-US" sz="3000" b="1" dirty="0">
                  <a:effectLst>
                    <a:outerShdw blurRad="38100" dist="19050" dir="2700000" algn="tl" rotWithShape="0">
                      <a:schemeClr val="dk1">
                        <a:alpha val="40000"/>
                      </a:schemeClr>
                    </a:outerShdw>
                  </a:effectLst>
                </a:rPr>
                <a:t> </a:t>
              </a:r>
              <a:r>
                <a:rPr lang="en-US" sz="3000" b="1" dirty="0" err="1">
                  <a:effectLst>
                    <a:outerShdw blurRad="38100" dist="19050" dir="2700000" algn="tl" rotWithShape="0">
                      <a:schemeClr val="dk1">
                        <a:alpha val="40000"/>
                      </a:schemeClr>
                    </a:outerShdw>
                  </a:effectLst>
                </a:rPr>
                <a:t>mềm</a:t>
              </a:r>
              <a:r>
                <a:rPr lang="en-US" sz="3000" b="1" dirty="0">
                  <a:effectLst>
                    <a:outerShdw blurRad="38100" dist="19050" dir="2700000" algn="tl" rotWithShape="0">
                      <a:schemeClr val="dk1">
                        <a:alpha val="40000"/>
                      </a:schemeClr>
                    </a:outerShdw>
                  </a:effectLst>
                </a:rPr>
                <a:t> </a:t>
              </a:r>
              <a:r>
                <a:rPr lang="en-US" sz="3000" b="1" dirty="0" err="1">
                  <a:effectLst>
                    <a:outerShdw blurRad="38100" dist="19050" dir="2700000" algn="tl" rotWithShape="0">
                      <a:schemeClr val="dk1">
                        <a:alpha val="40000"/>
                      </a:schemeClr>
                    </a:outerShdw>
                  </a:effectLst>
                </a:rPr>
                <a:t>trình chiếu có tên Tiếng anh đầy đủ là</a:t>
              </a:r>
              <a:r>
                <a:rPr lang="en-US" sz="3000" b="1" dirty="0">
                  <a:effectLst>
                    <a:outerShdw blurRad="38100" dist="19050" dir="2700000" algn="tl" rotWithShape="0">
                      <a:schemeClr val="dk1">
                        <a:alpha val="40000"/>
                      </a:schemeClr>
                    </a:outerShdw>
                  </a:effectLst>
                </a:rPr>
                <a:t>? </a:t>
              </a:r>
            </a:p>
            <a:p>
              <a:endParaRPr lang="en-US" sz="3000" b="1" dirty="0">
                <a:effectLst>
                  <a:outerShdw blurRad="38100" dist="19050" dir="2700000" algn="tl" rotWithShape="0">
                    <a:schemeClr val="dk1">
                      <a:alpha val="40000"/>
                    </a:schemeClr>
                  </a:outerShdw>
                </a:effectLst>
              </a:endParaRPr>
            </a:p>
          </p:txBody>
        </p:sp>
      </p:grpSp>
      <p:sp>
        <p:nvSpPr>
          <p:cNvPr id="38940" name="AutoShape 22" descr="Water droplets"/>
          <p:cNvSpPr>
            <a:spLocks noChangeArrowheads="1"/>
          </p:cNvSpPr>
          <p:nvPr/>
        </p:nvSpPr>
        <p:spPr bwMode="auto">
          <a:xfrm>
            <a:off x="3066396" y="2779111"/>
            <a:ext cx="5488007" cy="561555"/>
          </a:xfrm>
          <a:prstGeom prst="roundRect">
            <a:avLst>
              <a:gd name="adj" fmla="val 16667"/>
            </a:avLst>
          </a:prstGeom>
          <a:blipFill dpi="0" rotWithShape="1">
            <a:blip r:embed="rId5"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r>
              <a:rPr lang="vi-VN" sz="2700" b="1" dirty="0">
                <a:effectLst>
                  <a:outerShdw blurRad="38100" dist="19050" dir="2700000" algn="tl" rotWithShape="0">
                    <a:schemeClr val="dk1">
                      <a:alpha val="40000"/>
                    </a:schemeClr>
                  </a:outerShdw>
                </a:effectLst>
              </a:rPr>
              <a:t>A.</a:t>
            </a:r>
            <a:r>
              <a:rPr lang="en-US" sz="2700" b="1" dirty="0">
                <a:effectLst>
                  <a:outerShdw blurRad="38100" dist="19050" dir="2700000" algn="tl" rotWithShape="0">
                    <a:schemeClr val="dk1">
                      <a:alpha val="40000"/>
                    </a:schemeClr>
                  </a:outerShdw>
                </a:effectLst>
              </a:rPr>
              <a:t> Microsoft Office Power Point</a:t>
            </a:r>
          </a:p>
        </p:txBody>
      </p:sp>
      <p:grpSp>
        <p:nvGrpSpPr>
          <p:cNvPr id="3095" name="Group 23"/>
          <p:cNvGrpSpPr/>
          <p:nvPr/>
        </p:nvGrpSpPr>
        <p:grpSpPr bwMode="auto">
          <a:xfrm>
            <a:off x="3062490" y="3463582"/>
            <a:ext cx="5438180" cy="560855"/>
            <a:chOff x="123" y="1843"/>
            <a:chExt cx="4742" cy="372"/>
          </a:xfrm>
        </p:grpSpPr>
        <p:sp>
          <p:nvSpPr>
            <p:cNvPr id="38937" name="Rectangle 24" descr="Water droplets"/>
            <p:cNvSpPr>
              <a:spLocks noChangeArrowheads="1"/>
            </p:cNvSpPr>
            <p:nvPr/>
          </p:nvSpPr>
          <p:spPr bwMode="auto">
            <a:xfrm>
              <a:off x="4513" y="2009"/>
              <a:ext cx="161" cy="199"/>
            </a:xfrm>
            <a:prstGeom prst="rect">
              <a:avLst/>
            </a:prstGeom>
            <a:blipFill dpi="0" rotWithShape="1">
              <a:blip r:embed="rId5"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38938" name="AutoShape 25" descr="Water droplets"/>
            <p:cNvSpPr>
              <a:spLocks noChangeArrowheads="1"/>
            </p:cNvSpPr>
            <p:nvPr/>
          </p:nvSpPr>
          <p:spPr bwMode="auto">
            <a:xfrm>
              <a:off x="123" y="1843"/>
              <a:ext cx="4742" cy="372"/>
            </a:xfrm>
            <a:prstGeom prst="roundRect">
              <a:avLst>
                <a:gd name="adj" fmla="val 16667"/>
              </a:avLst>
            </a:prstGeom>
            <a:blipFill dpi="0" rotWithShape="1">
              <a:blip r:embed="rId5"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r>
                <a:rPr lang="en-US" altLang="vi-VN" sz="2700" b="1" dirty="0">
                  <a:effectLst>
                    <a:outerShdw blurRad="38100" dist="19050" dir="2700000" algn="tl" rotWithShape="0">
                      <a:schemeClr val="dk1">
                        <a:alpha val="40000"/>
                      </a:schemeClr>
                    </a:outerShdw>
                  </a:effectLst>
                  <a:sym typeface="+mn-ea"/>
                </a:rPr>
                <a:t>B</a:t>
              </a:r>
              <a:r>
                <a:rPr lang="vi-VN" sz="2700" b="1" dirty="0">
                  <a:effectLst>
                    <a:outerShdw blurRad="38100" dist="19050" dir="2700000" algn="tl" rotWithShape="0">
                      <a:schemeClr val="dk1">
                        <a:alpha val="40000"/>
                      </a:schemeClr>
                    </a:outerShdw>
                  </a:effectLst>
                  <a:sym typeface="+mn-ea"/>
                </a:rPr>
                <a:t>.</a:t>
              </a:r>
              <a:r>
                <a:rPr lang="en-US" sz="2700" b="1" dirty="0">
                  <a:effectLst>
                    <a:outerShdw blurRad="38100" dist="19050" dir="2700000" algn="tl" rotWithShape="0">
                      <a:schemeClr val="dk1">
                        <a:alpha val="40000"/>
                      </a:schemeClr>
                    </a:outerShdw>
                  </a:effectLst>
                  <a:sym typeface="+mn-ea"/>
                </a:rPr>
                <a:t> Microsoft Office Word</a:t>
              </a:r>
              <a:endParaRPr lang="en-US" sz="2700" b="1" dirty="0">
                <a:effectLst>
                  <a:outerShdw blurRad="38100" dist="19050" dir="2700000" algn="tl" rotWithShape="0">
                    <a:schemeClr val="dk1">
                      <a:alpha val="40000"/>
                    </a:schemeClr>
                  </a:outerShdw>
                </a:effectLst>
              </a:endParaRPr>
            </a:p>
          </p:txBody>
        </p:sp>
      </p:grpSp>
      <p:grpSp>
        <p:nvGrpSpPr>
          <p:cNvPr id="3098" name="Group 26"/>
          <p:cNvGrpSpPr/>
          <p:nvPr/>
        </p:nvGrpSpPr>
        <p:grpSpPr bwMode="auto">
          <a:xfrm>
            <a:off x="3117058" y="4743452"/>
            <a:ext cx="5452467" cy="610791"/>
            <a:chOff x="142" y="1859"/>
            <a:chExt cx="4757" cy="513"/>
          </a:xfrm>
        </p:grpSpPr>
        <p:sp>
          <p:nvSpPr>
            <p:cNvPr id="38935" name="Rectangle 27"/>
            <p:cNvSpPr>
              <a:spLocks noChangeArrowheads="1"/>
            </p:cNvSpPr>
            <p:nvPr/>
          </p:nvSpPr>
          <p:spPr bwMode="auto">
            <a:xfrm>
              <a:off x="4513" y="1983"/>
              <a:ext cx="161" cy="252"/>
            </a:xfrm>
            <a:prstGeom prst="rect">
              <a:avLst/>
            </a:prstGeom>
            <a:solidFill>
              <a:srgbClr val="FFFF00"/>
            </a:solid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38936" name="AutoShape 28"/>
            <p:cNvSpPr>
              <a:spLocks noChangeArrowheads="1"/>
            </p:cNvSpPr>
            <p:nvPr/>
          </p:nvSpPr>
          <p:spPr bwMode="auto">
            <a:xfrm>
              <a:off x="142" y="1859"/>
              <a:ext cx="4757" cy="513"/>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3000" b="1">
                  <a:solidFill>
                    <a:srgbClr val="FF0000"/>
                  </a:solidFill>
                </a:rPr>
                <a:t>Đáp án: A </a:t>
              </a:r>
            </a:p>
          </p:txBody>
        </p:sp>
      </p:grpSp>
      <p:sp>
        <p:nvSpPr>
          <p:cNvPr id="38923" name="Rectangle 29" descr="Bouquet">
            <a:hlinkClick r:id="rId8" action="ppaction://hlinksldjump"/>
          </p:cNvPr>
          <p:cNvSpPr>
            <a:spLocks noChangeArrowheads="1"/>
          </p:cNvSpPr>
          <p:nvPr/>
        </p:nvSpPr>
        <p:spPr bwMode="auto">
          <a:xfrm>
            <a:off x="8870634" y="3594974"/>
            <a:ext cx="432197" cy="299085"/>
          </a:xfrm>
          <a:prstGeom prst="rect">
            <a:avLst/>
          </a:prstGeom>
          <a:blipFill dpi="0" rotWithShape="1">
            <a:blip r:embed="rId9" cstate="print"/>
            <a:srcRect/>
            <a:tile tx="0" ty="0" sx="100000" sy="100000" flip="none" algn="tl"/>
          </a:blip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50"/>
          </a:p>
        </p:txBody>
      </p:sp>
      <p:sp>
        <p:nvSpPr>
          <p:cNvPr id="38924" name="Oval 30"/>
          <p:cNvSpPr>
            <a:spLocks noChangeArrowheads="1"/>
          </p:cNvSpPr>
          <p:nvPr/>
        </p:nvSpPr>
        <p:spPr bwMode="auto">
          <a:xfrm>
            <a:off x="9303385" y="392239"/>
            <a:ext cx="890290" cy="864394"/>
          </a:xfrm>
          <a:prstGeom prst="ellipse">
            <a:avLst/>
          </a:prstGeom>
          <a:gradFill rotWithShape="1">
            <a:gsLst>
              <a:gs pos="0">
                <a:srgbClr val="66FF33"/>
              </a:gs>
              <a:gs pos="100000">
                <a:srgbClr val="2F7618"/>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6"/>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9</a:t>
            </a:r>
          </a:p>
        </p:txBody>
      </p:sp>
      <p:sp>
        <p:nvSpPr>
          <p:cNvPr id="38" name="Oval 7"/>
          <p:cNvSpPr>
            <a:spLocks noChangeArrowheads="1"/>
          </p:cNvSpPr>
          <p:nvPr/>
        </p:nvSpPr>
        <p:spPr bwMode="auto">
          <a:xfrm>
            <a:off x="535305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8</a:t>
            </a:r>
          </a:p>
        </p:txBody>
      </p:sp>
      <p:sp>
        <p:nvSpPr>
          <p:cNvPr id="39" name="Oval 8"/>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0" name="Oval 9"/>
          <p:cNvSpPr>
            <a:spLocks noChangeArrowheads="1"/>
          </p:cNvSpPr>
          <p:nvPr/>
        </p:nvSpPr>
        <p:spPr bwMode="auto">
          <a:xfrm>
            <a:off x="541020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5467350" y="5429250"/>
            <a:ext cx="800100" cy="40005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541020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3" name="Oval 15"/>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7</a:t>
            </a:r>
          </a:p>
        </p:txBody>
      </p:sp>
      <p:sp>
        <p:nvSpPr>
          <p:cNvPr id="44" name="Oval 16"/>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6</a:t>
            </a:r>
          </a:p>
        </p:txBody>
      </p:sp>
      <p:sp>
        <p:nvSpPr>
          <p:cNvPr id="45" name="Oval 32"/>
          <p:cNvSpPr>
            <a:spLocks noChangeArrowheads="1"/>
          </p:cNvSpPr>
          <p:nvPr/>
        </p:nvSpPr>
        <p:spPr bwMode="auto">
          <a:xfrm>
            <a:off x="5410200" y="5422776"/>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10</a:t>
            </a:r>
          </a:p>
        </p:txBody>
      </p:sp>
      <p:sp>
        <p:nvSpPr>
          <p:cNvPr id="46" name="Oval 35"/>
          <p:cNvSpPr>
            <a:spLocks noChangeArrowheads="1"/>
          </p:cNvSpPr>
          <p:nvPr/>
        </p:nvSpPr>
        <p:spPr bwMode="auto">
          <a:xfrm>
            <a:off x="5410200" y="5422776"/>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9"/>
                                        </p:tgtEl>
                                        <p:attrNameLst>
                                          <p:attrName>style.visibility</p:attrName>
                                        </p:attrNameLst>
                                      </p:cBhvr>
                                      <p:to>
                                        <p:strVal val="visible"/>
                                      </p:to>
                                    </p:set>
                                    <p:animEffect transition="in" filter="fade">
                                      <p:cBhvr>
                                        <p:cTn id="7" dur="500"/>
                                        <p:tgtEl>
                                          <p:spTgt spid="30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940"/>
                                        </p:tgtEl>
                                        <p:attrNameLst>
                                          <p:attrName>style.visibility</p:attrName>
                                        </p:attrNameLst>
                                      </p:cBhvr>
                                      <p:to>
                                        <p:strVal val="visible"/>
                                      </p:to>
                                    </p:set>
                                    <p:animEffect transition="in" filter="barn(inVertical)">
                                      <p:cBhvr>
                                        <p:cTn id="12" dur="500"/>
                                        <p:tgtEl>
                                          <p:spTgt spid="38940"/>
                                        </p:tgtEl>
                                      </p:cBhvr>
                                    </p:animEffect>
                                  </p:childTnLst>
                                </p:cTn>
                              </p:par>
                              <p:par>
                                <p:cTn id="13" presetID="16" presetClass="entr" presetSubtype="21" fill="hold" nodeType="withEffect">
                                  <p:stCondLst>
                                    <p:cond delay="0"/>
                                  </p:stCondLst>
                                  <p:childTnLst>
                                    <p:set>
                                      <p:cBhvr>
                                        <p:cTn id="14" dur="1" fill="hold">
                                          <p:stCondLst>
                                            <p:cond delay="0"/>
                                          </p:stCondLst>
                                        </p:cTn>
                                        <p:tgtEl>
                                          <p:spTgt spid="3095"/>
                                        </p:tgtEl>
                                        <p:attrNameLst>
                                          <p:attrName>style.visibility</p:attrName>
                                        </p:attrNameLst>
                                      </p:cBhvr>
                                      <p:to>
                                        <p:strVal val="visible"/>
                                      </p:to>
                                    </p:set>
                                    <p:animEffect transition="in" filter="barn(inVertical)">
                                      <p:cBhvr>
                                        <p:cTn id="15" dur="500"/>
                                        <p:tgtEl>
                                          <p:spTgt spid="3095"/>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ding.wav"/>
                                        </p:tgtEl>
                                      </p:cMediaNode>
                                    </p:audio>
                                  </p:sub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ding.wav"/>
                                        </p:tgtEl>
                                      </p:cMediaNode>
                                    </p:audio>
                                  </p:sub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ding.wav"/>
                                        </p:tgtEl>
                                      </p:cMediaNode>
                                    </p:audio>
                                  </p:sub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ding.wav"/>
                                        </p:tgtEl>
                                      </p:cMediaNode>
                                    </p:audio>
                                  </p:sub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ding.wav"/>
                                        </p:tgtEl>
                                      </p:cMediaNode>
                                    </p:audio>
                                  </p:sub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ding.wav"/>
                                        </p:tgtEl>
                                      </p:cMediaNode>
                                    </p:audio>
                                  </p:sub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ding.wav"/>
                                        </p:tgtEl>
                                      </p:cMediaNode>
                                    </p:audio>
                                  </p:sub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ding.wav"/>
                                        </p:tgtEl>
                                      </p:cMediaNode>
                                    </p:audio>
                                  </p:subTnLst>
                                </p:cTn>
                              </p:par>
                              <p:par>
                                <p:cTn id="50" presetID="4" presetClass="entr" presetSubtype="16" fill="hold" grpId="0" nodeType="withEffect">
                                  <p:stCondLst>
                                    <p:cond delay="0"/>
                                  </p:stCondLst>
                                  <p:childTnLst>
                                    <p:set>
                                      <p:cBhvr>
                                        <p:cTn id="51" dur="1" fill="hold">
                                          <p:stCondLst>
                                            <p:cond delay="0"/>
                                          </p:stCondLst>
                                        </p:cTn>
                                        <p:tgtEl>
                                          <p:spTgt spid="3086"/>
                                        </p:tgtEl>
                                        <p:attrNameLst>
                                          <p:attrName>style.visibility</p:attrName>
                                        </p:attrNameLst>
                                      </p:cBhvr>
                                      <p:to>
                                        <p:strVal val="visible"/>
                                      </p:to>
                                    </p:set>
                                    <p:animEffect transition="in" filter="box(in)">
                                      <p:cBhvr>
                                        <p:cTn id="52" dur="500"/>
                                        <p:tgtEl>
                                          <p:spTgt spid="3086"/>
                                        </p:tgtEl>
                                      </p:cBhvr>
                                    </p:animEffect>
                                  </p:childTnLst>
                                  <p:subTnLst>
                                    <p:audio>
                                      <p:cMediaNode>
                                        <p:cTn display="0" masterRel="sameClick">
                                          <p:stCondLst>
                                            <p:cond evt="begin" delay="0">
                                              <p:tn val="50"/>
                                            </p:cond>
                                          </p:stCondLst>
                                          <p:endCondLst>
                                            <p:cond evt="onStopAudio" delay="0">
                                              <p:tgtEl>
                                                <p:sldTgt/>
                                              </p:tgtEl>
                                            </p:cond>
                                          </p:endCondLst>
                                        </p:cTn>
                                        <p:tgtEl>
                                          <p:sndTgt r:embed="rId3" name="ringin.wav"/>
                                        </p:tgtEl>
                                      </p:cMediaNode>
                                    </p:audio>
                                  </p:subTnLst>
                                </p:cTn>
                              </p:par>
                            </p:childTnLst>
                          </p:cTn>
                        </p:par>
                      </p:childTnLst>
                    </p:cTn>
                  </p:par>
                  <p:par>
                    <p:cTn id="53" fill="hold">
                      <p:stCondLst>
                        <p:cond delay="indefinite"/>
                      </p:stCondLst>
                      <p:childTnLst>
                        <p:par>
                          <p:cTn id="54" fill="hold">
                            <p:stCondLst>
                              <p:cond delay="0"/>
                            </p:stCondLst>
                            <p:childTnLst>
                              <p:par>
                                <p:cTn id="55" presetID="17" presetClass="entr" presetSubtype="2" fill="hold" nodeType="clickEffect">
                                  <p:stCondLst>
                                    <p:cond delay="0"/>
                                  </p:stCondLst>
                                  <p:childTnLst>
                                    <p:set>
                                      <p:cBhvr>
                                        <p:cTn id="56" dur="1" fill="hold">
                                          <p:stCondLst>
                                            <p:cond delay="0"/>
                                          </p:stCondLst>
                                        </p:cTn>
                                        <p:tgtEl>
                                          <p:spTgt spid="3098"/>
                                        </p:tgtEl>
                                        <p:attrNameLst>
                                          <p:attrName>style.visibility</p:attrName>
                                        </p:attrNameLst>
                                      </p:cBhvr>
                                      <p:to>
                                        <p:strVal val="visible"/>
                                      </p:to>
                                    </p:set>
                                    <p:anim calcmode="lin" valueType="num">
                                      <p:cBhvr>
                                        <p:cTn id="57" dur="500" fill="hold"/>
                                        <p:tgtEl>
                                          <p:spTgt spid="3098"/>
                                        </p:tgtEl>
                                        <p:attrNameLst>
                                          <p:attrName>ppt_x</p:attrName>
                                        </p:attrNameLst>
                                      </p:cBhvr>
                                      <p:tavLst>
                                        <p:tav tm="0">
                                          <p:val>
                                            <p:strVal val="#ppt_x+#ppt_w/2"/>
                                          </p:val>
                                        </p:tav>
                                        <p:tav tm="100000">
                                          <p:val>
                                            <p:strVal val="#ppt_x"/>
                                          </p:val>
                                        </p:tav>
                                      </p:tavLst>
                                    </p:anim>
                                    <p:anim calcmode="lin" valueType="num">
                                      <p:cBhvr>
                                        <p:cTn id="58" dur="500" fill="hold"/>
                                        <p:tgtEl>
                                          <p:spTgt spid="3098"/>
                                        </p:tgtEl>
                                        <p:attrNameLst>
                                          <p:attrName>ppt_y</p:attrName>
                                        </p:attrNameLst>
                                      </p:cBhvr>
                                      <p:tavLst>
                                        <p:tav tm="0">
                                          <p:val>
                                            <p:strVal val="#ppt_y"/>
                                          </p:val>
                                        </p:tav>
                                        <p:tav tm="100000">
                                          <p:val>
                                            <p:strVal val="#ppt_y"/>
                                          </p:val>
                                        </p:tav>
                                      </p:tavLst>
                                    </p:anim>
                                    <p:anim calcmode="lin" valueType="num">
                                      <p:cBhvr>
                                        <p:cTn id="59" dur="500" fill="hold"/>
                                        <p:tgtEl>
                                          <p:spTgt spid="3098"/>
                                        </p:tgtEl>
                                        <p:attrNameLst>
                                          <p:attrName>ppt_w</p:attrName>
                                        </p:attrNameLst>
                                      </p:cBhvr>
                                      <p:tavLst>
                                        <p:tav tm="0">
                                          <p:val>
                                            <p:fltVal val="0"/>
                                          </p:val>
                                        </p:tav>
                                        <p:tav tm="100000">
                                          <p:val>
                                            <p:strVal val="#ppt_w"/>
                                          </p:val>
                                        </p:tav>
                                      </p:tavLst>
                                    </p:anim>
                                    <p:anim calcmode="lin" valueType="num">
                                      <p:cBhvr>
                                        <p:cTn id="60"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38940"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12"/>
          <p:cNvSpPr txBox="1">
            <a:spLocks noChangeArrowheads="1"/>
          </p:cNvSpPr>
          <p:nvPr/>
        </p:nvSpPr>
        <p:spPr bwMode="auto">
          <a:xfrm>
            <a:off x="3467100" y="1725218"/>
            <a:ext cx="40576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spcBef>
                <a:spcPct val="50000"/>
              </a:spcBef>
            </a:pPr>
            <a:endParaRPr lang="en-US" sz="2400" b="1">
              <a:solidFill>
                <a:srgbClr val="FF0000"/>
              </a:solidFill>
              <a:latin typeface=".VnTimeH" panose="020B7200000000000000" pitchFamily="34" charset="0"/>
              <a:cs typeface="Arial" panose="020B0604020202020204" pitchFamily="34" charset="0"/>
            </a:endParaRPr>
          </a:p>
        </p:txBody>
      </p:sp>
      <p:pic>
        <p:nvPicPr>
          <p:cNvPr id="39940" name="Picture 13" descr="bell"/>
          <p:cNvPicPr>
            <a:picLocks noChangeAspect="1" noChangeArrowheads="1" noCrop="1"/>
          </p:cNvPicPr>
          <p:nvPr/>
        </p:nvPicPr>
        <p:blipFill>
          <a:blip r:embed="rId5"/>
          <a:srcRect/>
          <a:stretch>
            <a:fillRect/>
          </a:stretch>
        </p:blipFill>
        <p:spPr bwMode="auto">
          <a:xfrm rot="752139">
            <a:off x="1847473" y="177166"/>
            <a:ext cx="860822" cy="89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5010150" y="5491163"/>
            <a:ext cx="1714500" cy="40005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750" b="1">
                <a:solidFill>
                  <a:srgbClr val="FF3300"/>
                </a:solidFill>
                <a:latin typeface="Times New Roman" panose="02020603050405020304" pitchFamily="18" charset="0"/>
                <a:cs typeface="Times New Roman" panose="02020603050405020304" pitchFamily="18" charset="0"/>
              </a:rPr>
              <a:t>Hết giờ</a:t>
            </a:r>
            <a:endParaRPr lang="en-US" sz="3750" b="1">
              <a:solidFill>
                <a:srgbClr val="FF3300"/>
              </a:solidFill>
              <a:latin typeface=".VnTime" panose="020B7200000000000000" pitchFamily="34" charset="0"/>
            </a:endParaRPr>
          </a:p>
        </p:txBody>
      </p:sp>
      <p:grpSp>
        <p:nvGrpSpPr>
          <p:cNvPr id="3089" name="Group 17"/>
          <p:cNvGrpSpPr/>
          <p:nvPr/>
        </p:nvGrpSpPr>
        <p:grpSpPr bwMode="auto">
          <a:xfrm>
            <a:off x="2795490" y="997481"/>
            <a:ext cx="6599932" cy="1636348"/>
            <a:chOff x="28" y="257"/>
            <a:chExt cx="4918" cy="1715"/>
          </a:xfrm>
        </p:grpSpPr>
        <p:sp>
          <p:nvSpPr>
            <p:cNvPr id="39965" name="Rectangle 18" descr="Parchment"/>
            <p:cNvSpPr>
              <a:spLocks noChangeArrowheads="1"/>
            </p:cNvSpPr>
            <p:nvPr/>
          </p:nvSpPr>
          <p:spPr bwMode="auto">
            <a:xfrm>
              <a:off x="4569" y="1191"/>
              <a:ext cx="138" cy="315"/>
            </a:xfrm>
            <a:prstGeom prst="rect">
              <a:avLst/>
            </a:prstGeom>
            <a:blipFill dpi="0" rotWithShape="1">
              <a:blip r:embed="rId6"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39966" name="AutoShape 19" descr="Parchment"/>
            <p:cNvSpPr>
              <a:spLocks noChangeArrowheads="1"/>
            </p:cNvSpPr>
            <p:nvPr/>
          </p:nvSpPr>
          <p:spPr bwMode="auto">
            <a:xfrm>
              <a:off x="28" y="257"/>
              <a:ext cx="4918" cy="1715"/>
            </a:xfrm>
            <a:prstGeom prst="roundRect">
              <a:avLst>
                <a:gd name="adj" fmla="val 16667"/>
              </a:avLst>
            </a:prstGeom>
            <a:blipFill dpi="0" rotWithShape="1">
              <a:blip r:embed="rId6" cstate="print"/>
              <a:srcRect/>
              <a:tile tx="0" ty="0" sx="100000" sy="100000" flip="none" algn="tl"/>
            </a:blipFill>
            <a:ln w="9525" algn="ctr">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3000" b="1" dirty="0">
                  <a:effectLst>
                    <a:outerShdw blurRad="38100" dist="19050" dir="2700000" algn="tl" rotWithShape="0">
                      <a:schemeClr val="dk1">
                        <a:alpha val="40000"/>
                      </a:schemeClr>
                    </a:outerShdw>
                  </a:effectLst>
                </a:rPr>
                <a:t>2. Để tạo thêm slide mới em thao tác như thế nào? </a:t>
              </a:r>
            </a:p>
            <a:p>
              <a:endParaRPr lang="en-US" sz="3000" b="1" dirty="0">
                <a:effectLst>
                  <a:outerShdw blurRad="38100" dist="19050" dir="2700000" algn="tl" rotWithShape="0">
                    <a:schemeClr val="dk1">
                      <a:alpha val="40000"/>
                    </a:schemeClr>
                  </a:outerShdw>
                </a:effectLst>
              </a:endParaRPr>
            </a:p>
          </p:txBody>
        </p:sp>
      </p:grpSp>
      <p:grpSp>
        <p:nvGrpSpPr>
          <p:cNvPr id="3092" name="Group 20"/>
          <p:cNvGrpSpPr/>
          <p:nvPr/>
        </p:nvGrpSpPr>
        <p:grpSpPr bwMode="auto">
          <a:xfrm>
            <a:off x="3067051" y="2899173"/>
            <a:ext cx="5562303" cy="561976"/>
            <a:chOff x="144" y="1879"/>
            <a:chExt cx="4753" cy="472"/>
          </a:xfrm>
        </p:grpSpPr>
        <p:sp>
          <p:nvSpPr>
            <p:cNvPr id="39963" name="Rectangle 21" descr="Water droplets"/>
            <p:cNvSpPr>
              <a:spLocks noChangeArrowheads="1"/>
            </p:cNvSpPr>
            <p:nvPr/>
          </p:nvSpPr>
          <p:spPr bwMode="auto">
            <a:xfrm>
              <a:off x="4513" y="1983"/>
              <a:ext cx="158" cy="252"/>
            </a:xfrm>
            <a:prstGeom prst="rect">
              <a:avLst/>
            </a:prstGeom>
            <a:blipFill dpi="0" rotWithShape="1">
              <a:blip r:embed="rId7"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39964" name="AutoShape 22" descr="Water droplets"/>
            <p:cNvSpPr>
              <a:spLocks noChangeArrowheads="1"/>
            </p:cNvSpPr>
            <p:nvPr/>
          </p:nvSpPr>
          <p:spPr bwMode="auto">
            <a:xfrm>
              <a:off x="144" y="1879"/>
              <a:ext cx="4753" cy="472"/>
            </a:xfrm>
            <a:prstGeom prst="roundRect">
              <a:avLst>
                <a:gd name="adj" fmla="val 16667"/>
              </a:avLst>
            </a:prstGeom>
            <a:blipFill dpi="0" rotWithShape="1">
              <a:blip r:embed="rId7"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r>
                <a:rPr lang="vi-VN" sz="2700" b="1" dirty="0">
                  <a:effectLst>
                    <a:outerShdw blurRad="38100" dist="19050" dir="2700000" algn="tl" rotWithShape="0">
                      <a:schemeClr val="dk1">
                        <a:alpha val="40000"/>
                      </a:schemeClr>
                    </a:outerShdw>
                  </a:effectLst>
                </a:rPr>
                <a:t>A.</a:t>
              </a:r>
              <a:r>
                <a:rPr lang="en-US" sz="2700" b="1" dirty="0">
                  <a:effectLst>
                    <a:outerShdw blurRad="38100" dist="19050" dir="2700000" algn="tl" rotWithShape="0">
                      <a:schemeClr val="dk1">
                        <a:alpha val="40000"/>
                      </a:schemeClr>
                    </a:outerShdw>
                  </a:effectLst>
                </a:rPr>
                <a:t> Nhấn Ctrl</a:t>
              </a:r>
              <a:endParaRPr lang="en-US" sz="2700" b="1" dirty="0" err="1">
                <a:effectLst>
                  <a:outerShdw blurRad="38100" dist="19050" dir="2700000" algn="tl" rotWithShape="0">
                    <a:schemeClr val="dk1">
                      <a:alpha val="40000"/>
                    </a:schemeClr>
                  </a:outerShdw>
                </a:effectLst>
              </a:endParaRPr>
            </a:p>
          </p:txBody>
        </p:sp>
      </p:grpSp>
      <p:grpSp>
        <p:nvGrpSpPr>
          <p:cNvPr id="3095" name="Group 23"/>
          <p:cNvGrpSpPr/>
          <p:nvPr/>
        </p:nvGrpSpPr>
        <p:grpSpPr bwMode="auto">
          <a:xfrm>
            <a:off x="3067051" y="3528224"/>
            <a:ext cx="5438180" cy="560855"/>
            <a:chOff x="148" y="1928"/>
            <a:chExt cx="4742" cy="372"/>
          </a:xfrm>
        </p:grpSpPr>
        <p:sp>
          <p:nvSpPr>
            <p:cNvPr id="39961" name="Rectangle 24" descr="Water droplets"/>
            <p:cNvSpPr>
              <a:spLocks noChangeArrowheads="1"/>
            </p:cNvSpPr>
            <p:nvPr/>
          </p:nvSpPr>
          <p:spPr bwMode="auto">
            <a:xfrm>
              <a:off x="4513" y="2009"/>
              <a:ext cx="161" cy="199"/>
            </a:xfrm>
            <a:prstGeom prst="rect">
              <a:avLst/>
            </a:prstGeom>
            <a:blipFill dpi="0" rotWithShape="1">
              <a:blip r:embed="rId7"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39962" name="AutoShape 25" descr="Water droplets"/>
            <p:cNvSpPr>
              <a:spLocks noChangeArrowheads="1"/>
            </p:cNvSpPr>
            <p:nvPr/>
          </p:nvSpPr>
          <p:spPr bwMode="auto">
            <a:xfrm>
              <a:off x="148" y="1928"/>
              <a:ext cx="4742" cy="372"/>
            </a:xfrm>
            <a:prstGeom prst="roundRect">
              <a:avLst>
                <a:gd name="adj" fmla="val 16667"/>
              </a:avLst>
            </a:prstGeom>
            <a:blipFill dpi="0" rotWithShape="1">
              <a:blip r:embed="rId7"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r>
                <a:rPr lang="en-US" sz="2700" b="1" dirty="0">
                  <a:effectLst>
                    <a:outerShdw blurRad="38100" dist="19050" dir="2700000" algn="tl" rotWithShape="0">
                      <a:schemeClr val="dk1">
                        <a:alpha val="40000"/>
                      </a:schemeClr>
                    </a:outerShdw>
                  </a:effectLst>
                </a:rPr>
                <a:t>B. Nhấn Shift</a:t>
              </a:r>
              <a:endParaRPr lang="en-US" sz="2700" b="1" dirty="0" err="1">
                <a:effectLst>
                  <a:outerShdw blurRad="38100" dist="19050" dir="2700000" algn="tl" rotWithShape="0">
                    <a:schemeClr val="dk1">
                      <a:alpha val="40000"/>
                    </a:schemeClr>
                  </a:outerShdw>
                </a:effectLst>
              </a:endParaRPr>
            </a:p>
          </p:txBody>
        </p:sp>
      </p:grpSp>
      <p:grpSp>
        <p:nvGrpSpPr>
          <p:cNvPr id="3098" name="Group 26"/>
          <p:cNvGrpSpPr/>
          <p:nvPr/>
        </p:nvGrpSpPr>
        <p:grpSpPr bwMode="auto">
          <a:xfrm>
            <a:off x="3117058" y="4802983"/>
            <a:ext cx="5452467" cy="610791"/>
            <a:chOff x="142" y="1859"/>
            <a:chExt cx="4757" cy="513"/>
          </a:xfrm>
        </p:grpSpPr>
        <p:sp>
          <p:nvSpPr>
            <p:cNvPr id="39959" name="Rectangle 27"/>
            <p:cNvSpPr>
              <a:spLocks noChangeArrowheads="1"/>
            </p:cNvSpPr>
            <p:nvPr/>
          </p:nvSpPr>
          <p:spPr bwMode="auto">
            <a:xfrm>
              <a:off x="4513" y="1983"/>
              <a:ext cx="161" cy="252"/>
            </a:xfrm>
            <a:prstGeom prst="rect">
              <a:avLst/>
            </a:prstGeom>
            <a:solidFill>
              <a:srgbClr val="FFFF00"/>
            </a:solid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39960" name="AutoShape 28"/>
            <p:cNvSpPr>
              <a:spLocks noChangeArrowheads="1"/>
            </p:cNvSpPr>
            <p:nvPr/>
          </p:nvSpPr>
          <p:spPr bwMode="auto">
            <a:xfrm>
              <a:off x="142" y="1859"/>
              <a:ext cx="4757" cy="513"/>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3000" b="1">
                  <a:solidFill>
                    <a:srgbClr val="FF0000"/>
                  </a:solidFill>
                </a:rPr>
                <a:t>Đáp án: C</a:t>
              </a:r>
            </a:p>
          </p:txBody>
        </p:sp>
      </p:grpSp>
      <p:sp>
        <p:nvSpPr>
          <p:cNvPr id="39946" name="Rectangle 29" descr="Bouquet">
            <a:hlinkClick r:id="rId8" action="ppaction://hlinksldjump"/>
          </p:cNvPr>
          <p:cNvSpPr>
            <a:spLocks noChangeArrowheads="1"/>
          </p:cNvSpPr>
          <p:nvPr/>
        </p:nvSpPr>
        <p:spPr bwMode="auto">
          <a:xfrm>
            <a:off x="8863490" y="3651648"/>
            <a:ext cx="432197" cy="299085"/>
          </a:xfrm>
          <a:prstGeom prst="rect">
            <a:avLst/>
          </a:prstGeom>
          <a:blipFill dpi="0" rotWithShape="1">
            <a:blip r:embed="rId9" cstate="print"/>
            <a:srcRect/>
            <a:tile tx="0" ty="0" sx="100000" sy="100000" flip="none" algn="tl"/>
          </a:blip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50"/>
          </a:p>
        </p:txBody>
      </p:sp>
      <p:sp>
        <p:nvSpPr>
          <p:cNvPr id="39947" name="Oval 30"/>
          <p:cNvSpPr>
            <a:spLocks noChangeArrowheads="1"/>
          </p:cNvSpPr>
          <p:nvPr/>
        </p:nvSpPr>
        <p:spPr bwMode="auto">
          <a:xfrm>
            <a:off x="9395441" y="292101"/>
            <a:ext cx="890290" cy="864394"/>
          </a:xfrm>
          <a:prstGeom prst="ellipse">
            <a:avLst/>
          </a:prstGeom>
          <a:gradFill rotWithShape="1">
            <a:gsLst>
              <a:gs pos="0">
                <a:srgbClr val="66FF33"/>
              </a:gs>
              <a:gs pos="100000">
                <a:srgbClr val="2F7618"/>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6"/>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9</a:t>
            </a:r>
          </a:p>
        </p:txBody>
      </p:sp>
      <p:sp>
        <p:nvSpPr>
          <p:cNvPr id="38" name="Oval 7"/>
          <p:cNvSpPr>
            <a:spLocks noChangeArrowheads="1"/>
          </p:cNvSpPr>
          <p:nvPr/>
        </p:nvSpPr>
        <p:spPr bwMode="auto">
          <a:xfrm>
            <a:off x="535305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8</a:t>
            </a:r>
          </a:p>
        </p:txBody>
      </p:sp>
      <p:sp>
        <p:nvSpPr>
          <p:cNvPr id="39" name="Oval 8"/>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0" name="Oval 9"/>
          <p:cNvSpPr>
            <a:spLocks noChangeArrowheads="1"/>
          </p:cNvSpPr>
          <p:nvPr/>
        </p:nvSpPr>
        <p:spPr bwMode="auto">
          <a:xfrm>
            <a:off x="541020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5467350" y="5429250"/>
            <a:ext cx="800100" cy="40005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541020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3" name="Oval 15"/>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7</a:t>
            </a:r>
          </a:p>
        </p:txBody>
      </p:sp>
      <p:sp>
        <p:nvSpPr>
          <p:cNvPr id="44" name="Oval 16"/>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6</a:t>
            </a:r>
          </a:p>
        </p:txBody>
      </p:sp>
      <p:sp>
        <p:nvSpPr>
          <p:cNvPr id="45" name="Oval 32"/>
          <p:cNvSpPr>
            <a:spLocks noChangeArrowheads="1"/>
          </p:cNvSpPr>
          <p:nvPr/>
        </p:nvSpPr>
        <p:spPr bwMode="auto">
          <a:xfrm>
            <a:off x="5410200" y="5442347"/>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10</a:t>
            </a:r>
          </a:p>
        </p:txBody>
      </p:sp>
      <p:sp>
        <p:nvSpPr>
          <p:cNvPr id="46" name="Oval 35"/>
          <p:cNvSpPr>
            <a:spLocks noChangeArrowheads="1"/>
          </p:cNvSpPr>
          <p:nvPr/>
        </p:nvSpPr>
        <p:spPr bwMode="auto">
          <a:xfrm>
            <a:off x="5448598" y="5462588"/>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30" name="AutoShape 25" descr="Water droplets"/>
          <p:cNvSpPr>
            <a:spLocks noChangeArrowheads="1"/>
          </p:cNvSpPr>
          <p:nvPr/>
        </p:nvSpPr>
        <p:spPr bwMode="auto">
          <a:xfrm>
            <a:off x="3067051" y="4210856"/>
            <a:ext cx="5438180" cy="561554"/>
          </a:xfrm>
          <a:prstGeom prst="roundRect">
            <a:avLst>
              <a:gd name="adj" fmla="val 16667"/>
            </a:avLst>
          </a:prstGeom>
          <a:blipFill dpi="0" rotWithShape="1">
            <a:blip r:embed="rId7"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r>
              <a:rPr lang="en-US" sz="2700" b="1" dirty="0">
                <a:effectLst>
                  <a:outerShdw blurRad="38100" dist="19050" dir="2700000" algn="tl" rotWithShape="0">
                    <a:schemeClr val="dk1">
                      <a:alpha val="40000"/>
                    </a:schemeClr>
                  </a:outerShdw>
                </a:effectLst>
              </a:rPr>
              <a:t>C. Nhấn Enter</a:t>
            </a:r>
            <a:endParaRPr lang="en-US" sz="2700" b="1" dirty="0" err="1">
              <a:effectLst>
                <a:outerShdw blurRad="38100" dist="19050" dir="2700000" algn="tl" rotWithShape="0">
                  <a:schemeClr val="dk1">
                    <a:alpha val="40000"/>
                  </a:schemeClr>
                </a:outerShdw>
              </a:effectLst>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9"/>
                                        </p:tgtEl>
                                        <p:attrNameLst>
                                          <p:attrName>style.visibility</p:attrName>
                                        </p:attrNameLst>
                                      </p:cBhvr>
                                      <p:to>
                                        <p:strVal val="visible"/>
                                      </p:to>
                                    </p:set>
                                    <p:animEffect transition="in" filter="fade">
                                      <p:cBhvr>
                                        <p:cTn id="7" dur="500"/>
                                        <p:tgtEl>
                                          <p:spTgt spid="308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9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9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1" presetClass="entr" presetSubtype="0" fill="hold" grpId="0" nodeType="clickEffect">
                                  <p:stCondLst>
                                    <p:cond delay="0"/>
                                  </p:stCondLst>
                                  <p:childTnLst>
                                    <p:set>
                                      <p:cBhvr>
                                        <p:cTn id="19"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ding.wav"/>
                                        </p:tgtEl>
                                      </p:cMediaNode>
                                    </p:audio>
                                  </p:subTnLst>
                                </p:cTn>
                              </p:par>
                            </p:childTnLst>
                          </p:cTn>
                        </p:par>
                        <p:par>
                          <p:cTn id="20" fill="hold">
                            <p:stCondLst>
                              <p:cond delay="1000"/>
                            </p:stCondLst>
                            <p:childTnLst>
                              <p:par>
                                <p:cTn id="21" presetID="11" presetClass="entr" presetSubtype="0" fill="hold" grpId="0" nodeType="afterEffect">
                                  <p:stCondLst>
                                    <p:cond delay="0"/>
                                  </p:stCondLst>
                                  <p:childTnLst>
                                    <p:set>
                                      <p:cBhvr>
                                        <p:cTn id="22"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3" fill="hold">
                            <p:stCondLst>
                              <p:cond delay="2000"/>
                            </p:stCondLst>
                            <p:childTnLst>
                              <p:par>
                                <p:cTn id="24" presetID="11" presetClass="entr" presetSubtype="0" fill="hold" grpId="0" nodeType="afterEffect">
                                  <p:stCondLst>
                                    <p:cond delay="0"/>
                                  </p:stCondLst>
                                  <p:childTnLst>
                                    <p:set>
                                      <p:cBhvr>
                                        <p:cTn id="25"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ding.wav"/>
                                        </p:tgtEl>
                                      </p:cMediaNode>
                                    </p:audio>
                                  </p:subTnLst>
                                </p:cTn>
                              </p:par>
                            </p:childTnLst>
                          </p:cTn>
                        </p:par>
                        <p:par>
                          <p:cTn id="26" fill="hold">
                            <p:stCondLst>
                              <p:cond delay="3000"/>
                            </p:stCondLst>
                            <p:childTnLst>
                              <p:par>
                                <p:cTn id="27" presetID="11" presetClass="entr" presetSubtype="0" fill="hold" grpId="0" nodeType="afterEffect">
                                  <p:stCondLst>
                                    <p:cond delay="0"/>
                                  </p:stCondLst>
                                  <p:childTnLst>
                                    <p:set>
                                      <p:cBhvr>
                                        <p:cTn id="28"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ding.wav"/>
                                        </p:tgtEl>
                                      </p:cMediaNode>
                                    </p:audio>
                                  </p:subTnLst>
                                </p:cTn>
                              </p:par>
                            </p:childTnLst>
                          </p:cTn>
                        </p:par>
                        <p:par>
                          <p:cTn id="29" fill="hold">
                            <p:stCondLst>
                              <p:cond delay="4000"/>
                            </p:stCondLst>
                            <p:childTnLst>
                              <p:par>
                                <p:cTn id="30" presetID="11" presetClass="entr" presetSubtype="0" fill="hold" grpId="0" nodeType="afterEffect">
                                  <p:stCondLst>
                                    <p:cond delay="0"/>
                                  </p:stCondLst>
                                  <p:childTnLst>
                                    <p:set>
                                      <p:cBhvr>
                                        <p:cTn id="31"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ding.wav"/>
                                        </p:tgtEl>
                                      </p:cMediaNode>
                                    </p:audio>
                                  </p:subTnLst>
                                </p:cTn>
                              </p:par>
                            </p:childTnLst>
                          </p:cTn>
                        </p:par>
                        <p:par>
                          <p:cTn id="32" fill="hold">
                            <p:stCondLst>
                              <p:cond delay="5000"/>
                            </p:stCondLst>
                            <p:childTnLst>
                              <p:par>
                                <p:cTn id="33" presetID="11" presetClass="entr" presetSubtype="0" fill="hold" grpId="0" nodeType="afterEffect">
                                  <p:stCondLst>
                                    <p:cond delay="0"/>
                                  </p:stCondLst>
                                  <p:childTnLst>
                                    <p:set>
                                      <p:cBhvr>
                                        <p:cTn id="34"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ding.wav"/>
                                        </p:tgtEl>
                                      </p:cMediaNode>
                                    </p:audio>
                                  </p:subTnLst>
                                </p:cTn>
                              </p:par>
                            </p:childTnLst>
                          </p:cTn>
                        </p:par>
                        <p:par>
                          <p:cTn id="35" fill="hold">
                            <p:stCondLst>
                              <p:cond delay="6000"/>
                            </p:stCondLst>
                            <p:childTnLst>
                              <p:par>
                                <p:cTn id="36" presetID="11" presetClass="entr" presetSubtype="0" fill="hold" grpId="0" nodeType="afterEffect">
                                  <p:stCondLst>
                                    <p:cond delay="0"/>
                                  </p:stCondLst>
                                  <p:childTnLst>
                                    <p:set>
                                      <p:cBhvr>
                                        <p:cTn id="37"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ding.wav"/>
                                        </p:tgtEl>
                                      </p:cMediaNode>
                                    </p:audio>
                                  </p:subTnLst>
                                </p:cTn>
                              </p:par>
                            </p:childTnLst>
                          </p:cTn>
                        </p:par>
                        <p:par>
                          <p:cTn id="38" fill="hold">
                            <p:stCondLst>
                              <p:cond delay="7000"/>
                            </p:stCondLst>
                            <p:childTnLst>
                              <p:par>
                                <p:cTn id="39" presetID="11" presetClass="entr" presetSubtype="0" fill="hold" grpId="0" nodeType="afterEffect">
                                  <p:stCondLst>
                                    <p:cond delay="0"/>
                                  </p:stCondLst>
                                  <p:childTnLst>
                                    <p:set>
                                      <p:cBhvr>
                                        <p:cTn id="40"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ding.wav"/>
                                        </p:tgtEl>
                                      </p:cMediaNode>
                                    </p:audio>
                                  </p:subTnLst>
                                </p:cTn>
                              </p:par>
                            </p:childTnLst>
                          </p:cTn>
                        </p:par>
                        <p:par>
                          <p:cTn id="41" fill="hold">
                            <p:stCondLst>
                              <p:cond delay="8000"/>
                            </p:stCondLst>
                            <p:childTnLst>
                              <p:par>
                                <p:cTn id="42" presetID="11" presetClass="entr" presetSubtype="0" fill="hold" grpId="0" nodeType="afterEffect">
                                  <p:stCondLst>
                                    <p:cond delay="0"/>
                                  </p:stCondLst>
                                  <p:childTnLst>
                                    <p:set>
                                      <p:cBhvr>
                                        <p:cTn id="43"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42"/>
                                            </p:cond>
                                          </p:stCondLst>
                                          <p:endCondLst>
                                            <p:cond evt="onStopAudio" delay="0">
                                              <p:tgtEl>
                                                <p:sldTgt/>
                                              </p:tgtEl>
                                            </p:cond>
                                          </p:endCondLst>
                                        </p:cTn>
                                        <p:tgtEl>
                                          <p:sndTgt r:embed="rId2" name="ding.wav"/>
                                        </p:tgtEl>
                                      </p:cMediaNode>
                                    </p:audio>
                                  </p:subTnLst>
                                </p:cTn>
                              </p:par>
                            </p:childTnLst>
                          </p:cTn>
                        </p:par>
                        <p:par>
                          <p:cTn id="44" fill="hold">
                            <p:stCondLst>
                              <p:cond delay="9000"/>
                            </p:stCondLst>
                            <p:childTnLst>
                              <p:par>
                                <p:cTn id="45" presetID="11" presetClass="entr" presetSubtype="0" fill="hold" grpId="0" nodeType="afterEffect">
                                  <p:stCondLst>
                                    <p:cond delay="0"/>
                                  </p:stCondLst>
                                  <p:childTnLst>
                                    <p:set>
                                      <p:cBhvr>
                                        <p:cTn id="46"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par>
                                <p:cTn id="47" presetID="4" presetClass="entr" presetSubtype="16" fill="hold" grpId="0" nodeType="withEffect">
                                  <p:stCondLst>
                                    <p:cond delay="0"/>
                                  </p:stCondLst>
                                  <p:childTnLst>
                                    <p:set>
                                      <p:cBhvr>
                                        <p:cTn id="48" dur="1" fill="hold">
                                          <p:stCondLst>
                                            <p:cond delay="0"/>
                                          </p:stCondLst>
                                        </p:cTn>
                                        <p:tgtEl>
                                          <p:spTgt spid="3086"/>
                                        </p:tgtEl>
                                        <p:attrNameLst>
                                          <p:attrName>style.visibility</p:attrName>
                                        </p:attrNameLst>
                                      </p:cBhvr>
                                      <p:to>
                                        <p:strVal val="visible"/>
                                      </p:to>
                                    </p:set>
                                    <p:animEffect transition="in" filter="box(in)">
                                      <p:cBhvr>
                                        <p:cTn id="49" dur="500"/>
                                        <p:tgtEl>
                                          <p:spTgt spid="3086"/>
                                        </p:tgtEl>
                                      </p:cBhvr>
                                    </p:animEffect>
                                  </p:childTnLst>
                                  <p:subTnLst>
                                    <p:audio>
                                      <p:cMediaNode>
                                        <p:cTn display="0" masterRel="sameClick">
                                          <p:stCondLst>
                                            <p:cond evt="begin" delay="0">
                                              <p:tn val="47"/>
                                            </p:cond>
                                          </p:stCondLst>
                                          <p:endCondLst>
                                            <p:cond evt="onStopAudio" delay="0">
                                              <p:tgtEl>
                                                <p:sldTgt/>
                                              </p:tgtEl>
                                            </p:cond>
                                          </p:endCondLst>
                                        </p:cTn>
                                        <p:tgtEl>
                                          <p:sndTgt r:embed="rId3" name="ringin.wav"/>
                                        </p:tgtEl>
                                      </p:cMediaNode>
                                    </p:audio>
                                  </p:subTnLst>
                                </p:cTn>
                              </p:par>
                            </p:childTnLst>
                          </p:cTn>
                        </p:par>
                      </p:childTnLst>
                    </p:cTn>
                  </p:par>
                  <p:par>
                    <p:cTn id="50" fill="hold">
                      <p:stCondLst>
                        <p:cond delay="indefinite"/>
                      </p:stCondLst>
                      <p:childTnLst>
                        <p:par>
                          <p:cTn id="51" fill="hold">
                            <p:stCondLst>
                              <p:cond delay="0"/>
                            </p:stCondLst>
                            <p:childTnLst>
                              <p:par>
                                <p:cTn id="52" presetID="17" presetClass="entr" presetSubtype="2" fill="hold" nodeType="clickEffect">
                                  <p:stCondLst>
                                    <p:cond delay="0"/>
                                  </p:stCondLst>
                                  <p:childTnLst>
                                    <p:set>
                                      <p:cBhvr>
                                        <p:cTn id="53" dur="1" fill="hold">
                                          <p:stCondLst>
                                            <p:cond delay="0"/>
                                          </p:stCondLst>
                                        </p:cTn>
                                        <p:tgtEl>
                                          <p:spTgt spid="3098"/>
                                        </p:tgtEl>
                                        <p:attrNameLst>
                                          <p:attrName>style.visibility</p:attrName>
                                        </p:attrNameLst>
                                      </p:cBhvr>
                                      <p:to>
                                        <p:strVal val="visible"/>
                                      </p:to>
                                    </p:set>
                                    <p:anim calcmode="lin" valueType="num">
                                      <p:cBhvr>
                                        <p:cTn id="54" dur="500" fill="hold"/>
                                        <p:tgtEl>
                                          <p:spTgt spid="3098"/>
                                        </p:tgtEl>
                                        <p:attrNameLst>
                                          <p:attrName>ppt_x</p:attrName>
                                        </p:attrNameLst>
                                      </p:cBhvr>
                                      <p:tavLst>
                                        <p:tav tm="0">
                                          <p:val>
                                            <p:strVal val="#ppt_x+#ppt_w/2"/>
                                          </p:val>
                                        </p:tav>
                                        <p:tav tm="100000">
                                          <p:val>
                                            <p:strVal val="#ppt_x"/>
                                          </p:val>
                                        </p:tav>
                                      </p:tavLst>
                                    </p:anim>
                                    <p:anim calcmode="lin" valueType="num">
                                      <p:cBhvr>
                                        <p:cTn id="55" dur="500" fill="hold"/>
                                        <p:tgtEl>
                                          <p:spTgt spid="3098"/>
                                        </p:tgtEl>
                                        <p:attrNameLst>
                                          <p:attrName>ppt_y</p:attrName>
                                        </p:attrNameLst>
                                      </p:cBhvr>
                                      <p:tavLst>
                                        <p:tav tm="0">
                                          <p:val>
                                            <p:strVal val="#ppt_y"/>
                                          </p:val>
                                        </p:tav>
                                        <p:tav tm="100000">
                                          <p:val>
                                            <p:strVal val="#ppt_y"/>
                                          </p:val>
                                        </p:tav>
                                      </p:tavLst>
                                    </p:anim>
                                    <p:anim calcmode="lin" valueType="num">
                                      <p:cBhvr>
                                        <p:cTn id="56" dur="500" fill="hold"/>
                                        <p:tgtEl>
                                          <p:spTgt spid="3098"/>
                                        </p:tgtEl>
                                        <p:attrNameLst>
                                          <p:attrName>ppt_w</p:attrName>
                                        </p:attrNameLst>
                                      </p:cBhvr>
                                      <p:tavLst>
                                        <p:tav tm="0">
                                          <p:val>
                                            <p:fltVal val="0"/>
                                          </p:val>
                                        </p:tav>
                                        <p:tav tm="100000">
                                          <p:val>
                                            <p:strVal val="#ppt_w"/>
                                          </p:val>
                                        </p:tav>
                                      </p:tavLst>
                                    </p:anim>
                                    <p:anim calcmode="lin" valueType="num">
                                      <p:cBhvr>
                                        <p:cTn id="57"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3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5" name="Group 3"/>
          <p:cNvGrpSpPr/>
          <p:nvPr/>
        </p:nvGrpSpPr>
        <p:grpSpPr bwMode="auto">
          <a:xfrm>
            <a:off x="3221831" y="4244732"/>
            <a:ext cx="5904548" cy="561671"/>
            <a:chOff x="144" y="1938"/>
            <a:chExt cx="5140" cy="355"/>
          </a:xfrm>
        </p:grpSpPr>
        <p:sp>
          <p:nvSpPr>
            <p:cNvPr id="12319" name="Rectangle 4" descr="Water droplets"/>
            <p:cNvSpPr>
              <a:spLocks noChangeArrowheads="1"/>
            </p:cNvSpPr>
            <p:nvPr/>
          </p:nvSpPr>
          <p:spPr bwMode="auto">
            <a:xfrm>
              <a:off x="4513" y="2015"/>
              <a:ext cx="771" cy="189"/>
            </a:xfrm>
            <a:prstGeom prst="rect">
              <a:avLst/>
            </a:prstGeom>
            <a:blipFill dpi="0" rotWithShape="1">
              <a:blip r:embed="rId6"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350"/>
            </a:p>
          </p:txBody>
        </p:sp>
        <p:sp>
          <p:nvSpPr>
            <p:cNvPr id="12320" name="AutoShape 5" descr="Water droplets"/>
            <p:cNvSpPr>
              <a:spLocks noChangeArrowheads="1"/>
            </p:cNvSpPr>
            <p:nvPr/>
          </p:nvSpPr>
          <p:spPr bwMode="auto">
            <a:xfrm>
              <a:off x="144" y="1938"/>
              <a:ext cx="4751" cy="355"/>
            </a:xfrm>
            <a:prstGeom prst="roundRect">
              <a:avLst>
                <a:gd name="adj" fmla="val 16667"/>
              </a:avLst>
            </a:prstGeom>
            <a:blipFill dpi="0" rotWithShape="1">
              <a:blip r:embed="rId6"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sz="2700" b="1" dirty="0">
                  <a:effectLst>
                    <a:outerShdw blurRad="38100" dist="19050" dir="2700000" algn="tl" rotWithShape="0">
                      <a:schemeClr val="dk1">
                        <a:alpha val="40000"/>
                      </a:schemeClr>
                    </a:outerShdw>
                  </a:effectLst>
                </a:rPr>
                <a:t>C. Cả A và B </a:t>
              </a:r>
            </a:p>
          </p:txBody>
        </p:sp>
      </p:grpSp>
      <p:sp>
        <p:nvSpPr>
          <p:cNvPr id="12292" name="Text Box 12"/>
          <p:cNvSpPr txBox="1">
            <a:spLocks noChangeArrowheads="1"/>
          </p:cNvSpPr>
          <p:nvPr/>
        </p:nvSpPr>
        <p:spPr bwMode="auto">
          <a:xfrm>
            <a:off x="3467100" y="1725217"/>
            <a:ext cx="40576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spcBef>
                <a:spcPct val="50000"/>
              </a:spcBef>
            </a:pPr>
            <a:endParaRPr lang="en-US" sz="2400" b="1">
              <a:solidFill>
                <a:srgbClr val="FF0000"/>
              </a:solidFill>
              <a:latin typeface=".VnTimeH" panose="020B7200000000000000" pitchFamily="34" charset="0"/>
            </a:endParaRPr>
          </a:p>
        </p:txBody>
      </p:sp>
      <p:pic>
        <p:nvPicPr>
          <p:cNvPr id="12293" name="Picture 13" descr="bell"/>
          <p:cNvPicPr>
            <a:picLocks noChangeAspect="1" noChangeArrowheads="1" noCrop="1"/>
          </p:cNvPicPr>
          <p:nvPr/>
        </p:nvPicPr>
        <p:blipFill>
          <a:blip r:embed="rId7"/>
          <a:srcRect/>
          <a:stretch>
            <a:fillRect/>
          </a:stretch>
        </p:blipFill>
        <p:spPr bwMode="auto">
          <a:xfrm rot="752139">
            <a:off x="1794431" y="296546"/>
            <a:ext cx="860822" cy="89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5094923" y="5600700"/>
            <a:ext cx="1714500" cy="40005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750" b="1">
                <a:solidFill>
                  <a:srgbClr val="FF3300"/>
                </a:solidFill>
                <a:latin typeface="Times New Roman" panose="02020603050405020304" pitchFamily="18" charset="0"/>
                <a:cs typeface="Times New Roman" panose="02020603050405020304" pitchFamily="18" charset="0"/>
              </a:rPr>
              <a:t>Hết giờ</a:t>
            </a:r>
          </a:p>
        </p:txBody>
      </p:sp>
      <p:grpSp>
        <p:nvGrpSpPr>
          <p:cNvPr id="3089" name="Group 17"/>
          <p:cNvGrpSpPr/>
          <p:nvPr/>
        </p:nvGrpSpPr>
        <p:grpSpPr bwMode="auto">
          <a:xfrm>
            <a:off x="2896290" y="966738"/>
            <a:ext cx="6042017" cy="1690847"/>
            <a:chOff x="103" y="443"/>
            <a:chExt cx="4918" cy="2465"/>
          </a:xfrm>
        </p:grpSpPr>
        <p:sp>
          <p:nvSpPr>
            <p:cNvPr id="12317" name="Rectangle 18" descr="Parchment"/>
            <p:cNvSpPr>
              <a:spLocks noChangeArrowheads="1"/>
            </p:cNvSpPr>
            <p:nvPr/>
          </p:nvSpPr>
          <p:spPr bwMode="auto">
            <a:xfrm>
              <a:off x="4569" y="1129"/>
              <a:ext cx="150" cy="437"/>
            </a:xfrm>
            <a:prstGeom prst="rect">
              <a:avLst/>
            </a:prstGeom>
            <a:blipFill dpi="0" rotWithShape="1">
              <a:blip r:embed="rId8"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2318" name="AutoShape 19" descr="Parchment"/>
            <p:cNvSpPr>
              <a:spLocks noChangeArrowheads="1"/>
            </p:cNvSpPr>
            <p:nvPr/>
          </p:nvSpPr>
          <p:spPr bwMode="auto">
            <a:xfrm>
              <a:off x="103" y="443"/>
              <a:ext cx="4918" cy="2465"/>
            </a:xfrm>
            <a:prstGeom prst="roundRect">
              <a:avLst>
                <a:gd name="adj" fmla="val 16667"/>
              </a:avLst>
            </a:prstGeom>
            <a:blipFill dpi="0" rotWithShape="1">
              <a:blip r:embed="rId8" cstate="print"/>
              <a:srcRect/>
              <a:tile tx="0" ty="0" sx="100000" sy="100000" flip="none" algn="tl"/>
            </a:blipFill>
            <a:ln w="9525" algn="ctr">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3000" b="1" dirty="0">
                  <a:effectLst>
                    <a:outerShdw blurRad="38100" dist="19050" dir="2700000" algn="tl" rotWithShape="0">
                      <a:schemeClr val="dk1">
                        <a:alpha val="40000"/>
                      </a:schemeClr>
                    </a:outerShdw>
                  </a:effectLst>
                </a:rPr>
                <a:t>3. </a:t>
              </a:r>
              <a:r>
                <a:rPr lang="en-US" sz="3000" b="1" dirty="0" err="1">
                  <a:effectLst>
                    <a:outerShdw blurRad="38100" dist="19050" dir="2700000" algn="tl" rotWithShape="0">
                      <a:schemeClr val="dk1">
                        <a:alpha val="40000"/>
                      </a:schemeClr>
                    </a:outerShdw>
                  </a:effectLst>
                </a:rPr>
                <a:t>Để</a:t>
              </a:r>
              <a:r>
                <a:rPr lang="en-US" sz="3000" b="1" dirty="0">
                  <a:effectLst>
                    <a:outerShdw blurRad="38100" dist="19050" dir="2700000" algn="tl" rotWithShape="0">
                      <a:schemeClr val="dk1">
                        <a:alpha val="40000"/>
                      </a:schemeClr>
                    </a:outerShdw>
                  </a:effectLst>
                </a:rPr>
                <a:t> chèn hình ảnh vào trang trình chiếu em vào Inset rồi chọn?</a:t>
              </a:r>
            </a:p>
          </p:txBody>
        </p:sp>
      </p:grpSp>
      <p:grpSp>
        <p:nvGrpSpPr>
          <p:cNvPr id="3092" name="Group 20"/>
          <p:cNvGrpSpPr/>
          <p:nvPr/>
        </p:nvGrpSpPr>
        <p:grpSpPr bwMode="auto">
          <a:xfrm>
            <a:off x="3171349" y="2885123"/>
            <a:ext cx="6015038" cy="561974"/>
            <a:chOff x="144" y="1892"/>
            <a:chExt cx="5140" cy="447"/>
          </a:xfrm>
        </p:grpSpPr>
        <p:sp>
          <p:nvSpPr>
            <p:cNvPr id="12315" name="Rectangle 21" descr="Water droplets"/>
            <p:cNvSpPr>
              <a:spLocks noChangeArrowheads="1"/>
            </p:cNvSpPr>
            <p:nvPr/>
          </p:nvSpPr>
          <p:spPr bwMode="auto">
            <a:xfrm>
              <a:off x="4513" y="1991"/>
              <a:ext cx="771" cy="238"/>
            </a:xfrm>
            <a:prstGeom prst="rect">
              <a:avLst/>
            </a:prstGeom>
            <a:blipFill dpi="0" rotWithShape="1">
              <a:blip r:embed="rId6"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350"/>
            </a:p>
          </p:txBody>
        </p:sp>
        <p:sp>
          <p:nvSpPr>
            <p:cNvPr id="12316" name="AutoShape 22" descr="Water droplets"/>
            <p:cNvSpPr>
              <a:spLocks noChangeArrowheads="1"/>
            </p:cNvSpPr>
            <p:nvPr/>
          </p:nvSpPr>
          <p:spPr bwMode="auto">
            <a:xfrm>
              <a:off x="144" y="1892"/>
              <a:ext cx="4753" cy="447"/>
            </a:xfrm>
            <a:prstGeom prst="roundRect">
              <a:avLst>
                <a:gd name="adj" fmla="val 16667"/>
              </a:avLst>
            </a:prstGeom>
            <a:blipFill dpi="0" rotWithShape="1">
              <a:blip r:embed="rId6"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eaLnBrk="0" hangingPunct="0"/>
              <a:r>
                <a:rPr lang="vi-VN" sz="2700" b="1" dirty="0">
                  <a:effectLst>
                    <a:outerShdw blurRad="38100" dist="19050" dir="2700000" algn="tl" rotWithShape="0">
                      <a:schemeClr val="dk1">
                        <a:alpha val="40000"/>
                      </a:schemeClr>
                    </a:outerShdw>
                  </a:effectLst>
                </a:rPr>
                <a:t>A. </a:t>
              </a:r>
              <a:r>
                <a:rPr lang="en-US" altLang="vi-VN" sz="2700" b="1" dirty="0">
                  <a:effectLst>
                    <a:outerShdw blurRad="38100" dist="19050" dir="2700000" algn="tl" rotWithShape="0">
                      <a:schemeClr val="dk1">
                        <a:alpha val="40000"/>
                      </a:schemeClr>
                    </a:outerShdw>
                  </a:effectLst>
                </a:rPr>
                <a:t>Picture</a:t>
              </a:r>
              <a:r>
                <a:rPr lang="en-US" sz="2700" b="1" dirty="0">
                  <a:effectLst>
                    <a:outerShdw blurRad="38100" dist="19050" dir="2700000" algn="tl" rotWithShape="0">
                      <a:schemeClr val="dk1">
                        <a:alpha val="40000"/>
                      </a:schemeClr>
                    </a:outerShdw>
                  </a:effectLst>
                </a:rPr>
                <a:t> </a:t>
              </a:r>
            </a:p>
          </p:txBody>
        </p:sp>
      </p:grpSp>
      <p:grpSp>
        <p:nvGrpSpPr>
          <p:cNvPr id="3095" name="Group 23"/>
          <p:cNvGrpSpPr/>
          <p:nvPr/>
        </p:nvGrpSpPr>
        <p:grpSpPr bwMode="auto">
          <a:xfrm>
            <a:off x="3196115" y="3564310"/>
            <a:ext cx="5438179" cy="560856"/>
            <a:chOff x="148" y="1993"/>
            <a:chExt cx="4742" cy="372"/>
          </a:xfrm>
        </p:grpSpPr>
        <p:sp>
          <p:nvSpPr>
            <p:cNvPr id="12313" name="Rectangle 24" descr="Water droplets"/>
            <p:cNvSpPr>
              <a:spLocks noChangeArrowheads="1"/>
            </p:cNvSpPr>
            <p:nvPr/>
          </p:nvSpPr>
          <p:spPr bwMode="auto">
            <a:xfrm>
              <a:off x="4513" y="2009"/>
              <a:ext cx="161" cy="199"/>
            </a:xfrm>
            <a:prstGeom prst="rect">
              <a:avLst/>
            </a:prstGeom>
            <a:blipFill dpi="0" rotWithShape="1">
              <a:blip r:embed="rId6"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2314" name="AutoShape 25" descr="Water droplets"/>
            <p:cNvSpPr>
              <a:spLocks noChangeArrowheads="1"/>
            </p:cNvSpPr>
            <p:nvPr/>
          </p:nvSpPr>
          <p:spPr bwMode="auto">
            <a:xfrm>
              <a:off x="148" y="1993"/>
              <a:ext cx="4742" cy="372"/>
            </a:xfrm>
            <a:prstGeom prst="roundRect">
              <a:avLst>
                <a:gd name="adj" fmla="val 16667"/>
              </a:avLst>
            </a:prstGeom>
            <a:blipFill dpi="0" rotWithShape="1">
              <a:blip r:embed="rId6"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eaLnBrk="0" hangingPunct="0"/>
              <a:r>
                <a:rPr lang="en-US" sz="2700" b="1" dirty="0">
                  <a:effectLst>
                    <a:outerShdw blurRad="38100" dist="19050" dir="2700000" algn="tl" rotWithShape="0">
                      <a:schemeClr val="dk1">
                        <a:alpha val="40000"/>
                      </a:schemeClr>
                    </a:outerShdw>
                  </a:effectLst>
                </a:rPr>
                <a:t>B. Clip Art </a:t>
              </a:r>
            </a:p>
          </p:txBody>
        </p:sp>
      </p:grpSp>
      <p:grpSp>
        <p:nvGrpSpPr>
          <p:cNvPr id="3098" name="Group 26"/>
          <p:cNvGrpSpPr/>
          <p:nvPr/>
        </p:nvGrpSpPr>
        <p:grpSpPr bwMode="auto">
          <a:xfrm>
            <a:off x="3122296" y="4863703"/>
            <a:ext cx="5452319" cy="613172"/>
            <a:chOff x="142" y="1858"/>
            <a:chExt cx="4757" cy="515"/>
          </a:xfrm>
        </p:grpSpPr>
        <p:sp>
          <p:nvSpPr>
            <p:cNvPr id="12311" name="Rectangle 27"/>
            <p:cNvSpPr>
              <a:spLocks noChangeArrowheads="1"/>
            </p:cNvSpPr>
            <p:nvPr/>
          </p:nvSpPr>
          <p:spPr bwMode="auto">
            <a:xfrm>
              <a:off x="4513" y="1983"/>
              <a:ext cx="161" cy="252"/>
            </a:xfrm>
            <a:prstGeom prst="rect">
              <a:avLst/>
            </a:prstGeom>
            <a:solidFill>
              <a:srgbClr val="FFFF00"/>
            </a:solid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2312" name="AutoShape 28"/>
            <p:cNvSpPr>
              <a:spLocks noChangeArrowheads="1"/>
            </p:cNvSpPr>
            <p:nvPr/>
          </p:nvSpPr>
          <p:spPr bwMode="auto">
            <a:xfrm>
              <a:off x="142" y="1858"/>
              <a:ext cx="4757" cy="515"/>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sz="3000" b="1" dirty="0" err="1">
                  <a:solidFill>
                    <a:srgbClr val="FF0000"/>
                  </a:solidFill>
                </a:rPr>
                <a:t>Đáp</a:t>
              </a:r>
              <a:r>
                <a:rPr lang="en-US" sz="3000" b="1" dirty="0">
                  <a:solidFill>
                    <a:srgbClr val="FF0000"/>
                  </a:solidFill>
                </a:rPr>
                <a:t> </a:t>
              </a:r>
              <a:r>
                <a:rPr lang="en-US" sz="3000" b="1" dirty="0" err="1">
                  <a:solidFill>
                    <a:srgbClr val="FF0000"/>
                  </a:solidFill>
                </a:rPr>
                <a:t>án</a:t>
              </a:r>
              <a:r>
                <a:rPr lang="en-US" sz="3000" b="1" dirty="0">
                  <a:solidFill>
                    <a:srgbClr val="FF0000"/>
                  </a:solidFill>
                </a:rPr>
                <a:t>: C </a:t>
              </a:r>
            </a:p>
          </p:txBody>
        </p:sp>
      </p:grpSp>
      <p:sp>
        <p:nvSpPr>
          <p:cNvPr id="12299" name="Rectangle 29" descr="Bouquet">
            <a:hlinkClick r:id="rId9" action="ppaction://hlinksldjump"/>
          </p:cNvPr>
          <p:cNvSpPr>
            <a:spLocks noChangeArrowheads="1"/>
          </p:cNvSpPr>
          <p:nvPr/>
        </p:nvSpPr>
        <p:spPr bwMode="auto">
          <a:xfrm>
            <a:off x="8863490" y="3566399"/>
            <a:ext cx="432197" cy="299085"/>
          </a:xfrm>
          <a:prstGeom prst="rect">
            <a:avLst/>
          </a:prstGeom>
          <a:blipFill dpi="0" rotWithShape="1">
            <a:blip r:embed="rId10" cstate="print"/>
            <a:srcRect/>
            <a:tile tx="0" ty="0" sx="100000" sy="100000" flip="none" algn="tl"/>
          </a:blip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350"/>
          </a:p>
        </p:txBody>
      </p:sp>
      <p:sp>
        <p:nvSpPr>
          <p:cNvPr id="12300" name="Oval 30"/>
          <p:cNvSpPr>
            <a:spLocks noChangeArrowheads="1"/>
          </p:cNvSpPr>
          <p:nvPr/>
        </p:nvSpPr>
        <p:spPr bwMode="auto">
          <a:xfrm>
            <a:off x="9499918" y="411480"/>
            <a:ext cx="890588" cy="864394"/>
          </a:xfrm>
          <a:prstGeom prst="ellipse">
            <a:avLst/>
          </a:prstGeom>
          <a:gradFill rotWithShape="1">
            <a:gsLst>
              <a:gs pos="0">
                <a:srgbClr val="66FF33"/>
              </a:gs>
              <a:gs pos="100000">
                <a:srgbClr val="2F7618"/>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6"/>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9</a:t>
            </a:r>
          </a:p>
        </p:txBody>
      </p:sp>
      <p:sp>
        <p:nvSpPr>
          <p:cNvPr id="38" name="Oval 7"/>
          <p:cNvSpPr>
            <a:spLocks noChangeArrowheads="1"/>
          </p:cNvSpPr>
          <p:nvPr/>
        </p:nvSpPr>
        <p:spPr bwMode="auto">
          <a:xfrm>
            <a:off x="535305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8</a:t>
            </a:r>
          </a:p>
        </p:txBody>
      </p:sp>
      <p:sp>
        <p:nvSpPr>
          <p:cNvPr id="39" name="Oval 8"/>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0" name="Oval 9"/>
          <p:cNvSpPr>
            <a:spLocks noChangeArrowheads="1"/>
          </p:cNvSpPr>
          <p:nvPr/>
        </p:nvSpPr>
        <p:spPr bwMode="auto">
          <a:xfrm>
            <a:off x="541020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5467350" y="5429250"/>
            <a:ext cx="800100" cy="40005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541020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3" name="Oval 15"/>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7</a:t>
            </a:r>
          </a:p>
        </p:txBody>
      </p:sp>
      <p:sp>
        <p:nvSpPr>
          <p:cNvPr id="44" name="Oval 16"/>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6</a:t>
            </a:r>
          </a:p>
        </p:txBody>
      </p:sp>
      <p:sp>
        <p:nvSpPr>
          <p:cNvPr id="45" name="Oval 32"/>
          <p:cNvSpPr>
            <a:spLocks noChangeArrowheads="1"/>
          </p:cNvSpPr>
          <p:nvPr/>
        </p:nvSpPr>
        <p:spPr bwMode="auto">
          <a:xfrm>
            <a:off x="5410200" y="5442347"/>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10</a:t>
            </a:r>
          </a:p>
        </p:txBody>
      </p:sp>
      <p:sp>
        <p:nvSpPr>
          <p:cNvPr id="46" name="Oval 35"/>
          <p:cNvSpPr>
            <a:spLocks noChangeArrowheads="1"/>
          </p:cNvSpPr>
          <p:nvPr/>
        </p:nvSpPr>
        <p:spPr bwMode="auto">
          <a:xfrm>
            <a:off x="5448300" y="5462588"/>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 name="Text Box 4"/>
          <p:cNvSpPr txBox="1"/>
          <p:nvPr/>
        </p:nvSpPr>
        <p:spPr>
          <a:xfrm>
            <a:off x="4313556" y="3224530"/>
            <a:ext cx="184731" cy="369332"/>
          </a:xfrm>
          <a:prstGeom prst="rect">
            <a:avLst/>
          </a:prstGeom>
          <a:noFill/>
        </p:spPr>
        <p:txBody>
          <a:bodyPr wrap="none" rtlCol="0">
            <a:spAutoFit/>
          </a:bodyPr>
          <a:lstStyle/>
          <a:p>
            <a:endParaRPr lang="en-US"/>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3089"/>
                                        </p:tgtEl>
                                        <p:attrNameLst>
                                          <p:attrName>style.visibility</p:attrName>
                                        </p:attrNameLst>
                                      </p:cBhvr>
                                      <p:to>
                                        <p:strVal val="visible"/>
                                      </p:to>
                                    </p:set>
                                    <p:anim calcmode="lin" valueType="num">
                                      <p:cBhvr>
                                        <p:cTn id="7" dur="500" fill="hold"/>
                                        <p:tgtEl>
                                          <p:spTgt spid="3089"/>
                                        </p:tgtEl>
                                        <p:attrNameLst>
                                          <p:attrName>ppt_x</p:attrName>
                                        </p:attrNameLst>
                                      </p:cBhvr>
                                      <p:tavLst>
                                        <p:tav tm="0">
                                          <p:val>
                                            <p:strVal val="#ppt_x+#ppt_w/2"/>
                                          </p:val>
                                        </p:tav>
                                        <p:tav tm="100000">
                                          <p:val>
                                            <p:strVal val="#ppt_x"/>
                                          </p:val>
                                        </p:tav>
                                      </p:tavLst>
                                    </p:anim>
                                    <p:anim calcmode="lin" valueType="num">
                                      <p:cBhvr>
                                        <p:cTn id="8" dur="500" fill="hold"/>
                                        <p:tgtEl>
                                          <p:spTgt spid="3089"/>
                                        </p:tgtEl>
                                        <p:attrNameLst>
                                          <p:attrName>ppt_y</p:attrName>
                                        </p:attrNameLst>
                                      </p:cBhvr>
                                      <p:tavLst>
                                        <p:tav tm="0">
                                          <p:val>
                                            <p:strVal val="#ppt_y"/>
                                          </p:val>
                                        </p:tav>
                                        <p:tav tm="100000">
                                          <p:val>
                                            <p:strVal val="#ppt_y"/>
                                          </p:val>
                                        </p:tav>
                                      </p:tavLst>
                                    </p:anim>
                                    <p:anim calcmode="lin" valueType="num">
                                      <p:cBhvr>
                                        <p:cTn id="9" dur="500" fill="hold"/>
                                        <p:tgtEl>
                                          <p:spTgt spid="3089"/>
                                        </p:tgtEl>
                                        <p:attrNameLst>
                                          <p:attrName>ppt_w</p:attrName>
                                        </p:attrNameLst>
                                      </p:cBhvr>
                                      <p:tavLst>
                                        <p:tav tm="0">
                                          <p:val>
                                            <p:fltVal val="0"/>
                                          </p:val>
                                        </p:tav>
                                        <p:tav tm="100000">
                                          <p:val>
                                            <p:strVal val="#ppt_w"/>
                                          </p:val>
                                        </p:tav>
                                      </p:tavLst>
                                    </p:anim>
                                    <p:anim calcmode="lin" valueType="num">
                                      <p:cBhvr>
                                        <p:cTn id="10" dur="500" fill="hold"/>
                                        <p:tgtEl>
                                          <p:spTgt spid="30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AUHOI.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92"/>
                                        </p:tgtEl>
                                        <p:attrNameLst>
                                          <p:attrName>style.visibility</p:attrName>
                                        </p:attrNameLst>
                                      </p:cBhvr>
                                      <p:to>
                                        <p:strVal val="visible"/>
                                      </p:to>
                                    </p:set>
                                    <p:animEffect transition="in" filter="randombar(horizontal)">
                                      <p:cBhvr>
                                        <p:cTn id="15" dur="500"/>
                                        <p:tgtEl>
                                          <p:spTgt spid="3092"/>
                                        </p:tgtEl>
                                      </p:cBhvr>
                                    </p:animEffect>
                                  </p:childTnLst>
                                </p:cTn>
                              </p:par>
                              <p:par>
                                <p:cTn id="16" presetID="14" presetClass="entr" presetSubtype="10" fill="hold" nodeType="withEffect">
                                  <p:stCondLst>
                                    <p:cond delay="0"/>
                                  </p:stCondLst>
                                  <p:childTnLst>
                                    <p:set>
                                      <p:cBhvr>
                                        <p:cTn id="17" dur="1" fill="hold">
                                          <p:stCondLst>
                                            <p:cond delay="0"/>
                                          </p:stCondLst>
                                        </p:cTn>
                                        <p:tgtEl>
                                          <p:spTgt spid="3095"/>
                                        </p:tgtEl>
                                        <p:attrNameLst>
                                          <p:attrName>style.visibility</p:attrName>
                                        </p:attrNameLst>
                                      </p:cBhvr>
                                      <p:to>
                                        <p:strVal val="visible"/>
                                      </p:to>
                                    </p:set>
                                    <p:animEffect transition="in" filter="randombar(horizontal)">
                                      <p:cBhvr>
                                        <p:cTn id="18" dur="500"/>
                                        <p:tgtEl>
                                          <p:spTgt spid="3095"/>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childTnLst>
                          </p:cTn>
                        </p:par>
                      </p:childTnLst>
                    </p:cTn>
                  </p:par>
                  <p:par>
                    <p:cTn id="22" fill="hold">
                      <p:stCondLst>
                        <p:cond delay="indefinite"/>
                      </p:stCondLst>
                      <p:childTnLst>
                        <p:par>
                          <p:cTn id="23" fill="hold">
                            <p:stCondLst>
                              <p:cond delay="0"/>
                            </p:stCondLst>
                            <p:childTnLst>
                              <p:par>
                                <p:cTn id="24" presetID="11" presetClass="entr" presetSubtype="0" fill="hold" grpId="0" nodeType="clickEffect">
                                  <p:stCondLst>
                                    <p:cond delay="0"/>
                                  </p:stCondLst>
                                  <p:childTnLst>
                                    <p:set>
                                      <p:cBhvr>
                                        <p:cTn id="25"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ding.wav"/>
                                        </p:tgtEl>
                                      </p:cMediaNode>
                                    </p:audio>
                                  </p:sub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ding.wav"/>
                                        </p:tgtEl>
                                      </p:cMediaNode>
                                    </p:audio>
                                  </p:sub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ding.wav"/>
                                        </p:tgtEl>
                                      </p:cMediaNode>
                                    </p:audio>
                                  </p:sub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ding.wav"/>
                                        </p:tgtEl>
                                      </p:cMediaNode>
                                    </p:audio>
                                  </p:sub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ding.wav"/>
                                        </p:tgtEl>
                                      </p:cMediaNode>
                                    </p:audio>
                                  </p:sub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ding.wav"/>
                                        </p:tgtEl>
                                      </p:cMediaNode>
                                    </p:audio>
                                  </p:sub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ding.wav"/>
                                        </p:tgtEl>
                                      </p:cMediaNode>
                                    </p:audio>
                                  </p:sub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ding.wav"/>
                                        </p:tgtEl>
                                      </p:cMediaNode>
                                    </p:audio>
                                  </p:subTnLst>
                                </p:cTn>
                              </p:par>
                              <p:par>
                                <p:cTn id="53" presetID="4" presetClass="entr" presetSubtype="16" fill="hold" grpId="0" nodeType="withEffect">
                                  <p:stCondLst>
                                    <p:cond delay="0"/>
                                  </p:stCondLst>
                                  <p:childTnLst>
                                    <p:set>
                                      <p:cBhvr>
                                        <p:cTn id="54" dur="1" fill="hold">
                                          <p:stCondLst>
                                            <p:cond delay="0"/>
                                          </p:stCondLst>
                                        </p:cTn>
                                        <p:tgtEl>
                                          <p:spTgt spid="3086"/>
                                        </p:tgtEl>
                                        <p:attrNameLst>
                                          <p:attrName>style.visibility</p:attrName>
                                        </p:attrNameLst>
                                      </p:cBhvr>
                                      <p:to>
                                        <p:strVal val="visible"/>
                                      </p:to>
                                    </p:set>
                                    <p:animEffect transition="in" filter="box(in)">
                                      <p:cBhvr>
                                        <p:cTn id="55" dur="500"/>
                                        <p:tgtEl>
                                          <p:spTgt spid="3086"/>
                                        </p:tgtEl>
                                      </p:cBhvr>
                                    </p:animEffect>
                                  </p:childTnLst>
                                  <p:subTnLst>
                                    <p:audio>
                                      <p:cMediaNode>
                                        <p:cTn display="0" masterRel="sameClick">
                                          <p:stCondLst>
                                            <p:cond evt="begin" delay="0">
                                              <p:tn val="53"/>
                                            </p:cond>
                                          </p:stCondLst>
                                          <p:endCondLst>
                                            <p:cond evt="onStopAudio" delay="0">
                                              <p:tgtEl>
                                                <p:sldTgt/>
                                              </p:tgtEl>
                                            </p:cond>
                                          </p:endCondLst>
                                        </p:cTn>
                                        <p:tgtEl>
                                          <p:sndTgt r:embed="rId4" name="ringin.wav"/>
                                        </p:tgtEl>
                                      </p:cMediaNode>
                                    </p:audio>
                                  </p:sub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3098"/>
                                        </p:tgtEl>
                                        <p:attrNameLst>
                                          <p:attrName>style.visibility</p:attrName>
                                        </p:attrNameLst>
                                      </p:cBhvr>
                                      <p:to>
                                        <p:strVal val="visible"/>
                                      </p:to>
                                    </p:set>
                                    <p:anim calcmode="lin" valueType="num">
                                      <p:cBhvr>
                                        <p:cTn id="60" dur="500" fill="hold"/>
                                        <p:tgtEl>
                                          <p:spTgt spid="3098"/>
                                        </p:tgtEl>
                                        <p:attrNameLst>
                                          <p:attrName>ppt_x</p:attrName>
                                        </p:attrNameLst>
                                      </p:cBhvr>
                                      <p:tavLst>
                                        <p:tav tm="0">
                                          <p:val>
                                            <p:strVal val="#ppt_x+#ppt_w/2"/>
                                          </p:val>
                                        </p:tav>
                                        <p:tav tm="100000">
                                          <p:val>
                                            <p:strVal val="#ppt_x"/>
                                          </p:val>
                                        </p:tav>
                                      </p:tavLst>
                                    </p:anim>
                                    <p:anim calcmode="lin" valueType="num">
                                      <p:cBhvr>
                                        <p:cTn id="61" dur="500" fill="hold"/>
                                        <p:tgtEl>
                                          <p:spTgt spid="3098"/>
                                        </p:tgtEl>
                                        <p:attrNameLst>
                                          <p:attrName>ppt_y</p:attrName>
                                        </p:attrNameLst>
                                      </p:cBhvr>
                                      <p:tavLst>
                                        <p:tav tm="0">
                                          <p:val>
                                            <p:strVal val="#ppt_y"/>
                                          </p:val>
                                        </p:tav>
                                        <p:tav tm="100000">
                                          <p:val>
                                            <p:strVal val="#ppt_y"/>
                                          </p:val>
                                        </p:tav>
                                      </p:tavLst>
                                    </p:anim>
                                    <p:anim calcmode="lin" valueType="num">
                                      <p:cBhvr>
                                        <p:cTn id="62" dur="500" fill="hold"/>
                                        <p:tgtEl>
                                          <p:spTgt spid="3098"/>
                                        </p:tgtEl>
                                        <p:attrNameLst>
                                          <p:attrName>ppt_w</p:attrName>
                                        </p:attrNameLst>
                                      </p:cBhvr>
                                      <p:tavLst>
                                        <p:tav tm="0">
                                          <p:val>
                                            <p:fltVal val="0"/>
                                          </p:val>
                                        </p:tav>
                                        <p:tav tm="100000">
                                          <p:val>
                                            <p:strVal val="#ppt_w"/>
                                          </p:val>
                                        </p:tav>
                                      </p:tavLst>
                                    </p:anim>
                                    <p:anim calcmode="lin" valueType="num">
                                      <p:cBhvr>
                                        <p:cTn id="63"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5" name="Group 3"/>
          <p:cNvGrpSpPr/>
          <p:nvPr/>
        </p:nvGrpSpPr>
        <p:grpSpPr bwMode="auto">
          <a:xfrm>
            <a:off x="3067050" y="4156471"/>
            <a:ext cx="5457466" cy="561976"/>
            <a:chOff x="144" y="1879"/>
            <a:chExt cx="4751" cy="472"/>
          </a:xfrm>
        </p:grpSpPr>
        <p:sp>
          <p:nvSpPr>
            <p:cNvPr id="12319" name="Rectangle 4" descr="Water droplets"/>
            <p:cNvSpPr>
              <a:spLocks noChangeArrowheads="1"/>
            </p:cNvSpPr>
            <p:nvPr/>
          </p:nvSpPr>
          <p:spPr bwMode="auto">
            <a:xfrm>
              <a:off x="4513" y="1983"/>
              <a:ext cx="161" cy="252"/>
            </a:xfrm>
            <a:prstGeom prst="rect">
              <a:avLst/>
            </a:prstGeom>
            <a:blipFill dpi="0" rotWithShape="1">
              <a:blip r:embed="rId6"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2320" name="AutoShape 5" descr="Water droplets"/>
            <p:cNvSpPr>
              <a:spLocks noChangeArrowheads="1"/>
            </p:cNvSpPr>
            <p:nvPr/>
          </p:nvSpPr>
          <p:spPr bwMode="auto">
            <a:xfrm>
              <a:off x="144" y="1879"/>
              <a:ext cx="4751" cy="472"/>
            </a:xfrm>
            <a:prstGeom prst="roundRect">
              <a:avLst>
                <a:gd name="adj" fmla="val 16667"/>
              </a:avLst>
            </a:prstGeom>
            <a:blipFill dpi="0" rotWithShape="1">
              <a:blip r:embed="rId6"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sz="2700" b="1">
                  <a:effectLst>
                    <a:outerShdw blurRad="38100" dist="19050" dir="2700000" algn="tl" rotWithShape="0">
                      <a:schemeClr val="dk1">
                        <a:alpha val="40000"/>
                      </a:schemeClr>
                    </a:outerShdw>
                  </a:effectLst>
                </a:rPr>
                <a:t>C.  Phím F3</a:t>
              </a:r>
              <a:endParaRPr lang="en-US" sz="2700" b="1" dirty="0">
                <a:effectLst>
                  <a:outerShdw blurRad="38100" dist="19050" dir="2700000" algn="tl" rotWithShape="0">
                    <a:schemeClr val="dk1">
                      <a:alpha val="40000"/>
                    </a:schemeClr>
                  </a:outerShdw>
                </a:effectLst>
              </a:endParaRPr>
            </a:p>
          </p:txBody>
        </p:sp>
      </p:grpSp>
      <p:sp>
        <p:nvSpPr>
          <p:cNvPr id="12292" name="Text Box 12"/>
          <p:cNvSpPr txBox="1">
            <a:spLocks noChangeArrowheads="1"/>
          </p:cNvSpPr>
          <p:nvPr/>
        </p:nvSpPr>
        <p:spPr bwMode="auto">
          <a:xfrm>
            <a:off x="3467100" y="1725217"/>
            <a:ext cx="40576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spcBef>
                <a:spcPct val="50000"/>
              </a:spcBef>
            </a:pPr>
            <a:endParaRPr lang="en-US" sz="2400" b="1">
              <a:solidFill>
                <a:srgbClr val="FF0000"/>
              </a:solidFill>
              <a:latin typeface=".VnTimeH" panose="020B7200000000000000" pitchFamily="34" charset="0"/>
            </a:endParaRPr>
          </a:p>
        </p:txBody>
      </p:sp>
      <p:pic>
        <p:nvPicPr>
          <p:cNvPr id="12293" name="Picture 13" descr="bell"/>
          <p:cNvPicPr>
            <a:picLocks noChangeAspect="1" noChangeArrowheads="1" noCrop="1"/>
          </p:cNvPicPr>
          <p:nvPr/>
        </p:nvPicPr>
        <p:blipFill>
          <a:blip r:embed="rId7"/>
          <a:srcRect/>
          <a:stretch>
            <a:fillRect/>
          </a:stretch>
        </p:blipFill>
        <p:spPr bwMode="auto">
          <a:xfrm rot="752139">
            <a:off x="1658541" y="177166"/>
            <a:ext cx="860822" cy="89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5010150" y="5519738"/>
            <a:ext cx="1714500" cy="40005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750" b="1">
                <a:solidFill>
                  <a:srgbClr val="FF3300"/>
                </a:solidFill>
                <a:latin typeface="Times New Roman" panose="02020603050405020304" pitchFamily="18" charset="0"/>
                <a:cs typeface="Times New Roman" panose="02020603050405020304" pitchFamily="18" charset="0"/>
              </a:rPr>
              <a:t>Hết giờ</a:t>
            </a:r>
          </a:p>
        </p:txBody>
      </p:sp>
      <p:grpSp>
        <p:nvGrpSpPr>
          <p:cNvPr id="3089" name="Group 17"/>
          <p:cNvGrpSpPr/>
          <p:nvPr/>
        </p:nvGrpSpPr>
        <p:grpSpPr bwMode="auto">
          <a:xfrm>
            <a:off x="2166620" y="655002"/>
            <a:ext cx="7401560" cy="2185036"/>
            <a:chOff x="206" y="-1793"/>
            <a:chExt cx="5899" cy="5133"/>
          </a:xfrm>
        </p:grpSpPr>
        <p:sp>
          <p:nvSpPr>
            <p:cNvPr id="12317" name="Rectangle 18" descr="Parchment"/>
            <p:cNvSpPr>
              <a:spLocks noChangeArrowheads="1"/>
            </p:cNvSpPr>
            <p:nvPr/>
          </p:nvSpPr>
          <p:spPr bwMode="auto">
            <a:xfrm>
              <a:off x="4569" y="996"/>
              <a:ext cx="252" cy="705"/>
            </a:xfrm>
            <a:prstGeom prst="rect">
              <a:avLst/>
            </a:prstGeom>
            <a:blipFill dpi="0" rotWithShape="1">
              <a:blip r:embed="rId8"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350"/>
            </a:p>
          </p:txBody>
        </p:sp>
        <p:sp>
          <p:nvSpPr>
            <p:cNvPr id="12318" name="AutoShape 19" descr="Parchment"/>
            <p:cNvSpPr>
              <a:spLocks noChangeArrowheads="1"/>
            </p:cNvSpPr>
            <p:nvPr/>
          </p:nvSpPr>
          <p:spPr bwMode="auto">
            <a:xfrm>
              <a:off x="206" y="-1793"/>
              <a:ext cx="5899" cy="5133"/>
            </a:xfrm>
            <a:prstGeom prst="roundRect">
              <a:avLst>
                <a:gd name="adj" fmla="val 16667"/>
              </a:avLst>
            </a:prstGeom>
            <a:blipFill dpi="0" rotWithShape="1">
              <a:blip r:embed="rId8" cstate="print"/>
              <a:srcRect/>
              <a:tile tx="0" ty="0" sx="100000" sy="100000" flip="none" algn="tl"/>
            </a:blipFill>
            <a:ln w="9525" algn="ctr">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3000" b="1">
                  <a:effectLst>
                    <a:outerShdw blurRad="38100" dist="19050" dir="2700000" algn="tl" rotWithShape="0">
                      <a:schemeClr val="dk1">
                        <a:alpha val="40000"/>
                      </a:schemeClr>
                    </a:outerShdw>
                  </a:effectLst>
                </a:rPr>
                <a:t>4. Để trình diễn ngoài cách chọn Slide Show em còn có thể nhấn ... trên bàn phím?. Hãy điền từ thích hợp vào chỗ trống.</a:t>
              </a:r>
              <a:endParaRPr lang="en-US" sz="3000" b="1" dirty="0">
                <a:effectLst>
                  <a:outerShdw blurRad="38100" dist="19050" dir="2700000" algn="tl" rotWithShape="0">
                    <a:schemeClr val="dk1">
                      <a:alpha val="40000"/>
                    </a:schemeClr>
                  </a:outerShdw>
                </a:effectLst>
              </a:endParaRPr>
            </a:p>
          </p:txBody>
        </p:sp>
      </p:grpSp>
      <p:grpSp>
        <p:nvGrpSpPr>
          <p:cNvPr id="3092" name="Group 20"/>
          <p:cNvGrpSpPr/>
          <p:nvPr/>
        </p:nvGrpSpPr>
        <p:grpSpPr bwMode="auto">
          <a:xfrm>
            <a:off x="3067686" y="2839481"/>
            <a:ext cx="5562155" cy="561976"/>
            <a:chOff x="144" y="1879"/>
            <a:chExt cx="4753" cy="472"/>
          </a:xfrm>
        </p:grpSpPr>
        <p:sp>
          <p:nvSpPr>
            <p:cNvPr id="12315" name="Rectangle 21" descr="Water droplets"/>
            <p:cNvSpPr>
              <a:spLocks noChangeArrowheads="1"/>
            </p:cNvSpPr>
            <p:nvPr/>
          </p:nvSpPr>
          <p:spPr bwMode="auto">
            <a:xfrm>
              <a:off x="4513" y="1983"/>
              <a:ext cx="158" cy="252"/>
            </a:xfrm>
            <a:prstGeom prst="rect">
              <a:avLst/>
            </a:prstGeom>
            <a:blipFill dpi="0" rotWithShape="1">
              <a:blip r:embed="rId6"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2316" name="AutoShape 22" descr="Water droplets"/>
            <p:cNvSpPr>
              <a:spLocks noChangeArrowheads="1"/>
            </p:cNvSpPr>
            <p:nvPr/>
          </p:nvSpPr>
          <p:spPr bwMode="auto">
            <a:xfrm>
              <a:off x="144" y="1879"/>
              <a:ext cx="4753" cy="472"/>
            </a:xfrm>
            <a:prstGeom prst="roundRect">
              <a:avLst>
                <a:gd name="adj" fmla="val 16667"/>
              </a:avLst>
            </a:prstGeom>
            <a:blipFill dpi="0" rotWithShape="1">
              <a:blip r:embed="rId6"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eaLnBrk="0" hangingPunct="0"/>
              <a:r>
                <a:rPr lang="en-US" sz="2700" b="1">
                  <a:effectLst>
                    <a:outerShdw blurRad="38100" dist="19050" dir="2700000" algn="tl" rotWithShape="0">
                      <a:schemeClr val="dk1">
                        <a:alpha val="40000"/>
                      </a:schemeClr>
                    </a:outerShdw>
                  </a:effectLst>
                </a:rPr>
                <a:t> A. Phím F5</a:t>
              </a:r>
              <a:endParaRPr lang="en-US" sz="2700" b="1" dirty="0">
                <a:effectLst>
                  <a:outerShdw blurRad="38100" dist="19050" dir="2700000" algn="tl" rotWithShape="0">
                    <a:schemeClr val="dk1">
                      <a:alpha val="40000"/>
                    </a:schemeClr>
                  </a:outerShdw>
                </a:effectLst>
              </a:endParaRPr>
            </a:p>
          </p:txBody>
        </p:sp>
      </p:grpSp>
      <p:grpSp>
        <p:nvGrpSpPr>
          <p:cNvPr id="3095" name="Group 23"/>
          <p:cNvGrpSpPr/>
          <p:nvPr/>
        </p:nvGrpSpPr>
        <p:grpSpPr bwMode="auto">
          <a:xfrm>
            <a:off x="3067051" y="3528223"/>
            <a:ext cx="5438179" cy="560856"/>
            <a:chOff x="148" y="1928"/>
            <a:chExt cx="4742" cy="372"/>
          </a:xfrm>
        </p:grpSpPr>
        <p:sp>
          <p:nvSpPr>
            <p:cNvPr id="12313" name="Rectangle 24" descr="Water droplets"/>
            <p:cNvSpPr>
              <a:spLocks noChangeArrowheads="1"/>
            </p:cNvSpPr>
            <p:nvPr/>
          </p:nvSpPr>
          <p:spPr bwMode="auto">
            <a:xfrm>
              <a:off x="4513" y="2009"/>
              <a:ext cx="161" cy="199"/>
            </a:xfrm>
            <a:prstGeom prst="rect">
              <a:avLst/>
            </a:prstGeom>
            <a:blipFill dpi="0" rotWithShape="1">
              <a:blip r:embed="rId6" cstate="print"/>
              <a:srcRect/>
              <a:tile tx="0" ty="0" sx="100000" sy="100000" flip="none" algn="tl"/>
            </a:blip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2314" name="AutoShape 25" descr="Water droplets"/>
            <p:cNvSpPr>
              <a:spLocks noChangeArrowheads="1"/>
            </p:cNvSpPr>
            <p:nvPr/>
          </p:nvSpPr>
          <p:spPr bwMode="auto">
            <a:xfrm>
              <a:off x="148" y="1928"/>
              <a:ext cx="4742" cy="372"/>
            </a:xfrm>
            <a:prstGeom prst="roundRect">
              <a:avLst>
                <a:gd name="adj" fmla="val 16667"/>
              </a:avLst>
            </a:prstGeom>
            <a:blipFill dpi="0" rotWithShape="1">
              <a:blip r:embed="rId6" cstate="print"/>
              <a:srcRect/>
              <a:tile tx="0" ty="0" sx="100000" sy="100000" flip="none" algn="tl"/>
            </a:blip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eaLnBrk="0" hangingPunct="0"/>
              <a:r>
                <a:rPr lang="en-US" sz="2700" b="1" dirty="0">
                  <a:effectLst>
                    <a:outerShdw blurRad="38100" dist="19050" dir="2700000" algn="tl" rotWithShape="0">
                      <a:schemeClr val="dk1">
                        <a:alpha val="40000"/>
                      </a:schemeClr>
                    </a:outerShdw>
                  </a:effectLst>
                </a:rPr>
                <a:t>B</a:t>
              </a:r>
              <a:r>
                <a:rPr lang="en-US" sz="2700" b="1">
                  <a:effectLst>
                    <a:outerShdw blurRad="38100" dist="19050" dir="2700000" algn="tl" rotWithShape="0">
                      <a:schemeClr val="dk1">
                        <a:alpha val="40000"/>
                      </a:schemeClr>
                    </a:outerShdw>
                  </a:effectLst>
                </a:rPr>
                <a:t>. Phím F4</a:t>
              </a:r>
              <a:endParaRPr lang="en-US" sz="2700" b="1" dirty="0">
                <a:effectLst>
                  <a:outerShdw blurRad="38100" dist="19050" dir="2700000" algn="tl" rotWithShape="0">
                    <a:schemeClr val="dk1">
                      <a:alpha val="40000"/>
                    </a:schemeClr>
                  </a:outerShdw>
                </a:effectLst>
              </a:endParaRPr>
            </a:p>
          </p:txBody>
        </p:sp>
      </p:grpSp>
      <p:grpSp>
        <p:nvGrpSpPr>
          <p:cNvPr id="3098" name="Group 26"/>
          <p:cNvGrpSpPr/>
          <p:nvPr/>
        </p:nvGrpSpPr>
        <p:grpSpPr bwMode="auto">
          <a:xfrm>
            <a:off x="3117057" y="4743451"/>
            <a:ext cx="5452319" cy="610791"/>
            <a:chOff x="142" y="1859"/>
            <a:chExt cx="4757" cy="513"/>
          </a:xfrm>
        </p:grpSpPr>
        <p:sp>
          <p:nvSpPr>
            <p:cNvPr id="12311" name="Rectangle 27"/>
            <p:cNvSpPr>
              <a:spLocks noChangeArrowheads="1"/>
            </p:cNvSpPr>
            <p:nvPr/>
          </p:nvSpPr>
          <p:spPr bwMode="auto">
            <a:xfrm>
              <a:off x="4513" y="1983"/>
              <a:ext cx="161" cy="252"/>
            </a:xfrm>
            <a:prstGeom prst="rect">
              <a:avLst/>
            </a:prstGeom>
            <a:solidFill>
              <a:srgbClr val="FFFF00"/>
            </a:solidFill>
            <a:ln w="9525" algn="ctr">
              <a:solidFill>
                <a:srgbClr val="008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2312" name="AutoShape 28"/>
            <p:cNvSpPr>
              <a:spLocks noChangeArrowheads="1"/>
            </p:cNvSpPr>
            <p:nvPr/>
          </p:nvSpPr>
          <p:spPr bwMode="auto">
            <a:xfrm>
              <a:off x="142" y="1859"/>
              <a:ext cx="4757" cy="513"/>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sz="3000" b="1" dirty="0" err="1">
                  <a:solidFill>
                    <a:srgbClr val="FF0000"/>
                  </a:solidFill>
                </a:rPr>
                <a:t>Đáp</a:t>
              </a:r>
              <a:r>
                <a:rPr lang="en-US" sz="3000" b="1" dirty="0">
                  <a:solidFill>
                    <a:srgbClr val="FF0000"/>
                  </a:solidFill>
                </a:rPr>
                <a:t> </a:t>
              </a:r>
              <a:r>
                <a:rPr lang="en-US" sz="3000" b="1" dirty="0" err="1">
                  <a:solidFill>
                    <a:srgbClr val="FF0000"/>
                  </a:solidFill>
                </a:rPr>
                <a:t>án</a:t>
              </a:r>
              <a:r>
                <a:rPr lang="en-US" sz="3000" b="1" dirty="0">
                  <a:solidFill>
                    <a:srgbClr val="FF0000"/>
                  </a:solidFill>
                </a:rPr>
                <a:t>: A </a:t>
              </a:r>
            </a:p>
          </p:txBody>
        </p:sp>
      </p:grpSp>
      <p:sp>
        <p:nvSpPr>
          <p:cNvPr id="12299" name="Rectangle 29" descr="Bouquet">
            <a:hlinkClick r:id="rId9" action="ppaction://hlinksldjump"/>
          </p:cNvPr>
          <p:cNvSpPr>
            <a:spLocks noChangeArrowheads="1"/>
          </p:cNvSpPr>
          <p:nvPr/>
        </p:nvSpPr>
        <p:spPr bwMode="auto">
          <a:xfrm>
            <a:off x="8957311" y="3893583"/>
            <a:ext cx="432197" cy="299085"/>
          </a:xfrm>
          <a:prstGeom prst="rect">
            <a:avLst/>
          </a:prstGeom>
          <a:blipFill dpi="0" rotWithShape="1">
            <a:blip r:embed="rId10" cstate="print"/>
            <a:srcRect/>
            <a:tile tx="0" ty="0" sx="100000" sy="100000" flip="none" algn="tl"/>
          </a:blip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350"/>
          </a:p>
        </p:txBody>
      </p:sp>
      <p:sp>
        <p:nvSpPr>
          <p:cNvPr id="12300" name="Oval 30"/>
          <p:cNvSpPr>
            <a:spLocks noChangeArrowheads="1"/>
          </p:cNvSpPr>
          <p:nvPr/>
        </p:nvSpPr>
        <p:spPr bwMode="auto">
          <a:xfrm>
            <a:off x="9567863" y="193675"/>
            <a:ext cx="890588" cy="864394"/>
          </a:xfrm>
          <a:prstGeom prst="ellipse">
            <a:avLst/>
          </a:prstGeom>
          <a:gradFill rotWithShape="1">
            <a:gsLst>
              <a:gs pos="0">
                <a:srgbClr val="66FF33"/>
              </a:gs>
              <a:gs pos="100000">
                <a:srgbClr val="2F7618"/>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6"/>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9</a:t>
            </a:r>
          </a:p>
        </p:txBody>
      </p:sp>
      <p:sp>
        <p:nvSpPr>
          <p:cNvPr id="38" name="Oval 7"/>
          <p:cNvSpPr>
            <a:spLocks noChangeArrowheads="1"/>
          </p:cNvSpPr>
          <p:nvPr/>
        </p:nvSpPr>
        <p:spPr bwMode="auto">
          <a:xfrm>
            <a:off x="535305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8</a:t>
            </a:r>
          </a:p>
        </p:txBody>
      </p:sp>
      <p:sp>
        <p:nvSpPr>
          <p:cNvPr id="39" name="Oval 8"/>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0" name="Oval 9"/>
          <p:cNvSpPr>
            <a:spLocks noChangeArrowheads="1"/>
          </p:cNvSpPr>
          <p:nvPr/>
        </p:nvSpPr>
        <p:spPr bwMode="auto">
          <a:xfrm>
            <a:off x="541020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5467350" y="5429250"/>
            <a:ext cx="800100" cy="40005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5410200" y="5429250"/>
            <a:ext cx="85725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3" name="Oval 15"/>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7</a:t>
            </a:r>
          </a:p>
        </p:txBody>
      </p:sp>
      <p:sp>
        <p:nvSpPr>
          <p:cNvPr id="44" name="Oval 16"/>
          <p:cNvSpPr>
            <a:spLocks noChangeArrowheads="1"/>
          </p:cNvSpPr>
          <p:nvPr/>
        </p:nvSpPr>
        <p:spPr bwMode="auto">
          <a:xfrm>
            <a:off x="5410200" y="5429250"/>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6</a:t>
            </a:r>
          </a:p>
        </p:txBody>
      </p:sp>
      <p:sp>
        <p:nvSpPr>
          <p:cNvPr id="45" name="Oval 32"/>
          <p:cNvSpPr>
            <a:spLocks noChangeArrowheads="1"/>
          </p:cNvSpPr>
          <p:nvPr/>
        </p:nvSpPr>
        <p:spPr bwMode="auto">
          <a:xfrm>
            <a:off x="5410200" y="5442347"/>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10</a:t>
            </a:r>
          </a:p>
        </p:txBody>
      </p:sp>
      <p:sp>
        <p:nvSpPr>
          <p:cNvPr id="46" name="Oval 35"/>
          <p:cNvSpPr>
            <a:spLocks noChangeArrowheads="1"/>
          </p:cNvSpPr>
          <p:nvPr/>
        </p:nvSpPr>
        <p:spPr bwMode="auto">
          <a:xfrm>
            <a:off x="5448300" y="5462588"/>
            <a:ext cx="800100" cy="4572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4500"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3089"/>
                                        </p:tgtEl>
                                        <p:attrNameLst>
                                          <p:attrName>style.visibility</p:attrName>
                                        </p:attrNameLst>
                                      </p:cBhvr>
                                      <p:to>
                                        <p:strVal val="visible"/>
                                      </p:to>
                                    </p:set>
                                    <p:anim calcmode="lin" valueType="num">
                                      <p:cBhvr>
                                        <p:cTn id="7" dur="500" fill="hold"/>
                                        <p:tgtEl>
                                          <p:spTgt spid="3089"/>
                                        </p:tgtEl>
                                        <p:attrNameLst>
                                          <p:attrName>ppt_x</p:attrName>
                                        </p:attrNameLst>
                                      </p:cBhvr>
                                      <p:tavLst>
                                        <p:tav tm="0">
                                          <p:val>
                                            <p:strVal val="#ppt_x+#ppt_w/2"/>
                                          </p:val>
                                        </p:tav>
                                        <p:tav tm="100000">
                                          <p:val>
                                            <p:strVal val="#ppt_x"/>
                                          </p:val>
                                        </p:tav>
                                      </p:tavLst>
                                    </p:anim>
                                    <p:anim calcmode="lin" valueType="num">
                                      <p:cBhvr>
                                        <p:cTn id="8" dur="500" fill="hold"/>
                                        <p:tgtEl>
                                          <p:spTgt spid="3089"/>
                                        </p:tgtEl>
                                        <p:attrNameLst>
                                          <p:attrName>ppt_y</p:attrName>
                                        </p:attrNameLst>
                                      </p:cBhvr>
                                      <p:tavLst>
                                        <p:tav tm="0">
                                          <p:val>
                                            <p:strVal val="#ppt_y"/>
                                          </p:val>
                                        </p:tav>
                                        <p:tav tm="100000">
                                          <p:val>
                                            <p:strVal val="#ppt_y"/>
                                          </p:val>
                                        </p:tav>
                                      </p:tavLst>
                                    </p:anim>
                                    <p:anim calcmode="lin" valueType="num">
                                      <p:cBhvr>
                                        <p:cTn id="9" dur="500" fill="hold"/>
                                        <p:tgtEl>
                                          <p:spTgt spid="3089"/>
                                        </p:tgtEl>
                                        <p:attrNameLst>
                                          <p:attrName>ppt_w</p:attrName>
                                        </p:attrNameLst>
                                      </p:cBhvr>
                                      <p:tavLst>
                                        <p:tav tm="0">
                                          <p:val>
                                            <p:fltVal val="0"/>
                                          </p:val>
                                        </p:tav>
                                        <p:tav tm="100000">
                                          <p:val>
                                            <p:strVal val="#ppt_w"/>
                                          </p:val>
                                        </p:tav>
                                      </p:tavLst>
                                    </p:anim>
                                    <p:anim calcmode="lin" valueType="num">
                                      <p:cBhvr>
                                        <p:cTn id="10" dur="500" fill="hold"/>
                                        <p:tgtEl>
                                          <p:spTgt spid="30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AUHOI.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92"/>
                                        </p:tgtEl>
                                        <p:attrNameLst>
                                          <p:attrName>style.visibility</p:attrName>
                                        </p:attrNameLst>
                                      </p:cBhvr>
                                      <p:to>
                                        <p:strVal val="visible"/>
                                      </p:to>
                                    </p:set>
                                    <p:animEffect transition="in" filter="randombar(horizontal)">
                                      <p:cBhvr>
                                        <p:cTn id="15" dur="500"/>
                                        <p:tgtEl>
                                          <p:spTgt spid="3092"/>
                                        </p:tgtEl>
                                      </p:cBhvr>
                                    </p:animEffect>
                                  </p:childTnLst>
                                </p:cTn>
                              </p:par>
                              <p:par>
                                <p:cTn id="16" presetID="14" presetClass="entr" presetSubtype="10" fill="hold" nodeType="withEffect">
                                  <p:stCondLst>
                                    <p:cond delay="0"/>
                                  </p:stCondLst>
                                  <p:childTnLst>
                                    <p:set>
                                      <p:cBhvr>
                                        <p:cTn id="17" dur="1" fill="hold">
                                          <p:stCondLst>
                                            <p:cond delay="0"/>
                                          </p:stCondLst>
                                        </p:cTn>
                                        <p:tgtEl>
                                          <p:spTgt spid="3095"/>
                                        </p:tgtEl>
                                        <p:attrNameLst>
                                          <p:attrName>style.visibility</p:attrName>
                                        </p:attrNameLst>
                                      </p:cBhvr>
                                      <p:to>
                                        <p:strVal val="visible"/>
                                      </p:to>
                                    </p:set>
                                    <p:animEffect transition="in" filter="randombar(horizontal)">
                                      <p:cBhvr>
                                        <p:cTn id="18" dur="500"/>
                                        <p:tgtEl>
                                          <p:spTgt spid="3095"/>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childTnLst>
                          </p:cTn>
                        </p:par>
                      </p:childTnLst>
                    </p:cTn>
                  </p:par>
                  <p:par>
                    <p:cTn id="22" fill="hold">
                      <p:stCondLst>
                        <p:cond delay="indefinite"/>
                      </p:stCondLst>
                      <p:childTnLst>
                        <p:par>
                          <p:cTn id="23" fill="hold">
                            <p:stCondLst>
                              <p:cond delay="0"/>
                            </p:stCondLst>
                            <p:childTnLst>
                              <p:par>
                                <p:cTn id="24" presetID="11" presetClass="entr" presetSubtype="0" fill="hold" grpId="0" nodeType="clickEffect">
                                  <p:stCondLst>
                                    <p:cond delay="0"/>
                                  </p:stCondLst>
                                  <p:childTnLst>
                                    <p:set>
                                      <p:cBhvr>
                                        <p:cTn id="25"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ding.wav"/>
                                        </p:tgtEl>
                                      </p:cMediaNode>
                                    </p:audio>
                                  </p:sub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ding.wav"/>
                                        </p:tgtEl>
                                      </p:cMediaNode>
                                    </p:audio>
                                  </p:sub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ding.wav"/>
                                        </p:tgtEl>
                                      </p:cMediaNode>
                                    </p:audio>
                                  </p:sub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ding.wav"/>
                                        </p:tgtEl>
                                      </p:cMediaNode>
                                    </p:audio>
                                  </p:sub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ding.wav"/>
                                        </p:tgtEl>
                                      </p:cMediaNode>
                                    </p:audio>
                                  </p:sub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ding.wav"/>
                                        </p:tgtEl>
                                      </p:cMediaNode>
                                    </p:audio>
                                  </p:sub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ding.wav"/>
                                        </p:tgtEl>
                                      </p:cMediaNode>
                                    </p:audio>
                                  </p:sub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ding.wav"/>
                                        </p:tgtEl>
                                      </p:cMediaNode>
                                    </p:audio>
                                  </p:subTnLst>
                                </p:cTn>
                              </p:par>
                              <p:par>
                                <p:cTn id="53" presetID="4" presetClass="entr" presetSubtype="16" fill="hold" grpId="0" nodeType="withEffect">
                                  <p:stCondLst>
                                    <p:cond delay="0"/>
                                  </p:stCondLst>
                                  <p:childTnLst>
                                    <p:set>
                                      <p:cBhvr>
                                        <p:cTn id="54" dur="1" fill="hold">
                                          <p:stCondLst>
                                            <p:cond delay="0"/>
                                          </p:stCondLst>
                                        </p:cTn>
                                        <p:tgtEl>
                                          <p:spTgt spid="3086"/>
                                        </p:tgtEl>
                                        <p:attrNameLst>
                                          <p:attrName>style.visibility</p:attrName>
                                        </p:attrNameLst>
                                      </p:cBhvr>
                                      <p:to>
                                        <p:strVal val="visible"/>
                                      </p:to>
                                    </p:set>
                                    <p:animEffect transition="in" filter="box(in)">
                                      <p:cBhvr>
                                        <p:cTn id="55" dur="500"/>
                                        <p:tgtEl>
                                          <p:spTgt spid="3086"/>
                                        </p:tgtEl>
                                      </p:cBhvr>
                                    </p:animEffect>
                                  </p:childTnLst>
                                  <p:subTnLst>
                                    <p:audio>
                                      <p:cMediaNode>
                                        <p:cTn display="0" masterRel="sameClick">
                                          <p:stCondLst>
                                            <p:cond evt="begin" delay="0">
                                              <p:tn val="53"/>
                                            </p:cond>
                                          </p:stCondLst>
                                          <p:endCondLst>
                                            <p:cond evt="onStopAudio" delay="0">
                                              <p:tgtEl>
                                                <p:sldTgt/>
                                              </p:tgtEl>
                                            </p:cond>
                                          </p:endCondLst>
                                        </p:cTn>
                                        <p:tgtEl>
                                          <p:sndTgt r:embed="rId4" name="ringin.wav"/>
                                        </p:tgtEl>
                                      </p:cMediaNode>
                                    </p:audio>
                                  </p:sub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3098"/>
                                        </p:tgtEl>
                                        <p:attrNameLst>
                                          <p:attrName>style.visibility</p:attrName>
                                        </p:attrNameLst>
                                      </p:cBhvr>
                                      <p:to>
                                        <p:strVal val="visible"/>
                                      </p:to>
                                    </p:set>
                                    <p:anim calcmode="lin" valueType="num">
                                      <p:cBhvr>
                                        <p:cTn id="60" dur="500" fill="hold"/>
                                        <p:tgtEl>
                                          <p:spTgt spid="3098"/>
                                        </p:tgtEl>
                                        <p:attrNameLst>
                                          <p:attrName>ppt_x</p:attrName>
                                        </p:attrNameLst>
                                      </p:cBhvr>
                                      <p:tavLst>
                                        <p:tav tm="0">
                                          <p:val>
                                            <p:strVal val="#ppt_x+#ppt_w/2"/>
                                          </p:val>
                                        </p:tav>
                                        <p:tav tm="100000">
                                          <p:val>
                                            <p:strVal val="#ppt_x"/>
                                          </p:val>
                                        </p:tav>
                                      </p:tavLst>
                                    </p:anim>
                                    <p:anim calcmode="lin" valueType="num">
                                      <p:cBhvr>
                                        <p:cTn id="61" dur="500" fill="hold"/>
                                        <p:tgtEl>
                                          <p:spTgt spid="3098"/>
                                        </p:tgtEl>
                                        <p:attrNameLst>
                                          <p:attrName>ppt_y</p:attrName>
                                        </p:attrNameLst>
                                      </p:cBhvr>
                                      <p:tavLst>
                                        <p:tav tm="0">
                                          <p:val>
                                            <p:strVal val="#ppt_y"/>
                                          </p:val>
                                        </p:tav>
                                        <p:tav tm="100000">
                                          <p:val>
                                            <p:strVal val="#ppt_y"/>
                                          </p:val>
                                        </p:tav>
                                      </p:tavLst>
                                    </p:anim>
                                    <p:anim calcmode="lin" valueType="num">
                                      <p:cBhvr>
                                        <p:cTn id="62" dur="500" fill="hold"/>
                                        <p:tgtEl>
                                          <p:spTgt spid="3098"/>
                                        </p:tgtEl>
                                        <p:attrNameLst>
                                          <p:attrName>ppt_w</p:attrName>
                                        </p:attrNameLst>
                                      </p:cBhvr>
                                      <p:tavLst>
                                        <p:tav tm="0">
                                          <p:val>
                                            <p:fltVal val="0"/>
                                          </p:val>
                                        </p:tav>
                                        <p:tav tm="100000">
                                          <p:val>
                                            <p:strVal val="#ppt_w"/>
                                          </p:val>
                                        </p:tav>
                                      </p:tavLst>
                                    </p:anim>
                                    <p:anim calcmode="lin" valueType="num">
                                      <p:cBhvr>
                                        <p:cTn id="63"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77" t="1098" r="-2077" b="23782"/>
          <a:stretch/>
        </p:blipFill>
        <p:spPr>
          <a:xfrm>
            <a:off x="0" y="-12297"/>
            <a:ext cx="12213860" cy="6870297"/>
          </a:xfrm>
          <a:prstGeom prst="rect">
            <a:avLst/>
          </a:prstGeom>
        </p:spPr>
      </p:pic>
      <p:pic>
        <p:nvPicPr>
          <p:cNvPr id="5" name="Picture 9" descr="465af30fc0274"/>
          <p:cNvPicPr>
            <a:picLocks noChangeAspect="1" noChangeArrowheads="1" noCrop="1"/>
          </p:cNvPicPr>
          <p:nvPr/>
        </p:nvPicPr>
        <p:blipFill>
          <a:blip r:embed="rId3"/>
          <a:srcRect/>
          <a:stretch>
            <a:fillRect/>
          </a:stretch>
        </p:blipFill>
        <p:spPr bwMode="auto">
          <a:xfrm>
            <a:off x="2441864" y="4140469"/>
            <a:ext cx="13493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95400" y="3075057"/>
            <a:ext cx="10488294"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err="1">
                <a:ln w="11430"/>
                <a:solidFill>
                  <a:srgbClr val="FF0000"/>
                </a:solidFill>
                <a:effectLst>
                  <a:outerShdw blurRad="50800" dist="39000" dir="5460000" algn="tl">
                    <a:srgbClr val="000000">
                      <a:alpha val="38000"/>
                    </a:srgbClr>
                  </a:outerShdw>
                </a:effectLst>
              </a:rPr>
              <a:t>BÀI 2 : MỞ RỘNG HIỆU ỨNG CHUYỂN ĐỘNG</a:t>
            </a:r>
            <a:endParaRPr lang="en-US" sz="4000" b="1" dirty="0">
              <a:ln w="11430"/>
              <a:solidFill>
                <a:srgbClr val="FF0000"/>
              </a:solidFill>
              <a:effectLst>
                <a:outerShdw blurRad="50800" dist="39000" dir="5460000" algn="tl">
                  <a:srgbClr val="000000">
                    <a:alpha val="38000"/>
                  </a:srgbClr>
                </a:outerShdw>
              </a:effectLst>
            </a:endParaRPr>
          </a:p>
        </p:txBody>
      </p:sp>
      <p:pic>
        <p:nvPicPr>
          <p:cNvPr id="13" name="Picture 9" descr="465af30fc0274"/>
          <p:cNvPicPr>
            <a:picLocks noChangeAspect="1" noChangeArrowheads="1" noCrop="1"/>
          </p:cNvPicPr>
          <p:nvPr/>
        </p:nvPicPr>
        <p:blipFill>
          <a:blip r:embed="rId3"/>
          <a:srcRect/>
          <a:stretch>
            <a:fillRect/>
          </a:stretch>
        </p:blipFill>
        <p:spPr bwMode="auto">
          <a:xfrm>
            <a:off x="3973484" y="4112529"/>
            <a:ext cx="13493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465af30fc0274"/>
          <p:cNvPicPr>
            <a:picLocks noChangeAspect="1" noChangeArrowheads="1" noCrop="1"/>
          </p:cNvPicPr>
          <p:nvPr/>
        </p:nvPicPr>
        <p:blipFill>
          <a:blip r:embed="rId3"/>
          <a:srcRect/>
          <a:stretch>
            <a:fillRect/>
          </a:stretch>
        </p:blipFill>
        <p:spPr bwMode="auto">
          <a:xfrm>
            <a:off x="5504825" y="4112760"/>
            <a:ext cx="13493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465af30fc0274"/>
          <p:cNvPicPr>
            <a:picLocks noChangeAspect="1" noChangeArrowheads="1" noCrop="1"/>
          </p:cNvPicPr>
          <p:nvPr/>
        </p:nvPicPr>
        <p:blipFill>
          <a:blip r:embed="rId3"/>
          <a:srcRect/>
          <a:stretch>
            <a:fillRect/>
          </a:stretch>
        </p:blipFill>
        <p:spPr bwMode="auto">
          <a:xfrm>
            <a:off x="7086600" y="4098905"/>
            <a:ext cx="13493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465af30fc0274"/>
          <p:cNvPicPr>
            <a:picLocks noChangeAspect="1" noChangeArrowheads="1" noCrop="1"/>
          </p:cNvPicPr>
          <p:nvPr/>
        </p:nvPicPr>
        <p:blipFill>
          <a:blip r:embed="rId3"/>
          <a:srcRect/>
          <a:stretch>
            <a:fillRect/>
          </a:stretch>
        </p:blipFill>
        <p:spPr bwMode="auto">
          <a:xfrm>
            <a:off x="8672225" y="4112395"/>
            <a:ext cx="13493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Hình ảnh có liên qua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Text Box 2"/>
          <p:cNvSpPr txBox="1"/>
          <p:nvPr/>
        </p:nvSpPr>
        <p:spPr>
          <a:xfrm>
            <a:off x="914400" y="1828800"/>
            <a:ext cx="7856855" cy="646331"/>
          </a:xfrm>
          <a:prstGeom prst="rect">
            <a:avLst/>
          </a:prstGeom>
          <a:noFill/>
        </p:spPr>
        <p:txBody>
          <a:bodyPr wrap="square" rtlCol="0">
            <a:spAutoFit/>
          </a:bodyPr>
          <a:lstStyle/>
          <a:p>
            <a:r>
              <a:rPr lang="en-US" sz="3600" b="1" dirty="0">
                <a:solidFill>
                  <a:srgbClr val="002060"/>
                </a:solidFill>
                <a:effectLst>
                  <a:outerShdw blurRad="38100" dist="19050" dir="2700000" algn="tl" rotWithShape="0">
                    <a:schemeClr val="dk1">
                      <a:alpha val="40000"/>
                    </a:schemeClr>
                  </a:outerShdw>
                </a:effectLst>
              </a:rPr>
              <a:t>CHỦ ĐỀ 3: THIẾT KẾ BÀI TRÌNH CHIẾU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Grp="1" noChangeAspect="1"/>
          </p:cNvPicPr>
          <p:nvPr>
            <p:ph idx="1"/>
          </p:nvPr>
        </p:nvPicPr>
        <p:blipFill rotWithShape="1">
          <a:blip r:embed="rId2">
            <a:extLst>
              <a:ext uri="{28A0092B-C50C-407E-A947-70E740481C1C}">
                <a14:useLocalDpi xmlns:a14="http://schemas.microsoft.com/office/drawing/2010/main" val="0"/>
              </a:ext>
            </a:extLst>
          </a:blip>
          <a:srcRect l="53882"/>
          <a:stretch>
            <a:fillRect/>
          </a:stretch>
        </p:blipFill>
        <p:spPr>
          <a:xfrm>
            <a:off x="1156336" y="622300"/>
            <a:ext cx="4192905" cy="5613400"/>
          </a:xfrm>
          <a:prstGeom prst="rect">
            <a:avLst/>
          </a:prstGeom>
        </p:spPr>
      </p:pic>
      <p:sp>
        <p:nvSpPr>
          <p:cNvPr id="8" name="TextBox 7"/>
          <p:cNvSpPr txBox="1"/>
          <p:nvPr/>
        </p:nvSpPr>
        <p:spPr>
          <a:xfrm>
            <a:off x="1769746" y="2489835"/>
            <a:ext cx="2966085" cy="521970"/>
          </a:xfrm>
          <a:prstGeom prst="rect">
            <a:avLst/>
          </a:prstGeom>
          <a:noFill/>
          <a:ln>
            <a:noFill/>
          </a:ln>
        </p:spPr>
        <p:txBody>
          <a:bodyPr wrap="square" rtlCol="0">
            <a:spAutoFit/>
            <a:scene3d>
              <a:camera prst="orthographicFront"/>
              <a:lightRig rig="threePt" dir="t"/>
            </a:scene3d>
          </a:bodyPr>
          <a:lstStyle/>
          <a:p>
            <a:pPr algn="ctr"/>
            <a:r>
              <a:rPr lang="en-US" altLang="zh-CN" sz="2800" b="1" dirty="0">
                <a:effectLst>
                  <a:outerShdw blurRad="38100" dist="19050" dir="2700000" algn="tl" rotWithShape="0">
                    <a:schemeClr val="dk1">
                      <a:alpha val="40000"/>
                    </a:schemeClr>
                  </a:outerShdw>
                </a:effectLst>
                <a:latin typeface="Times New Roman" panose="02020603050405020304" pitchFamily="18" charset="0"/>
                <a:ea typeface="方正粗圆_GBK" pitchFamily="65" charset="-122"/>
                <a:cs typeface="Times New Roman" panose="02020603050405020304" pitchFamily="18" charset="0"/>
              </a:rPr>
              <a:t>MỤC TIÊU</a:t>
            </a:r>
          </a:p>
        </p:txBody>
      </p:sp>
      <p:sp>
        <p:nvSpPr>
          <p:cNvPr id="28" name="太阳形 27"/>
          <p:cNvSpPr/>
          <p:nvPr/>
        </p:nvSpPr>
        <p:spPr>
          <a:xfrm rot="20750437">
            <a:off x="5571447" y="2476246"/>
            <a:ext cx="893747" cy="893747"/>
          </a:xfrm>
          <a:prstGeom prst="sun">
            <a:avLst>
              <a:gd name="adj" fmla="val 21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太阳形 26"/>
          <p:cNvSpPr/>
          <p:nvPr/>
        </p:nvSpPr>
        <p:spPr>
          <a:xfrm rot="20750437">
            <a:off x="5247774" y="1171312"/>
            <a:ext cx="893747" cy="893747"/>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5475918" y="1337551"/>
            <a:ext cx="436880" cy="645160"/>
          </a:xfrm>
          <a:prstGeom prst="rect">
            <a:avLst/>
          </a:prstGeom>
          <a:noFill/>
        </p:spPr>
        <p:txBody>
          <a:bodyPr wrap="none" rtlCol="0">
            <a:spAutoFit/>
          </a:bodyPr>
          <a:lstStyle/>
          <a:p>
            <a:r>
              <a:rPr lang="en-US" altLang="zh-CN" sz="3600" dirty="0">
                <a:solidFill>
                  <a:schemeClr val="bg1"/>
                </a:solidFill>
              </a:rPr>
              <a:t>1</a:t>
            </a:r>
            <a:endParaRPr lang="zh-CN" altLang="en-US" sz="3600" dirty="0">
              <a:solidFill>
                <a:schemeClr val="bg1"/>
              </a:solidFill>
            </a:endParaRPr>
          </a:p>
        </p:txBody>
      </p:sp>
      <p:sp>
        <p:nvSpPr>
          <p:cNvPr id="20" name="TextBox 19"/>
          <p:cNvSpPr txBox="1"/>
          <p:nvPr/>
        </p:nvSpPr>
        <p:spPr>
          <a:xfrm>
            <a:off x="5800079" y="2601055"/>
            <a:ext cx="436880" cy="645160"/>
          </a:xfrm>
          <a:prstGeom prst="rect">
            <a:avLst/>
          </a:prstGeom>
          <a:noFill/>
        </p:spPr>
        <p:txBody>
          <a:bodyPr wrap="none" rtlCol="0">
            <a:spAutoFit/>
          </a:bodyPr>
          <a:lstStyle/>
          <a:p>
            <a:r>
              <a:rPr lang="en-US" altLang="zh-CN" sz="3600" dirty="0">
                <a:solidFill>
                  <a:schemeClr val="bg1"/>
                </a:solidFill>
              </a:rPr>
              <a:t>2</a:t>
            </a:r>
            <a:endParaRPr lang="zh-CN" altLang="en-US" sz="3600" dirty="0">
              <a:solidFill>
                <a:schemeClr val="bg1"/>
              </a:solidFill>
            </a:endParaRPr>
          </a:p>
        </p:txBody>
      </p:sp>
      <p:sp>
        <p:nvSpPr>
          <p:cNvPr id="23" name="TextBox 22"/>
          <p:cNvSpPr txBox="1"/>
          <p:nvPr/>
        </p:nvSpPr>
        <p:spPr>
          <a:xfrm>
            <a:off x="6043931" y="1042671"/>
            <a:ext cx="4244975" cy="1337945"/>
          </a:xfrm>
          <a:prstGeom prst="rect">
            <a:avLst/>
          </a:prstGeom>
          <a:noFill/>
        </p:spPr>
        <p:txBody>
          <a:bodyPr wrap="square" rtlCol="0">
            <a:spAutoFit/>
            <a:scene3d>
              <a:camera prst="orthographicFront"/>
              <a:lightRig rig="threePt" dir="t"/>
            </a:scene3d>
          </a:bodyPr>
          <a:lstStyle/>
          <a:p>
            <a:pPr algn="just"/>
            <a:r>
              <a:rPr lang="en-US" altLang="zh-CN" sz="2700" dirty="0">
                <a:effectLst>
                  <a:outerShdw blurRad="38100" dist="19050" dir="2700000" algn="tl" rotWithShape="0">
                    <a:schemeClr val="dk1">
                      <a:alpha val="40000"/>
                    </a:schemeClr>
                  </a:outerShdw>
                </a:effectLst>
                <a:latin typeface="Times New Roman" panose="02020603050405020304" pitchFamily="18" charset="0"/>
                <a:ea typeface="方正粗圆_GBK" pitchFamily="65" charset="-122"/>
                <a:cs typeface="Times New Roman" panose="02020603050405020304" pitchFamily="18" charset="0"/>
              </a:rPr>
              <a:t>Tạo hiệu ứng chuyển động theo đường cong trên trang chiếu</a:t>
            </a:r>
          </a:p>
        </p:txBody>
      </p:sp>
      <p:sp>
        <p:nvSpPr>
          <p:cNvPr id="25" name="TextBox 24"/>
          <p:cNvSpPr txBox="1"/>
          <p:nvPr/>
        </p:nvSpPr>
        <p:spPr>
          <a:xfrm>
            <a:off x="6237262" y="2669717"/>
            <a:ext cx="3978910" cy="922020"/>
          </a:xfrm>
          <a:prstGeom prst="rect">
            <a:avLst/>
          </a:prstGeom>
          <a:noFill/>
        </p:spPr>
        <p:txBody>
          <a:bodyPr wrap="none" rtlCol="0">
            <a:spAutoFit/>
            <a:scene3d>
              <a:camera prst="orthographicFront"/>
              <a:lightRig rig="threePt" dir="t"/>
            </a:scene3d>
          </a:bodyPr>
          <a:lstStyle/>
          <a:p>
            <a:pPr algn="just"/>
            <a:r>
              <a:rPr lang="en-US" altLang="zh-CN" sz="2700" dirty="0">
                <a:effectLst>
                  <a:outerShdw blurRad="38100" dist="19050" dir="2700000" algn="tl" rotWithShape="0">
                    <a:schemeClr val="dk1">
                      <a:alpha val="40000"/>
                    </a:schemeClr>
                  </a:outerShdw>
                </a:effectLst>
                <a:latin typeface="Times New Roman" panose="02020603050405020304" pitchFamily="18" charset="0"/>
                <a:ea typeface="方正粗圆_GBK" pitchFamily="65" charset="-122"/>
              </a:rPr>
              <a:t>Rèn luyện các sử dụng hiệu</a:t>
            </a:r>
          </a:p>
          <a:p>
            <a:r>
              <a:rPr lang="en-US" altLang="zh-CN" sz="2700" dirty="0">
                <a:effectLst>
                  <a:outerShdw blurRad="38100" dist="19050" dir="2700000" algn="tl" rotWithShape="0">
                    <a:schemeClr val="dk1">
                      <a:alpha val="40000"/>
                    </a:schemeClr>
                  </a:outerShdw>
                </a:effectLst>
                <a:latin typeface="Times New Roman" panose="02020603050405020304" pitchFamily="18" charset="0"/>
                <a:ea typeface="方正粗圆_GBK" pitchFamily="65" charset="-122"/>
              </a:rPr>
              <a:t> ứng trên trang trình chiếu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8" presetClass="emph" presetSubtype="0" fill="hold" grpId="0" nodeType="withEffect">
                                  <p:stCondLst>
                                    <p:cond delay="500"/>
                                  </p:stCondLst>
                                  <p:childTnLst>
                                    <p:animRot by="10800000">
                                      <p:cBhvr>
                                        <p:cTn id="14" dur="1500" fill="hold"/>
                                        <p:tgtEl>
                                          <p:spTgt spid="27"/>
                                        </p:tgtEl>
                                        <p:attrNameLst>
                                          <p:attrName>r</p:attrName>
                                        </p:attrNameLst>
                                      </p:cBhvr>
                                    </p:animRot>
                                  </p:childTnLst>
                                </p:cTn>
                              </p:par>
                              <p:par>
                                <p:cTn id="15" presetID="10"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grpId="1" nodeType="clickEffect">
                                  <p:stCondLst>
                                    <p:cond delay="0"/>
                                  </p:stCondLst>
                                  <p:childTnLst>
                                    <p:animRot by="10800000">
                                      <p:cBhvr>
                                        <p:cTn id="31" dur="1500" fill="hold"/>
                                        <p:tgtEl>
                                          <p:spTgt spid="28"/>
                                        </p:tgtEl>
                                        <p:attrNameLst>
                                          <p:attrName>r</p:attrName>
                                        </p:attrNameLst>
                                      </p:cBhvr>
                                    </p:animRot>
                                  </p:childTnLst>
                                </p:cTn>
                              </p:par>
                              <p:par>
                                <p:cTn id="32" presetID="10" presetClass="entr" presetSubtype="0" fill="hold" grpId="0" nodeType="withEffect">
                                  <p:stCondLst>
                                    <p:cond delay="75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bldLvl="0" animBg="1"/>
      <p:bldP spid="28" grpId="1" bldLvl="0" animBg="1"/>
      <p:bldP spid="27" grpId="0" bldLvl="0" animBg="1"/>
      <p:bldP spid="27" grpId="1" bldLvl="0" animBg="1"/>
      <p:bldP spid="16" grpId="0"/>
      <p:bldP spid="20"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55" t="1970" r="-2555" b="23297"/>
          <a:stretch/>
        </p:blipFill>
        <p:spPr>
          <a:xfrm>
            <a:off x="-28074" y="-43095"/>
            <a:ext cx="12220074" cy="6873792"/>
          </a:xfrm>
          <a:prstGeom prst="rect">
            <a:avLst/>
          </a:prstGeom>
        </p:spPr>
      </p:pic>
      <p:pic>
        <p:nvPicPr>
          <p:cNvPr id="9" name="图片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4267" t="5452" r="53867" b="6845"/>
          <a:stretch>
            <a:fillRect/>
          </a:stretch>
        </p:blipFill>
        <p:spPr>
          <a:xfrm>
            <a:off x="173218" y="1768902"/>
            <a:ext cx="4365625" cy="3981450"/>
          </a:xfrm>
          <a:prstGeom prst="rect">
            <a:avLst/>
          </a:prstGeom>
        </p:spPr>
      </p:pic>
      <p:sp>
        <p:nvSpPr>
          <p:cNvPr id="6" name="AutoShape 57" descr="Newsprint"/>
          <p:cNvSpPr>
            <a:spLocks noChangeArrowheads="1"/>
          </p:cNvSpPr>
          <p:nvPr/>
        </p:nvSpPr>
        <p:spPr bwMode="auto">
          <a:xfrm>
            <a:off x="1777366" y="178435"/>
            <a:ext cx="8791575" cy="1028700"/>
          </a:xfrm>
          <a:prstGeom prst="flowChartAlternateProcess">
            <a:avLst/>
          </a:prstGeom>
          <a:solidFill>
            <a:schemeClr val="bg1"/>
          </a:solidFill>
          <a:ln w="9525">
            <a:pattFill prst="pct60">
              <a:fgClr>
                <a:srgbClr val="008000"/>
              </a:fgClr>
              <a:bgClr>
                <a:srgbClr val="FFFFFF"/>
              </a:bgClr>
            </a:pattFill>
            <a:miter lim="800000"/>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a:effectLst>
                  <a:outerShdw blurRad="38100" dist="19050" dir="2700000" algn="tl" rotWithShape="0">
                    <a:schemeClr val="dk1">
                      <a:alpha val="40000"/>
                    </a:schemeClr>
                  </a:outerShdw>
                </a:effectLst>
                <a:latin typeface="Times New Roman" panose="02020603050405020304" pitchFamily="18" charset="0"/>
              </a:rPr>
              <a:t>Bài 2:</a:t>
            </a:r>
            <a:r>
              <a:rPr lang="en-US" altLang="en-US" sz="2800" b="1">
                <a:solidFill>
                  <a:srgbClr val="FF3300"/>
                </a:solidFill>
                <a:latin typeface="Times New Roman" panose="02020603050405020304" pitchFamily="18" charset="0"/>
              </a:rPr>
              <a:t> MỞ RỘNG HIỆU ỨNG CHUYỂN ĐỘNG</a:t>
            </a:r>
          </a:p>
        </p:txBody>
      </p:sp>
      <p:sp>
        <p:nvSpPr>
          <p:cNvPr id="7" name="Content Placeholder 2"/>
          <p:cNvSpPr>
            <a:spLocks noGrp="1"/>
          </p:cNvSpPr>
          <p:nvPr/>
        </p:nvSpPr>
        <p:spPr>
          <a:xfrm>
            <a:off x="1436846" y="2125504"/>
            <a:ext cx="3886200" cy="3263504"/>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US"/>
          </a:p>
        </p:txBody>
      </p:sp>
      <p:sp>
        <p:nvSpPr>
          <p:cNvPr id="10" name="TextBox 6"/>
          <p:cNvSpPr txBox="1"/>
          <p:nvPr/>
        </p:nvSpPr>
        <p:spPr>
          <a:xfrm>
            <a:off x="1071501" y="2603633"/>
            <a:ext cx="2538708" cy="830997"/>
          </a:xfrm>
          <a:prstGeom prst="rect">
            <a:avLst/>
          </a:prstGeom>
          <a:noFill/>
        </p:spPr>
        <p:txBody>
          <a:bodyPr wrap="none" rtlCol="0">
            <a:spAutoFit/>
          </a:bodyPr>
          <a:lstStyle/>
          <a:p>
            <a:r>
              <a:rPr lang="en-US" altLang="zh-CN" sz="2400" dirty="0">
                <a:effectLst>
                  <a:outerShdw blurRad="38100" dist="19050" dir="2700000" algn="tl" rotWithShape="0">
                    <a:schemeClr val="dk1">
                      <a:alpha val="40000"/>
                    </a:schemeClr>
                  </a:outerShdw>
                </a:effectLst>
                <a:latin typeface="Times New Roman" panose="02020603050405020304" pitchFamily="18" charset="0"/>
                <a:ea typeface="方正粗圆_GBK" pitchFamily="65" charset="-122"/>
              </a:rPr>
              <a:t>A. </a:t>
            </a:r>
            <a:r>
              <a:rPr lang="en-US" altLang="zh-CN" sz="2400" b="1" dirty="0">
                <a:effectLst>
                  <a:outerShdw blurRad="38100" dist="19050" dir="2700000" algn="tl" rotWithShape="0">
                    <a:schemeClr val="dk1">
                      <a:alpha val="40000"/>
                    </a:schemeClr>
                  </a:outerShdw>
                </a:effectLst>
                <a:latin typeface="Times New Roman" panose="02020603050405020304" pitchFamily="18" charset="0"/>
                <a:ea typeface="方正粗圆_GBK" pitchFamily="65" charset="-122"/>
              </a:rPr>
              <a:t>HOẠT ĐỘNG </a:t>
            </a:r>
          </a:p>
          <a:p>
            <a:pPr algn="ctr"/>
            <a:r>
              <a:rPr lang="en-US" altLang="zh-CN" sz="2400" b="1" dirty="0">
                <a:effectLst>
                  <a:outerShdw blurRad="38100" dist="19050" dir="2700000" algn="tl" rotWithShape="0">
                    <a:schemeClr val="dk1">
                      <a:alpha val="40000"/>
                    </a:schemeClr>
                  </a:outerShdw>
                </a:effectLst>
                <a:latin typeface="Times New Roman" panose="02020603050405020304" pitchFamily="18" charset="0"/>
                <a:ea typeface="方正粗圆_GBK" pitchFamily="65" charset="-122"/>
              </a:rPr>
              <a:t>   CƠ BẢN</a:t>
            </a:r>
          </a:p>
        </p:txBody>
      </p:sp>
      <p:sp>
        <p:nvSpPr>
          <p:cNvPr id="12" name="Text Box 11"/>
          <p:cNvSpPr txBox="1"/>
          <p:nvPr/>
        </p:nvSpPr>
        <p:spPr>
          <a:xfrm>
            <a:off x="6406991" y="4092417"/>
            <a:ext cx="1770698" cy="299085"/>
          </a:xfrm>
          <a:prstGeom prst="rect">
            <a:avLst/>
          </a:prstGeom>
          <a:noFill/>
        </p:spPr>
        <p:txBody>
          <a:bodyPr wrap="square" rtlCol="0">
            <a:spAutoFit/>
          </a:bodyPr>
          <a:lstStyle/>
          <a:p>
            <a:endParaRPr lang="en-US" sz="1350"/>
          </a:p>
        </p:txBody>
      </p:sp>
      <p:sp>
        <p:nvSpPr>
          <p:cNvPr id="13" name="Text Box 12"/>
          <p:cNvSpPr txBox="1"/>
          <p:nvPr/>
        </p:nvSpPr>
        <p:spPr>
          <a:xfrm>
            <a:off x="6502241" y="4187667"/>
            <a:ext cx="1770698" cy="299085"/>
          </a:xfrm>
          <a:prstGeom prst="rect">
            <a:avLst/>
          </a:prstGeom>
          <a:noFill/>
        </p:spPr>
        <p:txBody>
          <a:bodyPr wrap="square" rtlCol="0">
            <a:spAutoFit/>
          </a:bodyPr>
          <a:lstStyle/>
          <a:p>
            <a:endParaRPr lang="en-US" sz="1350"/>
          </a:p>
        </p:txBody>
      </p:sp>
      <p:sp>
        <p:nvSpPr>
          <p:cNvPr id="15" name="Text Box 14"/>
          <p:cNvSpPr txBox="1"/>
          <p:nvPr/>
        </p:nvSpPr>
        <p:spPr>
          <a:xfrm>
            <a:off x="6502241" y="5200175"/>
            <a:ext cx="1770698" cy="299085"/>
          </a:xfrm>
          <a:prstGeom prst="rect">
            <a:avLst/>
          </a:prstGeom>
          <a:noFill/>
        </p:spPr>
        <p:txBody>
          <a:bodyPr wrap="square" rtlCol="0">
            <a:spAutoFit/>
          </a:bodyPr>
          <a:lstStyle/>
          <a:p>
            <a:endParaRPr lang="en-US" sz="1350"/>
          </a:p>
        </p:txBody>
      </p:sp>
      <p:sp>
        <p:nvSpPr>
          <p:cNvPr id="2" name="Rectangle: Rounded Corners 1">
            <a:extLst>
              <a:ext uri="{FF2B5EF4-FFF2-40B4-BE49-F238E27FC236}">
                <a16:creationId xmlns:a16="http://schemas.microsoft.com/office/drawing/2014/main" id="{C56B02B2-4396-49C0-BA59-A083C125E101}"/>
              </a:ext>
            </a:extLst>
          </p:cNvPr>
          <p:cNvSpPr/>
          <p:nvPr/>
        </p:nvSpPr>
        <p:spPr>
          <a:xfrm>
            <a:off x="4114301" y="1774454"/>
            <a:ext cx="7588148" cy="3735100"/>
          </a:xfrm>
          <a:prstGeom prst="roundRect">
            <a:avLst/>
          </a:prstGeom>
          <a:solidFill>
            <a:srgbClr val="4472C4">
              <a:alpha val="5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0">
            <a:extLst>
              <a:ext uri="{FF2B5EF4-FFF2-40B4-BE49-F238E27FC236}">
                <a16:creationId xmlns:a16="http://schemas.microsoft.com/office/drawing/2014/main" id="{2BBD9245-54E8-429B-BDC5-58A7B9BD50A7}"/>
              </a:ext>
            </a:extLst>
          </p:cNvPr>
          <p:cNvSpPr txBox="1"/>
          <p:nvPr/>
        </p:nvSpPr>
        <p:spPr>
          <a:xfrm>
            <a:off x="4368567" y="2075661"/>
            <a:ext cx="7079615" cy="3216265"/>
          </a:xfrm>
          <a:prstGeom prst="rect">
            <a:avLst/>
          </a:prstGeom>
          <a:noFill/>
        </p:spPr>
        <p:txBody>
          <a:bodyPr wrap="square" rtlCol="0">
            <a:spAutoFit/>
          </a:bodyPr>
          <a:lstStyle/>
          <a:p>
            <a:pPr algn="just"/>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khởi</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phần</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mềm</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trình</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chiếu</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rồi</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chèn</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chiếc</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ô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tô</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ngôi</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thích</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hợp</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ra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chuyển</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chiếc</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ô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tô</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định</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sẵn</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tùy</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ý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di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chuyển</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tới</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ngôi</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900" b="1" dirty="0" err="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a:t>
            </a:r>
            <a:r>
              <a:rPr lang="en-US" sz="29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TotalTime>
  <Words>790</Words>
  <Application>Microsoft Office PowerPoint</Application>
  <PresentationFormat>Widescreen</PresentationFormat>
  <Paragraphs>137</Paragraphs>
  <Slides>28</Slides>
  <Notes>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.VnArial</vt:lpstr>
      <vt:lpstr>.VnTime</vt:lpstr>
      <vt:lpstr>.VnTimeH</vt:lpstr>
      <vt:lpstr>Arial</vt:lpstr>
      <vt:lpstr>Calibri</vt:lpstr>
      <vt:lpstr>Calibri Light</vt:lpstr>
      <vt:lpstr>Tahoma</vt:lpstr>
      <vt:lpstr>Times New Roman</vt:lpstr>
      <vt:lpstr>VNI-Bodon-Poster</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dc:creator>
  <cp:lastModifiedBy>admin</cp:lastModifiedBy>
  <cp:revision>87</cp:revision>
  <dcterms:created xsi:type="dcterms:W3CDTF">2017-11-25T12:02:00Z</dcterms:created>
  <dcterms:modified xsi:type="dcterms:W3CDTF">2021-12-04T08:43:18Z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1033-10.2.0.7549</vt:lpwstr>
  </property>
</Properties>
</file>