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83" r:id="rId2"/>
    <p:sldId id="282" r:id="rId3"/>
    <p:sldId id="289" r:id="rId4"/>
    <p:sldId id="315" r:id="rId5"/>
    <p:sldId id="312" r:id="rId6"/>
    <p:sldId id="313" r:id="rId7"/>
    <p:sldId id="371" r:id="rId8"/>
    <p:sldId id="370" r:id="rId9"/>
    <p:sldId id="357" r:id="rId10"/>
    <p:sldId id="362" r:id="rId11"/>
    <p:sldId id="364" r:id="rId12"/>
    <p:sldId id="372" r:id="rId13"/>
    <p:sldId id="361" r:id="rId14"/>
    <p:sldId id="365" r:id="rId15"/>
    <p:sldId id="366" r:id="rId16"/>
    <p:sldId id="367" r:id="rId17"/>
    <p:sldId id="368" r:id="rId18"/>
    <p:sldId id="311" r:id="rId19"/>
    <p:sldId id="373" r:id="rId20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宋体" panose="02010600030101010101" pitchFamily="2" charset="-122"/>
      <p:regular r:id="rId26"/>
    </p:embeddedFont>
    <p:embeddedFont>
      <p:font typeface="华文细黑" panose="02010600040101010101" pitchFamily="2" charset="-122"/>
      <p:regular r:id="rId27"/>
    </p:embeddedFont>
    <p:embeddedFont>
      <p:font typeface="汉仪黑荔枝体简" panose="020B0604020202020204" charset="-122"/>
      <p:regular r:id="rId28"/>
    </p:embeddedFont>
    <p:embeddedFont>
      <p:font typeface="Impact" panose="020B0806030902050204" pitchFamily="34" charset="0"/>
      <p:regular r:id="rId29"/>
    </p:embeddedFont>
    <p:embeddedFont>
      <p:font typeface="Wingdings 2" panose="05020102010507070707" pitchFamily="18" charset="2"/>
      <p:regular r:id="rId30"/>
    </p:embeddedFont>
    <p:embeddedFont>
      <p:font typeface="Yu Gothic UI Semibold" panose="020B0700000000000000" pitchFamily="34" charset="-128"/>
      <p:bold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3B1"/>
    <a:srgbClr val="401010"/>
    <a:srgbClr val="EEAD1B"/>
    <a:srgbClr val="08ACB6"/>
    <a:srgbClr val="A1BF24"/>
    <a:srgbClr val="DF3427"/>
    <a:srgbClr val="F7D294"/>
    <a:srgbClr val="DBFBFD"/>
    <a:srgbClr val="BA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8FA-4E2B-4AE8-995E-3CD42975F7E6}" type="datetimeFigureOut">
              <a:rPr lang="zh-CN" altLang="en-US" smtClean="0"/>
              <a:t>2021/5/9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DCD1-95AB-4626-ABD9-D3784FCC6B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6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509918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509918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94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2814D9-3B1B-47BF-955C-A4F3C8A98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A9CFDF-7012-4FBD-99E4-C915B21E2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C1CFD0-8114-4880-8240-B3DCD9680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6DAA0-A313-4707-BF46-67A206E36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43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8B49D-1192-4D03-B609-D7F1078C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9726-2882-4D05-B2E9-4944B176FE94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9AEEC-7914-4A34-BB35-B79D2758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A70C4-3DE2-4536-90DE-853BC2AE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506AF-548D-43DA-A8C1-061F6F2A0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1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8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228973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8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534380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02357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472221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8940197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714502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2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任意多边形: 形状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671835" y="1651705"/>
            <a:ext cx="2624866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1"/>
          </p:nvPr>
        </p:nvSpPr>
        <p:spPr>
          <a:xfrm>
            <a:off x="3388628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408084" y="1555682"/>
            <a:ext cx="1906122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8084639" y="1499621"/>
            <a:ext cx="2192282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1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093200" y="5970960"/>
            <a:ext cx="2815661" cy="747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90533" y="216861"/>
            <a:ext cx="1425567" cy="6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3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../../../Program%20Files%20(x86)/Softronics/Microsoft%20Windows%20Logo/logo32.exe" TargetMode="External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emf"/><Relationship Id="rId5" Type="http://schemas.openxmlformats.org/officeDocument/2006/relationships/hyperlink" Target="Presentation1.pptx" TargetMode="Externa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emf"/><Relationship Id="rId5" Type="http://schemas.openxmlformats.org/officeDocument/2006/relationships/image" Target="../media/image7.emf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.emf"/><Relationship Id="rId5" Type="http://schemas.openxmlformats.org/officeDocument/2006/relationships/image" Target="../media/image7.emf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2223518" y="1881746"/>
            <a:ext cx="73003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6</a:t>
            </a:r>
            <a:r>
              <a:rPr lang="en-US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: </a:t>
            </a:r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Thay đổi màu và nét vẽ bằng câu lệnh</a:t>
            </a:r>
            <a:endParaRPr lang="zh-CN" altLang="en-US" sz="38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457575" y="3211896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/>
          <p:nvPr/>
        </p:nvSpPr>
        <p:spPr>
          <a:xfrm>
            <a:off x="5452267" y="4195017"/>
            <a:ext cx="33020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9159" y="3210691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矩形: 圆角 10"/>
          <p:cNvSpPr/>
          <p:nvPr/>
        </p:nvSpPr>
        <p:spPr>
          <a:xfrm>
            <a:off x="5528467" y="4018835"/>
            <a:ext cx="3262313" cy="422136"/>
          </a:xfrm>
          <a:prstGeom prst="roundRect">
            <a:avLst>
              <a:gd name="adj" fmla="val 50000"/>
            </a:avLst>
          </a:prstGeom>
          <a:solidFill>
            <a:srgbClr val="08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5528467" y="3999071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Nguyễn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Hải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Yến</a:t>
            </a:r>
            <a:endParaRPr lang="en-US" altLang="zh-CN" sz="2000" dirty="0">
              <a:solidFill>
                <a:schemeClr val="bg1"/>
              </a:solidFill>
              <a:ea typeface="汉仪黑荔枝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2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DF929E0-9F5D-4613-B436-CC932DB3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59" y="2362624"/>
            <a:ext cx="11480800" cy="99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933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</a:t>
            </a:r>
            <a:r>
              <a:rPr lang="en-US" altLang="en-US" sz="29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[m n]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</a:t>
            </a:r>
            <a:r>
              <a:rPr lang="en-US" altLang="en-US" sz="2933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933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933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C2133-21F1-4C4B-9C6F-0DCBB2B9A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317" y="2709953"/>
            <a:ext cx="736600" cy="5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9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933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72FFCD-F51C-4BC0-92E3-DA4FE635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518" y="2237937"/>
            <a:ext cx="1485900" cy="5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9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9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altLang="en-US" sz="2933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807344A8-D0A7-4FE8-9893-63C41102B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30831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4257CA-E42C-46C5-9705-55764F84F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067565"/>
              </p:ext>
            </p:extLst>
          </p:nvPr>
        </p:nvGraphicFramePr>
        <p:xfrm>
          <a:off x="1117599" y="1386417"/>
          <a:ext cx="10361637" cy="5192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3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9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2900" b="1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DuongTron</a:t>
                      </a:r>
                      <a:endParaRPr lang="en-US" sz="2900" b="1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3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900" b="1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SetPenColor</a:t>
                      </a:r>
                      <a:r>
                        <a:rPr lang="en-US" sz="29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marL="121919" marR="121919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9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9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9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9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9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9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3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9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</a:t>
                      </a:r>
                      <a:r>
                        <a:rPr lang="en-US" sz="2900" b="1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24[FD 5 RT 15]</a:t>
                      </a:r>
                      <a:endParaRPr lang="en-US" sz="2900" b="1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9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 marL="121919" marR="121919"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3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900" b="1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SetPenColor</a:t>
                      </a:r>
                      <a:r>
                        <a:rPr lang="en-US" sz="29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</a:p>
                  </a:txBody>
                  <a:tcPr marL="121919" marR="121919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121919" marR="121919" marT="45717" marB="4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53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9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 marL="121919" marR="121919" marT="45717" marB="4571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9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19" marR="121919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34" name="AutoShape 2">
            <a:extLst>
              <a:ext uri="{FF2B5EF4-FFF2-40B4-BE49-F238E27FC236}">
                <a16:creationId xmlns:a16="http://schemas.microsoft.com/office/drawing/2014/main" id="{85790A22-938D-400D-A2B0-BD0DE91FC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0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latin typeface="Arial" panose="020B0604020202020204" pitchFamily="34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18939A45-906E-411B-A3F1-7856609B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8" y="177800"/>
            <a:ext cx="10160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DuongTron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F7F94-4E68-406E-BA05-29EE4E89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1" y="4178300"/>
            <a:ext cx="4533900" cy="5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9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vẽ đường tròn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D4CF8-0360-47E2-A0C0-660EC569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1" y="4887385"/>
            <a:ext cx="4533900" cy="68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9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màu đen cho nét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788E67-3C30-49D8-8B15-779DB5BC1C68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4484369-5D2E-44B5-B7EF-A56C10C1182D}"/>
              </a:ext>
            </a:extLst>
          </p:cNvPr>
          <p:cNvGrpSpPr/>
          <p:nvPr/>
        </p:nvGrpSpPr>
        <p:grpSpPr>
          <a:xfrm>
            <a:off x="2035810" y="70653"/>
            <a:ext cx="10851252" cy="1202047"/>
            <a:chOff x="3575050" y="2749242"/>
            <a:chExt cx="9982453" cy="1202047"/>
          </a:xfrm>
        </p:grpSpPr>
        <p:sp>
          <p:nvSpPr>
            <p:cNvPr id="4" name="椭圆 13">
              <a:extLst>
                <a:ext uri="{FF2B5EF4-FFF2-40B4-BE49-F238E27FC236}">
                  <a16:creationId xmlns:a16="http://schemas.microsoft.com/office/drawing/2014/main" id="{F3655179-6DE0-45A2-A897-A539BBC7DA9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椭圆 14">
              <a:extLst>
                <a:ext uri="{FF2B5EF4-FFF2-40B4-BE49-F238E27FC236}">
                  <a16:creationId xmlns:a16="http://schemas.microsoft.com/office/drawing/2014/main" id="{1339C45D-6D63-4D95-9E79-344CBE1B32F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63950" y="2997200"/>
              <a:ext cx="865188" cy="863600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6" name="直接连接符 16">
              <a:extLst>
                <a:ext uri="{FF2B5EF4-FFF2-40B4-BE49-F238E27FC236}">
                  <a16:creationId xmlns:a16="http://schemas.microsoft.com/office/drawing/2014/main" id="{7FD4DC1D-FD9F-46F2-82D2-31F8633832DF}"/>
                </a:ext>
              </a:extLst>
            </p:cNvPr>
            <p:cNvCxnSpPr>
              <a:cxnSpLocks noChangeShapeType="1"/>
              <a:stCxn id="4" idx="6"/>
            </p:cNvCxnSpPr>
            <p:nvPr>
              <p:custDataLst>
                <p:tags r:id="rId3"/>
              </p:custDataLst>
            </p:nvPr>
          </p:nvCxnSpPr>
          <p:spPr bwMode="auto">
            <a:xfrm flipV="1">
              <a:off x="4618038" y="3429001"/>
              <a:ext cx="8457882" cy="1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组合 16">
              <a:extLst>
                <a:ext uri="{FF2B5EF4-FFF2-40B4-BE49-F238E27FC236}">
                  <a16:creationId xmlns:a16="http://schemas.microsoft.com/office/drawing/2014/main" id="{23206786-24E2-4D72-B9AE-FF3D5B57F453}"/>
                </a:ext>
              </a:extLst>
            </p:cNvPr>
            <p:cNvGrpSpPr/>
            <p:nvPr/>
          </p:nvGrpSpPr>
          <p:grpSpPr>
            <a:xfrm>
              <a:off x="4730051" y="2749242"/>
              <a:ext cx="8827452" cy="996568"/>
              <a:chOff x="8428735" y="3251443"/>
              <a:chExt cx="8827452" cy="996568"/>
            </a:xfrm>
          </p:grpSpPr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828D4CF7-1AA1-4E23-8E56-59A771891E15}"/>
                  </a:ext>
                </a:extLst>
              </p:cNvPr>
              <p:cNvSpPr txBox="1"/>
              <p:nvPr/>
            </p:nvSpPr>
            <p:spPr>
              <a:xfrm>
                <a:off x="8428735" y="3251443"/>
                <a:ext cx="88274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Thực hành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18">
                <a:extLst>
                  <a:ext uri="{FF2B5EF4-FFF2-40B4-BE49-F238E27FC236}">
                    <a16:creationId xmlns:a16="http://schemas.microsoft.com/office/drawing/2014/main" id="{71A5E02F-78B2-4573-B399-1A4034BF414D}"/>
                  </a:ext>
                </a:extLst>
              </p:cNvPr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>
            <a:extLst>
              <a:ext uri="{FF2B5EF4-FFF2-40B4-BE49-F238E27FC236}">
                <a16:creationId xmlns:a16="http://schemas.microsoft.com/office/drawing/2014/main" id="{D177DE1E-C79C-46AF-90A3-5AEF11E7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18" y="755651"/>
            <a:ext cx="117961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1</a:t>
            </a:r>
            <a:r>
              <a:rPr lang="vi-VN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DuongTron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DuongTron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35A6614E-2AAE-4AFD-BBB4-CF81BD23C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02154"/>
            <a:ext cx="8534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200" dirty="0">
                <a:solidFill>
                  <a:srgbClr val="0B03B1"/>
                </a:solidFill>
                <a:latin typeface="Times New Roman" pitchFamily="18" charset="0"/>
              </a:rPr>
              <a:t>To </a:t>
            </a:r>
            <a:r>
              <a:rPr lang="en-US" sz="3200" dirty="0" err="1">
                <a:solidFill>
                  <a:srgbClr val="0B03B1"/>
                </a:solidFill>
                <a:latin typeface="Times New Roman" pitchFamily="18" charset="0"/>
              </a:rPr>
              <a:t>Duongtron</a:t>
            </a:r>
            <a:endParaRPr lang="en-US" sz="3200" dirty="0">
              <a:solidFill>
                <a:srgbClr val="0B03B1"/>
              </a:solidFill>
              <a:latin typeface="Times New Roman" pitchFamily="18" charset="0"/>
            </a:endParaRPr>
          </a:p>
          <a:p>
            <a:pPr indent="609585">
              <a:defRPr/>
            </a:pPr>
            <a:r>
              <a:rPr lang="en-US" sz="3200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3200" b="1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609585">
              <a:defRPr/>
            </a:pPr>
            <a:r>
              <a:rPr 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24[FD  </a:t>
            </a:r>
            <a:r>
              <a:rPr lang="vi-VN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15]</a:t>
            </a:r>
            <a:endParaRPr lang="vi-VN" sz="3200" b="1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>
              <a:defRPr/>
            </a:pPr>
            <a:endParaRPr lang="vi-VN" sz="3200" b="1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5AC59B57-9736-40D5-B3D9-C96AC5E9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5813" r="51904" b="34863"/>
          <a:stretch>
            <a:fillRect/>
          </a:stretch>
        </p:blipFill>
        <p:spPr bwMode="auto">
          <a:xfrm>
            <a:off x="8940800" y="2514600"/>
            <a:ext cx="2844800" cy="274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5104FA-F3D3-4EF9-998E-0F5B8D66E0C3}"/>
              </a:ext>
            </a:extLst>
          </p:cNvPr>
          <p:cNvSpPr/>
          <p:nvPr/>
        </p:nvSpPr>
        <p:spPr>
          <a:xfrm>
            <a:off x="609600" y="5259917"/>
            <a:ext cx="787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6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Duongtron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rt 60]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F6CD93-A276-4600-966D-E2A0514E11E9}"/>
              </a:ext>
            </a:extLst>
          </p:cNvPr>
          <p:cNvSpPr/>
          <p:nvPr/>
        </p:nvSpPr>
        <p:spPr>
          <a:xfrm>
            <a:off x="609600" y="3995231"/>
            <a:ext cx="7876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585">
              <a:defRPr/>
            </a:pPr>
            <a:r>
              <a:rPr lang="en-US" sz="3200" b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3200" b="1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5F6AB-743E-41BA-B4FC-C8D7A4F2A5A8}"/>
              </a:ext>
            </a:extLst>
          </p:cNvPr>
          <p:cNvSpPr txBox="1"/>
          <p:nvPr/>
        </p:nvSpPr>
        <p:spPr>
          <a:xfrm>
            <a:off x="3685735" y="3594870"/>
            <a:ext cx="601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AE38D-720D-4FE3-B1B2-4057CAB83B6E}"/>
              </a:ext>
            </a:extLst>
          </p:cNvPr>
          <p:cNvSpPr txBox="1"/>
          <p:nvPr/>
        </p:nvSpPr>
        <p:spPr>
          <a:xfrm>
            <a:off x="3612199" y="3564422"/>
            <a:ext cx="601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" grpId="0"/>
      <p:bldP spid="9" grpId="0"/>
      <p:bldP spid="9" grpId="1"/>
      <p:bldP spid="2" grpId="0"/>
      <p:bldP spid="2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>
            <a:extLst>
              <a:ext uri="{FF2B5EF4-FFF2-40B4-BE49-F238E27FC236}">
                <a16:creationId xmlns:a16="http://schemas.microsoft.com/office/drawing/2014/main" id="{17E2BA52-E15C-4C78-9A21-6A2A84F95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08" y="807853"/>
            <a:ext cx="117961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lang="vi-VN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LucGiac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0C85813C-830E-456B-A1D7-30F4D509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865" y="2115596"/>
            <a:ext cx="7315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200" dirty="0">
                <a:solidFill>
                  <a:srgbClr val="0B03B1"/>
                </a:solidFill>
                <a:latin typeface="Times New Roman" pitchFamily="18" charset="0"/>
              </a:rPr>
              <a:t>To </a:t>
            </a:r>
            <a:r>
              <a:rPr lang="en-US" sz="3200" dirty="0" err="1">
                <a:solidFill>
                  <a:srgbClr val="0B03B1"/>
                </a:solidFill>
                <a:latin typeface="Times New Roman" pitchFamily="18" charset="0"/>
              </a:rPr>
              <a:t>LucGiac</a:t>
            </a:r>
            <a:endParaRPr lang="en-US" sz="3200" dirty="0">
              <a:solidFill>
                <a:srgbClr val="0B03B1"/>
              </a:solidFill>
              <a:latin typeface="Times New Roman" pitchFamily="18" charset="0"/>
            </a:endParaRPr>
          </a:p>
          <a:p>
            <a:pPr indent="609585">
              <a:defRPr/>
            </a:pPr>
            <a:r>
              <a:rPr lang="en-US" sz="3200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indent="609585">
              <a:defRPr/>
            </a:pPr>
            <a:r>
              <a:rPr lang="vi-VN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[1 5]</a:t>
            </a:r>
            <a:endParaRPr lang="vi-VN" sz="3200" b="1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609585">
              <a:defRPr/>
            </a:pPr>
            <a:r>
              <a:rPr lang="vi-VN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RT 9</a:t>
            </a:r>
            <a:r>
              <a:rPr lang="vi-VN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indent="609585">
              <a:defRPr/>
            </a:pPr>
            <a:r>
              <a:rPr lang="vi-VN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Repeat 6[FD 100 RT 60]</a:t>
            </a: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678E6B-52A1-4C61-928E-051DBBA5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t="44357" r="51633" b="30850"/>
          <a:stretch>
            <a:fillRect/>
          </a:stretch>
        </p:blipFill>
        <p:spPr bwMode="auto">
          <a:xfrm>
            <a:off x="8562535" y="2618856"/>
            <a:ext cx="2641600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>
            <a:extLst>
              <a:ext uri="{FF2B5EF4-FFF2-40B4-BE49-F238E27FC236}">
                <a16:creationId xmlns:a16="http://schemas.microsoft.com/office/drawing/2014/main" id="{74F41D2A-4B0A-48BD-BD9F-CF662D443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17" y="847809"/>
            <a:ext cx="117961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3</a:t>
            </a:r>
            <a:r>
              <a:rPr lang="vi-VN" alt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LucGiac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Lucgiac1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E39A06B-E20D-47A6-A7C0-FE528EA9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188" y="2178246"/>
            <a:ext cx="9448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200" dirty="0">
                <a:solidFill>
                  <a:srgbClr val="0B03B1"/>
                </a:solidFill>
                <a:latin typeface="Times New Roman" pitchFamily="18" charset="0"/>
              </a:rPr>
              <a:t>To </a:t>
            </a:r>
            <a:r>
              <a:rPr lang="en-US" sz="3200" dirty="0" err="1">
                <a:solidFill>
                  <a:srgbClr val="0B03B1"/>
                </a:solidFill>
                <a:latin typeface="Times New Roman" pitchFamily="18" charset="0"/>
              </a:rPr>
              <a:t>Lucgiac</a:t>
            </a:r>
            <a:endParaRPr lang="en-US" sz="3200" dirty="0">
              <a:solidFill>
                <a:srgbClr val="0B03B1"/>
              </a:solidFill>
              <a:latin typeface="Times New Roman" pitchFamily="18" charset="0"/>
            </a:endParaRPr>
          </a:p>
          <a:p>
            <a:pPr indent="609585">
              <a:defRPr/>
            </a:pPr>
            <a:r>
              <a:rPr lang="en-US" sz="3200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indent="609585">
              <a:defRPr/>
            </a:pP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[1 5]</a:t>
            </a:r>
          </a:p>
          <a:p>
            <a:pPr indent="1676358">
              <a:defRPr/>
            </a:pP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RT 90</a:t>
            </a:r>
          </a:p>
          <a:p>
            <a:pPr indent="1676358">
              <a:tabLst>
                <a:tab pos="2057349" algn="l"/>
              </a:tabLst>
              <a:defRPr/>
            </a:pPr>
            <a:r>
              <a:rPr lang="vi-VN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	Repeat 6[FD 100 RT 60]</a:t>
            </a:r>
            <a:endParaRPr lang="vi-VN" sz="3200" b="1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57E64-2CC0-49EC-9A81-1F145A0C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16750" r="48630" b="31010"/>
          <a:stretch>
            <a:fillRect/>
          </a:stretch>
        </p:blipFill>
        <p:spPr bwMode="auto">
          <a:xfrm>
            <a:off x="9484783" y="1532469"/>
            <a:ext cx="2311400" cy="232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B0DE5A-6C97-4DE5-9608-E608F4236F75}"/>
              </a:ext>
            </a:extLst>
          </p:cNvPr>
          <p:cNvSpPr/>
          <p:nvPr/>
        </p:nvSpPr>
        <p:spPr>
          <a:xfrm>
            <a:off x="-114510" y="4111401"/>
            <a:ext cx="3231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57300">
              <a:tabLst>
                <a:tab pos="1543050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8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5393C0-CC18-4333-94B9-0C64D52C5862}"/>
              </a:ext>
            </a:extLst>
          </p:cNvPr>
          <p:cNvSpPr/>
          <p:nvPr/>
        </p:nvSpPr>
        <p:spPr>
          <a:xfrm>
            <a:off x="5913120" y="4115036"/>
            <a:ext cx="2557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57300">
              <a:tabLst>
                <a:tab pos="1543050" algn="l"/>
              </a:tabLst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RT45]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9AC116-A20B-4666-A7D3-B9DEDC0E6BF8}"/>
              </a:ext>
            </a:extLst>
          </p:cNvPr>
          <p:cNvSpPr/>
          <p:nvPr/>
        </p:nvSpPr>
        <p:spPr>
          <a:xfrm>
            <a:off x="66630" y="2178246"/>
            <a:ext cx="3050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57300">
              <a:tabLst>
                <a:tab pos="1543050" algn="l"/>
              </a:tabLst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Lucgiac1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9">
            <a:extLst>
              <a:ext uri="{FF2B5EF4-FFF2-40B4-BE49-F238E27FC236}">
                <a16:creationId xmlns:a16="http://schemas.microsoft.com/office/drawing/2014/main" id="{DB18C97C-F31A-45C3-B43C-0CA89994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1" y="778933"/>
            <a:ext cx="117961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LucGiac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Lucgiac2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78412575-C528-4F72-8A10-9D03F38C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368551"/>
            <a:ext cx="9956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200" dirty="0">
                <a:solidFill>
                  <a:srgbClr val="0B03B1"/>
                </a:solidFill>
                <a:latin typeface="Times New Roman" pitchFamily="18" charset="0"/>
              </a:rPr>
              <a:t>To Lucgiac2</a:t>
            </a:r>
          </a:p>
          <a:p>
            <a:pPr indent="609585">
              <a:defRPr/>
            </a:pPr>
            <a:r>
              <a:rPr lang="en-US" sz="3200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indent="609585">
              <a:defRPr/>
            </a:pP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SetPenSize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[1 5]</a:t>
            </a:r>
          </a:p>
          <a:p>
            <a:pPr indent="1676358">
              <a:defRPr/>
            </a:pP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RT 90</a:t>
            </a:r>
          </a:p>
          <a:p>
            <a:pPr indent="1676358">
              <a:tabLst>
                <a:tab pos="2057349" algn="l"/>
              </a:tabLst>
              <a:defRPr/>
            </a:pP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	Repeat 18[Repeat 6[FD 100 RT 60]RT 20]</a:t>
            </a:r>
          </a:p>
          <a:p>
            <a:pPr indent="1676358">
              <a:defRPr/>
            </a:pP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HT</a:t>
            </a:r>
          </a:p>
          <a:p>
            <a:pPr indent="609585">
              <a:defRPr/>
            </a:pPr>
            <a:r>
              <a:rPr lang="en-US" sz="3200" b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SetPenColor</a:t>
            </a:r>
            <a:r>
              <a:rPr lang="en-US" sz="3200" b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  <a:p>
            <a:pPr algn="just" eaLnBrk="1" hangingPunct="1">
              <a:defRPr/>
            </a:pPr>
            <a:r>
              <a:rPr lang="en-US" sz="3200" dirty="0">
                <a:solidFill>
                  <a:srgbClr val="0B03B1"/>
                </a:solidFill>
                <a:latin typeface="Times New Roman" pitchFamily="18" charset="0"/>
              </a:rPr>
              <a:t>end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8A6B16-B233-4749-8B03-F1242B56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6" t="15919" r="47697" b="30679"/>
          <a:stretch>
            <a:fillRect/>
          </a:stretch>
        </p:blipFill>
        <p:spPr bwMode="auto">
          <a:xfrm>
            <a:off x="9245600" y="1847851"/>
            <a:ext cx="2540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6">
            <a:extLst>
              <a:ext uri="{FF2B5EF4-FFF2-40B4-BE49-F238E27FC236}">
                <a16:creationId xmlns:a16="http://schemas.microsoft.com/office/drawing/2014/main" id="{CCE9DE26-C7B0-4616-BE05-E0A71E1C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8" y="685801"/>
            <a:ext cx="120586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NHỚ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04FA241-F57B-4471-8330-9A6C5C46A09C}"/>
              </a:ext>
            </a:extLst>
          </p:cNvPr>
          <p:cNvSpPr/>
          <p:nvPr/>
        </p:nvSpPr>
        <p:spPr>
          <a:xfrm>
            <a:off x="304800" y="1426058"/>
            <a:ext cx="11684000" cy="4572000"/>
          </a:xfrm>
          <a:prstGeom prst="cloud">
            <a:avLst/>
          </a:prstGeom>
          <a:solidFill>
            <a:schemeClr val="bg1"/>
          </a:solidFill>
          <a:ln>
            <a:solidFill>
              <a:srgbClr val="0B0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srgbClr val="0B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Box 2">
            <a:extLst>
              <a:ext uri="{FF2B5EF4-FFF2-40B4-BE49-F238E27FC236}">
                <a16:creationId xmlns:a16="http://schemas.microsoft.com/office/drawing/2014/main" id="{D756BF1A-DCDB-4A5B-848D-FAD0878CA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508251"/>
            <a:ext cx="995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534" name="TextBox 9">
            <a:extLst>
              <a:ext uri="{FF2B5EF4-FFF2-40B4-BE49-F238E27FC236}">
                <a16:creationId xmlns:a16="http://schemas.microsoft.com/office/drawing/2014/main" id="{DC0A777D-6C4B-4AF6-8F78-FA057F44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17851"/>
            <a:ext cx="944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  <p:sp>
        <p:nvSpPr>
          <p:cNvPr id="22535" name="TextBox 11">
            <a:extLst>
              <a:ext uri="{FF2B5EF4-FFF2-40B4-BE49-F238E27FC236}">
                <a16:creationId xmlns:a16="http://schemas.microsoft.com/office/drawing/2014/main" id="{F4D06E7F-ED01-4474-AE91-2BB9C76E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54500"/>
            <a:ext cx="944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thay đổi nét vẽ dùng lệnh: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</a:t>
            </a:r>
          </a:p>
        </p:txBody>
      </p:sp>
      <p:sp>
        <p:nvSpPr>
          <p:cNvPr id="22536" name="TextBox 9">
            <a:extLst>
              <a:ext uri="{FF2B5EF4-FFF2-40B4-BE49-F238E27FC236}">
                <a16:creationId xmlns:a16="http://schemas.microsoft.com/office/drawing/2014/main" id="{384237C6-E617-4928-9FF0-8CB0559D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3589867"/>
            <a:ext cx="924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đặt màu cho nét vẽ.</a:t>
            </a:r>
          </a:p>
        </p:txBody>
      </p:sp>
      <p:sp>
        <p:nvSpPr>
          <p:cNvPr id="22537" name="TextBox 10">
            <a:extLst>
              <a:ext uri="{FF2B5EF4-FFF2-40B4-BE49-F238E27FC236}">
                <a16:creationId xmlns:a16="http://schemas.microsoft.com/office/drawing/2014/main" id="{4D946CC6-0FC9-4C90-8AE2-3179AA9A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47167"/>
            <a:ext cx="924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điều chỉnh độ rộng cho nét vẽ.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2D9F684-AEF8-4356-82AA-DA824BF4D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62708" y="-112543"/>
            <a:ext cx="11520677" cy="57396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D8F710-30CE-4411-BD6A-40080CCCF2CB}"/>
              </a:ext>
            </a:extLst>
          </p:cNvPr>
          <p:cNvSpPr/>
          <p:nvPr/>
        </p:nvSpPr>
        <p:spPr>
          <a:xfrm>
            <a:off x="6096000" y="292244"/>
            <a:ext cx="2869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Ghi nhớ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CA386EB6-8B85-4804-B51E-E77BBD9E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5" y="3542008"/>
            <a:ext cx="1799256" cy="266289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B58A7486-AD1C-43C6-BF99-11025FF3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197" y="1959479"/>
            <a:ext cx="995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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6F86B56-971E-4210-AC96-0DA8E0AD0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97" y="2569079"/>
            <a:ext cx="944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2C552C-4A5F-40FB-9CA5-AEF98E78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597" y="3705728"/>
            <a:ext cx="944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thay đổi nét vẽ dùng lệnh: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 [m n]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504C4A7-01BA-44DE-ACD3-068C06859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397" y="3041095"/>
            <a:ext cx="924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đặt màu cho nét vẽ.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2301A5FA-4950-4509-85BF-5F4AA45E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997" y="4298395"/>
            <a:ext cx="924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20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điều chỉnh độ rộng cho nét vẽ.</a:t>
            </a:r>
          </a:p>
        </p:txBody>
      </p:sp>
    </p:spTree>
    <p:extLst>
      <p:ext uri="{BB962C8B-B14F-4D97-AF65-F5344CB8AC3E}">
        <p14:creationId xmlns:p14="http://schemas.microsoft.com/office/powerpoint/2010/main" val="38611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2223518" y="1881746"/>
            <a:ext cx="73003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6</a:t>
            </a:r>
            <a:r>
              <a:rPr lang="en-US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: </a:t>
            </a:r>
            <a:r>
              <a:rPr lang="vi-VN" altLang="zh-CN" sz="3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Thay đổi màu và nét vẽ bằng câu lệnh</a:t>
            </a:r>
            <a:endParaRPr lang="zh-CN" altLang="en-US" sz="38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457575" y="3211896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/>
          <p:nvPr/>
        </p:nvSpPr>
        <p:spPr>
          <a:xfrm>
            <a:off x="5452267" y="4195017"/>
            <a:ext cx="33020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9159" y="3210691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矩形: 圆角 10"/>
          <p:cNvSpPr/>
          <p:nvPr/>
        </p:nvSpPr>
        <p:spPr>
          <a:xfrm>
            <a:off x="5528467" y="4018835"/>
            <a:ext cx="3262313" cy="422136"/>
          </a:xfrm>
          <a:prstGeom prst="roundRect">
            <a:avLst>
              <a:gd name="adj" fmla="val 50000"/>
            </a:avLst>
          </a:prstGeom>
          <a:solidFill>
            <a:srgbClr val="08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5528467" y="3999071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Nguyễn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Hải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Yến</a:t>
            </a:r>
            <a:endParaRPr lang="en-US" altLang="zh-CN" sz="2000" dirty="0">
              <a:solidFill>
                <a:schemeClr val="bg1"/>
              </a:solidFill>
              <a:ea typeface="汉仪黑荔枝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61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3355" y="554335"/>
            <a:ext cx="297389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7" name="MH_Entry_1">
            <a:hlinkClick r:id="" action="ppaction://noaction"/>
            <a:extLst>
              <a:ext uri="{FF2B5EF4-FFF2-40B4-BE49-F238E27FC236}">
                <a16:creationId xmlns:a16="http://schemas.microsoft.com/office/drawing/2014/main" id="{6FB56987-FC50-4639-B87E-D2C400F24A9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81175" y="1915908"/>
            <a:ext cx="10341738" cy="1218293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một số câu lệnh thay đổi màu và độ dày nét vẽ.</a:t>
            </a:r>
            <a:endParaRPr lang="zh-CN" altLang="en-US" sz="4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  <a:extLst>
              <a:ext uri="{FF2B5EF4-FFF2-40B4-BE49-F238E27FC236}">
                <a16:creationId xmlns:a16="http://schemas.microsoft.com/office/drawing/2014/main" id="{5D535BF0-43B1-423C-96DA-0CA06FFF142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10774" y="3394180"/>
            <a:ext cx="10617103" cy="1215349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+mn-ea"/>
              </a:rPr>
              <a:t> </a:t>
            </a:r>
            <a:r>
              <a:rPr lang="vi-VN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đựơc câu lệnh thay đổi màu và nét vẽ trong khi viết chương trình.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H_Number_1">
            <a:hlinkClick r:id="" action="ppaction://noaction"/>
            <a:extLst>
              <a:ext uri="{FF2B5EF4-FFF2-40B4-BE49-F238E27FC236}">
                <a16:creationId xmlns:a16="http://schemas.microsoft.com/office/drawing/2014/main" id="{65E1A091-D3DD-4D9C-AA4C-04380B32D1B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1175" y="1915908"/>
            <a:ext cx="1246497" cy="121534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MH_Number_2">
            <a:hlinkClick r:id="" action="ppaction://noaction"/>
            <a:extLst>
              <a:ext uri="{FF2B5EF4-FFF2-40B4-BE49-F238E27FC236}">
                <a16:creationId xmlns:a16="http://schemas.microsoft.com/office/drawing/2014/main" id="{AD0FA418-E446-4856-A286-62C5D3FAE7E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10774" y="3391237"/>
            <a:ext cx="1246496" cy="1220808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2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03677" y="63734"/>
            <a:ext cx="11549437" cy="1190364"/>
            <a:chOff x="3575050" y="2760925"/>
            <a:chExt cx="11788902" cy="1190364"/>
          </a:xfrm>
        </p:grpSpPr>
        <p:sp>
          <p:nvSpPr>
            <p:cNvPr id="4" name="椭圆 13"/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椭圆 14"/>
            <p:cNvSpPr/>
            <p:nvPr>
              <p:custDataLst>
                <p:tags r:id="rId2"/>
              </p:custDataLst>
            </p:nvPr>
          </p:nvSpPr>
          <p:spPr>
            <a:xfrm>
              <a:off x="3663950" y="2997201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6" name="直接连接符 16"/>
            <p:cNvCxnSpPr>
              <a:cxnSpLocks noChangeShapeType="1"/>
              <a:stCxn id="4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组合 16"/>
            <p:cNvGrpSpPr/>
            <p:nvPr/>
          </p:nvGrpSpPr>
          <p:grpSpPr>
            <a:xfrm>
              <a:off x="4706938" y="2760925"/>
              <a:ext cx="10657014" cy="984885"/>
              <a:chOff x="8405622" y="3263126"/>
              <a:chExt cx="10657014" cy="984885"/>
            </a:xfrm>
          </p:grpSpPr>
          <p:sp>
            <p:nvSpPr>
              <p:cNvPr id="8" name="TextBox 19"/>
              <p:cNvSpPr txBox="1"/>
              <p:nvPr/>
            </p:nvSpPr>
            <p:spPr>
              <a:xfrm>
                <a:off x="8405622" y="3263126"/>
                <a:ext cx="1065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vi-VN" sz="4000" dirty="0">
                    <a:solidFill>
                      <a:srgbClr val="4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đổi màu và độ dày nét vẽ bằng câu lệnh</a:t>
                </a:r>
                <a:endParaRPr lang="en-US" sz="4000" dirty="0">
                  <a:solidFill>
                    <a:srgbClr val="4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18"/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10" name="图片 2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473EC1DC-0D85-4521-BA52-71FCFB98B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87" y="4241315"/>
            <a:ext cx="1401346" cy="20733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EB3D7A-F556-4080-88D7-944FC708B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871" y="1424887"/>
            <a:ext cx="10560772" cy="9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PenColor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PenSize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985BEA-C72C-4A4F-98DB-578E5B5FE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27" y="2351146"/>
            <a:ext cx="384016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8" action="ppaction://hlinkfile" tooltip="logo"/>
            <a:extLst>
              <a:ext uri="{FF2B5EF4-FFF2-40B4-BE49-F238E27FC236}">
                <a16:creationId xmlns:a16="http://schemas.microsoft.com/office/drawing/2014/main" id="{69961C49-AB3A-4A7B-A067-7226AED56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27" y="2355909"/>
            <a:ext cx="4116388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A44A0B-B387-4304-A49A-853566C9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026" y="4658710"/>
            <a:ext cx="9684973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7343C3-FDF9-4769-A670-86DA82A93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376" y="5268310"/>
            <a:ext cx="5235577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 100 RT 90]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A8E43C-205A-43B3-8CCB-47552B24D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427" y="5736622"/>
            <a:ext cx="4648200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28F501-EAEC-43EF-A2D8-F7BEEC3B3FA3}"/>
              </a:ext>
            </a:extLst>
          </p:cNvPr>
          <p:cNvSpPr/>
          <p:nvPr/>
        </p:nvSpPr>
        <p:spPr>
          <a:xfrm>
            <a:off x="7852933" y="5181128"/>
            <a:ext cx="1247775" cy="10636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eaLnBrk="0" hangingPunct="0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8" y="4128094"/>
            <a:ext cx="1377286" cy="2072328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174" y="4127072"/>
            <a:ext cx="1401346" cy="2073350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52287" y="1390922"/>
            <a:ext cx="7012642" cy="2457243"/>
          </a:xfrm>
          <a:prstGeom prst="rect">
            <a:avLst/>
          </a:prstGeom>
        </p:spPr>
      </p:pic>
      <p:sp>
        <p:nvSpPr>
          <p:cNvPr id="13" name="文本框 5"/>
          <p:cNvSpPr txBox="1"/>
          <p:nvPr/>
        </p:nvSpPr>
        <p:spPr>
          <a:xfrm>
            <a:off x="1674055" y="2186614"/>
            <a:ext cx="619087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组合 2">
            <a:extLst>
              <a:ext uri="{FF2B5EF4-FFF2-40B4-BE49-F238E27FC236}">
                <a16:creationId xmlns:a16="http://schemas.microsoft.com/office/drawing/2014/main" id="{0A5D0303-0890-4C02-B32E-E11A9C05D95F}"/>
              </a:ext>
            </a:extLst>
          </p:cNvPr>
          <p:cNvGrpSpPr/>
          <p:nvPr/>
        </p:nvGrpSpPr>
        <p:grpSpPr>
          <a:xfrm>
            <a:off x="1703677" y="63734"/>
            <a:ext cx="11549437" cy="1190364"/>
            <a:chOff x="3575050" y="2760925"/>
            <a:chExt cx="11788902" cy="1190364"/>
          </a:xfrm>
        </p:grpSpPr>
        <p:sp>
          <p:nvSpPr>
            <p:cNvPr id="22" name="椭圆 13">
              <a:extLst>
                <a:ext uri="{FF2B5EF4-FFF2-40B4-BE49-F238E27FC236}">
                  <a16:creationId xmlns:a16="http://schemas.microsoft.com/office/drawing/2014/main" id="{0038DEA5-52D9-41AA-9DC0-DDCEAA8B440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54C89874-EDE9-4334-9584-913C3A7DB54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63950" y="2997201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4" name="直接连接符 16">
              <a:extLst>
                <a:ext uri="{FF2B5EF4-FFF2-40B4-BE49-F238E27FC236}">
                  <a16:creationId xmlns:a16="http://schemas.microsoft.com/office/drawing/2014/main" id="{88CEC5CB-1BC7-45B9-8E31-6AF3A0A99776}"/>
                </a:ext>
              </a:extLst>
            </p:cNvPr>
            <p:cNvCxnSpPr>
              <a:cxnSpLocks noChangeShapeType="1"/>
              <a:stCxn id="22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" name="组合 16">
              <a:extLst>
                <a:ext uri="{FF2B5EF4-FFF2-40B4-BE49-F238E27FC236}">
                  <a16:creationId xmlns:a16="http://schemas.microsoft.com/office/drawing/2014/main" id="{FEEEFCBA-DF6C-4C32-881C-95ECC8AB5A10}"/>
                </a:ext>
              </a:extLst>
            </p:cNvPr>
            <p:cNvGrpSpPr/>
            <p:nvPr/>
          </p:nvGrpSpPr>
          <p:grpSpPr>
            <a:xfrm>
              <a:off x="4706938" y="2760925"/>
              <a:ext cx="10657014" cy="984885"/>
              <a:chOff x="8405622" y="3263126"/>
              <a:chExt cx="10657014" cy="984885"/>
            </a:xfrm>
          </p:grpSpPr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91D8FF30-8C6A-4E79-B7EB-7CC168EC6B5B}"/>
                  </a:ext>
                </a:extLst>
              </p:cNvPr>
              <p:cNvSpPr txBox="1"/>
              <p:nvPr/>
            </p:nvSpPr>
            <p:spPr>
              <a:xfrm>
                <a:off x="8405622" y="3263126"/>
                <a:ext cx="1065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vi-VN" sz="4000" dirty="0">
                    <a:solidFill>
                      <a:srgbClr val="4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đổi màu và độ dày nét vẽ bằng câu lệnh</a:t>
                </a:r>
                <a:endParaRPr lang="en-US" sz="4000" dirty="0">
                  <a:solidFill>
                    <a:srgbClr val="4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18">
                <a:extLst>
                  <a:ext uri="{FF2B5EF4-FFF2-40B4-BE49-F238E27FC236}">
                    <a16:creationId xmlns:a16="http://schemas.microsoft.com/office/drawing/2014/main" id="{6E495B44-22A7-45A8-BEDA-A7D721FACE85}"/>
                  </a:ext>
                </a:extLst>
              </p:cNvPr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82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01F55D6-D566-4B02-AC37-BE32FEA6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16940" r="50555" b="25339"/>
          <a:stretch>
            <a:fillRect/>
          </a:stretch>
        </p:blipFill>
        <p:spPr bwMode="auto">
          <a:xfrm>
            <a:off x="7209594" y="2483242"/>
            <a:ext cx="455885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6">
            <a:extLst>
              <a:ext uri="{FF2B5EF4-FFF2-40B4-BE49-F238E27FC236}">
                <a16:creationId xmlns:a16="http://schemas.microsoft.com/office/drawing/2014/main" id="{A6613AB0-AB3D-4BA5-A24D-4780F647E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18" y="1738418"/>
            <a:ext cx="100867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8FFB10-52D9-4D56-A7BB-9E44D2B346A7}"/>
              </a:ext>
            </a:extLst>
          </p:cNvPr>
          <p:cNvCxnSpPr>
            <a:cxnSpLocks/>
          </p:cNvCxnSpPr>
          <p:nvPr/>
        </p:nvCxnSpPr>
        <p:spPr>
          <a:xfrm>
            <a:off x="5799845" y="2903931"/>
            <a:ext cx="1660638" cy="1976803"/>
          </a:xfrm>
          <a:prstGeom prst="straightConnector1">
            <a:avLst/>
          </a:prstGeom>
          <a:ln w="222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6">
            <a:extLst>
              <a:ext uri="{FF2B5EF4-FFF2-40B4-BE49-F238E27FC236}">
                <a16:creationId xmlns:a16="http://schemas.microsoft.com/office/drawing/2014/main" id="{EC3D1822-703D-4989-9F80-55A241661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74" y="2483242"/>
            <a:ext cx="65911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9D94454B-51BA-4EF0-903B-A60DCE26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325" y="3016642"/>
            <a:ext cx="6496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8B6E8B78-D494-4DE5-A1CE-F9ECC941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325" y="3624655"/>
            <a:ext cx="6496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 </a:t>
            </a:r>
          </a:p>
          <a:p>
            <a:pPr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8" name="组合 2">
            <a:extLst>
              <a:ext uri="{FF2B5EF4-FFF2-40B4-BE49-F238E27FC236}">
                <a16:creationId xmlns:a16="http://schemas.microsoft.com/office/drawing/2014/main" id="{4B9CC077-74E9-4644-95CC-12D93541D303}"/>
              </a:ext>
            </a:extLst>
          </p:cNvPr>
          <p:cNvGrpSpPr/>
          <p:nvPr/>
        </p:nvGrpSpPr>
        <p:grpSpPr>
          <a:xfrm>
            <a:off x="1703677" y="63734"/>
            <a:ext cx="11549437" cy="1190364"/>
            <a:chOff x="3575050" y="2760925"/>
            <a:chExt cx="11788902" cy="1190364"/>
          </a:xfrm>
        </p:grpSpPr>
        <p:sp>
          <p:nvSpPr>
            <p:cNvPr id="19" name="椭圆 13">
              <a:extLst>
                <a:ext uri="{FF2B5EF4-FFF2-40B4-BE49-F238E27FC236}">
                  <a16:creationId xmlns:a16="http://schemas.microsoft.com/office/drawing/2014/main" id="{D7B04B49-827D-416A-8A6C-8D45E1AC41F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椭圆 14">
              <a:extLst>
                <a:ext uri="{FF2B5EF4-FFF2-40B4-BE49-F238E27FC236}">
                  <a16:creationId xmlns:a16="http://schemas.microsoft.com/office/drawing/2014/main" id="{D36359A2-1A76-4D40-B9B8-9C37AC881FB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63950" y="2997201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1" name="直接连接符 16">
              <a:extLst>
                <a:ext uri="{FF2B5EF4-FFF2-40B4-BE49-F238E27FC236}">
                  <a16:creationId xmlns:a16="http://schemas.microsoft.com/office/drawing/2014/main" id="{B6FF0496-ECEE-407F-8D41-D7C8D7AD42F6}"/>
                </a:ext>
              </a:extLst>
            </p:cNvPr>
            <p:cNvCxnSpPr>
              <a:cxnSpLocks noChangeShapeType="1"/>
              <a:stCxn id="19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" name="组合 16">
              <a:extLst>
                <a:ext uri="{FF2B5EF4-FFF2-40B4-BE49-F238E27FC236}">
                  <a16:creationId xmlns:a16="http://schemas.microsoft.com/office/drawing/2014/main" id="{CC982590-867E-4DBE-91D0-C01648C5D32A}"/>
                </a:ext>
              </a:extLst>
            </p:cNvPr>
            <p:cNvGrpSpPr/>
            <p:nvPr/>
          </p:nvGrpSpPr>
          <p:grpSpPr>
            <a:xfrm>
              <a:off x="4706938" y="2760925"/>
              <a:ext cx="10657014" cy="984885"/>
              <a:chOff x="8405622" y="3263126"/>
              <a:chExt cx="10657014" cy="984885"/>
            </a:xfrm>
          </p:grpSpPr>
          <p:sp>
            <p:nvSpPr>
              <p:cNvPr id="23" name="TextBox 19">
                <a:extLst>
                  <a:ext uri="{FF2B5EF4-FFF2-40B4-BE49-F238E27FC236}">
                    <a16:creationId xmlns:a16="http://schemas.microsoft.com/office/drawing/2014/main" id="{926A09D2-E1A2-4954-941E-74B7A3D50FBF}"/>
                  </a:ext>
                </a:extLst>
              </p:cNvPr>
              <p:cNvSpPr txBox="1"/>
              <p:nvPr/>
            </p:nvSpPr>
            <p:spPr>
              <a:xfrm>
                <a:off x="8405622" y="3263126"/>
                <a:ext cx="1065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vi-VN" sz="4000" dirty="0">
                    <a:solidFill>
                      <a:srgbClr val="4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đổi màu và độ dày nét vẽ bằng câu lệnh</a:t>
                </a:r>
                <a:endParaRPr lang="en-US" sz="4000" dirty="0">
                  <a:solidFill>
                    <a:srgbClr val="4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18">
                <a:extLst>
                  <a:ext uri="{FF2B5EF4-FFF2-40B4-BE49-F238E27FC236}">
                    <a16:creationId xmlns:a16="http://schemas.microsoft.com/office/drawing/2014/main" id="{36A14A3E-0B99-4B63-8A6D-71C923ABDF99}"/>
                  </a:ext>
                </a:extLst>
              </p:cNvPr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67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DE69886-C355-4CFD-8EE8-984E9F05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976" y="434828"/>
            <a:ext cx="7273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MÀU CỦA LỆNH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 n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8DFA81-4A79-4E1E-8A88-53B1FD5CE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025" y="76004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5CA0A5-1BBD-496C-AD32-F8B4CCB075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3151" y="1512046"/>
          <a:ext cx="9415975" cy="5055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-Black</a:t>
                      </a: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2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Blue</a:t>
                      </a:r>
                    </a:p>
                  </a:txBody>
                  <a:tcPr marL="91439" marR="91439" marT="34288" marB="34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Green</a:t>
                      </a: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lơ</a:t>
                      </a:r>
                      <a:r>
                        <a:rPr lang="en-US" sz="28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Cyan</a:t>
                      </a: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Red</a:t>
                      </a: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baseline="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Pink</a:t>
                      </a: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2800" dirty="0">
                          <a:solidFill>
                            <a:srgbClr val="0B03B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</a:t>
                      </a:r>
                      <a:endParaRPr lang="en-US" sz="2800" dirty="0">
                        <a:solidFill>
                          <a:srgbClr val="0B03B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4288" marB="342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8E6DA24-4F43-4029-B6AA-394D43C2DDC5}"/>
              </a:ext>
            </a:extLst>
          </p:cNvPr>
          <p:cNvSpPr/>
          <p:nvPr/>
        </p:nvSpPr>
        <p:spPr>
          <a:xfrm>
            <a:off x="5315643" y="2166244"/>
            <a:ext cx="760615" cy="5732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DBDD29-767C-439E-A047-7222D0F49440}"/>
              </a:ext>
            </a:extLst>
          </p:cNvPr>
          <p:cNvSpPr/>
          <p:nvPr/>
        </p:nvSpPr>
        <p:spPr>
          <a:xfrm>
            <a:off x="5276932" y="2814661"/>
            <a:ext cx="760616" cy="57046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A6CB7A-2BE0-4FCB-AB35-D66B7202FC90}"/>
              </a:ext>
            </a:extLst>
          </p:cNvPr>
          <p:cNvSpPr/>
          <p:nvPr/>
        </p:nvSpPr>
        <p:spPr>
          <a:xfrm>
            <a:off x="5276932" y="3439601"/>
            <a:ext cx="760616" cy="5704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0A5DAE-E404-45AE-B2DC-93041E89D676}"/>
              </a:ext>
            </a:extLst>
          </p:cNvPr>
          <p:cNvSpPr/>
          <p:nvPr/>
        </p:nvSpPr>
        <p:spPr>
          <a:xfrm>
            <a:off x="5244588" y="4049067"/>
            <a:ext cx="760616" cy="5704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BFE65F-F060-4F01-BAFF-FC891BD7A33A}"/>
              </a:ext>
            </a:extLst>
          </p:cNvPr>
          <p:cNvSpPr/>
          <p:nvPr/>
        </p:nvSpPr>
        <p:spPr>
          <a:xfrm>
            <a:off x="5244588" y="4697537"/>
            <a:ext cx="760616" cy="570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F959FA-45F3-4FD8-B2AA-E762D266772E}"/>
              </a:ext>
            </a:extLst>
          </p:cNvPr>
          <p:cNvSpPr/>
          <p:nvPr/>
        </p:nvSpPr>
        <p:spPr>
          <a:xfrm>
            <a:off x="5244588" y="5345954"/>
            <a:ext cx="760616" cy="573259"/>
          </a:xfrm>
          <a:prstGeom prst="ellipse">
            <a:avLst/>
          </a:prstGeom>
          <a:solidFill>
            <a:srgbClr val="FE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38465C-05F7-4B4D-AD06-19CBBD88B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784" y="549627"/>
            <a:ext cx="5207000" cy="5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933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REPEAT 4 [ FD 100 RT 90]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C641A-EDCD-4BE0-83F8-258DBAC52219}"/>
              </a:ext>
            </a:extLst>
          </p:cNvPr>
          <p:cNvSpPr/>
          <p:nvPr/>
        </p:nvSpPr>
        <p:spPr>
          <a:xfrm>
            <a:off x="9817101" y="228601"/>
            <a:ext cx="1663700" cy="1418167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7124E-1EF5-42C9-B3DD-190EF4256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087" y="2104674"/>
            <a:ext cx="7797800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933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alt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altLang="en-US" sz="29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933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 100 RT 90]</a:t>
            </a:r>
          </a:p>
          <a:p>
            <a:pPr algn="just"/>
            <a:endParaRPr lang="en-US" altLang="en-US" sz="1067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3FAC48-EBBF-4B13-952A-DB5DD32EE897}"/>
              </a:ext>
            </a:extLst>
          </p:cNvPr>
          <p:cNvSpPr/>
          <p:nvPr/>
        </p:nvSpPr>
        <p:spPr>
          <a:xfrm>
            <a:off x="9817101" y="1896534"/>
            <a:ext cx="1663700" cy="14181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FE329-5615-413D-B8EB-58F1AEC66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087" y="4045443"/>
            <a:ext cx="7797800" cy="5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933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alt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altLang="en-US" sz="29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933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4 [ FD 100 RT 90]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1D47D-C818-4454-BAB1-EA5CF9C1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5280902"/>
            <a:ext cx="11582400" cy="107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SetPenColor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</a:t>
            </a:r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CEC4E-F838-4A3F-932C-C5E460663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987" y="5754329"/>
            <a:ext cx="7366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56EC7D-45F5-4B3D-8031-0EA07EA8D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720" y="5234737"/>
            <a:ext cx="1193800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32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ECACD4-4E96-450C-AF7A-DFC26E496F04}"/>
              </a:ext>
            </a:extLst>
          </p:cNvPr>
          <p:cNvSpPr/>
          <p:nvPr/>
        </p:nvSpPr>
        <p:spPr>
          <a:xfrm>
            <a:off x="9817101" y="3713127"/>
            <a:ext cx="1663700" cy="1418167"/>
          </a:xfrm>
          <a:prstGeom prst="rect">
            <a:avLst/>
          </a:prstGeom>
          <a:noFill/>
          <a:ln w="762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eaLnBrk="0" hangingPunct="0">
              <a:defRPr/>
            </a:pPr>
            <a:endParaRPr lang="en-US" sz="2400" dirty="0">
              <a:ln>
                <a:solidFill>
                  <a:srgbClr val="66CCFF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1" grpId="0"/>
      <p:bldP spid="13" grpId="0"/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8" y="4128094"/>
            <a:ext cx="1377286" cy="2072328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174" y="4127072"/>
            <a:ext cx="1401346" cy="2073350"/>
          </a:xfrm>
          <a:prstGeom prst="rect">
            <a:avLst/>
          </a:prstGeom>
        </p:spPr>
      </p:pic>
      <p:pic>
        <p:nvPicPr>
          <p:cNvPr id="12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52287" y="1390922"/>
            <a:ext cx="7012642" cy="2457243"/>
          </a:xfrm>
          <a:prstGeom prst="rect">
            <a:avLst/>
          </a:prstGeom>
        </p:spPr>
      </p:pic>
      <p:sp>
        <p:nvSpPr>
          <p:cNvPr id="13" name="文本框 5"/>
          <p:cNvSpPr txBox="1"/>
          <p:nvPr/>
        </p:nvSpPr>
        <p:spPr>
          <a:xfrm>
            <a:off x="1674055" y="2186614"/>
            <a:ext cx="619087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1" name="组合 2">
            <a:extLst>
              <a:ext uri="{FF2B5EF4-FFF2-40B4-BE49-F238E27FC236}">
                <a16:creationId xmlns:a16="http://schemas.microsoft.com/office/drawing/2014/main" id="{1528497F-2EED-44FE-A399-B2B5D282DB17}"/>
              </a:ext>
            </a:extLst>
          </p:cNvPr>
          <p:cNvGrpSpPr/>
          <p:nvPr/>
        </p:nvGrpSpPr>
        <p:grpSpPr>
          <a:xfrm>
            <a:off x="1703677" y="63734"/>
            <a:ext cx="11549437" cy="1190364"/>
            <a:chOff x="3575050" y="2760925"/>
            <a:chExt cx="11788902" cy="1190364"/>
          </a:xfrm>
        </p:grpSpPr>
        <p:sp>
          <p:nvSpPr>
            <p:cNvPr id="22" name="椭圆 13">
              <a:extLst>
                <a:ext uri="{FF2B5EF4-FFF2-40B4-BE49-F238E27FC236}">
                  <a16:creationId xmlns:a16="http://schemas.microsoft.com/office/drawing/2014/main" id="{9780E5DD-F13D-4D10-8940-171F865BAC6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575050" y="2906714"/>
              <a:ext cx="1042988" cy="10445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black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椭圆 14">
              <a:extLst>
                <a:ext uri="{FF2B5EF4-FFF2-40B4-BE49-F238E27FC236}">
                  <a16:creationId xmlns:a16="http://schemas.microsoft.com/office/drawing/2014/main" id="{370E15E8-8C3A-4923-A126-70CD3F4B793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63950" y="2997201"/>
              <a:ext cx="865188" cy="8636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4400" kern="0" dirty="0">
                  <a:solidFill>
                    <a:prstClr val="white"/>
                  </a:solidFill>
                  <a:latin typeface="Impact" pitchFamily="34" charset="0"/>
                  <a:ea typeface="宋体" panose="02010600030101010101" pitchFamily="2" charset="-122"/>
                </a:rPr>
                <a:t>1</a:t>
              </a:r>
              <a:endParaRPr lang="zh-CN" altLang="en-US" sz="4400" kern="0" dirty="0">
                <a:solidFill>
                  <a:prstClr val="white"/>
                </a:solidFill>
                <a:latin typeface="Impact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4" name="直接连接符 16">
              <a:extLst>
                <a:ext uri="{FF2B5EF4-FFF2-40B4-BE49-F238E27FC236}">
                  <a16:creationId xmlns:a16="http://schemas.microsoft.com/office/drawing/2014/main" id="{A99D743B-67E6-4F30-8A6B-A5B82AEE6818}"/>
                </a:ext>
              </a:extLst>
            </p:cNvPr>
            <p:cNvCxnSpPr>
              <a:cxnSpLocks noChangeShapeType="1"/>
              <a:stCxn id="22" idx="6"/>
            </p:cNvCxnSpPr>
            <p:nvPr>
              <p:custDataLst>
                <p:tags r:id="rId3"/>
              </p:custDataLst>
            </p:nvPr>
          </p:nvCxnSpPr>
          <p:spPr bwMode="auto">
            <a:xfrm>
              <a:off x="4618038" y="3429002"/>
              <a:ext cx="7313737" cy="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5" name="组合 16">
              <a:extLst>
                <a:ext uri="{FF2B5EF4-FFF2-40B4-BE49-F238E27FC236}">
                  <a16:creationId xmlns:a16="http://schemas.microsoft.com/office/drawing/2014/main" id="{88920CF2-170F-40D1-88FB-21FBCFBA307A}"/>
                </a:ext>
              </a:extLst>
            </p:cNvPr>
            <p:cNvGrpSpPr/>
            <p:nvPr/>
          </p:nvGrpSpPr>
          <p:grpSpPr>
            <a:xfrm>
              <a:off x="4706938" y="2760925"/>
              <a:ext cx="10657014" cy="984885"/>
              <a:chOff x="8405622" y="3263126"/>
              <a:chExt cx="10657014" cy="984885"/>
            </a:xfrm>
          </p:grpSpPr>
          <p:sp>
            <p:nvSpPr>
              <p:cNvPr id="26" name="TextBox 19">
                <a:extLst>
                  <a:ext uri="{FF2B5EF4-FFF2-40B4-BE49-F238E27FC236}">
                    <a16:creationId xmlns:a16="http://schemas.microsoft.com/office/drawing/2014/main" id="{29980B6B-4E2C-4A5C-BEF5-4D61419080E2}"/>
                  </a:ext>
                </a:extLst>
              </p:cNvPr>
              <p:cNvSpPr txBox="1"/>
              <p:nvPr/>
            </p:nvSpPr>
            <p:spPr>
              <a:xfrm>
                <a:off x="8405622" y="3263126"/>
                <a:ext cx="10657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r>
                  <a:rPr lang="vi-VN" sz="4000" dirty="0">
                    <a:solidFill>
                      <a:srgbClr val="40101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đổi màu và độ dày nét vẽ bằng câu lệnh</a:t>
                </a:r>
                <a:endParaRPr lang="en-US" sz="4000" dirty="0">
                  <a:solidFill>
                    <a:srgbClr val="40101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18">
                <a:extLst>
                  <a:ext uri="{FF2B5EF4-FFF2-40B4-BE49-F238E27FC236}">
                    <a16:creationId xmlns:a16="http://schemas.microsoft.com/office/drawing/2014/main" id="{87650EAA-6BCD-426D-A682-5C45AAA14725}"/>
                  </a:ext>
                </a:extLst>
              </p:cNvPr>
              <p:cNvSpPr txBox="1"/>
              <p:nvPr/>
            </p:nvSpPr>
            <p:spPr>
              <a:xfrm>
                <a:off x="8602473" y="3971012"/>
                <a:ext cx="3398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endParaRPr lang="en-US" altLang="zh-CN" sz="1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120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6">
            <a:extLst>
              <a:ext uri="{FF2B5EF4-FFF2-40B4-BE49-F238E27FC236}">
                <a16:creationId xmlns:a16="http://schemas.microsoft.com/office/drawing/2014/main" id="{E4205E4D-D6FB-49F4-9089-52B02E313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87" y="1174641"/>
            <a:ext cx="10883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dày nét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BDB1FA-4DDB-45EB-BDB1-947E46619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24" y="2374970"/>
            <a:ext cx="711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en-US" sz="36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9531ABCF-1DD8-4D07-9D55-8FE1D0A57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24" y="3130335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[m n]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E6905189-E855-4B05-93F7-F77A52E0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827" y="4498431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Setpensize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[1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62F0D6-CD5D-4505-94F8-A623DF928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013" y="3743066"/>
            <a:ext cx="1017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i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8"/>
  <p:tag name="MH_SECTIONID" val="279,280,281,282,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直接连接符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840"/>
  <p:tag name="MH_LIBRARY" val="GRAPHIC"/>
  <p:tag name="MH_ORDER" val="Oval 14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848</Words>
  <Application>Microsoft Office PowerPoint</Application>
  <PresentationFormat>Widescreen</PresentationFormat>
  <Paragraphs>126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Wingdings 2</vt:lpstr>
      <vt:lpstr>华文细黑</vt:lpstr>
      <vt:lpstr>Yu Gothic UI Semibold</vt:lpstr>
      <vt:lpstr>Times New Roman</vt:lpstr>
      <vt:lpstr>汉仪黑荔枝体简</vt:lpstr>
      <vt:lpstr>宋体</vt:lpstr>
      <vt:lpstr>微软雅黑</vt:lpstr>
      <vt:lpstr>Arial</vt:lpstr>
      <vt:lpstr>等线</vt:lpstr>
      <vt:lpstr>Impact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</cp:lastModifiedBy>
  <cp:revision>97</cp:revision>
  <dcterms:created xsi:type="dcterms:W3CDTF">2017-06-13T00:50:55Z</dcterms:created>
  <dcterms:modified xsi:type="dcterms:W3CDTF">2021-05-09T14:30:41Z</dcterms:modified>
</cp:coreProperties>
</file>