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5" r:id="rId3"/>
    <p:sldId id="256" r:id="rId4"/>
    <p:sldId id="263" r:id="rId5"/>
    <p:sldId id="259" r:id="rId6"/>
    <p:sldId id="260" r:id="rId7"/>
    <p:sldId id="261" r:id="rId8"/>
    <p:sldId id="262" r:id="rId9"/>
    <p:sldId id="277" r:id="rId10"/>
    <p:sldId id="264" r:id="rId11"/>
    <p:sldId id="265" r:id="rId12"/>
    <p:sldId id="268" r:id="rId13"/>
    <p:sldId id="269" r:id="rId14"/>
    <p:sldId id="272" r:id="rId15"/>
    <p:sldId id="270" r:id="rId16"/>
    <p:sldId id="271" r:id="rId17"/>
    <p:sldId id="273" r:id="rId18"/>
    <p:sldId id="286" r:id="rId19"/>
    <p:sldId id="280" r:id="rId20"/>
    <p:sldId id="287" r:id="rId21"/>
    <p:sldId id="278" r:id="rId22"/>
    <p:sldId id="282" r:id="rId23"/>
    <p:sldId id="283" r:id="rId24"/>
    <p:sldId id="285" r:id="rId25"/>
    <p:sldId id="288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94A7-3DF0-4D4A-B947-7072F5C72F37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0D8EE-F3FD-4F66-BA60-5F3A9CA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FA2B-3184-C396-5FC1-A1DCDFE33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AF69-259B-7DF1-8349-BA2F18335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BC4FE-A5BF-4EAB-9246-1D78D1DD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48E0-0EE8-8443-C73A-8698A0A7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9C77-B472-F638-0075-70D86C7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CA61-3038-0C1A-DB0C-50885845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7AB6-65F8-3EC2-D739-4A835C3D6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6A5B9-258D-AF85-FD59-56237F3B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5991A-4B56-F615-3706-6EE3CA54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7A52-DA0B-5CCE-F33A-56980A0E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76C46-A8BA-E363-C626-EE0AA004B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124FD-9703-14DB-74D2-E37AD977E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6309E-8512-FC8C-725B-6DF19EBA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2A5B-00E1-46F6-CC89-D620411B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A5505-19F1-4479-4706-6EF07FC0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8618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322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8776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854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251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0328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489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125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7418E-7CEE-13D9-ADFB-E8BE64D8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367-0571-47DC-455B-121412985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8E4E-0AB5-2DB0-2BDE-AA63E94E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E3C1E-B7F0-C201-F9AB-99EE1478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29F34-732B-3D33-704C-FEF708BA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89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28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43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976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630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629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7678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63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677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4460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032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51B5-B8DD-A038-5BD4-E14D116A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1902E-8A28-62D8-3A78-B8E0EE249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F69AB-298F-65DA-BD28-841D5444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7BBFC-8DB2-34F7-DCFE-962A6CB7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DC7EE-A67B-692F-0836-BD538747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5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255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234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9472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09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4460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698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080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905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7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D623-0D99-1A2E-C23E-226BD4A78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C94ED-7F0F-598D-8D4C-FA126DFC5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D907-773A-C44B-3324-058A75B51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4A086-5EF0-D203-5F7B-2AFF2B07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39A63-8F2D-E54C-BD22-F039E528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D9721-A14B-C40E-CC46-57795DB7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AAEF-B564-B559-359E-34D61778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B0A-0FBA-132A-36F3-3A6D09A7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5D1BB-71F8-01F7-1BB0-27732CD8B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FDA2C-7E5F-C325-0E59-F5DABF29E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9FB15-7A5D-2930-BA69-78C907781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625D3-C2C1-C36A-56BC-164392FE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FEA80-881F-A0C3-063A-BE6D4C85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F0D38-66EB-8379-19A5-E60629BE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0835-61EC-AD3E-6E4F-DD7437B2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F5241-9586-A1A1-275E-06CB31C0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601BD-0248-461D-5923-2AFD07C59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8CEB-C7A2-53F7-7CF3-573C6B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395BB-3B55-F8CD-AAF0-82E377E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85C7D-5BEE-84D0-C2EB-602772A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59703-FE5C-E676-EDD4-3C467906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6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4CD7-F858-0DF0-B966-AF84A3FB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3B33-7025-61B4-DBB1-721A2FD22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79D16-D725-2427-431E-64C8A36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9A6E-AC46-23E7-0D66-3B8335F1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430DC-C5A2-1717-9867-90747E8A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996DD-1593-74BB-04C1-BDF5EE4F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C8E-F106-B5D7-AC99-96B3FAB6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CB8D5-0412-68C3-D6AC-69037B3A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A8C47-5597-E724-60D5-E442D027B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F7E13-EDCB-5E5C-852B-9ECD9AFF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D6F7B-A75C-EAA8-2ACC-04D3950B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74D46-1601-502C-3E23-F2527950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930D7-C47D-5A1E-1D83-43DA1DD7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D39F4-EFA9-838D-7DB8-55C7AAE9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386A-3355-25F8-CCE0-CFC0D2B50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8825-76E5-496A-9CD3-2DBDCA51F1F0}" type="datetimeFigureOut">
              <a:rPr lang="en-US" smtClean="0"/>
              <a:t>21/2/2023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B76DF-A0CF-D539-7519-CF7082F5C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67B4-1512-5AA8-49EB-54243C11C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1BBC-47A6-4D8D-BDF3-1C2C6EA2B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759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7" r:id="rId22"/>
    <p:sldLayoutId id="2147483688" r:id="rId23"/>
    <p:sldLayoutId id="2147483689" r:id="rId24"/>
    <p:sldLayoutId id="2147483690" r:id="rId25"/>
    <p:sldLayoutId id="2147483692" r:id="rId26"/>
    <p:sldLayoutId id="2147483693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98EE-EFF8-DABF-A95D-B020A68D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40" y="1311256"/>
            <a:ext cx="8490400" cy="3372400"/>
          </a:xfrm>
          <a:ln w="3810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 LỚP 1A2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00ED-9A34-1FAB-A14F-0385BCBBB367}"/>
              </a:ext>
            </a:extLst>
          </p:cNvPr>
          <p:cNvSpPr txBox="1"/>
          <p:nvPr/>
        </p:nvSpPr>
        <p:spPr>
          <a:xfrm>
            <a:off x="3591338" y="153265"/>
            <a:ext cx="6281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TRƯỜNG TIỂU HỌC PHÚC LỢI</a:t>
            </a:r>
          </a:p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49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B0D7-4899-707A-5F63-87577DE3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13" y="169297"/>
            <a:ext cx="10272000" cy="763600"/>
          </a:xfrm>
        </p:spPr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GÀ GÁY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285460" y="1579640"/>
            <a:ext cx="987287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002060"/>
                </a:solidFill>
              </a:rPr>
              <a:t>Câu</a:t>
            </a:r>
            <a:r>
              <a:rPr lang="en-US" sz="2800" u="sng" dirty="0">
                <a:solidFill>
                  <a:srgbClr val="002060"/>
                </a:solidFill>
              </a:rPr>
              <a:t> 1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  <a:r>
              <a:rPr lang="vi-VN" sz="2800" dirty="0">
                <a:solidFill>
                  <a:srgbClr val="002060"/>
                </a:solidFill>
              </a:rPr>
              <a:t>Con gà gáy le té le  sáng rồi ai ơi</a:t>
            </a:r>
            <a:r>
              <a:rPr lang="en-US" sz="2800" dirty="0">
                <a:solidFill>
                  <a:srgbClr val="002060"/>
                </a:solidFill>
              </a:rPr>
              <a:t>!</a:t>
            </a:r>
            <a:endParaRPr lang="vi-VN" sz="2800" dirty="0">
              <a:solidFill>
                <a:srgbClr val="002060"/>
              </a:solidFill>
            </a:endParaRPr>
          </a:p>
          <a:p>
            <a:endParaRPr lang="vi-VN" sz="2800" dirty="0">
              <a:solidFill>
                <a:srgbClr val="002060"/>
              </a:solidFill>
            </a:endParaRPr>
          </a:p>
          <a:p>
            <a:r>
              <a:rPr lang="en-US" sz="2800" u="sng" dirty="0" err="1">
                <a:solidFill>
                  <a:srgbClr val="002060"/>
                </a:solidFill>
              </a:rPr>
              <a:t>Câu</a:t>
            </a:r>
            <a:r>
              <a:rPr lang="en-US" sz="2800" u="sng" dirty="0">
                <a:solidFill>
                  <a:srgbClr val="002060"/>
                </a:solidFill>
              </a:rPr>
              <a:t> 2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2800" dirty="0">
                <a:solidFill>
                  <a:srgbClr val="002060"/>
                </a:solidFill>
              </a:rPr>
              <a:t>!</a:t>
            </a:r>
            <a:endParaRPr lang="vi-VN" sz="2800" dirty="0">
              <a:solidFill>
                <a:srgbClr val="002060"/>
              </a:solidFill>
            </a:endParaRPr>
          </a:p>
          <a:p>
            <a:endParaRPr lang="vi-VN" sz="2800" dirty="0">
              <a:solidFill>
                <a:srgbClr val="002060"/>
              </a:solidFill>
            </a:endParaRPr>
          </a:p>
          <a:p>
            <a:r>
              <a:rPr lang="en-US" sz="2800" u="sng" dirty="0" err="1">
                <a:solidFill>
                  <a:srgbClr val="002060"/>
                </a:solidFill>
              </a:rPr>
              <a:t>Câu</a:t>
            </a:r>
            <a:r>
              <a:rPr lang="en-US" sz="2800" u="sng" dirty="0">
                <a:solidFill>
                  <a:srgbClr val="002060"/>
                </a:solidFill>
              </a:rPr>
              <a:t> 3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  <a:r>
              <a:rPr lang="vi-VN" sz="2800" dirty="0">
                <a:solidFill>
                  <a:srgbClr val="002060"/>
                </a:solidFill>
              </a:rPr>
              <a:t>Nắng sớm lên rồi, dậy đi nương hỡi ai ời ai ơi.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vi-VN" sz="2800" dirty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u="sng" dirty="0" err="1">
                <a:solidFill>
                  <a:srgbClr val="002060"/>
                </a:solidFill>
              </a:rPr>
              <a:t>Câu</a:t>
            </a:r>
            <a:r>
              <a:rPr lang="en-US" sz="2800" u="sng" dirty="0">
                <a:solidFill>
                  <a:srgbClr val="002060"/>
                </a:solidFill>
              </a:rPr>
              <a:t> 4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Rừng và nương xanh đã sang rồi ai ơi.</a:t>
            </a:r>
          </a:p>
          <a:p>
            <a:r>
              <a:rPr lang="vi-VN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34F3C-5D6F-B9CD-F2DC-63069BCFA717}"/>
              </a:ext>
            </a:extLst>
          </p:cNvPr>
          <p:cNvSpPr txBox="1"/>
          <p:nvPr/>
        </p:nvSpPr>
        <p:spPr>
          <a:xfrm>
            <a:off x="7646506" y="816040"/>
            <a:ext cx="2796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Dân</a:t>
            </a:r>
            <a:r>
              <a:rPr lang="en-US" i="1" dirty="0">
                <a:solidFill>
                  <a:srgbClr val="002060"/>
                </a:solidFill>
              </a:rPr>
              <a:t> ca </a:t>
            </a:r>
            <a:r>
              <a:rPr lang="en-US" i="1" dirty="0" err="1">
                <a:solidFill>
                  <a:srgbClr val="002060"/>
                </a:solidFill>
              </a:rPr>
              <a:t>Cống</a:t>
            </a:r>
            <a:r>
              <a:rPr lang="en-US" i="1" dirty="0">
                <a:solidFill>
                  <a:srgbClr val="002060"/>
                </a:solidFill>
              </a:rPr>
              <a:t> Lai</a:t>
            </a:r>
          </a:p>
          <a:p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mới</a:t>
            </a:r>
            <a:r>
              <a:rPr lang="en-US" i="1" dirty="0">
                <a:solidFill>
                  <a:srgbClr val="002060"/>
                </a:solidFill>
              </a:rPr>
              <a:t>: </a:t>
            </a:r>
            <a:r>
              <a:rPr lang="en-US" i="1" dirty="0" err="1">
                <a:solidFill>
                  <a:srgbClr val="002060"/>
                </a:solidFill>
              </a:rPr>
              <a:t>Huy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Trân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6933736" y="3745213"/>
            <a:ext cx="5701679" cy="30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60A7C9-E60F-4E67-6E90-773F546D1FDF}"/>
              </a:ext>
            </a:extLst>
          </p:cNvPr>
          <p:cNvSpPr txBox="1"/>
          <p:nvPr/>
        </p:nvSpPr>
        <p:spPr>
          <a:xfrm>
            <a:off x="1159565" y="1195327"/>
            <a:ext cx="98728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CÂU 1:</a:t>
            </a:r>
          </a:p>
          <a:p>
            <a:pPr algn="ctr"/>
            <a:endParaRPr lang="en-US" sz="4800" dirty="0">
              <a:solidFill>
                <a:srgbClr val="002060"/>
              </a:solidFill>
            </a:endParaRPr>
          </a:p>
          <a:p>
            <a:pPr algn="ctr"/>
            <a:r>
              <a:rPr lang="vi-VN" sz="4800" dirty="0">
                <a:solidFill>
                  <a:srgbClr val="002060"/>
                </a:solidFill>
              </a:rPr>
              <a:t>Con gà gáy le té le  sáng rồi ai ơi</a:t>
            </a:r>
            <a:r>
              <a:rPr lang="en-US" sz="4800" dirty="0">
                <a:solidFill>
                  <a:srgbClr val="002060"/>
                </a:solidFill>
              </a:rPr>
              <a:t>!</a:t>
            </a:r>
            <a:endParaRPr lang="vi-VN" sz="4800" dirty="0">
              <a:solidFill>
                <a:srgbClr val="002060"/>
              </a:solidFill>
            </a:endParaRPr>
          </a:p>
          <a:p>
            <a:pPr algn="ctr"/>
            <a:endParaRPr lang="vi-VN" sz="4800" dirty="0">
              <a:solidFill>
                <a:srgbClr val="002060"/>
              </a:solidFill>
            </a:endParaRPr>
          </a:p>
          <a:p>
            <a:r>
              <a:rPr lang="vi-VN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9B0AEE-4D5D-8D11-6229-350271DA3DB1}"/>
              </a:ext>
            </a:extLst>
          </p:cNvPr>
          <p:cNvCxnSpPr/>
          <p:nvPr/>
        </p:nvCxnSpPr>
        <p:spPr>
          <a:xfrm>
            <a:off x="4823791" y="3429000"/>
            <a:ext cx="176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348BD-2B09-D6A5-DDBD-CD3647843D95}"/>
              </a:ext>
            </a:extLst>
          </p:cNvPr>
          <p:cNvCxnSpPr>
            <a:cxnSpLocks/>
          </p:cNvCxnSpPr>
          <p:nvPr/>
        </p:nvCxnSpPr>
        <p:spPr>
          <a:xfrm>
            <a:off x="9303027" y="3429000"/>
            <a:ext cx="15173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006BEC-2574-F3F0-88C9-DE65CF5B4ED0}"/>
              </a:ext>
            </a:extLst>
          </p:cNvPr>
          <p:cNvSpPr txBox="1"/>
          <p:nvPr/>
        </p:nvSpPr>
        <p:spPr>
          <a:xfrm>
            <a:off x="1159565" y="148405"/>
            <a:ext cx="98728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002060"/>
              </a:solidFill>
            </a:endParaRPr>
          </a:p>
          <a:p>
            <a:endParaRPr lang="vi-VN" sz="4800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</a:rPr>
              <a:t>CÂU 2: </a:t>
            </a:r>
          </a:p>
          <a:p>
            <a:pPr algn="ctr"/>
            <a:endParaRPr lang="en-US" sz="4800" dirty="0">
              <a:solidFill>
                <a:srgbClr val="002060"/>
              </a:solidFill>
            </a:endParaRPr>
          </a:p>
          <a:p>
            <a:pPr algn="ctr"/>
            <a:r>
              <a:rPr lang="vi-VN" sz="48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4800" dirty="0">
                <a:solidFill>
                  <a:srgbClr val="002060"/>
                </a:solidFill>
              </a:rPr>
              <a:t>!</a:t>
            </a:r>
            <a:endParaRPr lang="vi-VN" sz="4800" dirty="0">
              <a:solidFill>
                <a:srgbClr val="002060"/>
              </a:solidFill>
            </a:endParaRPr>
          </a:p>
          <a:p>
            <a:pPr algn="ctr"/>
            <a:endParaRPr lang="vi-VN" sz="4800" dirty="0">
              <a:solidFill>
                <a:srgbClr val="002060"/>
              </a:solidFill>
            </a:endParaRPr>
          </a:p>
          <a:p>
            <a:r>
              <a:rPr lang="vi-VN" sz="4800" dirty="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8D76A-4C49-13C4-DD0A-9502E1428727}"/>
              </a:ext>
            </a:extLst>
          </p:cNvPr>
          <p:cNvCxnSpPr/>
          <p:nvPr/>
        </p:nvCxnSpPr>
        <p:spPr>
          <a:xfrm>
            <a:off x="4333461" y="3826565"/>
            <a:ext cx="176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0B48C1-5F7E-DD61-171D-D5BFC9E26F87}"/>
              </a:ext>
            </a:extLst>
          </p:cNvPr>
          <p:cNvCxnSpPr/>
          <p:nvPr/>
        </p:nvCxnSpPr>
        <p:spPr>
          <a:xfrm>
            <a:off x="8448261" y="3826565"/>
            <a:ext cx="176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0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446664" y="815365"/>
            <a:ext cx="983449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                      </a:t>
            </a:r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1 + 2</a:t>
            </a:r>
          </a:p>
          <a:p>
            <a:endParaRPr lang="en-US" sz="4400" b="1" dirty="0">
              <a:solidFill>
                <a:srgbClr val="002060"/>
              </a:solidFill>
            </a:endParaRPr>
          </a:p>
          <a:p>
            <a:r>
              <a:rPr lang="vi-VN" sz="4400" dirty="0">
                <a:solidFill>
                  <a:srgbClr val="002060"/>
                </a:solidFill>
              </a:rPr>
              <a:t>Con gà gáy le té le te sáng rồi ai ơi</a:t>
            </a:r>
            <a:r>
              <a:rPr lang="en-US" sz="4400" dirty="0">
                <a:solidFill>
                  <a:srgbClr val="002060"/>
                </a:solidFill>
              </a:rPr>
              <a:t>!</a:t>
            </a:r>
            <a:endParaRPr lang="vi-VN" sz="4400" dirty="0">
              <a:solidFill>
                <a:srgbClr val="002060"/>
              </a:solidFill>
            </a:endParaRPr>
          </a:p>
          <a:p>
            <a:endParaRPr lang="vi-VN" sz="4400" dirty="0">
              <a:solidFill>
                <a:srgbClr val="002060"/>
              </a:solidFill>
            </a:endParaRPr>
          </a:p>
          <a:p>
            <a:r>
              <a:rPr lang="vi-VN" sz="44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4400" dirty="0">
                <a:solidFill>
                  <a:srgbClr val="002060"/>
                </a:solidFill>
              </a:rPr>
              <a:t>!</a:t>
            </a:r>
            <a:endParaRPr lang="vi-VN" sz="4400" dirty="0">
              <a:solidFill>
                <a:srgbClr val="002060"/>
              </a:solidFill>
            </a:endParaRPr>
          </a:p>
          <a:p>
            <a:endParaRPr lang="vi-VN" sz="2800" dirty="0">
              <a:solidFill>
                <a:srgbClr val="002060"/>
              </a:solidFill>
            </a:endParaRPr>
          </a:p>
          <a:p>
            <a:r>
              <a:rPr lang="vi-VN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6933736" y="3745213"/>
            <a:ext cx="5701679" cy="30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9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006BEC-2574-F3F0-88C9-DE65CF5B4ED0}"/>
              </a:ext>
            </a:extLst>
          </p:cNvPr>
          <p:cNvSpPr txBox="1"/>
          <p:nvPr/>
        </p:nvSpPr>
        <p:spPr>
          <a:xfrm>
            <a:off x="1159565" y="0"/>
            <a:ext cx="98728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4800" dirty="0">
              <a:solidFill>
                <a:srgbClr val="002060"/>
              </a:solidFill>
            </a:endParaRPr>
          </a:p>
          <a:p>
            <a:endParaRPr lang="vi-VN" sz="4800" dirty="0">
              <a:solidFill>
                <a:srgbClr val="002060"/>
              </a:solidFill>
            </a:endParaRPr>
          </a:p>
          <a:p>
            <a:pPr algn="ctr"/>
            <a:r>
              <a:rPr lang="en-US" sz="4800" dirty="0">
                <a:solidFill>
                  <a:srgbClr val="002060"/>
                </a:solidFill>
              </a:rPr>
              <a:t>CÂU 3: </a:t>
            </a:r>
          </a:p>
          <a:p>
            <a:pPr algn="ctr"/>
            <a:endParaRPr lang="en-US" sz="4800" dirty="0">
              <a:solidFill>
                <a:srgbClr val="002060"/>
              </a:solidFill>
            </a:endParaRPr>
          </a:p>
          <a:p>
            <a:pPr algn="ctr"/>
            <a:r>
              <a:rPr lang="vi-VN" sz="4800" dirty="0">
                <a:solidFill>
                  <a:srgbClr val="002060"/>
                </a:solidFill>
              </a:rPr>
              <a:t>Nắng sớm lên rồi, dậy đi nương hỡi ai ời ai ơi</a:t>
            </a:r>
          </a:p>
          <a:p>
            <a:r>
              <a:rPr lang="vi-VN" sz="4800" dirty="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9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E928BA-578F-5070-92AB-C71627D252BD}"/>
              </a:ext>
            </a:extLst>
          </p:cNvPr>
          <p:cNvSpPr txBox="1"/>
          <p:nvPr/>
        </p:nvSpPr>
        <p:spPr>
          <a:xfrm>
            <a:off x="675860" y="1295664"/>
            <a:ext cx="11052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                        CÂU 4:</a:t>
            </a:r>
          </a:p>
          <a:p>
            <a:pPr algn="ctr"/>
            <a:endParaRPr lang="en-US" sz="4800" dirty="0">
              <a:solidFill>
                <a:srgbClr val="002060"/>
              </a:solidFill>
            </a:endParaRPr>
          </a:p>
          <a:p>
            <a:r>
              <a:rPr lang="vi-VN" sz="4800" dirty="0">
                <a:solidFill>
                  <a:srgbClr val="002060"/>
                </a:solidFill>
              </a:rPr>
              <a:t>Rừng và nương xanh đã sang rồi ai ơi.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0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132764" y="520066"/>
            <a:ext cx="10691157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                      </a:t>
            </a:r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3 + 4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 sớm lên rồi, dậy đi nương hỡi ai ời ai ơi.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 và nương xanh đã sang rồi ai ơi.</a:t>
            </a:r>
          </a:p>
          <a:p>
            <a:endParaRPr lang="en-US" sz="4400" b="1" dirty="0">
              <a:solidFill>
                <a:srgbClr val="002060"/>
              </a:solidFill>
            </a:endParaRPr>
          </a:p>
          <a:p>
            <a:endParaRPr lang="en-US" sz="4400" b="1" dirty="0">
              <a:solidFill>
                <a:srgbClr val="002060"/>
              </a:solidFill>
            </a:endParaRPr>
          </a:p>
          <a:p>
            <a:endParaRPr lang="en-US" sz="4400" b="1" dirty="0">
              <a:solidFill>
                <a:srgbClr val="002060"/>
              </a:solidFill>
            </a:endParaRPr>
          </a:p>
          <a:p>
            <a:endParaRPr lang="vi-VN" sz="2800" dirty="0">
              <a:solidFill>
                <a:srgbClr val="002060"/>
              </a:solidFill>
            </a:endParaRPr>
          </a:p>
          <a:p>
            <a:r>
              <a:rPr lang="vi-VN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7247635" y="3786157"/>
            <a:ext cx="5701679" cy="30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B0D7-4899-707A-5F63-87577DE3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13" y="169297"/>
            <a:ext cx="10272000" cy="763600"/>
          </a:xfrm>
        </p:spPr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GÀ GÁY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285460" y="1579640"/>
            <a:ext cx="98728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1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Con gà gáy le té le 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                   </a:t>
            </a:r>
            <a:r>
              <a:rPr lang="en-US" sz="2400" b="1" dirty="0">
                <a:solidFill>
                  <a:srgbClr val="FF0000"/>
                </a:solidFill>
              </a:rPr>
              <a:t>x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2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            x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3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Nắng sớm lên rồi, dậy đi nương hỡi ai ời ai ơi.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           </a:t>
            </a:r>
            <a:r>
              <a:rPr lang="en-US" sz="2400" b="1" dirty="0">
                <a:solidFill>
                  <a:srgbClr val="FF0000"/>
                </a:solidFill>
              </a:rPr>
              <a:t>x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4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Rừng và nương xanh đã sang rồi ai ơi.</a:t>
            </a:r>
          </a:p>
          <a:p>
            <a:r>
              <a:rPr lang="vi-VN" sz="2400" dirty="0">
                <a:solidFill>
                  <a:srgbClr val="002060"/>
                </a:solidFill>
              </a:rPr>
              <a:t>.</a:t>
            </a:r>
            <a:r>
              <a:rPr lang="en-US" sz="2400" dirty="0">
                <a:solidFill>
                  <a:srgbClr val="002060"/>
                </a:solidFill>
              </a:rPr>
              <a:t>              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34F3C-5D6F-B9CD-F2DC-63069BCFA717}"/>
              </a:ext>
            </a:extLst>
          </p:cNvPr>
          <p:cNvSpPr txBox="1"/>
          <p:nvPr/>
        </p:nvSpPr>
        <p:spPr>
          <a:xfrm>
            <a:off x="7646506" y="816040"/>
            <a:ext cx="2796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Dân</a:t>
            </a:r>
            <a:r>
              <a:rPr lang="en-US" i="1" dirty="0">
                <a:solidFill>
                  <a:srgbClr val="002060"/>
                </a:solidFill>
              </a:rPr>
              <a:t> ca </a:t>
            </a:r>
            <a:r>
              <a:rPr lang="en-US" i="1" dirty="0" err="1">
                <a:solidFill>
                  <a:srgbClr val="002060"/>
                </a:solidFill>
              </a:rPr>
              <a:t>Cống</a:t>
            </a:r>
            <a:r>
              <a:rPr lang="en-US" i="1" dirty="0">
                <a:solidFill>
                  <a:srgbClr val="002060"/>
                </a:solidFill>
              </a:rPr>
              <a:t> Lai</a:t>
            </a:r>
          </a:p>
          <a:p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mới</a:t>
            </a:r>
            <a:r>
              <a:rPr lang="en-US" i="1" dirty="0">
                <a:solidFill>
                  <a:srgbClr val="002060"/>
                </a:solidFill>
              </a:rPr>
              <a:t>: </a:t>
            </a:r>
            <a:r>
              <a:rPr lang="en-US" i="1" dirty="0" err="1">
                <a:solidFill>
                  <a:srgbClr val="002060"/>
                </a:solidFill>
              </a:rPr>
              <a:t>Huy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Trân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6946989" y="4990918"/>
            <a:ext cx="5701679" cy="302051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28A08F2-A57F-C26B-226A-3C2042DCEAC5}"/>
              </a:ext>
            </a:extLst>
          </p:cNvPr>
          <p:cNvSpPr/>
          <p:nvPr/>
        </p:nvSpPr>
        <p:spPr>
          <a:xfrm>
            <a:off x="-1" y="169297"/>
            <a:ext cx="3896139" cy="10764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 </a:t>
            </a:r>
          </a:p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930222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D733-40E5-6E00-902F-BECF90D95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9E4D1-9E71-EFD2-BB07-EA6C630D1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Đàn Gà con _ Nhạc thiếu nhi có lời hát _ Bài hát hay nhất">
            <a:hlinkClick r:id="" action="ppaction://media"/>
            <a:extLst>
              <a:ext uri="{FF2B5EF4-FFF2-40B4-BE49-F238E27FC236}">
                <a16:creationId xmlns:a16="http://schemas.microsoft.com/office/drawing/2014/main" id="{D0306DC2-65B6-FCC5-9CB7-3C22BE2D25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86" end="146939.04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457154-BC8C-AB10-0A78-6D6180E88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360120"/>
            <a:ext cx="5857461" cy="2317898"/>
          </a:xfrm>
        </p:spPr>
        <p:txBody>
          <a:bodyPr/>
          <a:lstStyle/>
          <a:p>
            <a:pPr marL="114300" indent="0">
              <a:buNone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BABD6-FB51-A6BB-EF3D-BCE1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2155139"/>
            <a:ext cx="4521391" cy="1805600"/>
          </a:xfrm>
        </p:spPr>
        <p:txBody>
          <a:bodyPr/>
          <a:lstStyle/>
          <a:p>
            <a:pPr algn="ctr"/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E7C03B-F92F-5AE3-BE6D-815D97B17377}"/>
              </a:ext>
            </a:extLst>
          </p:cNvPr>
          <p:cNvSpPr/>
          <p:nvPr/>
        </p:nvSpPr>
        <p:spPr>
          <a:xfrm>
            <a:off x="5830957" y="2360120"/>
            <a:ext cx="5976729" cy="2516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2:Trong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dậy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lúc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72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kern="0" dirty="0" err="1">
                <a:solidFill>
                  <a:srgbClr val="C00000"/>
                </a:solidFill>
              </a:rPr>
              <a:t>Vận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dụng</a:t>
            </a:r>
            <a:r>
              <a:rPr lang="en-US" sz="3600" b="1" kern="0" dirty="0">
                <a:solidFill>
                  <a:srgbClr val="C00000"/>
                </a:solidFill>
              </a:rPr>
              <a:t> – </a:t>
            </a:r>
            <a:r>
              <a:rPr lang="en-US" sz="3600" b="1" kern="0" dirty="0" err="1">
                <a:solidFill>
                  <a:srgbClr val="C00000"/>
                </a:solidFill>
              </a:rPr>
              <a:t>sáng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tạo</a:t>
            </a:r>
            <a:r>
              <a:rPr lang="en-US" sz="3600" b="1" kern="0" dirty="0">
                <a:solidFill>
                  <a:srgbClr val="C00000"/>
                </a:solidFill>
              </a:rPr>
              <a:t>: </a:t>
            </a:r>
            <a:r>
              <a:rPr lang="en-US" sz="3600" b="1" kern="0" dirty="0" err="1">
                <a:solidFill>
                  <a:srgbClr val="C00000"/>
                </a:solidFill>
              </a:rPr>
              <a:t>Dài</a:t>
            </a:r>
            <a:r>
              <a:rPr lang="en-US" sz="3600" b="1" kern="0" dirty="0">
                <a:solidFill>
                  <a:srgbClr val="C00000"/>
                </a:solidFill>
              </a:rPr>
              <a:t> - </a:t>
            </a:r>
            <a:r>
              <a:rPr lang="en-US" sz="3600" b="1" kern="0" dirty="0" err="1">
                <a:solidFill>
                  <a:srgbClr val="C00000"/>
                </a:solidFill>
              </a:rPr>
              <a:t>ngắn</a:t>
            </a:r>
            <a:endParaRPr lang="en-US" sz="3600" b="1" kern="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Hãy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dậy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ơi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F414E-CA0B-A6D7-6546-ED9AA8DA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3" t="25505" r="20976" b="66572"/>
          <a:stretch/>
        </p:blipFill>
        <p:spPr>
          <a:xfrm>
            <a:off x="4147930" y="3429000"/>
            <a:ext cx="7363600" cy="24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A28"/>
              </a:buClr>
              <a:buSzPts val="3000"/>
              <a:buFont typeface="Titan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Vận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dụng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sáng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ngắn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an One"/>
              <a:sym typeface="Titan On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D5D78-EEF7-DAC8-8D65-708BC915A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175" y="3429000"/>
            <a:ext cx="5605670" cy="20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0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26AC-5A45-470C-9DC1-31E7B99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66" y="301819"/>
            <a:ext cx="10272000" cy="763600"/>
          </a:xfrm>
        </p:spPr>
        <p:txBody>
          <a:bodyPr/>
          <a:lstStyle/>
          <a:p>
            <a:r>
              <a:rPr lang="en-US" sz="4800" b="1" dirty="0"/>
              <a:t>CỦNG CỐ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37D72B-1FE4-0A11-6249-5941D2079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23294"/>
              </p:ext>
            </p:extLst>
          </p:nvPr>
        </p:nvGraphicFramePr>
        <p:xfrm>
          <a:off x="2604053" y="3429000"/>
          <a:ext cx="6559826" cy="119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5418">
                  <a:extLst>
                    <a:ext uri="{9D8B030D-6E8A-4147-A177-3AD203B41FA5}">
                      <a16:colId xmlns:a16="http://schemas.microsoft.com/office/drawing/2014/main" val="1360830155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3302093529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2355071321"/>
                    </a:ext>
                  </a:extLst>
                </a:gridCol>
                <a:gridCol w="1498063">
                  <a:extLst>
                    <a:ext uri="{9D8B030D-6E8A-4147-A177-3AD203B41FA5}">
                      <a16:colId xmlns:a16="http://schemas.microsoft.com/office/drawing/2014/main" val="4023165215"/>
                    </a:ext>
                  </a:extLst>
                </a:gridCol>
                <a:gridCol w="1401007">
                  <a:extLst>
                    <a:ext uri="{9D8B030D-6E8A-4147-A177-3AD203B41FA5}">
                      <a16:colId xmlns:a16="http://schemas.microsoft.com/office/drawing/2014/main" val="2054442508"/>
                    </a:ext>
                  </a:extLst>
                </a:gridCol>
              </a:tblGrid>
              <a:tr h="1198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G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Y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1078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E1D652-EC66-C1FC-2F93-924E76EE8C07}"/>
              </a:ext>
            </a:extLst>
          </p:cNvPr>
          <p:cNvSpPr txBox="1"/>
          <p:nvPr/>
        </p:nvSpPr>
        <p:spPr>
          <a:xfrm>
            <a:off x="1743444" y="1624410"/>
            <a:ext cx="947530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3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C9CD-D47F-1F03-18C9-40BB0D96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</p:spPr>
        <p:txBody>
          <a:bodyPr/>
          <a:lstStyle/>
          <a:p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980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11A291-4625-E159-89AC-FA530E1C6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E5989-EDB3-F700-1B6E-E9D284F7C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6" t="42752" r="3372" b="17404"/>
          <a:stretch/>
        </p:blipFill>
        <p:spPr>
          <a:xfrm>
            <a:off x="1130785" y="622852"/>
            <a:ext cx="10481481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9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chemeClr val="accent3">
              <a:alpha val="318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37"/>
          <p:cNvSpPr txBox="1">
            <a:spLocks noGrp="1"/>
          </p:cNvSpPr>
          <p:nvPr>
            <p:ph type="ctrTitle"/>
          </p:nvPr>
        </p:nvSpPr>
        <p:spPr>
          <a:xfrm>
            <a:off x="3154018" y="1527030"/>
            <a:ext cx="9181259" cy="217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CHỦ ĐỀ 6 - TIẾT 1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HỌC HÁT: GÀ GÁY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VẬN DỤNG SÁNG TẠO DÀI- NGẮN</a:t>
            </a:r>
            <a:endParaRPr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A83F4-28C7-01B4-67E4-0026CA6C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0883" y="2494360"/>
            <a:ext cx="6565422" cy="39226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65BC-56BD-44E4-27B7-D85D42A1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DD313-A691-C084-9E01-2C65FC786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A1621-13D9-92ED-F606-AAEDF74FA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5" y="314739"/>
            <a:ext cx="11158330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C2505D-DAA2-17FA-07CB-5FA5E064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44A3-C846-DFA8-5AA4-7FC7F312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07E1E-73BE-B18D-0E2E-ADFB312671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97DBA-2912-A074-014B-ADC04E17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250"/>
            <a:ext cx="1143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6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400C-80C1-290B-D5EC-C036872E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9A70E-E1B5-EAE4-B983-4E8C57A3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57" y="228600"/>
            <a:ext cx="1139868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2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430</Words>
  <Application>Microsoft Office PowerPoint</Application>
  <PresentationFormat>Widescreen</PresentationFormat>
  <Paragraphs>83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Bebas Neue</vt:lpstr>
      <vt:lpstr>Calibri</vt:lpstr>
      <vt:lpstr>Calibri Light</vt:lpstr>
      <vt:lpstr>Century Gothic</vt:lpstr>
      <vt:lpstr>Nunito</vt:lpstr>
      <vt:lpstr>Times New Roman</vt:lpstr>
      <vt:lpstr>Titan One</vt:lpstr>
      <vt:lpstr>Office Theme</vt:lpstr>
      <vt:lpstr>Save the Elephant Day by Slidesgo</vt:lpstr>
      <vt:lpstr>NHIỆT LIỆT CHÀO MỪNG CÁC THẦY CÔ GIÁO VÀ CÁC EM HỌC SINH LỚP 1A2 </vt:lpstr>
      <vt:lpstr>PowerPoint Presentation</vt:lpstr>
      <vt:lpstr>PowerPoint Presentation</vt:lpstr>
      <vt:lpstr>CHỦ ĐỀ 6 - TIẾT 1  HỌC HÁT: GÀ GÁY VẬN DỤNG SÁNG TẠO DÀI- NGẮN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GÀ GÁY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GÀ GÁY</vt:lpstr>
      <vt:lpstr>PowerPoint Presentation</vt:lpstr>
      <vt:lpstr>Thảo luận nhóm</vt:lpstr>
      <vt:lpstr>PowerPoint Presentation</vt:lpstr>
      <vt:lpstr>PowerPoint Presentation</vt:lpstr>
      <vt:lpstr>CỦNG CỐ</vt:lpstr>
      <vt:lpstr>PowerPoint Presentation</vt:lpstr>
      <vt:lpstr>Tiết học đến đây là kết thúc!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tra giang</dc:creator>
  <cp:lastModifiedBy>ngo tra giang</cp:lastModifiedBy>
  <cp:revision>9</cp:revision>
  <dcterms:created xsi:type="dcterms:W3CDTF">2023-01-25T03:00:24Z</dcterms:created>
  <dcterms:modified xsi:type="dcterms:W3CDTF">2023-02-21T01:40:32Z</dcterms:modified>
</cp:coreProperties>
</file>