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2" r:id="rId2"/>
    <p:sldId id="273" r:id="rId3"/>
    <p:sldId id="274" r:id="rId4"/>
    <p:sldId id="271" r:id="rId5"/>
    <p:sldId id="265" r:id="rId6"/>
    <p:sldId id="282" r:id="rId7"/>
    <p:sldId id="266" r:id="rId8"/>
    <p:sldId id="267" r:id="rId9"/>
    <p:sldId id="283" r:id="rId10"/>
    <p:sldId id="284" r:id="rId11"/>
    <p:sldId id="269" r:id="rId12"/>
    <p:sldId id="278" r:id="rId13"/>
    <p:sldId id="275" r:id="rId14"/>
    <p:sldId id="279" r:id="rId15"/>
    <p:sldId id="280" r:id="rId16"/>
    <p:sldId id="281" r:id="rId17"/>
    <p:sldId id="285"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5F960-96FA-449B-AE47-04DF9D2F18D1}" type="datetimeFigureOut">
              <a:rPr lang="en-US" smtClean="0"/>
              <a:t>3/8/2021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6251A-ACAB-49EB-95F3-AA910E5C91C8}" type="slidenum">
              <a:rPr lang="en-US" smtClean="0"/>
              <a:t>‹#›</a:t>
            </a:fld>
            <a:endParaRPr lang="en-US"/>
          </a:p>
        </p:txBody>
      </p:sp>
    </p:spTree>
    <p:extLst>
      <p:ext uri="{BB962C8B-B14F-4D97-AF65-F5344CB8AC3E}">
        <p14:creationId xmlns:p14="http://schemas.microsoft.com/office/powerpoint/2010/main" val="228993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650B0-919E-44FD-813C-E945D1A839F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0798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C19B5F6-2DA2-4B6E-8233-A31FCEA40B43}" type="slidenum">
              <a:rPr lang="en-US" altLang="en-US">
                <a:solidFill>
                  <a:srgbClr val="000000"/>
                </a:solidFill>
              </a:rPr>
              <a:pPr>
                <a:spcBef>
                  <a:spcPct val="0"/>
                </a:spcBef>
              </a:pPr>
              <a:t>22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240855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342115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32197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22265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18679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202058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103404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376708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314264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303715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22DF0-FECF-41ED-AA21-5DCD929F6871}" type="datetimeFigureOut">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D6A0AC-78EA-4064-9C35-95FB7CE7EC8C}" type="slidenum">
              <a:rPr lang="en-US" smtClean="0"/>
              <a:t>‹#›</a:t>
            </a:fld>
            <a:endParaRPr lang="en-US" dirty="0"/>
          </a:p>
        </p:txBody>
      </p:sp>
    </p:spTree>
    <p:extLst>
      <p:ext uri="{BB962C8B-B14F-4D97-AF65-F5344CB8AC3E}">
        <p14:creationId xmlns:p14="http://schemas.microsoft.com/office/powerpoint/2010/main" val="244640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22DF0-FECF-41ED-AA21-5DCD929F6871}" type="datetimeFigureOut">
              <a:rPr lang="en-US" smtClean="0"/>
              <a:t>3/8/2021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6A0AC-78EA-4064-9C35-95FB7CE7EC8C}" type="slidenum">
              <a:rPr lang="en-US" smtClean="0"/>
              <a:t>‹#›</a:t>
            </a:fld>
            <a:endParaRPr lang="en-US" dirty="0"/>
          </a:p>
        </p:txBody>
      </p:sp>
    </p:spTree>
    <p:extLst>
      <p:ext uri="{BB962C8B-B14F-4D97-AF65-F5344CB8AC3E}">
        <p14:creationId xmlns:p14="http://schemas.microsoft.com/office/powerpoint/2010/main" val="208152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46.jpeg"/><Relationship Id="rId3" Type="http://schemas.openxmlformats.org/officeDocument/2006/relationships/notesSlide" Target="../notesSlides/notesSlide2.xml"/><Relationship Id="rId7" Type="http://schemas.openxmlformats.org/officeDocument/2006/relationships/image" Target="../media/image43.png"/><Relationship Id="rId12" Type="http://schemas.openxmlformats.org/officeDocument/2006/relationships/slide" Target="slide12.xml"/><Relationship Id="rId2" Type="http://schemas.openxmlformats.org/officeDocument/2006/relationships/slideLayout" Target="../slideLayouts/slideLayout2.xml"/><Relationship Id="rId16" Type="http://schemas.openxmlformats.org/officeDocument/2006/relationships/image" Target="../media/image48.jpeg"/><Relationship Id="rId1" Type="http://schemas.openxmlformats.org/officeDocument/2006/relationships/tags" Target="../tags/tag3.xml"/><Relationship Id="rId6" Type="http://schemas.openxmlformats.org/officeDocument/2006/relationships/slide" Target="slide9.xml"/><Relationship Id="rId11" Type="http://schemas.openxmlformats.org/officeDocument/2006/relationships/image" Target="../media/image45.jpeg"/><Relationship Id="rId5" Type="http://schemas.openxmlformats.org/officeDocument/2006/relationships/image" Target="../media/image42.png"/><Relationship Id="rId15" Type="http://schemas.openxmlformats.org/officeDocument/2006/relationships/image" Target="../media/image47.jpeg"/><Relationship Id="rId10" Type="http://schemas.openxmlformats.org/officeDocument/2006/relationships/slide" Target="slide14.xml"/><Relationship Id="rId4" Type="http://schemas.openxmlformats.org/officeDocument/2006/relationships/audio" Target="../media/audio2.wav"/><Relationship Id="rId9" Type="http://schemas.openxmlformats.org/officeDocument/2006/relationships/image" Target="../media/image44.jpeg"/><Relationship Id="rId14"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3.wav"/><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0.png"/><Relationship Id="rId5" Type="http://schemas.openxmlformats.org/officeDocument/2006/relationships/slide" Target="slide8.xml"/><Relationship Id="rId4" Type="http://schemas.openxmlformats.org/officeDocument/2006/relationships/image" Target="../media/image49.gif"/></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image" Target="../media/image15.png"/><Relationship Id="rId4" Type="http://schemas.openxmlformats.org/officeDocument/2006/relationships/image" Target="../media/image49.gif"/><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8.xml"/><Relationship Id="rId5" Type="http://schemas.openxmlformats.org/officeDocument/2006/relationships/image" Target="../media/image53.wmf"/><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8.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381000" y="1394936"/>
            <a:ext cx="8077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a:solidFill>
                  <a:srgbClr val="660033"/>
                </a:solidFill>
                <a:latin typeface="Times New Roman" pitchFamily="18" charset="0"/>
              </a:rPr>
              <a:t>CHÀO MỪNG QUÝ THẤY CÔ VỀ DỰ GIỜ THĂM LỚP</a:t>
            </a:r>
          </a:p>
          <a:p>
            <a:pPr algn="ctr"/>
            <a:r>
              <a:rPr lang="en-US" b="1" dirty="0">
                <a:solidFill>
                  <a:srgbClr val="660033"/>
                </a:solidFill>
                <a:latin typeface="Times New Roman" pitchFamily="18" charset="0"/>
              </a:rPr>
              <a:t>      </a:t>
            </a:r>
            <a:endParaRPr lang="en-US" b="1" dirty="0">
              <a:solidFill>
                <a:srgbClr val="660033"/>
              </a:solidFill>
              <a:latin typeface="Times New Roman" pitchFamily="18" charset="0"/>
              <a:sym typeface="Wingdings" pitchFamily="2" charset="2"/>
            </a:endParaRPr>
          </a:p>
        </p:txBody>
      </p:sp>
      <p:sp>
        <p:nvSpPr>
          <p:cNvPr id="4101" name="WordArt 5"/>
          <p:cNvSpPr>
            <a:spLocks noChangeArrowheads="1" noChangeShapeType="1" noTextEdit="1"/>
          </p:cNvSpPr>
          <p:nvPr/>
        </p:nvSpPr>
        <p:spPr bwMode="auto">
          <a:xfrm>
            <a:off x="381000" y="457200"/>
            <a:ext cx="8001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00FF"/>
                </a:solidFill>
                <a:effectLst>
                  <a:outerShdw dist="45791" dir="2021404" algn="ctr" rotWithShape="0">
                    <a:srgbClr val="B2B2B2">
                      <a:alpha val="79999"/>
                    </a:srgbClr>
                  </a:outerShdw>
                </a:effectLst>
                <a:latin typeface="Times New Roman"/>
                <a:cs typeface="Times New Roman"/>
              </a:rPr>
              <a:t>TRƯỜNG TIỂU HỌC </a:t>
            </a:r>
            <a:r>
              <a:rPr lang="en-US" sz="3600" kern="10" dirty="0" smtClean="0">
                <a:solidFill>
                  <a:srgbClr val="0000FF"/>
                </a:solidFill>
                <a:effectLst>
                  <a:outerShdw dist="45791" dir="2021404" algn="ctr" rotWithShape="0">
                    <a:srgbClr val="B2B2B2">
                      <a:alpha val="79999"/>
                    </a:srgbClr>
                  </a:outerShdw>
                </a:effectLst>
                <a:latin typeface="Times New Roman"/>
                <a:cs typeface="Times New Roman"/>
              </a:rPr>
              <a:t>PHÚC LỢI</a:t>
            </a:r>
            <a:endParaRPr lang="en-US" sz="3600" kern="10" dirty="0">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10"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724400"/>
            <a:ext cx="12192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46314" y="2019626"/>
            <a:ext cx="1851367" cy="14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3500" y="3820180"/>
            <a:ext cx="6172200" cy="523220"/>
          </a:xfrm>
          <a:prstGeom prst="rect">
            <a:avLst/>
          </a:prstGeom>
          <a:noFill/>
        </p:spPr>
        <p:txBody>
          <a:bodyPr wrap="square" rtlCol="0">
            <a:spAutoFit/>
          </a:bodyPr>
          <a:lstStyle/>
          <a:p>
            <a:pPr algn="ctr"/>
            <a:r>
              <a:rPr lang="en-US" sz="2800" b="1" dirty="0">
                <a:solidFill>
                  <a:srgbClr val="1F497D"/>
                </a:solidFill>
                <a:latin typeface="Times New Roman" pitchFamily="18" charset="0"/>
                <a:cs typeface="Times New Roman" pitchFamily="18" charset="0"/>
              </a:rPr>
              <a:t>MÔN: TIN HỌC – LỚP </a:t>
            </a:r>
            <a:r>
              <a:rPr lang="en-US" sz="2800" b="1" dirty="0" smtClean="0">
                <a:solidFill>
                  <a:srgbClr val="1F497D"/>
                </a:solidFill>
                <a:latin typeface="Times New Roman" pitchFamily="18" charset="0"/>
                <a:cs typeface="Times New Roman" pitchFamily="18" charset="0"/>
              </a:rPr>
              <a:t>4</a:t>
            </a:r>
            <a:endParaRPr lang="en-US" sz="2800" b="1" dirty="0">
              <a:solidFill>
                <a:srgbClr val="1F497D"/>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8947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4525963"/>
          </a:xfrm>
        </p:spPr>
        <p:txBody>
          <a:bodyPr>
            <a:normAutofit/>
          </a:bodyPr>
          <a:lstStyle/>
          <a:p>
            <a:pPr marL="0" indent="0">
              <a:lnSpc>
                <a:spcPct val="150000"/>
              </a:lnSpc>
              <a:buNone/>
            </a:pPr>
            <a:r>
              <a:rPr lang="vi-VN" sz="2800" b="1" i="1" dirty="0" smtClean="0">
                <a:latin typeface="Times New Roman" pitchFamily="18" charset="0"/>
                <a:cs typeface="Times New Roman" pitchFamily="18" charset="0"/>
              </a:rPr>
              <a:t>Bài 3: Trình bày bảng :</a:t>
            </a:r>
          </a:p>
          <a:p>
            <a:pPr marL="0" indent="0" algn="ctr">
              <a:lnSpc>
                <a:spcPct val="150000"/>
              </a:lnSpc>
              <a:buNone/>
            </a:pPr>
            <a:r>
              <a:rPr lang="en-US" sz="2400" b="1" dirty="0" smtClean="0">
                <a:latin typeface="Times New Roman" pitchFamily="18" charset="0"/>
                <a:cs typeface="Times New Roman" pitchFamily="18" charset="0"/>
              </a:rPr>
              <a:t>KẾT QUẢ HOẠT ĐỘNG CỦA NHÓM EM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3198"/>
            <a:ext cx="8125695" cy="2260546"/>
          </a:xfrm>
          <a:prstGeom prst="rect">
            <a:avLst/>
          </a:prstGeom>
        </p:spPr>
      </p:pic>
    </p:spTree>
    <p:extLst>
      <p:ext uri="{BB962C8B-B14F-4D97-AF65-F5344CB8AC3E}">
        <p14:creationId xmlns:p14="http://schemas.microsoft.com/office/powerpoint/2010/main" val="1494305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9724" y="764704"/>
            <a:ext cx="1791639" cy="523220"/>
          </a:xfrm>
          <a:prstGeom prst="rect">
            <a:avLst/>
          </a:prstGeom>
        </p:spPr>
        <p:txBody>
          <a:bodyPr wrap="square">
            <a:spAutoFit/>
          </a:bodyPr>
          <a:lstStyle/>
          <a:p>
            <a:pPr algn="just"/>
            <a:r>
              <a:rPr lang="vi-VN" sz="2800" b="1" i="1" u="sng" smtClean="0">
                <a:solidFill>
                  <a:srgbClr val="C00000"/>
                </a:solidFill>
                <a:latin typeface="Times New Roman" pitchFamily="18" charset="0"/>
                <a:cs typeface="Times New Roman" pitchFamily="18" charset="0"/>
              </a:rPr>
              <a:t>Ghi nhớ: </a:t>
            </a:r>
            <a:endParaRPr lang="vi-VN" sz="2800" b="1" i="1" u="sng">
              <a:solidFill>
                <a:srgbClr val="C00000"/>
              </a:solidFill>
              <a:latin typeface="Times New Roman" pitchFamily="18" charset="0"/>
              <a:cs typeface="Times New Roman" pitchFamily="18" charset="0"/>
            </a:endParaRPr>
          </a:p>
        </p:txBody>
      </p:sp>
      <p:sp>
        <p:nvSpPr>
          <p:cNvPr id="15" name="AutoShape 18"/>
          <p:cNvSpPr>
            <a:spLocks noChangeArrowheads="1"/>
          </p:cNvSpPr>
          <p:nvPr/>
        </p:nvSpPr>
        <p:spPr bwMode="auto">
          <a:xfrm>
            <a:off x="0" y="1197839"/>
            <a:ext cx="8928679" cy="4176465"/>
          </a:xfrm>
          <a:prstGeom prst="cloudCallout">
            <a:avLst>
              <a:gd name="adj1" fmla="val -95405"/>
              <a:gd name="adj2" fmla="val 2014"/>
            </a:avLst>
          </a:prstGeom>
          <a:solidFill>
            <a:schemeClr val="accent1">
              <a:lumMod val="20000"/>
              <a:lumOff val="80000"/>
            </a:schemeClr>
          </a:solidFill>
          <a:ln w="9525">
            <a:solidFill>
              <a:schemeClr val="tx1"/>
            </a:solidFill>
            <a:round/>
            <a:headEnd/>
            <a:tailEnd/>
          </a:ln>
        </p:spPr>
        <p:txBody>
          <a:bodyPr/>
          <a:lstStyle/>
          <a:p>
            <a:pPr algn="just"/>
            <a:endParaRPr lang="en-US" sz="2000" dirty="0">
              <a:latin typeface="Times New Roman" pitchFamily="18" charset="0"/>
              <a:cs typeface="Times New Roman" pitchFamily="18" charset="0"/>
            </a:endParaRPr>
          </a:p>
        </p:txBody>
      </p:sp>
      <p:sp>
        <p:nvSpPr>
          <p:cNvPr id="2" name="5-Point Star 1"/>
          <p:cNvSpPr/>
          <p:nvPr/>
        </p:nvSpPr>
        <p:spPr>
          <a:xfrm>
            <a:off x="520585" y="2263151"/>
            <a:ext cx="482339" cy="495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solidFill>
                <a:schemeClr val="tx1"/>
              </a:solidFill>
            </a:endParaRPr>
          </a:p>
        </p:txBody>
      </p:sp>
      <p:sp>
        <p:nvSpPr>
          <p:cNvPr id="3" name="TextBox 2"/>
          <p:cNvSpPr txBox="1"/>
          <p:nvPr/>
        </p:nvSpPr>
        <p:spPr>
          <a:xfrm>
            <a:off x="1002925" y="1687087"/>
            <a:ext cx="7601524" cy="2862322"/>
          </a:xfrm>
          <a:prstGeom prst="rect">
            <a:avLst/>
          </a:prstGeom>
          <a:noFill/>
        </p:spPr>
        <p:txBody>
          <a:bodyPr wrap="square" rtlCol="0">
            <a:spAutoFit/>
          </a:bodyPr>
          <a:lstStyle/>
          <a:p>
            <a:pPr algn="ctr">
              <a:lnSpc>
                <a:spcPct val="150000"/>
              </a:lnSpc>
            </a:pPr>
            <a:r>
              <a:rPr lang="vi-VN" sz="2400" b="1" dirty="0" smtClean="0">
                <a:latin typeface="Times New Roman" pitchFamily="18" charset="0"/>
                <a:cs typeface="Times New Roman" pitchFamily="18" charset="0"/>
              </a:rPr>
              <a:t>Phần mềm soạn thảo văn bản có thể giúp em:</a:t>
            </a:r>
          </a:p>
          <a:p>
            <a:pPr>
              <a:lnSpc>
                <a:spcPct val="150000"/>
              </a:lnSpc>
            </a:pPr>
            <a:r>
              <a:rPr lang="en-US" sz="2400" dirty="0" err="1" smtClean="0">
                <a:latin typeface="Times New Roman" pitchFamily="18" charset="0"/>
                <a:cs typeface="Times New Roman" pitchFamily="18" charset="0"/>
              </a:rPr>
              <a:t>Chèn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endParaRPr lang="vi-VN" sz="2400" dirty="0" smtClean="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C</a:t>
            </a:r>
            <a:r>
              <a:rPr lang="vi-VN" sz="2400" dirty="0" smtClean="0">
                <a:latin typeface="Times New Roman" pitchFamily="18" charset="0"/>
                <a:cs typeface="Times New Roman" pitchFamily="18" charset="0"/>
              </a:rPr>
              <a:t>hèn bảng có số dòng và số cột tùy ý vào văn bản điều chỉnh độ rộng, hẹp của cột và dòng; thêm bớt cột và dòng của bảng.</a:t>
            </a:r>
            <a:endParaRPr lang="vi-VN" sz="2400" dirty="0">
              <a:latin typeface="Times New Roman" pitchFamily="18" charset="0"/>
              <a:cs typeface="Times New Roman" pitchFamily="18" charset="0"/>
            </a:endParaRPr>
          </a:p>
        </p:txBody>
      </p:sp>
      <p:sp>
        <p:nvSpPr>
          <p:cNvPr id="8" name="5-Point Star 7"/>
          <p:cNvSpPr/>
          <p:nvPr/>
        </p:nvSpPr>
        <p:spPr>
          <a:xfrm>
            <a:off x="489261" y="2839215"/>
            <a:ext cx="482339" cy="4950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solidFill>
                <a:schemeClr val="tx1"/>
              </a:solidFill>
            </a:endParaRPr>
          </a:p>
        </p:txBody>
      </p:sp>
    </p:spTree>
    <p:extLst>
      <p:ext uri="{BB962C8B-B14F-4D97-AF65-F5344CB8AC3E}">
        <p14:creationId xmlns:p14="http://schemas.microsoft.com/office/powerpoint/2010/main" val="446056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4"/>
            <a:ext cx="9139767"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4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err="1" smtClean="0"/>
              <a:t>Bông</a:t>
            </a:r>
            <a:r>
              <a:rPr lang="en-US" dirty="0" smtClean="0"/>
              <a:t> </a:t>
            </a:r>
            <a:r>
              <a:rPr lang="en-US" dirty="0" err="1" smtClean="0"/>
              <a:t>hoa</a:t>
            </a:r>
            <a:r>
              <a:rPr lang="en-US" dirty="0" smtClean="0"/>
              <a:t> 1 </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6632"/>
            <a:ext cx="1431147" cy="1273721"/>
          </a:xfrm>
          <a:prstGeom prst="rect">
            <a:avLst/>
          </a:prstGeom>
        </p:spPr>
      </p:pic>
      <p:sp>
        <p:nvSpPr>
          <p:cNvPr id="6" name="TextBox 5"/>
          <p:cNvSpPr txBox="1"/>
          <p:nvPr/>
        </p:nvSpPr>
        <p:spPr>
          <a:xfrm>
            <a:off x="539552" y="1484784"/>
            <a:ext cx="7272808" cy="1384995"/>
          </a:xfrm>
          <a:prstGeom prst="rect">
            <a:avLst/>
          </a:prstGeom>
          <a:noFill/>
        </p:spPr>
        <p:txBody>
          <a:bodyPr wrap="square" rtlCol="0">
            <a:spAutoFit/>
          </a:bodyPr>
          <a:lstStyle/>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thẻ</a:t>
            </a:r>
            <a:r>
              <a:rPr lang="en-US" sz="2800" dirty="0" smtClean="0">
                <a:latin typeface="Times New Roman" pitchFamily="18" charset="0"/>
                <a:cs typeface="Times New Roman" pitchFamily="18" charset="0"/>
              </a:rPr>
              <a:t> Insert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Picture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210" y="1484784"/>
            <a:ext cx="720080" cy="625935"/>
          </a:xfrm>
          <a:prstGeom prst="rect">
            <a:avLst/>
          </a:prstGeom>
        </p:spPr>
      </p:pic>
      <p:sp>
        <p:nvSpPr>
          <p:cNvPr id="8" name="TextBox 7"/>
          <p:cNvSpPr txBox="1"/>
          <p:nvPr/>
        </p:nvSpPr>
        <p:spPr>
          <a:xfrm>
            <a:off x="611560" y="3212976"/>
            <a:ext cx="7920880" cy="2031325"/>
          </a:xfrm>
          <a:prstGeom prst="rect">
            <a:avLst/>
          </a:prstGeom>
          <a:noFill/>
        </p:spPr>
        <p:txBody>
          <a:bodyPr wrap="square" rtlCol="0">
            <a:spAutoFit/>
          </a:bodyPr>
          <a:lstStyle/>
          <a:p>
            <a:pPr>
              <a:lnSpc>
                <a:spcPct val="150000"/>
              </a:lnSpc>
            </a:pPr>
            <a:r>
              <a:rPr lang="en-US" sz="2800" b="1" u="sng" dirty="0" err="1" smtClean="0">
                <a:solidFill>
                  <a:srgbClr val="FF0000"/>
                </a:solidFill>
                <a:latin typeface="Times New Roman" pitchFamily="18" charset="0"/>
                <a:cs typeface="Times New Roman" pitchFamily="18" charset="0"/>
              </a:rPr>
              <a:t>Đáp</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án</a:t>
            </a:r>
            <a:r>
              <a:rPr lang="en-US" sz="2800" b="1" u="sng"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thẻ</a:t>
            </a:r>
            <a:r>
              <a:rPr lang="en-US" sz="2800" dirty="0">
                <a:latin typeface="Times New Roman" pitchFamily="18" charset="0"/>
                <a:cs typeface="Times New Roman" pitchFamily="18" charset="0"/>
              </a:rPr>
              <a:t> Insert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Picture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743" y="3739169"/>
            <a:ext cx="720080" cy="625935"/>
          </a:xfrm>
          <a:prstGeom prst="rect">
            <a:avLst/>
          </a:prstGeom>
        </p:spPr>
      </p:pic>
      <p:pic>
        <p:nvPicPr>
          <p:cNvPr id="11" name="Content Placeholder 3">
            <a:hlinkClick r:id="rId4"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823" y="5539834"/>
            <a:ext cx="1431147" cy="1273721"/>
          </a:xfrm>
          <a:prstGeom prst="rect">
            <a:avLst/>
          </a:prstGeom>
        </p:spPr>
      </p:pic>
    </p:spTree>
    <p:extLst>
      <p:ext uri="{BB962C8B-B14F-4D97-AF65-F5344CB8AC3E}">
        <p14:creationId xmlns:p14="http://schemas.microsoft.com/office/powerpoint/2010/main" val="26979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err="1" smtClean="0"/>
              <a:t>Bông</a:t>
            </a:r>
            <a:r>
              <a:rPr lang="en-US" dirty="0" smtClean="0"/>
              <a:t> </a:t>
            </a:r>
            <a:r>
              <a:rPr lang="en-US" dirty="0" err="1" smtClean="0"/>
              <a:t>hoa</a:t>
            </a:r>
            <a:r>
              <a:rPr lang="en-US" dirty="0" smtClean="0"/>
              <a:t> 2 </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6632"/>
            <a:ext cx="1431147" cy="1273721"/>
          </a:xfrm>
          <a:prstGeom prst="rect">
            <a:avLst/>
          </a:prstGeom>
        </p:spPr>
      </p:pic>
      <p:sp>
        <p:nvSpPr>
          <p:cNvPr id="6" name="TextBox 5"/>
          <p:cNvSpPr txBox="1"/>
          <p:nvPr/>
        </p:nvSpPr>
        <p:spPr>
          <a:xfrm>
            <a:off x="539552" y="2364192"/>
            <a:ext cx="7272808" cy="661207"/>
          </a:xfrm>
          <a:prstGeom prst="rect">
            <a:avLst/>
          </a:prstGeom>
          <a:noFill/>
        </p:spPr>
        <p:txBody>
          <a:bodyPr wrap="square" rtlCol="0">
            <a:spAutoFit/>
          </a:bodyPr>
          <a:lstStyle/>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611560" y="3501008"/>
            <a:ext cx="7920880" cy="1384995"/>
          </a:xfrm>
          <a:prstGeom prst="rect">
            <a:avLst/>
          </a:prstGeom>
          <a:noFill/>
        </p:spPr>
        <p:txBody>
          <a:bodyPr wrap="square" rtlCol="0">
            <a:spAutoFit/>
          </a:bodyPr>
          <a:lstStyle/>
          <a:p>
            <a:pPr>
              <a:lnSpc>
                <a:spcPct val="150000"/>
              </a:lnSpc>
            </a:pPr>
            <a:r>
              <a:rPr lang="en-US" sz="2800" b="1" u="sng" dirty="0" err="1" smtClean="0">
                <a:solidFill>
                  <a:srgbClr val="FF0000"/>
                </a:solidFill>
                <a:latin typeface="Times New Roman" pitchFamily="18" charset="0"/>
                <a:cs typeface="Times New Roman" pitchFamily="18" charset="0"/>
              </a:rPr>
              <a:t>Đáp</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án</a:t>
            </a:r>
            <a:r>
              <a:rPr lang="en-US" sz="2800" b="1" u="sng"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p>
          <a:p>
            <a:pPr>
              <a:lnSpc>
                <a:spcPct val="15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lệnh</a:t>
            </a:r>
            <a:r>
              <a:rPr lang="en-US" sz="2800" dirty="0" smtClean="0">
                <a:latin typeface="Times New Roman" pitchFamily="18" charset="0"/>
                <a:cs typeface="Times New Roman" pitchFamily="18" charset="0"/>
              </a:rPr>
              <a:t> Table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165505"/>
            <a:ext cx="776117" cy="759439"/>
          </a:xfrm>
          <a:prstGeom prst="rect">
            <a:avLst/>
          </a:prstGeom>
        </p:spPr>
      </p:pic>
      <p:pic>
        <p:nvPicPr>
          <p:cNvPr id="10" name="Content Placeholder 3">
            <a:hlinkClick r:id="rId4"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585" y="5537101"/>
            <a:ext cx="1431147" cy="1273721"/>
          </a:xfrm>
          <a:prstGeom prst="rect">
            <a:avLst/>
          </a:prstGeom>
        </p:spPr>
      </p:pic>
    </p:spTree>
    <p:extLst>
      <p:ext uri="{BB962C8B-B14F-4D97-AF65-F5344CB8AC3E}">
        <p14:creationId xmlns:p14="http://schemas.microsoft.com/office/powerpoint/2010/main" val="1963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err="1" smtClean="0"/>
              <a:t>Bông</a:t>
            </a:r>
            <a:r>
              <a:rPr lang="en-US" dirty="0" smtClean="0"/>
              <a:t> </a:t>
            </a:r>
            <a:r>
              <a:rPr lang="en-US" dirty="0" err="1" smtClean="0"/>
              <a:t>hoa</a:t>
            </a:r>
            <a:r>
              <a:rPr lang="en-US" dirty="0" smtClean="0"/>
              <a:t> 3 </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56176" y="67047"/>
            <a:ext cx="1431147" cy="1273721"/>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16632"/>
            <a:ext cx="1431147" cy="1273721"/>
          </a:xfrm>
          <a:prstGeom prst="rect">
            <a:avLst/>
          </a:prstGeom>
        </p:spPr>
      </p:pic>
      <p:sp>
        <p:nvSpPr>
          <p:cNvPr id="7" name="Rectangle 6"/>
          <p:cNvSpPr/>
          <p:nvPr/>
        </p:nvSpPr>
        <p:spPr>
          <a:xfrm>
            <a:off x="683568" y="2332036"/>
            <a:ext cx="7992888" cy="3041180"/>
          </a:xfrm>
          <a:prstGeom prst="rect">
            <a:avLst/>
          </a:prstGeom>
          <a:noFill/>
        </p:spPr>
        <p:txBody>
          <a:bodyPr wrap="none" lIns="91440" tIns="45720" rIns="91440" bIns="45720">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Chúc</a:t>
            </a:r>
            <a:r>
              <a:rPr lang="en-US" sz="8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80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mừng</a:t>
            </a:r>
            <a:r>
              <a:rPr lang="en-US" sz="8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80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r>
              <a:rPr lang="en-US" sz="8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8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3" y="3032692"/>
            <a:ext cx="4558746" cy="3132612"/>
          </a:xfrm>
          <a:prstGeom prst="rect">
            <a:avLst/>
          </a:prstGeom>
        </p:spPr>
      </p:pic>
      <p:pic>
        <p:nvPicPr>
          <p:cNvPr id="10" name="Content Placeholder 3">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5539655"/>
            <a:ext cx="1431147" cy="1273721"/>
          </a:xfrm>
          <a:prstGeom prst="rect">
            <a:avLst/>
          </a:prstGeom>
        </p:spPr>
      </p:pic>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 y="5528443"/>
            <a:ext cx="1431147" cy="1273721"/>
          </a:xfrm>
          <a:prstGeom prst="rect">
            <a:avLst/>
          </a:prstGeom>
        </p:spPr>
      </p:pic>
    </p:spTree>
    <p:extLst>
      <p:ext uri="{BB962C8B-B14F-4D97-AF65-F5344CB8AC3E}">
        <p14:creationId xmlns:p14="http://schemas.microsoft.com/office/powerpoint/2010/main" val="118144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vol="87000">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err="1" smtClean="0"/>
              <a:t>Bông</a:t>
            </a:r>
            <a:r>
              <a:rPr lang="en-US" dirty="0" smtClean="0"/>
              <a:t> </a:t>
            </a:r>
            <a:r>
              <a:rPr lang="en-US" dirty="0" err="1" smtClean="0"/>
              <a:t>hoa</a:t>
            </a:r>
            <a:r>
              <a:rPr lang="en-US" dirty="0" smtClean="0"/>
              <a:t> 4 </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6632"/>
            <a:ext cx="1431147" cy="1273721"/>
          </a:xfrm>
          <a:prstGeom prst="rect">
            <a:avLst/>
          </a:prstGeom>
        </p:spPr>
      </p:pic>
      <p:sp>
        <p:nvSpPr>
          <p:cNvPr id="6" name="TextBox 5"/>
          <p:cNvSpPr txBox="1"/>
          <p:nvPr/>
        </p:nvSpPr>
        <p:spPr>
          <a:xfrm>
            <a:off x="539552" y="1898248"/>
            <a:ext cx="7272808" cy="2677656"/>
          </a:xfrm>
          <a:prstGeom prst="rect">
            <a:avLst/>
          </a:prstGeom>
          <a:noFill/>
        </p:spPr>
        <p:txBody>
          <a:bodyPr wrap="square" rtlCol="0">
            <a:spAutoFit/>
          </a:bodyPr>
          <a:lstStyle/>
          <a:p>
            <a:pPr>
              <a:lnSpc>
                <a:spcPct val="150000"/>
              </a:lnSpc>
            </a:pPr>
            <a:r>
              <a:rPr lang="vi-VN" sz="2800" dirty="0" smtClean="0">
                <a:latin typeface="Times New Roman" pitchFamily="18" charset="0"/>
                <a:cs typeface="Times New Roman" pitchFamily="18" charset="0"/>
              </a:rPr>
              <a:t>          Nút lệnh              dùng để làm gì?</a:t>
            </a:r>
          </a:p>
          <a:p>
            <a:pPr>
              <a:lnSpc>
                <a:spcPct val="150000"/>
              </a:lnSpc>
            </a:pPr>
            <a:r>
              <a:rPr lang="vi-VN" sz="2800" dirty="0" smtClean="0">
                <a:latin typeface="Times New Roman" pitchFamily="18" charset="0"/>
                <a:cs typeface="Times New Roman" pitchFamily="18" charset="0"/>
              </a:rPr>
              <a:t>A: Sao văn bản khi sao chép</a:t>
            </a:r>
          </a:p>
          <a:p>
            <a:pPr>
              <a:lnSpc>
                <a:spcPct val="150000"/>
              </a:lnSpc>
            </a:pPr>
            <a:r>
              <a:rPr lang="vi-VN" sz="2800" dirty="0" smtClean="0">
                <a:latin typeface="Times New Roman" pitchFamily="18" charset="0"/>
                <a:cs typeface="Times New Roman" pitchFamily="18" charset="0"/>
              </a:rPr>
              <a:t>B: Dán văn bản khi sao chép </a:t>
            </a:r>
          </a:p>
          <a:p>
            <a:pPr>
              <a:lnSpc>
                <a:spcPct val="150000"/>
              </a:lnSpc>
            </a:pPr>
            <a:r>
              <a:rPr lang="vi-VN" sz="2800" dirty="0" smtClean="0">
                <a:latin typeface="Times New Roman" pitchFamily="18" charset="0"/>
                <a:cs typeface="Times New Roman" pitchFamily="18" charset="0"/>
              </a:rPr>
              <a:t>C: Chèn hình khối vào văn bản.</a:t>
            </a:r>
            <a:endParaRPr lang="vi-VN" sz="2800" dirty="0">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628800"/>
            <a:ext cx="792088" cy="813859"/>
          </a:xfrm>
          <a:prstGeom prst="rect">
            <a:avLst/>
          </a:prstGeom>
        </p:spPr>
      </p:pic>
      <p:pic>
        <p:nvPicPr>
          <p:cNvPr id="11" name="Content Placeholder 3">
            <a:hlinkClick r:id="rId4"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357" y="5537102"/>
            <a:ext cx="1431147" cy="1273721"/>
          </a:xfrm>
          <a:prstGeom prst="rect">
            <a:avLst/>
          </a:prstGeom>
        </p:spPr>
      </p:pic>
      <p:sp>
        <p:nvSpPr>
          <p:cNvPr id="3" name="Oval 2"/>
          <p:cNvSpPr/>
          <p:nvPr/>
        </p:nvSpPr>
        <p:spPr>
          <a:xfrm>
            <a:off x="395536" y="3309084"/>
            <a:ext cx="648072" cy="623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0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58" y="-27384"/>
            <a:ext cx="9087346" cy="688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051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WordArt 6"/>
          <p:cNvSpPr>
            <a:spLocks noChangeArrowheads="1" noChangeShapeType="1" noTextEdit="1"/>
          </p:cNvSpPr>
          <p:nvPr/>
        </p:nvSpPr>
        <p:spPr bwMode="auto">
          <a:xfrm>
            <a:off x="563563" y="1981200"/>
            <a:ext cx="7772400" cy="16764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rgbClr val="009900"/>
                  </a:solidFill>
                  <a:round/>
                  <a:headEnd/>
                  <a:tailEnd/>
                </a:ln>
                <a:solidFill>
                  <a:srgbClr val="008000"/>
                </a:solidFill>
                <a:effectLst>
                  <a:outerShdw dist="53882" dir="2700000" algn="ctr" rotWithShape="0">
                    <a:srgbClr val="C0C0C0">
                      <a:alpha val="79999"/>
                    </a:srgbClr>
                  </a:outerShdw>
                </a:effectLst>
                <a:latin typeface="Times New Roman"/>
                <a:cs typeface="Times New Roman"/>
              </a:rPr>
              <a:t>Bài 6: Luyện tập tổng hợp ( tiết 2)</a:t>
            </a:r>
          </a:p>
        </p:txBody>
      </p:sp>
      <p:pic>
        <p:nvPicPr>
          <p:cNvPr id="39940" name="Picture 25"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87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6"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0"/>
            <a:ext cx="11287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6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arn(inHorizontal)">
                                      <p:cBhvr>
                                        <p:cTn id="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9600" y="1525588"/>
            <a:ext cx="9036050" cy="1916112"/>
            <a:chOff x="53641" y="1143000"/>
            <a:chExt cx="9036718" cy="1747837"/>
          </a:xfrm>
        </p:grpSpPr>
        <p:sp>
          <p:nvSpPr>
            <p:cNvPr id="5" name="Rectangle 4"/>
            <p:cNvSpPr/>
            <p:nvPr/>
          </p:nvSpPr>
          <p:spPr>
            <a:xfrm>
              <a:off x="53641" y="1467693"/>
              <a:ext cx="9036718" cy="135174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30"/>
            <p:cNvSpPr/>
            <p:nvPr/>
          </p:nvSpPr>
          <p:spPr>
            <a:xfrm>
              <a:off x="1633321" y="1143000"/>
              <a:ext cx="1711452" cy="196939"/>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31"/>
            <p:cNvSpPr/>
            <p:nvPr/>
          </p:nvSpPr>
          <p:spPr>
            <a:xfrm flipV="1">
              <a:off x="1633321" y="2693898"/>
              <a:ext cx="1711452" cy="196939"/>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32"/>
            <p:cNvSpPr/>
            <p:nvPr/>
          </p:nvSpPr>
          <p:spPr>
            <a:xfrm>
              <a:off x="1142747" y="1144448"/>
              <a:ext cx="2292519" cy="174638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696969"/>
                </a:gs>
                <a:gs pos="7100">
                  <a:srgbClr val="5D5D5D"/>
                </a:gs>
                <a:gs pos="0">
                  <a:srgbClr val="787878"/>
                </a:gs>
                <a:gs pos="70434">
                  <a:srgbClr val="787878"/>
                </a:gs>
                <a:gs pos="89600">
                  <a:srgbClr val="A0A0A0">
                    <a:lumMod val="95000"/>
                    <a:lumOff val="5000"/>
                  </a:srgbClr>
                </a:gs>
                <a:gs pos="100000">
                  <a:srgbClr val="8C8C8C"/>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0979" name="TextBox 33"/>
            <p:cNvSpPr txBox="1">
              <a:spLocks noChangeArrowheads="1"/>
            </p:cNvSpPr>
            <p:nvPr/>
          </p:nvSpPr>
          <p:spPr bwMode="auto">
            <a:xfrm>
              <a:off x="990600" y="1760537"/>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r>
                <a:rPr lang="en-US" altLang="en-US" sz="2800" b="1">
                  <a:solidFill>
                    <a:srgbClr val="FFFFFF"/>
                  </a:solidFill>
                  <a:latin typeface="Times New Roman" pitchFamily="18" charset="0"/>
                  <a:cs typeface="Times New Roman" pitchFamily="18" charset="0"/>
                </a:rPr>
                <a:t>Hoạt động 1</a:t>
              </a:r>
            </a:p>
          </p:txBody>
        </p:sp>
        <p:sp>
          <p:nvSpPr>
            <p:cNvPr id="40980" name="Rectangle 34"/>
            <p:cNvSpPr>
              <a:spLocks noChangeArrowheads="1"/>
            </p:cNvSpPr>
            <p:nvPr/>
          </p:nvSpPr>
          <p:spPr bwMode="auto">
            <a:xfrm>
              <a:off x="3941763" y="1916112"/>
              <a:ext cx="4364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eaLnBrk="1" hangingPunct="1">
                <a:spcBef>
                  <a:spcPct val="0"/>
                </a:spcBef>
                <a:buFont typeface="Wingdings" pitchFamily="2" charset="2"/>
                <a:buChar char="Ø"/>
              </a:pPr>
              <a:r>
                <a:rPr lang="en-US" altLang="en-US" sz="2800" b="1">
                  <a:solidFill>
                    <a:srgbClr val="404040"/>
                  </a:solidFill>
                  <a:latin typeface="Times New Roman" pitchFamily="18" charset="0"/>
                  <a:cs typeface="Times New Roman" pitchFamily="18" charset="0"/>
                </a:rPr>
                <a:t>ÔN LẠI KIẾN THỨC</a:t>
              </a:r>
            </a:p>
          </p:txBody>
        </p:sp>
      </p:grpSp>
      <p:grpSp>
        <p:nvGrpSpPr>
          <p:cNvPr id="3" name="Group 2"/>
          <p:cNvGrpSpPr>
            <a:grpSpLocks/>
          </p:cNvGrpSpPr>
          <p:nvPr/>
        </p:nvGrpSpPr>
        <p:grpSpPr bwMode="auto">
          <a:xfrm>
            <a:off x="-609600" y="3895725"/>
            <a:ext cx="9036050" cy="2014538"/>
            <a:chOff x="15541" y="3038475"/>
            <a:chExt cx="9036718" cy="1747837"/>
          </a:xfrm>
        </p:grpSpPr>
        <p:sp>
          <p:nvSpPr>
            <p:cNvPr id="6" name="Rectangle 5"/>
            <p:cNvSpPr/>
            <p:nvPr/>
          </p:nvSpPr>
          <p:spPr>
            <a:xfrm>
              <a:off x="15541" y="3380883"/>
              <a:ext cx="9036718" cy="135174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Freeform 9"/>
            <p:cNvSpPr/>
            <p:nvPr/>
          </p:nvSpPr>
          <p:spPr>
            <a:xfrm>
              <a:off x="1633324" y="3038475"/>
              <a:ext cx="1711452" cy="198336"/>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reeform 10"/>
            <p:cNvSpPr/>
            <p:nvPr/>
          </p:nvSpPr>
          <p:spPr>
            <a:xfrm flipV="1">
              <a:off x="1633324" y="4587976"/>
              <a:ext cx="1711452" cy="198336"/>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Freeform 11"/>
            <p:cNvSpPr/>
            <p:nvPr/>
          </p:nvSpPr>
          <p:spPr>
            <a:xfrm>
              <a:off x="990338" y="3038475"/>
              <a:ext cx="2292519"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dirty="0">
                <a:solidFill>
                  <a:prstClr val="white"/>
                </a:solidFill>
                <a:latin typeface="Times New Roman" pitchFamily="18" charset="0"/>
                <a:cs typeface="Times New Roman" pitchFamily="18" charset="0"/>
              </a:endParaRPr>
            </a:p>
          </p:txBody>
        </p:sp>
        <p:sp>
          <p:nvSpPr>
            <p:cNvPr id="40971" name="TextBox 13"/>
            <p:cNvSpPr txBox="1">
              <a:spLocks noChangeArrowheads="1"/>
            </p:cNvSpPr>
            <p:nvPr/>
          </p:nvSpPr>
          <p:spPr bwMode="auto">
            <a:xfrm>
              <a:off x="990600" y="3675062"/>
              <a:ext cx="2125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r>
                <a:rPr lang="en-US" altLang="en-US" sz="2800" b="1">
                  <a:solidFill>
                    <a:srgbClr val="FFFFFF"/>
                  </a:solidFill>
                  <a:latin typeface="Times New Roman" pitchFamily="18" charset="0"/>
                  <a:cs typeface="Times New Roman" pitchFamily="18" charset="0"/>
                </a:rPr>
                <a:t>Hoạt động 2</a:t>
              </a:r>
            </a:p>
          </p:txBody>
        </p:sp>
        <p:sp>
          <p:nvSpPr>
            <p:cNvPr id="40972" name="Rectangle 35"/>
            <p:cNvSpPr>
              <a:spLocks noChangeArrowheads="1"/>
            </p:cNvSpPr>
            <p:nvPr/>
          </p:nvSpPr>
          <p:spPr bwMode="auto">
            <a:xfrm>
              <a:off x="3941763" y="3760787"/>
              <a:ext cx="4364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eaLnBrk="1" hangingPunct="1">
                <a:spcBef>
                  <a:spcPct val="0"/>
                </a:spcBef>
                <a:buFont typeface="Wingdings" pitchFamily="2" charset="2"/>
                <a:buChar char="Ø"/>
              </a:pPr>
              <a:r>
                <a:rPr lang="en-US" altLang="en-US" sz="2800" b="1">
                  <a:solidFill>
                    <a:srgbClr val="935F0B"/>
                  </a:solidFill>
                  <a:latin typeface="Times New Roman" pitchFamily="18" charset="0"/>
                  <a:cs typeface="Times New Roman" pitchFamily="18" charset="0"/>
                </a:rPr>
                <a:t>THỰC HÀNH</a:t>
              </a:r>
            </a:p>
          </p:txBody>
        </p:sp>
      </p:grpSp>
      <p:sp>
        <p:nvSpPr>
          <p:cNvPr id="40964" name="TextBox 17"/>
          <p:cNvSpPr txBox="1">
            <a:spLocks noChangeArrowheads="1"/>
          </p:cNvSpPr>
          <p:nvPr/>
        </p:nvSpPr>
        <p:spPr bwMode="auto">
          <a:xfrm>
            <a:off x="1143000" y="398463"/>
            <a:ext cx="6629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4400" b="1">
                <a:solidFill>
                  <a:srgbClr val="FF0000"/>
                </a:solidFill>
                <a:latin typeface="Times New Roman" pitchFamily="18" charset="0"/>
                <a:cs typeface="Times New Roman" pitchFamily="18" charset="0"/>
              </a:rPr>
              <a:t>NỘI DUNG</a:t>
            </a:r>
          </a:p>
        </p:txBody>
      </p:sp>
    </p:spTree>
    <p:extLst>
      <p:ext uri="{BB962C8B-B14F-4D97-AF65-F5344CB8AC3E}">
        <p14:creationId xmlns:p14="http://schemas.microsoft.com/office/powerpoint/2010/main" val="1300911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HANHLIEM\Pictures\ZYCAIL49IYCAAOV1G9CAVM9P1KCAAAA956CAWXOLA5CA2PUUEKCAMX21J5CAT3K26BCA9DFBWNCAPZ1EY6CA1YOG1VCA99M004CASXPA9JCA4JRYL6CAG3NTDQCA0CSTLICAB4E02CCA3GZIFECAJQOUF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4349" y="1448812"/>
            <a:ext cx="5572163"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TRÒ CHƠI </a:t>
            </a:r>
          </a:p>
          <a:p>
            <a:pPr algn="ctr">
              <a:defRPr/>
            </a:pPr>
            <a:r>
              <a:rPr lang="en-US" sz="48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Bông</a:t>
            </a:r>
            <a:r>
              <a:rPr 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 </a:t>
            </a:r>
            <a:r>
              <a:rPr lang="en-US" sz="48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hoa</a:t>
            </a:r>
            <a:r>
              <a:rPr 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 may </a:t>
            </a:r>
            <a:r>
              <a:rPr lang="en-US" sz="48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mắn</a:t>
            </a:r>
            <a:r>
              <a:rPr 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rPr>
              <a:t> </a:t>
            </a:r>
            <a:endParaRPr 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cs typeface="Arial" charset="0"/>
            </a:endParaRPr>
          </a:p>
        </p:txBody>
      </p:sp>
      <p:pic>
        <p:nvPicPr>
          <p:cNvPr id="26628" name="Picture 3" descr="sunflowers_wav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14562" y="3140968"/>
            <a:ext cx="23574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0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4000" fill="hold" nodeType="afterEffect">
                                  <p:stCondLst>
                                    <p:cond delay="0"/>
                                  </p:stCondLst>
                                  <p:iterate type="lt">
                                    <p:tmPct val="10000"/>
                                  </p:iterate>
                                  <p:childTnLst>
                                    <p:set>
                                      <p:cBhvr override="childStyle">
                                        <p:cTn id="6" dur="250" autoRev="1" fill="hold"/>
                                        <p:tgtEl>
                                          <p:spTgt spid="5">
                                            <p:txEl>
                                              <p:pRg st="0" end="0"/>
                                            </p:txEl>
                                          </p:spTgt>
                                        </p:tgtEl>
                                        <p:attrNameLst>
                                          <p:attrName>style.color</p:attrName>
                                        </p:attrNameLst>
                                      </p:cBhvr>
                                      <p:to>
                                        <p:clrVal>
                                          <a:schemeClr val="hlink"/>
                                        </p:clrVal>
                                      </p:to>
                                    </p:set>
                                    <p:set>
                                      <p:cBhvr>
                                        <p:cTn id="7" dur="250" autoRev="1" fill="hold"/>
                                        <p:tgtEl>
                                          <p:spTgt spid="5">
                                            <p:txEl>
                                              <p:pRg st="0" end="0"/>
                                            </p:txEl>
                                          </p:spTgt>
                                        </p:tgtEl>
                                        <p:attrNameLst>
                                          <p:attrName>fillcolor</p:attrName>
                                        </p:attrNameLst>
                                      </p:cBhvr>
                                      <p:to>
                                        <p:clrVal>
                                          <a:schemeClr val="hlink"/>
                                        </p:clrVal>
                                      </p:to>
                                    </p:set>
                                    <p:set>
                                      <p:cBhvr>
                                        <p:cTn id="8" dur="250" autoRev="1" fill="hold"/>
                                        <p:tgtEl>
                                          <p:spTgt spid="5">
                                            <p:txEl>
                                              <p:pRg st="0" end="0"/>
                                            </p:txEl>
                                          </p:spTgt>
                                        </p:tgtEl>
                                        <p:attrNameLst>
                                          <p:attrName>fill.type</p:attrName>
                                        </p:attrNameLst>
                                      </p:cBhvr>
                                      <p:to>
                                        <p:strVal val="solid"/>
                                      </p:to>
                                    </p:set>
                                  </p:childTnLst>
                                </p:cTn>
                              </p:par>
                            </p:childTnLst>
                          </p:cTn>
                        </p:par>
                        <p:par>
                          <p:cTn id="9" fill="hold">
                            <p:stCondLst>
                              <p:cond delay="3200"/>
                            </p:stCondLst>
                            <p:childTnLst>
                              <p:par>
                                <p:cTn id="10" presetID="20" presetClass="emph" presetSubtype="0" repeatCount="4000" fill="hold" nodeType="afterEffect">
                                  <p:stCondLst>
                                    <p:cond delay="0"/>
                                  </p:stCondLst>
                                  <p:iterate type="lt">
                                    <p:tmPct val="10000"/>
                                  </p:iterate>
                                  <p:childTnLst>
                                    <p:set>
                                      <p:cBhvr override="childStyle">
                                        <p:cTn id="11" dur="250" autoRev="1" fill="hold"/>
                                        <p:tgtEl>
                                          <p:spTgt spid="5">
                                            <p:txEl>
                                              <p:pRg st="1" end="1"/>
                                            </p:txEl>
                                          </p:spTgt>
                                        </p:tgtEl>
                                        <p:attrNameLst>
                                          <p:attrName>style.color</p:attrName>
                                        </p:attrNameLst>
                                      </p:cBhvr>
                                      <p:to>
                                        <p:clrVal>
                                          <a:schemeClr val="hlink"/>
                                        </p:clrVal>
                                      </p:to>
                                    </p:set>
                                    <p:set>
                                      <p:cBhvr>
                                        <p:cTn id="12" dur="250" autoRev="1" fill="hold"/>
                                        <p:tgtEl>
                                          <p:spTgt spid="5">
                                            <p:txEl>
                                              <p:pRg st="1" end="1"/>
                                            </p:txEl>
                                          </p:spTgt>
                                        </p:tgtEl>
                                        <p:attrNameLst>
                                          <p:attrName>fillcolor</p:attrName>
                                        </p:attrNameLst>
                                      </p:cBhvr>
                                      <p:to>
                                        <p:clrVal>
                                          <a:schemeClr val="hlink"/>
                                        </p:clrVal>
                                      </p:to>
                                    </p:set>
                                    <p:set>
                                      <p:cBhvr>
                                        <p:cTn id="13" dur="250" autoRev="1"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143000"/>
            <a:ext cx="9124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0" y="1295400"/>
            <a:ext cx="5638800" cy="609600"/>
          </a:xfrm>
          <a:prstGeom prst="rect">
            <a:avLst/>
          </a:prstGeom>
        </p:spPr>
        <p:txBody>
          <a:bodyPr anchor="ctr">
            <a:normAutofit fontScale="97500"/>
          </a:bodyPr>
          <a:lstStyle/>
          <a:p>
            <a:pPr algn="ctr" eaLnBrk="1" fontAlgn="auto" hangingPunct="1">
              <a:spcAft>
                <a:spcPts val="0"/>
              </a:spcAft>
              <a:defRPr/>
            </a:pPr>
            <a:r>
              <a:rPr lang="en-US" sz="2800" b="1" dirty="0">
                <a:solidFill>
                  <a:srgbClr val="002060"/>
                </a:solidFill>
                <a:latin typeface="Times New Roman" pitchFamily="18" charset="0"/>
                <a:cs typeface="Times New Roman" pitchFamily="18" charset="0"/>
              </a:rPr>
              <a:t>1. </a:t>
            </a:r>
            <a:r>
              <a:rPr lang="en-US" sz="2800" b="1" dirty="0" err="1">
                <a:solidFill>
                  <a:srgbClr val="002060"/>
                </a:solidFill>
                <a:latin typeface="Times New Roman" pitchFamily="18" charset="0"/>
                <a:cs typeface="Times New Roman" pitchFamily="18" charset="0"/>
              </a:rPr>
              <a:t>Hoạt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động</a:t>
            </a:r>
            <a:r>
              <a:rPr lang="en-US" sz="2800" b="1" dirty="0">
                <a:solidFill>
                  <a:srgbClr val="002060"/>
                </a:solidFill>
                <a:latin typeface="Times New Roman" pitchFamily="18" charset="0"/>
                <a:cs typeface="Times New Roman" pitchFamily="18" charset="0"/>
              </a:rPr>
              <a:t> 1: </a:t>
            </a:r>
            <a:r>
              <a:rPr lang="en-US" sz="2800" b="1" dirty="0" err="1">
                <a:solidFill>
                  <a:srgbClr val="002060"/>
                </a:solidFill>
                <a:latin typeface="Times New Roman" pitchFamily="18" charset="0"/>
                <a:cs typeface="Times New Roman" pitchFamily="18" charset="0"/>
              </a:rPr>
              <a:t>Ôn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kiến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p>
        </p:txBody>
      </p:sp>
      <p:sp>
        <p:nvSpPr>
          <p:cNvPr id="12" name="Rectangle 11"/>
          <p:cNvSpPr/>
          <p:nvPr>
            <p:custDataLst>
              <p:tags r:id="rId1"/>
            </p:custDataLst>
          </p:nvPr>
        </p:nvSpPr>
        <p:spPr>
          <a:xfrm rot="368000">
            <a:off x="838354" y="2221146"/>
            <a:ext cx="7448242" cy="1938992"/>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60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60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sp>
        <p:nvSpPr>
          <p:cNvPr id="41989" name="AutoShape 15"/>
          <p:cNvSpPr>
            <a:spLocks noChangeArrowheads="1"/>
          </p:cNvSpPr>
          <p:nvPr/>
        </p:nvSpPr>
        <p:spPr bwMode="auto">
          <a:xfrm>
            <a:off x="0" y="0"/>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a:solidFill>
                  <a:srgbClr val="FF0000"/>
                </a:solidFill>
                <a:latin typeface="Times New Roman" pitchFamily="18" charset="0"/>
                <a:cs typeface="Times New Roman" pitchFamily="18" charset="0"/>
              </a:rPr>
              <a:t>Bài 6: Luyện tập tổng hợp ( tiết 2)</a:t>
            </a:r>
          </a:p>
        </p:txBody>
      </p:sp>
    </p:spTree>
    <p:extLst>
      <p:ext uri="{BB962C8B-B14F-4D97-AF65-F5344CB8AC3E}">
        <p14:creationId xmlns:p14="http://schemas.microsoft.com/office/powerpoint/2010/main" val="2440063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4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04800" y="1295400"/>
            <a:ext cx="4038600" cy="669925"/>
          </a:xfrm>
          <a:prstGeom prst="rect">
            <a:avLst/>
          </a:prstGeom>
        </p:spPr>
        <p:txBody>
          <a:bodyPr anchor="ctr">
            <a:normAutofit fontScale="90000"/>
          </a:bodyPr>
          <a:lstStyle/>
          <a:p>
            <a:pPr eaLnBrk="1" fontAlgn="auto" hangingPunct="1">
              <a:spcAft>
                <a:spcPts val="0"/>
              </a:spcAft>
              <a:defRPr/>
            </a:pPr>
            <a:r>
              <a:rPr lang="en-US" sz="2400" b="1" dirty="0">
                <a:solidFill>
                  <a:srgbClr val="002060"/>
                </a:solidFill>
                <a:latin typeface="Times New Roman" pitchFamily="18" charset="0"/>
                <a:cs typeface="Times New Roman" pitchFamily="18" charset="0"/>
              </a:rPr>
              <a:t>1. </a:t>
            </a:r>
            <a:r>
              <a:rPr lang="en-US" sz="2400" b="1" dirty="0" err="1">
                <a:solidFill>
                  <a:srgbClr val="002060"/>
                </a:solidFill>
                <a:latin typeface="Times New Roman" pitchFamily="18" charset="0"/>
                <a:cs typeface="Times New Roman" pitchFamily="18" charset="0"/>
              </a:rPr>
              <a:t>Hoạt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động</a:t>
            </a:r>
            <a:r>
              <a:rPr lang="en-US" sz="2400" b="1" dirty="0">
                <a:solidFill>
                  <a:srgbClr val="002060"/>
                </a:solidFill>
                <a:latin typeface="Times New Roman" pitchFamily="18" charset="0"/>
                <a:cs typeface="Times New Roman" pitchFamily="18" charset="0"/>
              </a:rPr>
              <a:t> 1: </a:t>
            </a:r>
            <a:r>
              <a:rPr lang="en-US" sz="2400" b="1" dirty="0" err="1">
                <a:solidFill>
                  <a:srgbClr val="002060"/>
                </a:solidFill>
                <a:latin typeface="Times New Roman" pitchFamily="18" charset="0"/>
                <a:cs typeface="Times New Roman" pitchFamily="18" charset="0"/>
              </a:rPr>
              <a:t>Ôn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kiến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thức</a:t>
            </a:r>
            <a:r>
              <a:rPr lang="en-US" sz="2400" b="1" dirty="0">
                <a:solidFill>
                  <a:srgbClr val="002060"/>
                </a:solidFill>
                <a:latin typeface="Times New Roman" pitchFamily="18" charset="0"/>
                <a:cs typeface="Times New Roman" pitchFamily="18" charset="0"/>
              </a:rPr>
              <a:t> </a:t>
            </a:r>
          </a:p>
        </p:txBody>
      </p:sp>
      <p:sp>
        <p:nvSpPr>
          <p:cNvPr id="8" name="AutoShape 27"/>
          <p:cNvSpPr>
            <a:spLocks noChangeArrowheads="1"/>
          </p:cNvSpPr>
          <p:nvPr/>
        </p:nvSpPr>
        <p:spPr bwMode="auto">
          <a:xfrm>
            <a:off x="4495800" y="1371600"/>
            <a:ext cx="4495800" cy="5486400"/>
          </a:xfrm>
          <a:prstGeom prst="verticalScroll">
            <a:avLst>
              <a:gd name="adj" fmla="val 12500"/>
            </a:avLst>
          </a:prstGeom>
          <a:solidFill>
            <a:schemeClr val="accent5">
              <a:lumMod val="40000"/>
              <a:lumOff val="60000"/>
            </a:schemeClr>
          </a:solidFill>
          <a:ln w="9525">
            <a:solidFill>
              <a:schemeClr val="tx1"/>
            </a:solidFill>
            <a:round/>
            <a:headEnd/>
            <a:tailEnd/>
          </a:ln>
        </p:spPr>
        <p:txBody>
          <a:bodyPr wrap="none" anchor="ctr"/>
          <a:lstStyle/>
          <a:p>
            <a:pPr algn="ctr" eaLnBrk="1" hangingPunct="1">
              <a:spcBef>
                <a:spcPct val="50000"/>
              </a:spcBef>
              <a:defRPr/>
            </a:pPr>
            <a:endParaRPr lang="vi-VN" sz="2800" b="1" dirty="0">
              <a:solidFill>
                <a:srgbClr val="660066"/>
              </a:solidFill>
              <a:latin typeface="Times New Roman" pitchFamily="18" charset="0"/>
              <a:cs typeface="Arial" charset="0"/>
            </a:endParaRPr>
          </a:p>
        </p:txBody>
      </p:sp>
      <p:sp>
        <p:nvSpPr>
          <p:cNvPr id="10" name="Text Box 8"/>
          <p:cNvSpPr txBox="1">
            <a:spLocks noChangeArrowheads="1"/>
          </p:cNvSpPr>
          <p:nvPr/>
        </p:nvSpPr>
        <p:spPr bwMode="auto">
          <a:xfrm>
            <a:off x="5486400" y="14097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b="1">
                <a:solidFill>
                  <a:srgbClr val="660066"/>
                </a:solidFill>
                <a:latin typeface="Times New Roman" pitchFamily="18" charset="0"/>
                <a:cs typeface="Times New Roman" pitchFamily="18" charset="0"/>
              </a:rPr>
              <a:t>Luật chơi</a:t>
            </a:r>
            <a:endParaRPr lang="vi-VN" altLang="en-US" sz="2400" b="1">
              <a:solidFill>
                <a:srgbClr val="660066"/>
              </a:solidFill>
              <a:latin typeface="Times New Roman" pitchFamily="18" charset="0"/>
              <a:cs typeface="Times New Roman" pitchFamily="18" charset="0"/>
            </a:endParaRPr>
          </a:p>
        </p:txBody>
      </p:sp>
      <p:sp>
        <p:nvSpPr>
          <p:cNvPr id="11" name="Title 1"/>
          <p:cNvSpPr txBox="1">
            <a:spLocks noChangeArrowheads="1"/>
          </p:cNvSpPr>
          <p:nvPr/>
        </p:nvSpPr>
        <p:spPr bwMode="auto">
          <a:xfrm>
            <a:off x="5334000" y="2146300"/>
            <a:ext cx="28956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US" altLang="en-US" sz="2400">
                <a:solidFill>
                  <a:srgbClr val="FF0000"/>
                </a:solidFill>
                <a:latin typeface="Times New Roman" pitchFamily="18" charset="0"/>
                <a:cs typeface="Times New Roman" pitchFamily="18" charset="0"/>
              </a:rPr>
              <a:t>Trên màn hình gồm 6 hộp quà. Mỗi hộp quà tương ứng với 1 câu hỏi. Các bạn chọn câu hỏi bất kỳ để trả lời. Sau 5 giây suy nghĩ bạn trả lời đúng thì sẽ nhận được món quà của câu hỏi đó. Nếu trả lời sai sẽ nhường phần trả lời cho bạn khác.  </a:t>
            </a:r>
          </a:p>
        </p:txBody>
      </p:sp>
      <p:pic>
        <p:nvPicPr>
          <p:cNvPr id="4301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2566988"/>
            <a:ext cx="39973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AutoShape 15"/>
          <p:cNvSpPr>
            <a:spLocks noChangeArrowheads="1"/>
          </p:cNvSpPr>
          <p:nvPr/>
        </p:nvSpPr>
        <p:spPr bwMode="auto">
          <a:xfrm>
            <a:off x="0" y="0"/>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a:solidFill>
                  <a:srgbClr val="FF0000"/>
                </a:solidFill>
                <a:latin typeface="Times New Roman" pitchFamily="18" charset="0"/>
                <a:cs typeface="Times New Roman" pitchFamily="18" charset="0"/>
              </a:rPr>
              <a:t>Bài 6: Luyện tập tổng hợp ( tiết 2)</a:t>
            </a:r>
          </a:p>
        </p:txBody>
      </p:sp>
    </p:spTree>
    <p:extLst>
      <p:ext uri="{BB962C8B-B14F-4D97-AF65-F5344CB8AC3E}">
        <p14:creationId xmlns:p14="http://schemas.microsoft.com/office/powerpoint/2010/main" val="5782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strVal val="#ppt_w*0.70"/>
                                          </p:val>
                                        </p:tav>
                                        <p:tav tm="100000">
                                          <p:val>
                                            <p:strVal val="#ppt_w"/>
                                          </p:val>
                                        </p:tav>
                                      </p:tavLst>
                                    </p:anim>
                                    <p:anim calcmode="lin" valueType="num">
                                      <p:cBhvr>
                                        <p:cTn id="8" dur="300" fill="hold"/>
                                        <p:tgtEl>
                                          <p:spTgt spid="10"/>
                                        </p:tgtEl>
                                        <p:attrNameLst>
                                          <p:attrName>ppt_h</p:attrName>
                                        </p:attrNameLst>
                                      </p:cBhvr>
                                      <p:tavLst>
                                        <p:tav tm="0">
                                          <p:val>
                                            <p:strVal val="#ppt_h"/>
                                          </p:val>
                                        </p:tav>
                                        <p:tav tm="100000">
                                          <p:val>
                                            <p:strVal val="#ppt_h"/>
                                          </p:val>
                                        </p:tav>
                                      </p:tavLst>
                                    </p:anim>
                                    <p:animEffect transition="in" filter="fade">
                                      <p:cBhvr>
                                        <p:cTn id="9" dur="3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7088188"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4">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75" y="2320925"/>
            <a:ext cx="2406650" cy="1454150"/>
          </a:xfrm>
          <a:prstGeom prst="rect">
            <a:avLst/>
          </a:prstGeom>
          <a:noFill/>
          <a:ln>
            <a:noFill/>
          </a:ln>
          <a:effectLst/>
          <a:extLst>
            <a:ext uri="{909E8E84-426E-40DD-AFC4-6F175D3DCCD1}">
              <a14:hiddenFill xmlns:a14="http://schemas.microsoft.com/office/drawing/2010/main">
                <a:gradFill rotWithShape="1">
                  <a:gsLst>
                    <a:gs pos="0">
                      <a:schemeClr val="bg1">
                        <a:alpha val="26999"/>
                      </a:schemeClr>
                    </a:gs>
                    <a:gs pos="100000">
                      <a:schemeClr val="accent1">
                        <a:alpha val="78000"/>
                      </a:schemeClr>
                    </a:gs>
                  </a:gsLst>
                  <a:path path="shape">
                    <a:fillToRect l="50000" t="50000" r="50000" b="50000"/>
                  </a:path>
                </a:gradFill>
              </a14:hiddenFill>
            </a:ext>
            <a:ext uri="{91240B29-F687-4F45-9708-019B960494DF}">
              <a14:hiddenLine xmlns:a14="http://schemas.microsoft.com/office/drawing/2010/main" w="76200" cmpd="tri"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custDataLst>
              <p:tags r:id="rId1"/>
            </p:custDataLst>
          </p:nvPr>
        </p:nvSpPr>
        <p:spPr>
          <a:xfrm rot="368000">
            <a:off x="852523" y="73956"/>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pic>
        <p:nvPicPr>
          <p:cNvPr id="35" name="Picture 11">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4650" y="2024063"/>
            <a:ext cx="240665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p:nvPr/>
        </p:nvSpPr>
        <p:spPr>
          <a:xfrm>
            <a:off x="6248400" y="3019425"/>
            <a:ext cx="674688" cy="485775"/>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3</a:t>
            </a:r>
          </a:p>
        </p:txBody>
      </p:sp>
      <p:pic>
        <p:nvPicPr>
          <p:cNvPr id="38" name="Picture 18">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5488" y="1957388"/>
            <a:ext cx="22875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38"/>
          <p:cNvSpPr/>
          <p:nvPr/>
        </p:nvSpPr>
        <p:spPr>
          <a:xfrm>
            <a:off x="4516438" y="3082925"/>
            <a:ext cx="588962" cy="501650"/>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2</a:t>
            </a:r>
          </a:p>
        </p:txBody>
      </p:sp>
      <p:pic>
        <p:nvPicPr>
          <p:cNvPr id="41" name="Picture 20">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3775075"/>
            <a:ext cx="2590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41"/>
          <p:cNvSpPr/>
          <p:nvPr/>
        </p:nvSpPr>
        <p:spPr>
          <a:xfrm>
            <a:off x="1824038" y="4502150"/>
            <a:ext cx="657225" cy="487363"/>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4</a:t>
            </a:r>
          </a:p>
        </p:txBody>
      </p:sp>
      <p:pic>
        <p:nvPicPr>
          <p:cNvPr id="4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7513" y="3741738"/>
            <a:ext cx="293687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44"/>
          <p:cNvSpPr/>
          <p:nvPr/>
        </p:nvSpPr>
        <p:spPr>
          <a:xfrm>
            <a:off x="4648200" y="4648200"/>
            <a:ext cx="496888" cy="469900"/>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5</a:t>
            </a:r>
          </a:p>
        </p:txBody>
      </p:sp>
      <p:pic>
        <p:nvPicPr>
          <p:cNvPr id="47" name="Picture 4">
            <a:hlinkClick r:id="rId6" action="ppaction://hlinksldjump"/>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5653088" y="3762375"/>
            <a:ext cx="217011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Oval 47"/>
          <p:cNvSpPr/>
          <p:nvPr/>
        </p:nvSpPr>
        <p:spPr>
          <a:xfrm>
            <a:off x="6515100" y="4799013"/>
            <a:ext cx="674688" cy="409575"/>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6</a:t>
            </a:r>
          </a:p>
        </p:txBody>
      </p:sp>
      <p:sp>
        <p:nvSpPr>
          <p:cNvPr id="58" name="Oval 57"/>
          <p:cNvSpPr/>
          <p:nvPr/>
        </p:nvSpPr>
        <p:spPr>
          <a:xfrm>
            <a:off x="2024063" y="3048000"/>
            <a:ext cx="719137" cy="533400"/>
          </a:xfrm>
          <a:prstGeom prst="ellipse">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002060"/>
                </a:solidFill>
              </a:rPr>
              <a:t>1</a:t>
            </a:r>
          </a:p>
        </p:txBody>
      </p:sp>
      <p:sp>
        <p:nvSpPr>
          <p:cNvPr id="16" name="Action Button: Forward or Next 15">
            <a:hlinkClick r:id="rId10" action="ppaction://hlinksldjump" highlightClick="1"/>
          </p:cNvPr>
          <p:cNvSpPr/>
          <p:nvPr/>
        </p:nvSpPr>
        <p:spPr>
          <a:xfrm>
            <a:off x="8181975" y="6248400"/>
            <a:ext cx="962025"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extLst>
      <p:ext uri="{BB962C8B-B14F-4D97-AF65-F5344CB8AC3E}">
        <p14:creationId xmlns:p14="http://schemas.microsoft.com/office/powerpoint/2010/main" val="1574574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8" presetID="10" presetClass="exit" presetSubtype="0" fill="hold" grpId="0" nodeType="withEffect">
                                  <p:stCondLst>
                                    <p:cond delay="0"/>
                                  </p:stCondLst>
                                  <p:childTnLst>
                                    <p:animEffect transition="out" filter="fade">
                                      <p:cBhvr>
                                        <p:cTn id="9" dur="1600"/>
                                        <p:tgtEl>
                                          <p:spTgt spid="58"/>
                                        </p:tgtEl>
                                      </p:cBhvr>
                                    </p:animEffect>
                                    <p:set>
                                      <p:cBhvr>
                                        <p:cTn id="10" dur="1" fill="hold">
                                          <p:stCondLst>
                                            <p:cond delay="15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 restart="whenNotActive" fill="hold" evtFilter="cancelBubble" nodeType="interactiveSeq">
                <p:stCondLst>
                  <p:cond evt="onClick" delay="0">
                    <p:tgtEl>
                      <p:spTgt spid="3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 restart="whenNotActive" fill="hold" evtFilter="cancelBubble" nodeType="interactiveSeq">
                <p:stCondLst>
                  <p:cond evt="onClick" delay="0">
                    <p:tgtEl>
                      <p:spTgt spid="4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9" restart="whenNotActive" fill="hold" evtFilter="cancelBubble" nodeType="interactiveSeq">
                <p:stCondLst>
                  <p:cond evt="onClick" delay="0">
                    <p:tgtEl>
                      <p:spTgt spid="4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par>
                                <p:cTn id="35" presetID="10" presetClass="exit" presetSubtype="0" fill="hold" grpId="0" nodeType="with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600"/>
                                        <p:tgtEl>
                                          <p:spTgt spid="35"/>
                                        </p:tgtEl>
                                      </p:cBhvr>
                                    </p:animEffect>
                                    <p:set>
                                      <p:cBhvr>
                                        <p:cTn id="52" dur="1" fill="hold">
                                          <p:stCondLst>
                                            <p:cond delay="599"/>
                                          </p:stCondLst>
                                        </p:cTn>
                                        <p:tgtEl>
                                          <p:spTgt spid="3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700"/>
                                        <p:tgtEl>
                                          <p:spTgt spid="36"/>
                                        </p:tgtEl>
                                      </p:cBhvr>
                                    </p:animEffect>
                                    <p:set>
                                      <p:cBhvr>
                                        <p:cTn id="55" dur="1" fill="hold">
                                          <p:stCondLst>
                                            <p:cond delay="16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6" grpId="0" animBg="1"/>
      <p:bldP spid="39" grpId="0" animBg="1"/>
      <p:bldP spid="42" grpId="0" animBg="1"/>
      <p:bldP spid="45" grpId="0" animBg="1"/>
      <p:bldP spid="48"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52400"/>
            <a:ext cx="1981200" cy="1371600"/>
          </a:xfrm>
          <a:prstGeom prst="cloudCallout">
            <a:avLst>
              <a:gd name="adj1" fmla="val 66820"/>
              <a:gd name="adj2" fmla="val 249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err="1">
                <a:solidFill>
                  <a:srgbClr val="FF0000"/>
                </a:solidFill>
                <a:cs typeface="Arial" pitchFamily="34" charset="0"/>
              </a:rPr>
              <a:t>Câu</a:t>
            </a:r>
            <a:r>
              <a:rPr lang="en-US" sz="1600" b="1" dirty="0">
                <a:solidFill>
                  <a:srgbClr val="FF0000"/>
                </a:solidFill>
                <a:cs typeface="Arial" pitchFamily="34" charset="0"/>
              </a:rPr>
              <a:t> </a:t>
            </a:r>
            <a:r>
              <a:rPr lang="en-US" sz="1600" b="1" dirty="0" err="1">
                <a:solidFill>
                  <a:srgbClr val="FF0000"/>
                </a:solidFill>
                <a:cs typeface="Arial" pitchFamily="34" charset="0"/>
              </a:rPr>
              <a:t>hỏi</a:t>
            </a:r>
            <a:r>
              <a:rPr lang="en-US" sz="1600" b="1" dirty="0">
                <a:solidFill>
                  <a:srgbClr val="FF0000"/>
                </a:solidFill>
                <a:cs typeface="Arial" pitchFamily="34" charset="0"/>
              </a:rPr>
              <a:t>  1: </a:t>
            </a:r>
          </a:p>
        </p:txBody>
      </p:sp>
      <p:sp>
        <p:nvSpPr>
          <p:cNvPr id="3" name="Rectangle 2"/>
          <p:cNvSpPr txBox="1">
            <a:spLocks noChangeArrowheads="1"/>
          </p:cNvSpPr>
          <p:nvPr/>
        </p:nvSpPr>
        <p:spPr bwMode="auto">
          <a:xfrm>
            <a:off x="1690688" y="1089025"/>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2060"/>
                </a:solidFill>
                <a:latin typeface="Times New Roman" pitchFamily="18" charset="0"/>
                <a:cs typeface="Times New Roman" pitchFamily="18" charset="0"/>
              </a:rPr>
              <a:t>Để tạo chữ đậm em nhấn phím nút lệnh nào sao đây?  </a:t>
            </a:r>
          </a:p>
        </p:txBody>
      </p:sp>
      <p:pic>
        <p:nvPicPr>
          <p:cNvPr id="46084" name="Picture 10"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2925" y="0"/>
            <a:ext cx="981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Home 1">
            <a:hlinkClick r:id="rId5" action="ppaction://hlinksldjump" highlightClick="1"/>
          </p:cNvPr>
          <p:cNvSpPr/>
          <p:nvPr/>
        </p:nvSpPr>
        <p:spPr>
          <a:xfrm>
            <a:off x="84724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0" name="Rectangle 29"/>
          <p:cNvSpPr/>
          <p:nvPr>
            <p:custDataLst>
              <p:tags r:id="rId1"/>
            </p:custDataLst>
          </p:nvPr>
        </p:nvSpPr>
        <p:spPr>
          <a:xfrm rot="368000">
            <a:off x="1307850" y="73956"/>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22663" y="2119313"/>
            <a:ext cx="749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3276600"/>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7263" y="4557713"/>
            <a:ext cx="5222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
          <p:cNvSpPr txBox="1">
            <a:spLocks noChangeArrowheads="1"/>
          </p:cNvSpPr>
          <p:nvPr/>
        </p:nvSpPr>
        <p:spPr>
          <a:xfrm>
            <a:off x="2773362" y="2170112"/>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A</a:t>
            </a:r>
          </a:p>
        </p:txBody>
      </p:sp>
      <p:sp>
        <p:nvSpPr>
          <p:cNvPr id="48" name="Rectangle 2"/>
          <p:cNvSpPr txBox="1">
            <a:spLocks noChangeArrowheads="1"/>
          </p:cNvSpPr>
          <p:nvPr/>
        </p:nvSpPr>
        <p:spPr>
          <a:xfrm>
            <a:off x="2743200" y="32766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B</a:t>
            </a:r>
          </a:p>
        </p:txBody>
      </p:sp>
      <p:sp>
        <p:nvSpPr>
          <p:cNvPr id="49" name="Rectangle 2"/>
          <p:cNvSpPr txBox="1">
            <a:spLocks noChangeArrowheads="1"/>
          </p:cNvSpPr>
          <p:nvPr/>
        </p:nvSpPr>
        <p:spPr>
          <a:xfrm>
            <a:off x="2743200" y="45720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C</a:t>
            </a:r>
          </a:p>
        </p:txBody>
      </p:sp>
      <p:sp>
        <p:nvSpPr>
          <p:cNvPr id="18" name="WordArt 36"/>
          <p:cNvSpPr>
            <a:spLocks noChangeArrowheads="1" noChangeShapeType="1" noTextEdit="1"/>
          </p:cNvSpPr>
          <p:nvPr/>
        </p:nvSpPr>
        <p:spPr bwMode="auto">
          <a:xfrm>
            <a:off x="7442200"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19" name="WordArt 37"/>
          <p:cNvSpPr>
            <a:spLocks noChangeArrowheads="1" noChangeShapeType="1" noTextEdit="1"/>
          </p:cNvSpPr>
          <p:nvPr/>
        </p:nvSpPr>
        <p:spPr bwMode="auto">
          <a:xfrm>
            <a:off x="74422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0" name="WordArt 38"/>
          <p:cNvSpPr>
            <a:spLocks noChangeArrowheads="1" noChangeShapeType="1" noTextEdit="1"/>
          </p:cNvSpPr>
          <p:nvPr/>
        </p:nvSpPr>
        <p:spPr bwMode="auto">
          <a:xfrm>
            <a:off x="7475538"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1" name="WordArt 39"/>
          <p:cNvSpPr>
            <a:spLocks noChangeArrowheads="1" noChangeShapeType="1" noTextEdit="1"/>
          </p:cNvSpPr>
          <p:nvPr/>
        </p:nvSpPr>
        <p:spPr bwMode="auto">
          <a:xfrm>
            <a:off x="7475538"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2" name="WordArt 40"/>
          <p:cNvSpPr>
            <a:spLocks noChangeArrowheads="1" noChangeShapeType="1" noTextEdit="1"/>
          </p:cNvSpPr>
          <p:nvPr/>
        </p:nvSpPr>
        <p:spPr bwMode="auto">
          <a:xfrm>
            <a:off x="7467600" y="22367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3" name="WordArt 41"/>
          <p:cNvSpPr>
            <a:spLocks noChangeArrowheads="1" noChangeShapeType="1" noTextEdit="1"/>
          </p:cNvSpPr>
          <p:nvPr/>
        </p:nvSpPr>
        <p:spPr bwMode="auto">
          <a:xfrm>
            <a:off x="74676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Tree>
    <p:extLst>
      <p:ext uri="{BB962C8B-B14F-4D97-AF65-F5344CB8AC3E}">
        <p14:creationId xmlns:p14="http://schemas.microsoft.com/office/powerpoint/2010/main" val="284273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6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600"/>
                                        <p:tgtEl>
                                          <p:spTgt spid="47"/>
                                        </p:tgtEl>
                                      </p:cBhvr>
                                    </p:animEffect>
                                  </p:childTnLst>
                                </p:cTn>
                              </p:par>
                              <p:par>
                                <p:cTn id="20" presetID="6"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ircle(in)">
                                      <p:cBhvr>
                                        <p:cTn id="22" dur="600"/>
                                        <p:tgtEl>
                                          <p:spTgt spid="49"/>
                                        </p:tgtEl>
                                      </p:cBhvr>
                                    </p:animEffect>
                                  </p:childTnLst>
                                </p:cTn>
                              </p:par>
                              <p:par>
                                <p:cTn id="23" presetID="6" presetClass="entr" presetSubtype="16"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circle(in)">
                                      <p:cBhvr>
                                        <p:cTn id="25" dur="600"/>
                                        <p:tgtEl>
                                          <p:spTgt spid="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9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900"/>
                            </p:stCondLst>
                            <p:childTnLst>
                              <p:par>
                                <p:cTn id="32" presetID="53" presetClass="exit" presetSubtype="0" fill="hold" grpId="1" nodeType="afterEffect">
                                  <p:stCondLst>
                                    <p:cond delay="0"/>
                                  </p:stCondLst>
                                  <p:childTnLst>
                                    <p:anim calcmode="lin" valueType="num">
                                      <p:cBhvr>
                                        <p:cTn id="33" dur="500"/>
                                        <p:tgtEl>
                                          <p:spTgt spid="23"/>
                                        </p:tgtEl>
                                        <p:attrNameLst>
                                          <p:attrName>ppt_w</p:attrName>
                                        </p:attrNameLst>
                                      </p:cBhvr>
                                      <p:tavLst>
                                        <p:tav tm="0">
                                          <p:val>
                                            <p:strVal val="ppt_w"/>
                                          </p:val>
                                        </p:tav>
                                        <p:tav tm="100000">
                                          <p:val>
                                            <p:fltVal val="0"/>
                                          </p:val>
                                        </p:tav>
                                      </p:tavLst>
                                    </p:anim>
                                    <p:anim calcmode="lin" valueType="num">
                                      <p:cBhvr>
                                        <p:cTn id="34" dur="500"/>
                                        <p:tgtEl>
                                          <p:spTgt spid="23"/>
                                        </p:tgtEl>
                                        <p:attrNameLst>
                                          <p:attrName>ppt_h</p:attrName>
                                        </p:attrNameLst>
                                      </p:cBhvr>
                                      <p:tavLst>
                                        <p:tav tm="0">
                                          <p:val>
                                            <p:strVal val="ppt_h"/>
                                          </p:val>
                                        </p:tav>
                                        <p:tav tm="100000">
                                          <p:val>
                                            <p:fltVal val="0"/>
                                          </p:val>
                                        </p:tav>
                                      </p:tavLst>
                                    </p:anim>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par>
                          <p:cTn id="37" fill="hold" nodeType="afterGroup">
                            <p:stCondLst>
                              <p:cond delay="1400"/>
                            </p:stCondLst>
                            <p:childTnLst>
                              <p:par>
                                <p:cTn id="38" presetID="9"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1900"/>
                            </p:stCondLst>
                            <p:childTnLst>
                              <p:par>
                                <p:cTn id="42" presetID="53" presetClass="exit" presetSubtype="0" fill="hold" grpId="1" nodeType="afterEffect">
                                  <p:stCondLst>
                                    <p:cond delay="0"/>
                                  </p:stCondLst>
                                  <p:childTnLst>
                                    <p:anim calcmode="lin" valueType="num">
                                      <p:cBhvr>
                                        <p:cTn id="43" dur="500"/>
                                        <p:tgtEl>
                                          <p:spTgt spid="22"/>
                                        </p:tgtEl>
                                        <p:attrNameLst>
                                          <p:attrName>ppt_w</p:attrName>
                                        </p:attrNameLst>
                                      </p:cBhvr>
                                      <p:tavLst>
                                        <p:tav tm="0">
                                          <p:val>
                                            <p:strVal val="ppt_w"/>
                                          </p:val>
                                        </p:tav>
                                        <p:tav tm="100000">
                                          <p:val>
                                            <p:fltVal val="0"/>
                                          </p:val>
                                        </p:tav>
                                      </p:tavLst>
                                    </p:anim>
                                    <p:anim calcmode="lin" valueType="num">
                                      <p:cBhvr>
                                        <p:cTn id="44" dur="500"/>
                                        <p:tgtEl>
                                          <p:spTgt spid="22"/>
                                        </p:tgtEl>
                                        <p:attrNameLst>
                                          <p:attrName>ppt_h</p:attrName>
                                        </p:attrNameLst>
                                      </p:cBhvr>
                                      <p:tavLst>
                                        <p:tav tm="0">
                                          <p:val>
                                            <p:strVal val="ppt_h"/>
                                          </p:val>
                                        </p:tav>
                                        <p:tav tm="100000">
                                          <p:val>
                                            <p:fltVal val="0"/>
                                          </p:val>
                                        </p:tav>
                                      </p:tavLst>
                                    </p:anim>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par>
                          <p:cTn id="47" fill="hold" nodeType="afterGroup">
                            <p:stCondLst>
                              <p:cond delay="2400"/>
                            </p:stCondLst>
                            <p:childTnLst>
                              <p:par>
                                <p:cTn id="48" presetID="9"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2900"/>
                            </p:stCondLst>
                            <p:childTnLst>
                              <p:par>
                                <p:cTn id="52" presetID="53" presetClass="exit" presetSubtype="0" fill="hold" grpId="1" nodeType="afterEffect">
                                  <p:stCondLst>
                                    <p:cond delay="0"/>
                                  </p:stCondLst>
                                  <p:childTnLst>
                                    <p:anim calcmode="lin" valueType="num">
                                      <p:cBhvr>
                                        <p:cTn id="53" dur="500"/>
                                        <p:tgtEl>
                                          <p:spTgt spid="21"/>
                                        </p:tgtEl>
                                        <p:attrNameLst>
                                          <p:attrName>ppt_w</p:attrName>
                                        </p:attrNameLst>
                                      </p:cBhvr>
                                      <p:tavLst>
                                        <p:tav tm="0">
                                          <p:val>
                                            <p:strVal val="ppt_w"/>
                                          </p:val>
                                        </p:tav>
                                        <p:tav tm="100000">
                                          <p:val>
                                            <p:fltVal val="0"/>
                                          </p:val>
                                        </p:tav>
                                      </p:tavLst>
                                    </p:anim>
                                    <p:anim calcmode="lin" valueType="num">
                                      <p:cBhvr>
                                        <p:cTn id="54" dur="500"/>
                                        <p:tgtEl>
                                          <p:spTgt spid="21"/>
                                        </p:tgtEl>
                                        <p:attrNameLst>
                                          <p:attrName>ppt_h</p:attrName>
                                        </p:attrNameLst>
                                      </p:cBhvr>
                                      <p:tavLst>
                                        <p:tav tm="0">
                                          <p:val>
                                            <p:strVal val="ppt_h"/>
                                          </p:val>
                                        </p:tav>
                                        <p:tav tm="100000">
                                          <p:val>
                                            <p:fltVal val="0"/>
                                          </p:val>
                                        </p:tav>
                                      </p:tavLst>
                                    </p:anim>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par>
                          <p:cTn id="57" fill="hold" nodeType="afterGroup">
                            <p:stCondLst>
                              <p:cond delay="3400"/>
                            </p:stCondLst>
                            <p:childTnLst>
                              <p:par>
                                <p:cTn id="58" presetID="9"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3900"/>
                            </p:stCondLst>
                            <p:childTnLst>
                              <p:par>
                                <p:cTn id="62" presetID="53" presetClass="exit" presetSubtype="0" fill="hold" grpId="1" nodeType="afterEffect">
                                  <p:stCondLst>
                                    <p:cond delay="0"/>
                                  </p:stCondLst>
                                  <p:childTnLst>
                                    <p:anim calcmode="lin" valueType="num">
                                      <p:cBhvr>
                                        <p:cTn id="63" dur="500"/>
                                        <p:tgtEl>
                                          <p:spTgt spid="20"/>
                                        </p:tgtEl>
                                        <p:attrNameLst>
                                          <p:attrName>ppt_w</p:attrName>
                                        </p:attrNameLst>
                                      </p:cBhvr>
                                      <p:tavLst>
                                        <p:tav tm="0">
                                          <p:val>
                                            <p:strVal val="ppt_w"/>
                                          </p:val>
                                        </p:tav>
                                        <p:tav tm="100000">
                                          <p:val>
                                            <p:fltVal val="0"/>
                                          </p:val>
                                        </p:tav>
                                      </p:tavLst>
                                    </p:anim>
                                    <p:anim calcmode="lin" valueType="num">
                                      <p:cBhvr>
                                        <p:cTn id="64" dur="500"/>
                                        <p:tgtEl>
                                          <p:spTgt spid="20"/>
                                        </p:tgtEl>
                                        <p:attrNameLst>
                                          <p:attrName>ppt_h</p:attrName>
                                        </p:attrNameLst>
                                      </p:cBhvr>
                                      <p:tavLst>
                                        <p:tav tm="0">
                                          <p:val>
                                            <p:strVal val="ppt_h"/>
                                          </p:val>
                                        </p:tav>
                                        <p:tav tm="100000">
                                          <p:val>
                                            <p:fltVal val="0"/>
                                          </p:val>
                                        </p:tav>
                                      </p:tavLst>
                                    </p:anim>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nodeType="afterGroup">
                            <p:stCondLst>
                              <p:cond delay="4400"/>
                            </p:stCondLst>
                            <p:childTnLst>
                              <p:par>
                                <p:cTn id="68" presetID="9"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5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4900"/>
                            </p:stCondLst>
                            <p:childTnLst>
                              <p:par>
                                <p:cTn id="72" presetID="53" presetClass="exit" presetSubtype="0" fill="hold" grpId="1" nodeType="afterEffect">
                                  <p:stCondLst>
                                    <p:cond delay="0"/>
                                  </p:stCondLst>
                                  <p:childTnLst>
                                    <p:anim calcmode="lin" valueType="num">
                                      <p:cBhvr>
                                        <p:cTn id="73" dur="500"/>
                                        <p:tgtEl>
                                          <p:spTgt spid="19"/>
                                        </p:tgtEl>
                                        <p:attrNameLst>
                                          <p:attrName>ppt_w</p:attrName>
                                        </p:attrNameLst>
                                      </p:cBhvr>
                                      <p:tavLst>
                                        <p:tav tm="0">
                                          <p:val>
                                            <p:strVal val="ppt_w"/>
                                          </p:val>
                                        </p:tav>
                                        <p:tav tm="100000">
                                          <p:val>
                                            <p:fltVal val="0"/>
                                          </p:val>
                                        </p:tav>
                                      </p:tavLst>
                                    </p:anim>
                                    <p:anim calcmode="lin" valueType="num">
                                      <p:cBhvr>
                                        <p:cTn id="74" dur="500"/>
                                        <p:tgtEl>
                                          <p:spTgt spid="19"/>
                                        </p:tgtEl>
                                        <p:attrNameLst>
                                          <p:attrName>ppt_h</p:attrName>
                                        </p:attrNameLst>
                                      </p:cBhvr>
                                      <p:tavLst>
                                        <p:tav tm="0">
                                          <p:val>
                                            <p:strVal val="ppt_h"/>
                                          </p:val>
                                        </p:tav>
                                        <p:tav tm="100000">
                                          <p:val>
                                            <p:fltVal val="0"/>
                                          </p:val>
                                        </p:tav>
                                      </p:tavLst>
                                    </p:anim>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par>
                          <p:cTn id="77" fill="hold" nodeType="afterGroup">
                            <p:stCondLst>
                              <p:cond delay="5400"/>
                            </p:stCondLst>
                            <p:childTnLst>
                              <p:par>
                                <p:cTn id="78" presetID="9"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dissolve">
                                      <p:cBhvr>
                                        <p:cTn id="80" dur="500"/>
                                        <p:tgtEl>
                                          <p:spTgt spid="18"/>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5900"/>
                            </p:stCondLst>
                            <p:childTnLst>
                              <p:par>
                                <p:cTn id="82" presetID="53" presetClass="exit" presetSubtype="0" fill="hold" grpId="1" nodeType="afterEffect">
                                  <p:stCondLst>
                                    <p:cond delay="0"/>
                                  </p:stCondLst>
                                  <p:childTnLst>
                                    <p:anim calcmode="lin" valueType="num">
                                      <p:cBhvr>
                                        <p:cTn id="83" dur="500"/>
                                        <p:tgtEl>
                                          <p:spTgt spid="18"/>
                                        </p:tgtEl>
                                        <p:attrNameLst>
                                          <p:attrName>ppt_w</p:attrName>
                                        </p:attrNameLst>
                                      </p:cBhvr>
                                      <p:tavLst>
                                        <p:tav tm="0">
                                          <p:val>
                                            <p:strVal val="ppt_w"/>
                                          </p:val>
                                        </p:tav>
                                        <p:tav tm="100000">
                                          <p:val>
                                            <p:fltVal val="0"/>
                                          </p:val>
                                        </p:tav>
                                      </p:tavLst>
                                    </p:anim>
                                    <p:anim calcmode="lin" valueType="num">
                                      <p:cBhvr>
                                        <p:cTn id="84" dur="500"/>
                                        <p:tgtEl>
                                          <p:spTgt spid="18"/>
                                        </p:tgtEl>
                                        <p:attrNameLst>
                                          <p:attrName>ppt_h</p:attrName>
                                        </p:attrNameLst>
                                      </p:cBhvr>
                                      <p:tavLst>
                                        <p:tav tm="0">
                                          <p:val>
                                            <p:strVal val="ppt_h"/>
                                          </p:val>
                                        </p:tav>
                                        <p:tav tm="100000">
                                          <p:val>
                                            <p:fltVal val="0"/>
                                          </p:val>
                                        </p:tav>
                                      </p:tavLst>
                                    </p:anim>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xit" presetSubtype="16" fill="hold" nodeType="clickEffect">
                                  <p:stCondLst>
                                    <p:cond delay="0"/>
                                  </p:stCondLst>
                                  <p:childTnLst>
                                    <p:animEffect transition="out" filter="diamond(in)">
                                      <p:cBhvr>
                                        <p:cTn id="90" dur="2000"/>
                                        <p:tgtEl>
                                          <p:spTgt spid="47"/>
                                        </p:tgtEl>
                                      </p:cBhvr>
                                    </p:animEffect>
                                    <p:set>
                                      <p:cBhvr>
                                        <p:cTn id="91" dur="1" fill="hold">
                                          <p:stCondLst>
                                            <p:cond delay="1999"/>
                                          </p:stCondLst>
                                        </p:cTn>
                                        <p:tgtEl>
                                          <p:spTgt spid="47"/>
                                        </p:tgtEl>
                                        <p:attrNameLst>
                                          <p:attrName>style.visibility</p:attrName>
                                        </p:attrNameLst>
                                      </p:cBhvr>
                                      <p:to>
                                        <p:strVal val="hidden"/>
                                      </p:to>
                                    </p:set>
                                  </p:childTnLst>
                                </p:cTn>
                              </p:par>
                              <p:par>
                                <p:cTn id="92" presetID="8" presetClass="exit" presetSubtype="16" fill="hold" nodeType="withEffect">
                                  <p:stCondLst>
                                    <p:cond delay="0"/>
                                  </p:stCondLst>
                                  <p:childTnLst>
                                    <p:animEffect transition="out" filter="diamond(in)">
                                      <p:cBhvr>
                                        <p:cTn id="93" dur="2000"/>
                                        <p:tgtEl>
                                          <p:spTgt spid="49"/>
                                        </p:tgtEl>
                                      </p:cBhvr>
                                    </p:animEffect>
                                    <p:set>
                                      <p:cBhvr>
                                        <p:cTn id="94" dur="1" fill="hold">
                                          <p:stCondLst>
                                            <p:cond delay="1999"/>
                                          </p:stCondLst>
                                        </p:cTn>
                                        <p:tgtEl>
                                          <p:spTgt spid="4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52400"/>
            <a:ext cx="2209800" cy="1676400"/>
          </a:xfrm>
          <a:prstGeom prst="cloudCallout">
            <a:avLst>
              <a:gd name="adj1" fmla="val 71666"/>
              <a:gd name="adj2" fmla="val 209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cs typeface="Arial" pitchFamily="34" charset="0"/>
              </a:rPr>
              <a:t>Câu</a:t>
            </a:r>
            <a:r>
              <a:rPr lang="en-US" b="1" dirty="0">
                <a:solidFill>
                  <a:srgbClr val="FF0000"/>
                </a:solidFill>
                <a:cs typeface="Arial" pitchFamily="34" charset="0"/>
              </a:rPr>
              <a:t> </a:t>
            </a:r>
            <a:r>
              <a:rPr lang="en-US" b="1" dirty="0" err="1">
                <a:solidFill>
                  <a:srgbClr val="FF0000"/>
                </a:solidFill>
                <a:cs typeface="Arial" pitchFamily="34" charset="0"/>
              </a:rPr>
              <a:t>hỏi</a:t>
            </a:r>
            <a:r>
              <a:rPr lang="en-US" b="1" dirty="0">
                <a:solidFill>
                  <a:srgbClr val="FF0000"/>
                </a:solidFill>
                <a:cs typeface="Arial" pitchFamily="34" charset="0"/>
              </a:rPr>
              <a:t> 2: </a:t>
            </a:r>
          </a:p>
        </p:txBody>
      </p:sp>
      <p:pic>
        <p:nvPicPr>
          <p:cNvPr id="47107" name="Picture 10"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ction Button: Home 12">
            <a:hlinkClick r:id="rId5"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 name="Rectangle 13"/>
          <p:cNvSpPr/>
          <p:nvPr>
            <p:custDataLst>
              <p:tags r:id="rId1"/>
            </p:custDataLst>
          </p:nvPr>
        </p:nvSpPr>
        <p:spPr>
          <a:xfrm rot="368000">
            <a:off x="1384050" y="73956"/>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pic>
        <p:nvPicPr>
          <p:cNvPr id="47110" name="Picture 15" descr="FLOWERS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8" y="5273675"/>
            <a:ext cx="1676401"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Home 5">
            <a:hlinkClick r:id="rId5"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4" name="WordArt 36"/>
          <p:cNvSpPr>
            <a:spLocks noChangeArrowheads="1" noChangeShapeType="1" noTextEdit="1"/>
          </p:cNvSpPr>
          <p:nvPr/>
        </p:nvSpPr>
        <p:spPr bwMode="auto">
          <a:xfrm>
            <a:off x="8139113" y="23510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5" name="WordArt 37"/>
          <p:cNvSpPr>
            <a:spLocks noChangeArrowheads="1" noChangeShapeType="1" noTextEdit="1"/>
          </p:cNvSpPr>
          <p:nvPr/>
        </p:nvSpPr>
        <p:spPr bwMode="auto">
          <a:xfrm>
            <a:off x="8139113" y="2365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6" name="WordArt 38"/>
          <p:cNvSpPr>
            <a:spLocks noChangeArrowheads="1" noChangeShapeType="1" noTextEdit="1"/>
          </p:cNvSpPr>
          <p:nvPr/>
        </p:nvSpPr>
        <p:spPr bwMode="auto">
          <a:xfrm>
            <a:off x="8172450" y="23510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7" name="WordArt 39"/>
          <p:cNvSpPr>
            <a:spLocks noChangeArrowheads="1" noChangeShapeType="1" noTextEdit="1"/>
          </p:cNvSpPr>
          <p:nvPr/>
        </p:nvSpPr>
        <p:spPr bwMode="auto">
          <a:xfrm>
            <a:off x="8172450" y="2365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8" name="WordArt 40"/>
          <p:cNvSpPr>
            <a:spLocks noChangeArrowheads="1" noChangeShapeType="1" noTextEdit="1"/>
          </p:cNvSpPr>
          <p:nvPr/>
        </p:nvSpPr>
        <p:spPr bwMode="auto">
          <a:xfrm>
            <a:off x="8164513" y="2381250"/>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9" name="WordArt 41"/>
          <p:cNvSpPr>
            <a:spLocks noChangeArrowheads="1" noChangeShapeType="1" noTextEdit="1"/>
          </p:cNvSpPr>
          <p:nvPr/>
        </p:nvSpPr>
        <p:spPr bwMode="auto">
          <a:xfrm>
            <a:off x="8164513" y="236537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8" name="Text Box 8"/>
          <p:cNvSpPr txBox="1">
            <a:spLocks noChangeArrowheads="1"/>
          </p:cNvSpPr>
          <p:nvPr/>
        </p:nvSpPr>
        <p:spPr bwMode="auto">
          <a:xfrm>
            <a:off x="2667000" y="914400"/>
            <a:ext cx="7086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b="1" i="1">
                <a:solidFill>
                  <a:srgbClr val="000000"/>
                </a:solidFill>
                <a:latin typeface="Times New Roman" pitchFamily="18" charset="0"/>
              </a:rPr>
              <a:t> Em sử dụng nút lệnh nào sau đây để chèn hình ảnh vào văn bản?</a:t>
            </a:r>
          </a:p>
          <a:p>
            <a:pPr eaLnBrk="1" hangingPunct="1">
              <a:spcBef>
                <a:spcPct val="50000"/>
              </a:spcBef>
              <a:buFontTx/>
              <a:buNone/>
            </a:pPr>
            <a:endParaRPr lang="en-US" altLang="en-US" sz="2800" b="1" i="1">
              <a:solidFill>
                <a:srgbClr val="000000"/>
              </a:solidFill>
              <a:latin typeface="Times New Roman" pitchFamily="18" charset="0"/>
            </a:endParaRPr>
          </a:p>
        </p:txBody>
      </p:sp>
      <p:sp>
        <p:nvSpPr>
          <p:cNvPr id="19" name="Rectangle 2"/>
          <p:cNvSpPr txBox="1">
            <a:spLocks noChangeArrowheads="1"/>
          </p:cNvSpPr>
          <p:nvPr/>
        </p:nvSpPr>
        <p:spPr>
          <a:xfrm>
            <a:off x="2773362" y="2170112"/>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A</a:t>
            </a:r>
          </a:p>
        </p:txBody>
      </p:sp>
      <p:sp>
        <p:nvSpPr>
          <p:cNvPr id="20" name="Rectangle 2"/>
          <p:cNvSpPr txBox="1">
            <a:spLocks noChangeArrowheads="1"/>
          </p:cNvSpPr>
          <p:nvPr/>
        </p:nvSpPr>
        <p:spPr>
          <a:xfrm>
            <a:off x="2743200" y="32766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B</a:t>
            </a:r>
          </a:p>
        </p:txBody>
      </p:sp>
      <p:sp>
        <p:nvSpPr>
          <p:cNvPr id="21" name="Rectangle 2"/>
          <p:cNvSpPr txBox="1">
            <a:spLocks noChangeArrowheads="1"/>
          </p:cNvSpPr>
          <p:nvPr/>
        </p:nvSpPr>
        <p:spPr>
          <a:xfrm>
            <a:off x="2667000" y="45720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C</a:t>
            </a:r>
          </a:p>
        </p:txBody>
      </p:sp>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4088" y="3278188"/>
            <a:ext cx="7207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5538" y="2043113"/>
            <a:ext cx="54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4100" y="4540250"/>
            <a:ext cx="5207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158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6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6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6"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600"/>
                                        <p:tgtEl>
                                          <p:spTgt spid="21"/>
                                        </p:tgtEl>
                                      </p:cBhvr>
                                    </p:animEffect>
                                  </p:childTnLst>
                                </p:cTn>
                              </p:par>
                              <p:par>
                                <p:cTn id="17" presetID="6"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6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900"/>
                                        <p:tgtEl>
                                          <p:spTgt spid="2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nodeType="afterGroup">
                            <p:stCondLst>
                              <p:cond delay="900"/>
                            </p:stCondLst>
                            <p:childTnLst>
                              <p:par>
                                <p:cTn id="33" presetID="53" presetClass="exit" presetSubtype="0" fill="hold" grpId="1" nodeType="afterEffect">
                                  <p:stCondLst>
                                    <p:cond delay="0"/>
                                  </p:stCondLst>
                                  <p:childTnLst>
                                    <p:anim calcmode="lin" valueType="num">
                                      <p:cBhvr>
                                        <p:cTn id="34" dur="500"/>
                                        <p:tgtEl>
                                          <p:spTgt spid="29"/>
                                        </p:tgtEl>
                                        <p:attrNameLst>
                                          <p:attrName>ppt_w</p:attrName>
                                        </p:attrNameLst>
                                      </p:cBhvr>
                                      <p:tavLst>
                                        <p:tav tm="0">
                                          <p:val>
                                            <p:strVal val="ppt_w"/>
                                          </p:val>
                                        </p:tav>
                                        <p:tav tm="100000">
                                          <p:val>
                                            <p:fltVal val="0"/>
                                          </p:val>
                                        </p:tav>
                                      </p:tavLst>
                                    </p:anim>
                                    <p:anim calcmode="lin" valueType="num">
                                      <p:cBhvr>
                                        <p:cTn id="35" dur="500"/>
                                        <p:tgtEl>
                                          <p:spTgt spid="29"/>
                                        </p:tgtEl>
                                        <p:attrNameLst>
                                          <p:attrName>ppt_h</p:attrName>
                                        </p:attrNameLst>
                                      </p:cBhvr>
                                      <p:tavLst>
                                        <p:tav tm="0">
                                          <p:val>
                                            <p:strVal val="ppt_h"/>
                                          </p:val>
                                        </p:tav>
                                        <p:tav tm="100000">
                                          <p:val>
                                            <p:fltVal val="0"/>
                                          </p:val>
                                        </p:tav>
                                      </p:tavLst>
                                    </p:anim>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par>
                          <p:cTn id="38" fill="hold" nodeType="afterGroup">
                            <p:stCondLst>
                              <p:cond delay="1400"/>
                            </p:stCondLst>
                            <p:childTnLst>
                              <p:par>
                                <p:cTn id="39" presetID="9"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par>
                          <p:cTn id="42" fill="hold" nodeType="afterGroup">
                            <p:stCondLst>
                              <p:cond delay="1900"/>
                            </p:stCondLst>
                            <p:childTnLst>
                              <p:par>
                                <p:cTn id="43" presetID="53" presetClass="exit" presetSubtype="0" fill="hold" grpId="1" nodeType="afterEffect">
                                  <p:stCondLst>
                                    <p:cond delay="0"/>
                                  </p:stCondLst>
                                  <p:childTnLst>
                                    <p:anim calcmode="lin" valueType="num">
                                      <p:cBhvr>
                                        <p:cTn id="44" dur="500"/>
                                        <p:tgtEl>
                                          <p:spTgt spid="28"/>
                                        </p:tgtEl>
                                        <p:attrNameLst>
                                          <p:attrName>ppt_w</p:attrName>
                                        </p:attrNameLst>
                                      </p:cBhvr>
                                      <p:tavLst>
                                        <p:tav tm="0">
                                          <p:val>
                                            <p:strVal val="ppt_w"/>
                                          </p:val>
                                        </p:tav>
                                        <p:tav tm="100000">
                                          <p:val>
                                            <p:fltVal val="0"/>
                                          </p:val>
                                        </p:tav>
                                      </p:tavLst>
                                    </p:anim>
                                    <p:anim calcmode="lin" valueType="num">
                                      <p:cBhvr>
                                        <p:cTn id="45" dur="500"/>
                                        <p:tgtEl>
                                          <p:spTgt spid="28"/>
                                        </p:tgtEl>
                                        <p:attrNameLst>
                                          <p:attrName>ppt_h</p:attrName>
                                        </p:attrNameLst>
                                      </p:cBhvr>
                                      <p:tavLst>
                                        <p:tav tm="0">
                                          <p:val>
                                            <p:strVal val="ppt_h"/>
                                          </p:val>
                                        </p:tav>
                                        <p:tav tm="100000">
                                          <p:val>
                                            <p:fltVal val="0"/>
                                          </p:val>
                                        </p:tav>
                                      </p:tavLst>
                                    </p:anim>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par>
                          <p:cTn id="48" fill="hold" nodeType="afterGroup">
                            <p:stCondLst>
                              <p:cond delay="2400"/>
                            </p:stCondLst>
                            <p:childTnLst>
                              <p:par>
                                <p:cTn id="49" presetID="9"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nodeType="afterGroup">
                            <p:stCondLst>
                              <p:cond delay="2900"/>
                            </p:stCondLst>
                            <p:childTnLst>
                              <p:par>
                                <p:cTn id="53" presetID="53" presetClass="exit" presetSubtype="0" fill="hold" grpId="1" nodeType="afterEffect">
                                  <p:stCondLst>
                                    <p:cond delay="0"/>
                                  </p:stCondLst>
                                  <p:childTnLst>
                                    <p:anim calcmode="lin" valueType="num">
                                      <p:cBhvr>
                                        <p:cTn id="54" dur="500"/>
                                        <p:tgtEl>
                                          <p:spTgt spid="27"/>
                                        </p:tgtEl>
                                        <p:attrNameLst>
                                          <p:attrName>ppt_w</p:attrName>
                                        </p:attrNameLst>
                                      </p:cBhvr>
                                      <p:tavLst>
                                        <p:tav tm="0">
                                          <p:val>
                                            <p:strVal val="ppt_w"/>
                                          </p:val>
                                        </p:tav>
                                        <p:tav tm="100000">
                                          <p:val>
                                            <p:fltVal val="0"/>
                                          </p:val>
                                        </p:tav>
                                      </p:tavLst>
                                    </p:anim>
                                    <p:anim calcmode="lin" valueType="num">
                                      <p:cBhvr>
                                        <p:cTn id="55" dur="500"/>
                                        <p:tgtEl>
                                          <p:spTgt spid="27"/>
                                        </p:tgtEl>
                                        <p:attrNameLst>
                                          <p:attrName>ppt_h</p:attrName>
                                        </p:attrNameLst>
                                      </p:cBhvr>
                                      <p:tavLst>
                                        <p:tav tm="0">
                                          <p:val>
                                            <p:strVal val="ppt_h"/>
                                          </p:val>
                                        </p:tav>
                                        <p:tav tm="100000">
                                          <p:val>
                                            <p:fltVal val="0"/>
                                          </p:val>
                                        </p:tav>
                                      </p:tavLst>
                                    </p:anim>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par>
                          <p:cTn id="58" fill="hold" nodeType="afterGroup">
                            <p:stCondLst>
                              <p:cond delay="3400"/>
                            </p:stCondLst>
                            <p:childTnLst>
                              <p:par>
                                <p:cTn id="59" presetID="9"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ssolve">
                                      <p:cBhvr>
                                        <p:cTn id="61" dur="500"/>
                                        <p:tgtEl>
                                          <p:spTgt spid="26"/>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3900"/>
                            </p:stCondLst>
                            <p:childTnLst>
                              <p:par>
                                <p:cTn id="63" presetID="53" presetClass="exit" presetSubtype="0" fill="hold" grpId="1" nodeType="afterEffect">
                                  <p:stCondLst>
                                    <p:cond delay="0"/>
                                  </p:stCondLst>
                                  <p:childTnLst>
                                    <p:anim calcmode="lin" valueType="num">
                                      <p:cBhvr>
                                        <p:cTn id="64" dur="500"/>
                                        <p:tgtEl>
                                          <p:spTgt spid="26"/>
                                        </p:tgtEl>
                                        <p:attrNameLst>
                                          <p:attrName>ppt_w</p:attrName>
                                        </p:attrNameLst>
                                      </p:cBhvr>
                                      <p:tavLst>
                                        <p:tav tm="0">
                                          <p:val>
                                            <p:strVal val="ppt_w"/>
                                          </p:val>
                                        </p:tav>
                                        <p:tav tm="100000">
                                          <p:val>
                                            <p:fltVal val="0"/>
                                          </p:val>
                                        </p:tav>
                                      </p:tavLst>
                                    </p:anim>
                                    <p:anim calcmode="lin" valueType="num">
                                      <p:cBhvr>
                                        <p:cTn id="65" dur="500"/>
                                        <p:tgtEl>
                                          <p:spTgt spid="26"/>
                                        </p:tgtEl>
                                        <p:attrNameLst>
                                          <p:attrName>ppt_h</p:attrName>
                                        </p:attrNameLst>
                                      </p:cBhvr>
                                      <p:tavLst>
                                        <p:tav tm="0">
                                          <p:val>
                                            <p:strVal val="ppt_h"/>
                                          </p:val>
                                        </p:tav>
                                        <p:tav tm="100000">
                                          <p:val>
                                            <p:fltVal val="0"/>
                                          </p:val>
                                        </p:tav>
                                      </p:tavLst>
                                    </p:anim>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par>
                          <p:cTn id="68" fill="hold" nodeType="afterGroup">
                            <p:stCondLst>
                              <p:cond delay="4400"/>
                            </p:stCondLst>
                            <p:childTnLst>
                              <p:par>
                                <p:cTn id="69" presetID="9"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ssolve">
                                      <p:cBhvr>
                                        <p:cTn id="71" dur="500"/>
                                        <p:tgtEl>
                                          <p:spTgt spid="25"/>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4900"/>
                            </p:stCondLst>
                            <p:childTnLst>
                              <p:par>
                                <p:cTn id="73" presetID="53" presetClass="exit" presetSubtype="0" fill="hold" grpId="1" nodeType="afterEffect">
                                  <p:stCondLst>
                                    <p:cond delay="0"/>
                                  </p:stCondLst>
                                  <p:childTnLst>
                                    <p:anim calcmode="lin" valueType="num">
                                      <p:cBhvr>
                                        <p:cTn id="74" dur="500"/>
                                        <p:tgtEl>
                                          <p:spTgt spid="25"/>
                                        </p:tgtEl>
                                        <p:attrNameLst>
                                          <p:attrName>ppt_w</p:attrName>
                                        </p:attrNameLst>
                                      </p:cBhvr>
                                      <p:tavLst>
                                        <p:tav tm="0">
                                          <p:val>
                                            <p:strVal val="ppt_w"/>
                                          </p:val>
                                        </p:tav>
                                        <p:tav tm="100000">
                                          <p:val>
                                            <p:fltVal val="0"/>
                                          </p:val>
                                        </p:tav>
                                      </p:tavLst>
                                    </p:anim>
                                    <p:anim calcmode="lin" valueType="num">
                                      <p:cBhvr>
                                        <p:cTn id="75" dur="500"/>
                                        <p:tgtEl>
                                          <p:spTgt spid="25"/>
                                        </p:tgtEl>
                                        <p:attrNameLst>
                                          <p:attrName>ppt_h</p:attrName>
                                        </p:attrNameLst>
                                      </p:cBhvr>
                                      <p:tavLst>
                                        <p:tav tm="0">
                                          <p:val>
                                            <p:strVal val="ppt_h"/>
                                          </p:val>
                                        </p:tav>
                                        <p:tav tm="100000">
                                          <p:val>
                                            <p:fltVal val="0"/>
                                          </p:val>
                                        </p:tav>
                                      </p:tavLst>
                                    </p:anim>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par>
                          <p:cTn id="78" fill="hold" nodeType="afterGroup">
                            <p:stCondLst>
                              <p:cond delay="5400"/>
                            </p:stCondLst>
                            <p:childTnLst>
                              <p:par>
                                <p:cTn id="79" presetID="9"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5900"/>
                            </p:stCondLst>
                            <p:childTnLst>
                              <p:par>
                                <p:cTn id="83" presetID="53" presetClass="exit" presetSubtype="0" fill="hold" grpId="1" nodeType="afterEffect">
                                  <p:stCondLst>
                                    <p:cond delay="0"/>
                                  </p:stCondLst>
                                  <p:childTnLst>
                                    <p:anim calcmode="lin" valueType="num">
                                      <p:cBhvr>
                                        <p:cTn id="84" dur="500"/>
                                        <p:tgtEl>
                                          <p:spTgt spid="24"/>
                                        </p:tgtEl>
                                        <p:attrNameLst>
                                          <p:attrName>ppt_w</p:attrName>
                                        </p:attrNameLst>
                                      </p:cBhvr>
                                      <p:tavLst>
                                        <p:tav tm="0">
                                          <p:val>
                                            <p:strVal val="ppt_w"/>
                                          </p:val>
                                        </p:tav>
                                        <p:tav tm="100000">
                                          <p:val>
                                            <p:fltVal val="0"/>
                                          </p:val>
                                        </p:tav>
                                      </p:tavLst>
                                    </p:anim>
                                    <p:anim calcmode="lin" valueType="num">
                                      <p:cBhvr>
                                        <p:cTn id="85" dur="500"/>
                                        <p:tgtEl>
                                          <p:spTgt spid="24"/>
                                        </p:tgtEl>
                                        <p:attrNameLst>
                                          <p:attrName>ppt_h</p:attrName>
                                        </p:attrNameLst>
                                      </p:cBhvr>
                                      <p:tavLst>
                                        <p:tav tm="0">
                                          <p:val>
                                            <p:strVal val="ppt_h"/>
                                          </p:val>
                                        </p:tav>
                                        <p:tav tm="100000">
                                          <p:val>
                                            <p:fltVal val="0"/>
                                          </p:val>
                                        </p:tav>
                                      </p:tavLst>
                                    </p:anim>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xit" presetSubtype="16" fill="hold" nodeType="clickEffect">
                                  <p:stCondLst>
                                    <p:cond delay="0"/>
                                  </p:stCondLst>
                                  <p:childTnLst>
                                    <p:animEffect transition="out" filter="diamond(in)">
                                      <p:cBhvr>
                                        <p:cTn id="91" dur="2000"/>
                                        <p:tgtEl>
                                          <p:spTgt spid="19"/>
                                        </p:tgtEl>
                                      </p:cBhvr>
                                    </p:animEffect>
                                    <p:set>
                                      <p:cBhvr>
                                        <p:cTn id="92" dur="1" fill="hold">
                                          <p:stCondLst>
                                            <p:cond delay="1999"/>
                                          </p:stCondLst>
                                        </p:cTn>
                                        <p:tgtEl>
                                          <p:spTgt spid="19"/>
                                        </p:tgtEl>
                                        <p:attrNameLst>
                                          <p:attrName>style.visibility</p:attrName>
                                        </p:attrNameLst>
                                      </p:cBhvr>
                                      <p:to>
                                        <p:strVal val="hidden"/>
                                      </p:to>
                                    </p:set>
                                  </p:childTnLst>
                                </p:cTn>
                              </p:par>
                              <p:par>
                                <p:cTn id="93" presetID="8" presetClass="exit" presetSubtype="16" fill="hold" nodeType="withEffect">
                                  <p:stCondLst>
                                    <p:cond delay="0"/>
                                  </p:stCondLst>
                                  <p:childTnLst>
                                    <p:animEffect transition="out" filter="diamond(in)">
                                      <p:cBhvr>
                                        <p:cTn id="94" dur="2000"/>
                                        <p:tgtEl>
                                          <p:spTgt spid="21"/>
                                        </p:tgtEl>
                                      </p:cBhvr>
                                    </p:animEffect>
                                    <p:set>
                                      <p:cBhvr>
                                        <p:cTn id="95" dur="1" fill="hold">
                                          <p:stCondLst>
                                            <p:cond delay="1999"/>
                                          </p:stCondLst>
                                        </p:cTn>
                                        <p:tgtEl>
                                          <p:spTgt spid="2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52400"/>
            <a:ext cx="2209800" cy="1676400"/>
          </a:xfrm>
          <a:prstGeom prst="cloudCallout">
            <a:avLst>
              <a:gd name="adj1" fmla="val 54268"/>
              <a:gd name="adj2" fmla="val 265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cs typeface="Arial" pitchFamily="34" charset="0"/>
              </a:rPr>
              <a:t>Câu</a:t>
            </a:r>
            <a:r>
              <a:rPr lang="en-US" b="1" dirty="0">
                <a:solidFill>
                  <a:srgbClr val="FF0000"/>
                </a:solidFill>
                <a:cs typeface="Arial" pitchFamily="34" charset="0"/>
              </a:rPr>
              <a:t> </a:t>
            </a:r>
            <a:r>
              <a:rPr lang="en-US" b="1" dirty="0" err="1">
                <a:solidFill>
                  <a:srgbClr val="FF0000"/>
                </a:solidFill>
                <a:cs typeface="Arial" pitchFamily="34" charset="0"/>
              </a:rPr>
              <a:t>hỏi</a:t>
            </a:r>
            <a:r>
              <a:rPr lang="en-US" b="1" dirty="0">
                <a:solidFill>
                  <a:srgbClr val="FF0000"/>
                </a:solidFill>
                <a:cs typeface="Arial" pitchFamily="34" charset="0"/>
              </a:rPr>
              <a:t> 3: </a:t>
            </a:r>
          </a:p>
        </p:txBody>
      </p:sp>
      <p:sp>
        <p:nvSpPr>
          <p:cNvPr id="5" name="Text Box 8"/>
          <p:cNvSpPr txBox="1">
            <a:spLocks noChangeArrowheads="1"/>
          </p:cNvSpPr>
          <p:nvPr/>
        </p:nvSpPr>
        <p:spPr bwMode="auto">
          <a:xfrm>
            <a:off x="2057400" y="914400"/>
            <a:ext cx="7086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b="1" i="1">
                <a:solidFill>
                  <a:srgbClr val="000000"/>
                </a:solidFill>
                <a:latin typeface="Times New Roman" pitchFamily="18" charset="0"/>
              </a:rPr>
              <a:t> Em sử dụng nút lệnh nào sau đây để tạo bảng trong văn bản?</a:t>
            </a:r>
          </a:p>
          <a:p>
            <a:pPr eaLnBrk="1" hangingPunct="1">
              <a:spcBef>
                <a:spcPct val="50000"/>
              </a:spcBef>
              <a:buFontTx/>
              <a:buNone/>
            </a:pPr>
            <a:endParaRPr lang="en-US" altLang="en-US" sz="2800" b="1" i="1">
              <a:solidFill>
                <a:srgbClr val="000000"/>
              </a:solidFill>
              <a:latin typeface="Times New Roman" pitchFamily="18" charset="0"/>
            </a:endParaRPr>
          </a:p>
        </p:txBody>
      </p:sp>
      <p:sp>
        <p:nvSpPr>
          <p:cNvPr id="10" name="Rectangle 2"/>
          <p:cNvSpPr txBox="1">
            <a:spLocks noChangeArrowheads="1"/>
          </p:cNvSpPr>
          <p:nvPr/>
        </p:nvSpPr>
        <p:spPr>
          <a:xfrm>
            <a:off x="2667000" y="35814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B</a:t>
            </a:r>
          </a:p>
        </p:txBody>
      </p:sp>
      <p:sp>
        <p:nvSpPr>
          <p:cNvPr id="12" name="Rectangle 2"/>
          <p:cNvSpPr txBox="1">
            <a:spLocks noChangeArrowheads="1"/>
          </p:cNvSpPr>
          <p:nvPr/>
        </p:nvSpPr>
        <p:spPr>
          <a:xfrm>
            <a:off x="2667000" y="24384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A</a:t>
            </a:r>
          </a:p>
        </p:txBody>
      </p:sp>
      <p:sp>
        <p:nvSpPr>
          <p:cNvPr id="13" name="Action Button: Home 12">
            <a:hlinkClick r:id="rId4"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 name="Rectangle 13"/>
          <p:cNvSpPr/>
          <p:nvPr>
            <p:custDataLst>
              <p:tags r:id="rId1"/>
            </p:custDataLst>
          </p:nvPr>
        </p:nvSpPr>
        <p:spPr>
          <a:xfrm rot="368000">
            <a:off x="1460250" y="46969"/>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sp>
        <p:nvSpPr>
          <p:cNvPr id="15" name="Rectangle 2"/>
          <p:cNvSpPr txBox="1">
            <a:spLocks noChangeArrowheads="1"/>
          </p:cNvSpPr>
          <p:nvPr/>
        </p:nvSpPr>
        <p:spPr>
          <a:xfrm>
            <a:off x="2667000" y="45720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C</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3502025"/>
            <a:ext cx="6238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21050" y="4576763"/>
            <a:ext cx="533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395538"/>
            <a:ext cx="533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WordArt 36"/>
          <p:cNvSpPr>
            <a:spLocks noChangeArrowheads="1" noChangeShapeType="1" noTextEdit="1"/>
          </p:cNvSpPr>
          <p:nvPr/>
        </p:nvSpPr>
        <p:spPr bwMode="auto">
          <a:xfrm>
            <a:off x="7442200"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4" name="WordArt 37"/>
          <p:cNvSpPr>
            <a:spLocks noChangeArrowheads="1" noChangeShapeType="1" noTextEdit="1"/>
          </p:cNvSpPr>
          <p:nvPr/>
        </p:nvSpPr>
        <p:spPr bwMode="auto">
          <a:xfrm>
            <a:off x="74422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5" name="WordArt 38"/>
          <p:cNvSpPr>
            <a:spLocks noChangeArrowheads="1" noChangeShapeType="1" noTextEdit="1"/>
          </p:cNvSpPr>
          <p:nvPr/>
        </p:nvSpPr>
        <p:spPr bwMode="auto">
          <a:xfrm>
            <a:off x="7475538"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6" name="WordArt 39"/>
          <p:cNvSpPr>
            <a:spLocks noChangeArrowheads="1" noChangeShapeType="1" noTextEdit="1"/>
          </p:cNvSpPr>
          <p:nvPr/>
        </p:nvSpPr>
        <p:spPr bwMode="auto">
          <a:xfrm>
            <a:off x="7475538"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7" name="WordArt 40"/>
          <p:cNvSpPr>
            <a:spLocks noChangeArrowheads="1" noChangeShapeType="1" noTextEdit="1"/>
          </p:cNvSpPr>
          <p:nvPr/>
        </p:nvSpPr>
        <p:spPr bwMode="auto">
          <a:xfrm>
            <a:off x="7467600" y="22367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8" name="WordArt 41"/>
          <p:cNvSpPr>
            <a:spLocks noChangeArrowheads="1" noChangeShapeType="1" noTextEdit="1"/>
          </p:cNvSpPr>
          <p:nvPr/>
        </p:nvSpPr>
        <p:spPr bwMode="auto">
          <a:xfrm>
            <a:off x="74676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Tree>
    <p:extLst>
      <p:ext uri="{BB962C8B-B14F-4D97-AF65-F5344CB8AC3E}">
        <p14:creationId xmlns:p14="http://schemas.microsoft.com/office/powerpoint/2010/main" val="2820247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7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8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12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8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700"/>
                                        <p:tgtEl>
                                          <p:spTgt spid="23"/>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600"/>
                                        <p:tgtEl>
                                          <p:spTgt spid="3"/>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7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9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900"/>
                            </p:stCondLst>
                            <p:childTnLst>
                              <p:par>
                                <p:cTn id="32" presetID="53" presetClass="exit" presetSubtype="0" fill="hold" grpId="1" nodeType="afterEffect">
                                  <p:stCondLst>
                                    <p:cond delay="0"/>
                                  </p:stCondLst>
                                  <p:childTnLst>
                                    <p:anim calcmode="lin" valueType="num">
                                      <p:cBhvr>
                                        <p:cTn id="33" dur="500"/>
                                        <p:tgtEl>
                                          <p:spTgt spid="28"/>
                                        </p:tgtEl>
                                        <p:attrNameLst>
                                          <p:attrName>ppt_w</p:attrName>
                                        </p:attrNameLst>
                                      </p:cBhvr>
                                      <p:tavLst>
                                        <p:tav tm="0">
                                          <p:val>
                                            <p:strVal val="ppt_w"/>
                                          </p:val>
                                        </p:tav>
                                        <p:tav tm="100000">
                                          <p:val>
                                            <p:fltVal val="0"/>
                                          </p:val>
                                        </p:tav>
                                      </p:tavLst>
                                    </p:anim>
                                    <p:anim calcmode="lin" valueType="num">
                                      <p:cBhvr>
                                        <p:cTn id="34" dur="500"/>
                                        <p:tgtEl>
                                          <p:spTgt spid="28"/>
                                        </p:tgtEl>
                                        <p:attrNameLst>
                                          <p:attrName>ppt_h</p:attrName>
                                        </p:attrNameLst>
                                      </p:cBhvr>
                                      <p:tavLst>
                                        <p:tav tm="0">
                                          <p:val>
                                            <p:strVal val="ppt_h"/>
                                          </p:val>
                                        </p:tav>
                                        <p:tav tm="100000">
                                          <p:val>
                                            <p:fltVal val="0"/>
                                          </p:val>
                                        </p:tav>
                                      </p:tavLst>
                                    </p:anim>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nodeType="afterGroup">
                            <p:stCondLst>
                              <p:cond delay="1400"/>
                            </p:stCondLst>
                            <p:childTnLst>
                              <p:par>
                                <p:cTn id="38" presetID="9"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1900"/>
                            </p:stCondLst>
                            <p:childTnLst>
                              <p:par>
                                <p:cTn id="42" presetID="53" presetClass="exit" presetSubtype="0" fill="hold" grpId="1" nodeType="afterEffect">
                                  <p:stCondLst>
                                    <p:cond delay="0"/>
                                  </p:stCondLst>
                                  <p:childTnLst>
                                    <p:anim calcmode="lin" valueType="num">
                                      <p:cBhvr>
                                        <p:cTn id="43" dur="500"/>
                                        <p:tgtEl>
                                          <p:spTgt spid="27"/>
                                        </p:tgtEl>
                                        <p:attrNameLst>
                                          <p:attrName>ppt_w</p:attrName>
                                        </p:attrNameLst>
                                      </p:cBhvr>
                                      <p:tavLst>
                                        <p:tav tm="0">
                                          <p:val>
                                            <p:strVal val="ppt_w"/>
                                          </p:val>
                                        </p:tav>
                                        <p:tav tm="100000">
                                          <p:val>
                                            <p:fltVal val="0"/>
                                          </p:val>
                                        </p:tav>
                                      </p:tavLst>
                                    </p:anim>
                                    <p:anim calcmode="lin" valueType="num">
                                      <p:cBhvr>
                                        <p:cTn id="44" dur="500"/>
                                        <p:tgtEl>
                                          <p:spTgt spid="27"/>
                                        </p:tgtEl>
                                        <p:attrNameLst>
                                          <p:attrName>ppt_h</p:attrName>
                                        </p:attrNameLst>
                                      </p:cBhvr>
                                      <p:tavLst>
                                        <p:tav tm="0">
                                          <p:val>
                                            <p:strVal val="ppt_h"/>
                                          </p:val>
                                        </p:tav>
                                        <p:tav tm="100000">
                                          <p:val>
                                            <p:fltVal val="0"/>
                                          </p:val>
                                        </p:tav>
                                      </p:tavLst>
                                    </p:anim>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par>
                          <p:cTn id="47" fill="hold" nodeType="afterGroup">
                            <p:stCondLst>
                              <p:cond delay="2400"/>
                            </p:stCondLst>
                            <p:childTnLst>
                              <p:par>
                                <p:cTn id="48" presetID="9"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ssolve">
                                      <p:cBhvr>
                                        <p:cTn id="50" dur="500"/>
                                        <p:tgtEl>
                                          <p:spTgt spid="26"/>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2900"/>
                            </p:stCondLst>
                            <p:childTnLst>
                              <p:par>
                                <p:cTn id="52" presetID="53" presetClass="exit" presetSubtype="0" fill="hold" grpId="1" nodeType="afterEffect">
                                  <p:stCondLst>
                                    <p:cond delay="0"/>
                                  </p:stCondLst>
                                  <p:childTnLst>
                                    <p:anim calcmode="lin" valueType="num">
                                      <p:cBhvr>
                                        <p:cTn id="53" dur="500"/>
                                        <p:tgtEl>
                                          <p:spTgt spid="26"/>
                                        </p:tgtEl>
                                        <p:attrNameLst>
                                          <p:attrName>ppt_w</p:attrName>
                                        </p:attrNameLst>
                                      </p:cBhvr>
                                      <p:tavLst>
                                        <p:tav tm="0">
                                          <p:val>
                                            <p:strVal val="ppt_w"/>
                                          </p:val>
                                        </p:tav>
                                        <p:tav tm="100000">
                                          <p:val>
                                            <p:fltVal val="0"/>
                                          </p:val>
                                        </p:tav>
                                      </p:tavLst>
                                    </p:anim>
                                    <p:anim calcmode="lin" valueType="num">
                                      <p:cBhvr>
                                        <p:cTn id="54" dur="500"/>
                                        <p:tgtEl>
                                          <p:spTgt spid="26"/>
                                        </p:tgtEl>
                                        <p:attrNameLst>
                                          <p:attrName>ppt_h</p:attrName>
                                        </p:attrNameLst>
                                      </p:cBhvr>
                                      <p:tavLst>
                                        <p:tav tm="0">
                                          <p:val>
                                            <p:strVal val="ppt_h"/>
                                          </p:val>
                                        </p:tav>
                                        <p:tav tm="100000">
                                          <p:val>
                                            <p:fltVal val="0"/>
                                          </p:val>
                                        </p:tav>
                                      </p:tavLst>
                                    </p:anim>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nodeType="afterGroup">
                            <p:stCondLst>
                              <p:cond delay="3400"/>
                            </p:stCondLst>
                            <p:childTnLst>
                              <p:par>
                                <p:cTn id="58" presetID="9"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3900"/>
                            </p:stCondLst>
                            <p:childTnLst>
                              <p:par>
                                <p:cTn id="62" presetID="53" presetClass="exit" presetSubtype="0" fill="hold" grpId="1" nodeType="afterEffect">
                                  <p:stCondLst>
                                    <p:cond delay="0"/>
                                  </p:stCondLst>
                                  <p:childTnLst>
                                    <p:anim calcmode="lin" valueType="num">
                                      <p:cBhvr>
                                        <p:cTn id="63" dur="500"/>
                                        <p:tgtEl>
                                          <p:spTgt spid="25"/>
                                        </p:tgtEl>
                                        <p:attrNameLst>
                                          <p:attrName>ppt_w</p:attrName>
                                        </p:attrNameLst>
                                      </p:cBhvr>
                                      <p:tavLst>
                                        <p:tav tm="0">
                                          <p:val>
                                            <p:strVal val="ppt_w"/>
                                          </p:val>
                                        </p:tav>
                                        <p:tav tm="100000">
                                          <p:val>
                                            <p:fltVal val="0"/>
                                          </p:val>
                                        </p:tav>
                                      </p:tavLst>
                                    </p:anim>
                                    <p:anim calcmode="lin" valueType="num">
                                      <p:cBhvr>
                                        <p:cTn id="64" dur="500"/>
                                        <p:tgtEl>
                                          <p:spTgt spid="25"/>
                                        </p:tgtEl>
                                        <p:attrNameLst>
                                          <p:attrName>ppt_h</p:attrName>
                                        </p:attrNameLst>
                                      </p:cBhvr>
                                      <p:tavLst>
                                        <p:tav tm="0">
                                          <p:val>
                                            <p:strVal val="ppt_h"/>
                                          </p:val>
                                        </p:tav>
                                        <p:tav tm="100000">
                                          <p:val>
                                            <p:fltVal val="0"/>
                                          </p:val>
                                        </p:tav>
                                      </p:tavLst>
                                    </p:anim>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childTnLst>
                          </p:cTn>
                        </p:par>
                        <p:par>
                          <p:cTn id="67" fill="hold" nodeType="afterGroup">
                            <p:stCondLst>
                              <p:cond delay="4400"/>
                            </p:stCondLst>
                            <p:childTnLst>
                              <p:par>
                                <p:cTn id="68" presetID="9"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4900"/>
                            </p:stCondLst>
                            <p:childTnLst>
                              <p:par>
                                <p:cTn id="72" presetID="53" presetClass="exit" presetSubtype="0" fill="hold" grpId="1" nodeType="afterEffect">
                                  <p:stCondLst>
                                    <p:cond delay="0"/>
                                  </p:stCondLst>
                                  <p:childTnLst>
                                    <p:anim calcmode="lin" valueType="num">
                                      <p:cBhvr>
                                        <p:cTn id="73" dur="500"/>
                                        <p:tgtEl>
                                          <p:spTgt spid="24"/>
                                        </p:tgtEl>
                                        <p:attrNameLst>
                                          <p:attrName>ppt_w</p:attrName>
                                        </p:attrNameLst>
                                      </p:cBhvr>
                                      <p:tavLst>
                                        <p:tav tm="0">
                                          <p:val>
                                            <p:strVal val="ppt_w"/>
                                          </p:val>
                                        </p:tav>
                                        <p:tav tm="100000">
                                          <p:val>
                                            <p:fltVal val="0"/>
                                          </p:val>
                                        </p:tav>
                                      </p:tavLst>
                                    </p:anim>
                                    <p:anim calcmode="lin" valueType="num">
                                      <p:cBhvr>
                                        <p:cTn id="74" dur="500"/>
                                        <p:tgtEl>
                                          <p:spTgt spid="24"/>
                                        </p:tgtEl>
                                        <p:attrNameLst>
                                          <p:attrName>ppt_h</p:attrName>
                                        </p:attrNameLst>
                                      </p:cBhvr>
                                      <p:tavLst>
                                        <p:tav tm="0">
                                          <p:val>
                                            <p:strVal val="ppt_h"/>
                                          </p:val>
                                        </p:tav>
                                        <p:tav tm="100000">
                                          <p:val>
                                            <p:fltVal val="0"/>
                                          </p:val>
                                        </p:tav>
                                      </p:tavLst>
                                    </p:anim>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par>
                          <p:cTn id="77" fill="hold" nodeType="afterGroup">
                            <p:stCondLst>
                              <p:cond delay="5400"/>
                            </p:stCondLst>
                            <p:childTnLst>
                              <p:par>
                                <p:cTn id="78" presetID="9"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ssolve">
                                      <p:cBhvr>
                                        <p:cTn id="80" dur="500"/>
                                        <p:tgtEl>
                                          <p:spTgt spid="22"/>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5900"/>
                            </p:stCondLst>
                            <p:childTnLst>
                              <p:par>
                                <p:cTn id="82" presetID="53" presetClass="exit" presetSubtype="0" fill="hold" grpId="1" nodeType="afterEffect">
                                  <p:stCondLst>
                                    <p:cond delay="0"/>
                                  </p:stCondLst>
                                  <p:childTnLst>
                                    <p:anim calcmode="lin" valueType="num">
                                      <p:cBhvr>
                                        <p:cTn id="83" dur="500"/>
                                        <p:tgtEl>
                                          <p:spTgt spid="22"/>
                                        </p:tgtEl>
                                        <p:attrNameLst>
                                          <p:attrName>ppt_w</p:attrName>
                                        </p:attrNameLst>
                                      </p:cBhvr>
                                      <p:tavLst>
                                        <p:tav tm="0">
                                          <p:val>
                                            <p:strVal val="ppt_w"/>
                                          </p:val>
                                        </p:tav>
                                        <p:tav tm="100000">
                                          <p:val>
                                            <p:fltVal val="0"/>
                                          </p:val>
                                        </p:tav>
                                      </p:tavLst>
                                    </p:anim>
                                    <p:anim calcmode="lin" valueType="num">
                                      <p:cBhvr>
                                        <p:cTn id="84" dur="500"/>
                                        <p:tgtEl>
                                          <p:spTgt spid="22"/>
                                        </p:tgtEl>
                                        <p:attrNameLst>
                                          <p:attrName>ppt_h</p:attrName>
                                        </p:attrNameLst>
                                      </p:cBhvr>
                                      <p:tavLst>
                                        <p:tav tm="0">
                                          <p:val>
                                            <p:strVal val="ppt_h"/>
                                          </p:val>
                                        </p:tav>
                                        <p:tav tm="100000">
                                          <p:val>
                                            <p:fltVal val="0"/>
                                          </p:val>
                                        </p:tav>
                                      </p:tavLst>
                                    </p:anim>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xit" presetSubtype="16" fill="hold" nodeType="clickEffect">
                                  <p:stCondLst>
                                    <p:cond delay="0"/>
                                  </p:stCondLst>
                                  <p:childTnLst>
                                    <p:animEffect transition="out" filter="diamond(in)">
                                      <p:cBhvr>
                                        <p:cTn id="90" dur="2000"/>
                                        <p:tgtEl>
                                          <p:spTgt spid="10"/>
                                        </p:tgtEl>
                                      </p:cBhvr>
                                    </p:animEffect>
                                    <p:set>
                                      <p:cBhvr>
                                        <p:cTn id="91" dur="1" fill="hold">
                                          <p:stCondLst>
                                            <p:cond delay="1999"/>
                                          </p:stCondLst>
                                        </p:cTn>
                                        <p:tgtEl>
                                          <p:spTgt spid="10"/>
                                        </p:tgtEl>
                                        <p:attrNameLst>
                                          <p:attrName>style.visibility</p:attrName>
                                        </p:attrNameLst>
                                      </p:cBhvr>
                                      <p:to>
                                        <p:strVal val="hidden"/>
                                      </p:to>
                                    </p:set>
                                  </p:childTnLst>
                                </p:cTn>
                              </p:par>
                              <p:par>
                                <p:cTn id="92" presetID="8" presetClass="exit" presetSubtype="16" fill="hold" nodeType="withEffect">
                                  <p:stCondLst>
                                    <p:cond delay="0"/>
                                  </p:stCondLst>
                                  <p:childTnLst>
                                    <p:animEffect transition="out" filter="diamond(in)">
                                      <p:cBhvr>
                                        <p:cTn id="93" dur="2000"/>
                                        <p:tgtEl>
                                          <p:spTgt spid="15"/>
                                        </p:tgtEl>
                                      </p:cBhvr>
                                    </p:animEffect>
                                    <p:set>
                                      <p:cBhvr>
                                        <p:cTn id="94" dur="1" fill="hold">
                                          <p:stCondLst>
                                            <p:cond delay="1999"/>
                                          </p:stCondLst>
                                        </p:cTn>
                                        <p:tgtEl>
                                          <p:spTgt spid="1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
                                        </p:tgtEl>
                                      </p:cBhvr>
                                    </p:animEffect>
                                    <p:set>
                                      <p:cBhvr>
                                        <p:cTn id="10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52400"/>
            <a:ext cx="2209800" cy="1676400"/>
          </a:xfrm>
          <a:prstGeom prst="cloudCallout">
            <a:avLst>
              <a:gd name="adj1" fmla="val 54268"/>
              <a:gd name="adj2" fmla="val 265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cs typeface="Arial" pitchFamily="34" charset="0"/>
              </a:rPr>
              <a:t>Câu</a:t>
            </a:r>
            <a:r>
              <a:rPr lang="en-US" b="1" dirty="0">
                <a:solidFill>
                  <a:srgbClr val="FF0000"/>
                </a:solidFill>
                <a:cs typeface="Arial" pitchFamily="34" charset="0"/>
              </a:rPr>
              <a:t> </a:t>
            </a:r>
            <a:r>
              <a:rPr lang="en-US" b="1" dirty="0" err="1">
                <a:solidFill>
                  <a:srgbClr val="FF0000"/>
                </a:solidFill>
                <a:cs typeface="Arial" pitchFamily="34" charset="0"/>
              </a:rPr>
              <a:t>hỏi</a:t>
            </a:r>
            <a:r>
              <a:rPr lang="en-US" b="1" dirty="0">
                <a:solidFill>
                  <a:srgbClr val="FF0000"/>
                </a:solidFill>
                <a:cs typeface="Arial" pitchFamily="34" charset="0"/>
              </a:rPr>
              <a:t> 4: </a:t>
            </a:r>
          </a:p>
        </p:txBody>
      </p:sp>
      <p:sp>
        <p:nvSpPr>
          <p:cNvPr id="5" name="Text Box 8"/>
          <p:cNvSpPr txBox="1">
            <a:spLocks noChangeArrowheads="1"/>
          </p:cNvSpPr>
          <p:nvPr/>
        </p:nvSpPr>
        <p:spPr bwMode="auto">
          <a:xfrm>
            <a:off x="2057400" y="914400"/>
            <a:ext cx="7086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b="1" i="1">
                <a:solidFill>
                  <a:srgbClr val="000000"/>
                </a:solidFill>
                <a:latin typeface="Times New Roman" pitchFamily="18" charset="0"/>
              </a:rPr>
              <a:t> Để căn giữa đoạn văn bản em dùng nút lệnh:</a:t>
            </a:r>
          </a:p>
          <a:p>
            <a:pPr eaLnBrk="1" hangingPunct="1">
              <a:spcBef>
                <a:spcPct val="50000"/>
              </a:spcBef>
              <a:buFontTx/>
              <a:buNone/>
            </a:pPr>
            <a:endParaRPr lang="en-US" altLang="en-US" sz="2800" b="1" i="1">
              <a:solidFill>
                <a:srgbClr val="000000"/>
              </a:solidFill>
              <a:latin typeface="Times New Roman" pitchFamily="18" charset="0"/>
            </a:endParaRPr>
          </a:p>
        </p:txBody>
      </p:sp>
      <p:sp>
        <p:nvSpPr>
          <p:cNvPr id="10" name="Rectangle 2"/>
          <p:cNvSpPr txBox="1">
            <a:spLocks noChangeArrowheads="1"/>
          </p:cNvSpPr>
          <p:nvPr/>
        </p:nvSpPr>
        <p:spPr>
          <a:xfrm>
            <a:off x="2819400" y="23622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A</a:t>
            </a:r>
          </a:p>
        </p:txBody>
      </p:sp>
      <p:sp>
        <p:nvSpPr>
          <p:cNvPr id="12" name="Rectangle 2"/>
          <p:cNvSpPr txBox="1">
            <a:spLocks noChangeArrowheads="1"/>
          </p:cNvSpPr>
          <p:nvPr/>
        </p:nvSpPr>
        <p:spPr>
          <a:xfrm>
            <a:off x="2819400" y="4913312"/>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C</a:t>
            </a:r>
          </a:p>
        </p:txBody>
      </p:sp>
      <p:sp>
        <p:nvSpPr>
          <p:cNvPr id="13" name="Action Button: Home 12">
            <a:hlinkClick r:id="rId4"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 name="Rectangle 13"/>
          <p:cNvSpPr/>
          <p:nvPr>
            <p:custDataLst>
              <p:tags r:id="rId1"/>
            </p:custDataLst>
          </p:nvPr>
        </p:nvSpPr>
        <p:spPr>
          <a:xfrm rot="368000">
            <a:off x="855698" y="46969"/>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sp>
        <p:nvSpPr>
          <p:cNvPr id="15" name="Rectangle 2"/>
          <p:cNvSpPr txBox="1">
            <a:spLocks noChangeArrowheads="1"/>
          </p:cNvSpPr>
          <p:nvPr/>
        </p:nvSpPr>
        <p:spPr>
          <a:xfrm>
            <a:off x="2851150" y="3690937"/>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B</a:t>
            </a:r>
          </a:p>
        </p:txBody>
      </p:sp>
      <p:pic>
        <p:nvPicPr>
          <p:cNvPr id="18454"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8063" y="4965700"/>
            <a:ext cx="4667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36576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8063" y="2414588"/>
            <a:ext cx="4667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WordArt 36"/>
          <p:cNvSpPr>
            <a:spLocks noChangeArrowheads="1" noChangeShapeType="1" noTextEdit="1"/>
          </p:cNvSpPr>
          <p:nvPr/>
        </p:nvSpPr>
        <p:spPr bwMode="auto">
          <a:xfrm>
            <a:off x="7442200"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3" name="WordArt 37"/>
          <p:cNvSpPr>
            <a:spLocks noChangeArrowheads="1" noChangeShapeType="1" noTextEdit="1"/>
          </p:cNvSpPr>
          <p:nvPr/>
        </p:nvSpPr>
        <p:spPr bwMode="auto">
          <a:xfrm>
            <a:off x="74422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4" name="WordArt 38"/>
          <p:cNvSpPr>
            <a:spLocks noChangeArrowheads="1" noChangeShapeType="1" noTextEdit="1"/>
          </p:cNvSpPr>
          <p:nvPr/>
        </p:nvSpPr>
        <p:spPr bwMode="auto">
          <a:xfrm>
            <a:off x="7475538"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5" name="WordArt 39"/>
          <p:cNvSpPr>
            <a:spLocks noChangeArrowheads="1" noChangeShapeType="1" noTextEdit="1"/>
          </p:cNvSpPr>
          <p:nvPr/>
        </p:nvSpPr>
        <p:spPr bwMode="auto">
          <a:xfrm>
            <a:off x="7475538"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6" name="WordArt 40"/>
          <p:cNvSpPr>
            <a:spLocks noChangeArrowheads="1" noChangeShapeType="1" noTextEdit="1"/>
          </p:cNvSpPr>
          <p:nvPr/>
        </p:nvSpPr>
        <p:spPr bwMode="auto">
          <a:xfrm>
            <a:off x="7467600" y="22367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7" name="WordArt 41"/>
          <p:cNvSpPr>
            <a:spLocks noChangeArrowheads="1" noChangeShapeType="1" noTextEdit="1"/>
          </p:cNvSpPr>
          <p:nvPr/>
        </p:nvSpPr>
        <p:spPr bwMode="auto">
          <a:xfrm>
            <a:off x="74676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Tree>
    <p:extLst>
      <p:ext uri="{BB962C8B-B14F-4D97-AF65-F5344CB8AC3E}">
        <p14:creationId xmlns:p14="http://schemas.microsoft.com/office/powerpoint/2010/main" val="66086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7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8458"/>
                                        </p:tgtEl>
                                        <p:attrNameLst>
                                          <p:attrName>style.visibility</p:attrName>
                                        </p:attrNameLst>
                                      </p:cBhvr>
                                      <p:to>
                                        <p:strVal val="visible"/>
                                      </p:to>
                                    </p:set>
                                    <p:animEffect transition="in" filter="circle(in)">
                                      <p:cBhvr>
                                        <p:cTn id="13" dur="700"/>
                                        <p:tgtEl>
                                          <p:spTgt spid="18458"/>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7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8455"/>
                                        </p:tgtEl>
                                        <p:attrNameLst>
                                          <p:attrName>style.visibility</p:attrName>
                                        </p:attrNameLst>
                                      </p:cBhvr>
                                      <p:to>
                                        <p:strVal val="visible"/>
                                      </p:to>
                                    </p:set>
                                    <p:animEffect transition="in" filter="circle(in)">
                                      <p:cBhvr>
                                        <p:cTn id="19" dur="600"/>
                                        <p:tgtEl>
                                          <p:spTgt spid="18455"/>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8454"/>
                                        </p:tgtEl>
                                        <p:attrNameLst>
                                          <p:attrName>style.visibility</p:attrName>
                                        </p:attrNameLst>
                                      </p:cBhvr>
                                      <p:to>
                                        <p:strVal val="visible"/>
                                      </p:to>
                                    </p:set>
                                    <p:animEffect transition="in" filter="circle(in)">
                                      <p:cBhvr>
                                        <p:cTn id="25" dur="1100"/>
                                        <p:tgtEl>
                                          <p:spTgt spid="184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900"/>
                                        <p:tgtEl>
                                          <p:spTgt spid="27"/>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900"/>
                            </p:stCondLst>
                            <p:childTnLst>
                              <p:par>
                                <p:cTn id="32" presetID="53" presetClass="exit" presetSubtype="0" fill="hold" grpId="1" nodeType="afterEffect">
                                  <p:stCondLst>
                                    <p:cond delay="0"/>
                                  </p:stCondLst>
                                  <p:childTnLst>
                                    <p:anim calcmode="lin" valueType="num">
                                      <p:cBhvr>
                                        <p:cTn id="33" dur="500"/>
                                        <p:tgtEl>
                                          <p:spTgt spid="27"/>
                                        </p:tgtEl>
                                        <p:attrNameLst>
                                          <p:attrName>ppt_w</p:attrName>
                                        </p:attrNameLst>
                                      </p:cBhvr>
                                      <p:tavLst>
                                        <p:tav tm="0">
                                          <p:val>
                                            <p:strVal val="ppt_w"/>
                                          </p:val>
                                        </p:tav>
                                        <p:tav tm="100000">
                                          <p:val>
                                            <p:fltVal val="0"/>
                                          </p:val>
                                        </p:tav>
                                      </p:tavLst>
                                    </p:anim>
                                    <p:anim calcmode="lin" valueType="num">
                                      <p:cBhvr>
                                        <p:cTn id="34" dur="500"/>
                                        <p:tgtEl>
                                          <p:spTgt spid="27"/>
                                        </p:tgtEl>
                                        <p:attrNameLst>
                                          <p:attrName>ppt_h</p:attrName>
                                        </p:attrNameLst>
                                      </p:cBhvr>
                                      <p:tavLst>
                                        <p:tav tm="0">
                                          <p:val>
                                            <p:strVal val="ppt_h"/>
                                          </p:val>
                                        </p:tav>
                                        <p:tav tm="100000">
                                          <p:val>
                                            <p:fltVal val="0"/>
                                          </p:val>
                                        </p:tav>
                                      </p:tavLst>
                                    </p:anim>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par>
                          <p:cTn id="37" fill="hold" nodeType="afterGroup">
                            <p:stCondLst>
                              <p:cond delay="1400"/>
                            </p:stCondLst>
                            <p:childTnLst>
                              <p:par>
                                <p:cTn id="38" presetID="9"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1900"/>
                            </p:stCondLst>
                            <p:childTnLst>
                              <p:par>
                                <p:cTn id="42" presetID="53" presetClass="exit" presetSubtype="0" fill="hold" grpId="1" nodeType="afterEffect">
                                  <p:stCondLst>
                                    <p:cond delay="0"/>
                                  </p:stCondLst>
                                  <p:childTnLst>
                                    <p:anim calcmode="lin" valueType="num">
                                      <p:cBhvr>
                                        <p:cTn id="43" dur="500"/>
                                        <p:tgtEl>
                                          <p:spTgt spid="26"/>
                                        </p:tgtEl>
                                        <p:attrNameLst>
                                          <p:attrName>ppt_w</p:attrName>
                                        </p:attrNameLst>
                                      </p:cBhvr>
                                      <p:tavLst>
                                        <p:tav tm="0">
                                          <p:val>
                                            <p:strVal val="ppt_w"/>
                                          </p:val>
                                        </p:tav>
                                        <p:tav tm="100000">
                                          <p:val>
                                            <p:fltVal val="0"/>
                                          </p:val>
                                        </p:tav>
                                      </p:tavLst>
                                    </p:anim>
                                    <p:anim calcmode="lin" valueType="num">
                                      <p:cBhvr>
                                        <p:cTn id="44" dur="500"/>
                                        <p:tgtEl>
                                          <p:spTgt spid="26"/>
                                        </p:tgtEl>
                                        <p:attrNameLst>
                                          <p:attrName>ppt_h</p:attrName>
                                        </p:attrNameLst>
                                      </p:cBhvr>
                                      <p:tavLst>
                                        <p:tav tm="0">
                                          <p:val>
                                            <p:strVal val="ppt_h"/>
                                          </p:val>
                                        </p:tav>
                                        <p:tav tm="100000">
                                          <p:val>
                                            <p:fltVal val="0"/>
                                          </p:val>
                                        </p:tav>
                                      </p:tavLst>
                                    </p:anim>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par>
                          <p:cTn id="47" fill="hold" nodeType="afterGroup">
                            <p:stCondLst>
                              <p:cond delay="2400"/>
                            </p:stCondLst>
                            <p:childTnLst>
                              <p:par>
                                <p:cTn id="48" presetID="9"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2900"/>
                            </p:stCondLst>
                            <p:childTnLst>
                              <p:par>
                                <p:cTn id="52" presetID="53" presetClass="exit" presetSubtype="0" fill="hold" grpId="1" nodeType="afterEffect">
                                  <p:stCondLst>
                                    <p:cond delay="0"/>
                                  </p:stCondLst>
                                  <p:childTnLst>
                                    <p:anim calcmode="lin" valueType="num">
                                      <p:cBhvr>
                                        <p:cTn id="53" dur="500"/>
                                        <p:tgtEl>
                                          <p:spTgt spid="25"/>
                                        </p:tgtEl>
                                        <p:attrNameLst>
                                          <p:attrName>ppt_w</p:attrName>
                                        </p:attrNameLst>
                                      </p:cBhvr>
                                      <p:tavLst>
                                        <p:tav tm="0">
                                          <p:val>
                                            <p:strVal val="ppt_w"/>
                                          </p:val>
                                        </p:tav>
                                        <p:tav tm="100000">
                                          <p:val>
                                            <p:fltVal val="0"/>
                                          </p:val>
                                        </p:tav>
                                      </p:tavLst>
                                    </p:anim>
                                    <p:anim calcmode="lin" valueType="num">
                                      <p:cBhvr>
                                        <p:cTn id="54" dur="500"/>
                                        <p:tgtEl>
                                          <p:spTgt spid="25"/>
                                        </p:tgtEl>
                                        <p:attrNameLst>
                                          <p:attrName>ppt_h</p:attrName>
                                        </p:attrNameLst>
                                      </p:cBhvr>
                                      <p:tavLst>
                                        <p:tav tm="0">
                                          <p:val>
                                            <p:strVal val="ppt_h"/>
                                          </p:val>
                                        </p:tav>
                                        <p:tav tm="100000">
                                          <p:val>
                                            <p:fltVal val="0"/>
                                          </p:val>
                                        </p:tav>
                                      </p:tavLst>
                                    </p:anim>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par>
                          <p:cTn id="57" fill="hold" nodeType="afterGroup">
                            <p:stCondLst>
                              <p:cond delay="3400"/>
                            </p:stCondLst>
                            <p:childTnLst>
                              <p:par>
                                <p:cTn id="58" presetID="9"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ssolve">
                                      <p:cBhvr>
                                        <p:cTn id="60" dur="500"/>
                                        <p:tgtEl>
                                          <p:spTgt spid="24"/>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3900"/>
                            </p:stCondLst>
                            <p:childTnLst>
                              <p:par>
                                <p:cTn id="62" presetID="53" presetClass="exit" presetSubtype="0" fill="hold" grpId="1" nodeType="afterEffect">
                                  <p:stCondLst>
                                    <p:cond delay="0"/>
                                  </p:stCondLst>
                                  <p:childTnLst>
                                    <p:anim calcmode="lin" valueType="num">
                                      <p:cBhvr>
                                        <p:cTn id="63" dur="500"/>
                                        <p:tgtEl>
                                          <p:spTgt spid="24"/>
                                        </p:tgtEl>
                                        <p:attrNameLst>
                                          <p:attrName>ppt_w</p:attrName>
                                        </p:attrNameLst>
                                      </p:cBhvr>
                                      <p:tavLst>
                                        <p:tav tm="0">
                                          <p:val>
                                            <p:strVal val="ppt_w"/>
                                          </p:val>
                                        </p:tav>
                                        <p:tav tm="100000">
                                          <p:val>
                                            <p:fltVal val="0"/>
                                          </p:val>
                                        </p:tav>
                                      </p:tavLst>
                                    </p:anim>
                                    <p:anim calcmode="lin" valueType="num">
                                      <p:cBhvr>
                                        <p:cTn id="64" dur="500"/>
                                        <p:tgtEl>
                                          <p:spTgt spid="24"/>
                                        </p:tgtEl>
                                        <p:attrNameLst>
                                          <p:attrName>ppt_h</p:attrName>
                                        </p:attrNameLst>
                                      </p:cBhvr>
                                      <p:tavLst>
                                        <p:tav tm="0">
                                          <p:val>
                                            <p:strVal val="ppt_h"/>
                                          </p:val>
                                        </p:tav>
                                        <p:tav tm="100000">
                                          <p:val>
                                            <p:fltVal val="0"/>
                                          </p:val>
                                        </p:tav>
                                      </p:tavLst>
                                    </p:anim>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nodeType="afterGroup">
                            <p:stCondLst>
                              <p:cond delay="4400"/>
                            </p:stCondLst>
                            <p:childTnLst>
                              <p:par>
                                <p:cTn id="68" presetID="9"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ssolve">
                                      <p:cBhvr>
                                        <p:cTn id="70" dur="500"/>
                                        <p:tgtEl>
                                          <p:spTgt spid="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4900"/>
                            </p:stCondLst>
                            <p:childTnLst>
                              <p:par>
                                <p:cTn id="72" presetID="53" presetClass="exit" presetSubtype="0" fill="hold" grpId="1" nodeType="afterEffect">
                                  <p:stCondLst>
                                    <p:cond delay="0"/>
                                  </p:stCondLst>
                                  <p:childTnLst>
                                    <p:anim calcmode="lin" valueType="num">
                                      <p:cBhvr>
                                        <p:cTn id="73" dur="500"/>
                                        <p:tgtEl>
                                          <p:spTgt spid="23"/>
                                        </p:tgtEl>
                                        <p:attrNameLst>
                                          <p:attrName>ppt_w</p:attrName>
                                        </p:attrNameLst>
                                      </p:cBhvr>
                                      <p:tavLst>
                                        <p:tav tm="0">
                                          <p:val>
                                            <p:strVal val="ppt_w"/>
                                          </p:val>
                                        </p:tav>
                                        <p:tav tm="100000">
                                          <p:val>
                                            <p:fltVal val="0"/>
                                          </p:val>
                                        </p:tav>
                                      </p:tavLst>
                                    </p:anim>
                                    <p:anim calcmode="lin" valueType="num">
                                      <p:cBhvr>
                                        <p:cTn id="74" dur="500"/>
                                        <p:tgtEl>
                                          <p:spTgt spid="23"/>
                                        </p:tgtEl>
                                        <p:attrNameLst>
                                          <p:attrName>ppt_h</p:attrName>
                                        </p:attrNameLst>
                                      </p:cBhvr>
                                      <p:tavLst>
                                        <p:tav tm="0">
                                          <p:val>
                                            <p:strVal val="ppt_h"/>
                                          </p:val>
                                        </p:tav>
                                        <p:tav tm="100000">
                                          <p:val>
                                            <p:fltVal val="0"/>
                                          </p:val>
                                        </p:tav>
                                      </p:tavLst>
                                    </p:anim>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par>
                          <p:cTn id="77" fill="hold" nodeType="afterGroup">
                            <p:stCondLst>
                              <p:cond delay="5400"/>
                            </p:stCondLst>
                            <p:childTnLst>
                              <p:par>
                                <p:cTn id="78" presetID="9"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ssolve">
                                      <p:cBhvr>
                                        <p:cTn id="80" dur="500"/>
                                        <p:tgtEl>
                                          <p:spTgt spid="22"/>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5900"/>
                            </p:stCondLst>
                            <p:childTnLst>
                              <p:par>
                                <p:cTn id="82" presetID="53" presetClass="exit" presetSubtype="0" fill="hold" grpId="1" nodeType="afterEffect">
                                  <p:stCondLst>
                                    <p:cond delay="0"/>
                                  </p:stCondLst>
                                  <p:childTnLst>
                                    <p:anim calcmode="lin" valueType="num">
                                      <p:cBhvr>
                                        <p:cTn id="83" dur="500"/>
                                        <p:tgtEl>
                                          <p:spTgt spid="22"/>
                                        </p:tgtEl>
                                        <p:attrNameLst>
                                          <p:attrName>ppt_w</p:attrName>
                                        </p:attrNameLst>
                                      </p:cBhvr>
                                      <p:tavLst>
                                        <p:tav tm="0">
                                          <p:val>
                                            <p:strVal val="ppt_w"/>
                                          </p:val>
                                        </p:tav>
                                        <p:tav tm="100000">
                                          <p:val>
                                            <p:fltVal val="0"/>
                                          </p:val>
                                        </p:tav>
                                      </p:tavLst>
                                    </p:anim>
                                    <p:anim calcmode="lin" valueType="num">
                                      <p:cBhvr>
                                        <p:cTn id="84" dur="500"/>
                                        <p:tgtEl>
                                          <p:spTgt spid="22"/>
                                        </p:tgtEl>
                                        <p:attrNameLst>
                                          <p:attrName>ppt_h</p:attrName>
                                        </p:attrNameLst>
                                      </p:cBhvr>
                                      <p:tavLst>
                                        <p:tav tm="0">
                                          <p:val>
                                            <p:strVal val="ppt_h"/>
                                          </p:val>
                                        </p:tav>
                                        <p:tav tm="100000">
                                          <p:val>
                                            <p:fltVal val="0"/>
                                          </p:val>
                                        </p:tav>
                                      </p:tavLst>
                                    </p:anim>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xit" presetSubtype="16" fill="hold" nodeType="clickEffect">
                                  <p:stCondLst>
                                    <p:cond delay="0"/>
                                  </p:stCondLst>
                                  <p:childTnLst>
                                    <p:animEffect transition="out" filter="diamond(in)">
                                      <p:cBhvr>
                                        <p:cTn id="90" dur="2000"/>
                                        <p:tgtEl>
                                          <p:spTgt spid="10"/>
                                        </p:tgtEl>
                                      </p:cBhvr>
                                    </p:animEffect>
                                    <p:set>
                                      <p:cBhvr>
                                        <p:cTn id="91" dur="1" fill="hold">
                                          <p:stCondLst>
                                            <p:cond delay="1999"/>
                                          </p:stCondLst>
                                        </p:cTn>
                                        <p:tgtEl>
                                          <p:spTgt spid="10"/>
                                        </p:tgtEl>
                                        <p:attrNameLst>
                                          <p:attrName>style.visibility</p:attrName>
                                        </p:attrNameLst>
                                      </p:cBhvr>
                                      <p:to>
                                        <p:strVal val="hidden"/>
                                      </p:to>
                                    </p:set>
                                  </p:childTnLst>
                                </p:cTn>
                              </p:par>
                              <p:par>
                                <p:cTn id="92" presetID="8" presetClass="exit" presetSubtype="16" fill="hold" nodeType="withEffect">
                                  <p:stCondLst>
                                    <p:cond delay="0"/>
                                  </p:stCondLst>
                                  <p:childTnLst>
                                    <p:animEffect transition="out" filter="diamond(in)">
                                      <p:cBhvr>
                                        <p:cTn id="93" dur="2000"/>
                                        <p:tgtEl>
                                          <p:spTgt spid="15"/>
                                        </p:tgtEl>
                                      </p:cBhvr>
                                    </p:animEffect>
                                    <p:set>
                                      <p:cBhvr>
                                        <p:cTn id="94" dur="1" fill="hold">
                                          <p:stCondLst>
                                            <p:cond delay="1999"/>
                                          </p:stCondLst>
                                        </p:cTn>
                                        <p:tgtEl>
                                          <p:spTgt spid="1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45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4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52400"/>
            <a:ext cx="2209800" cy="1676400"/>
          </a:xfrm>
          <a:prstGeom prst="cloudCallout">
            <a:avLst>
              <a:gd name="adj1" fmla="val 35459"/>
              <a:gd name="adj2" fmla="val 593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cs typeface="Arial" pitchFamily="34" charset="0"/>
              </a:rPr>
              <a:t>Câu</a:t>
            </a:r>
            <a:r>
              <a:rPr lang="en-US" b="1" dirty="0">
                <a:solidFill>
                  <a:srgbClr val="FF0000"/>
                </a:solidFill>
                <a:cs typeface="Arial" pitchFamily="34" charset="0"/>
              </a:rPr>
              <a:t> </a:t>
            </a:r>
            <a:r>
              <a:rPr lang="en-US" b="1" dirty="0" err="1">
                <a:solidFill>
                  <a:srgbClr val="FF0000"/>
                </a:solidFill>
                <a:cs typeface="Arial" pitchFamily="34" charset="0"/>
              </a:rPr>
              <a:t>hỏi</a:t>
            </a:r>
            <a:r>
              <a:rPr lang="en-US" b="1" dirty="0">
                <a:solidFill>
                  <a:srgbClr val="FF0000"/>
                </a:solidFill>
                <a:cs typeface="Arial" pitchFamily="34" charset="0"/>
              </a:rPr>
              <a:t> 5: </a:t>
            </a:r>
          </a:p>
        </p:txBody>
      </p:sp>
      <p:pic>
        <p:nvPicPr>
          <p:cNvPr id="50179" name="Picture 15" descr="FLOWERS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8" y="5273675"/>
            <a:ext cx="1676401"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Home 5">
            <a:hlinkClick r:id="rId6"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Rectangle 7"/>
          <p:cNvSpPr/>
          <p:nvPr>
            <p:custDataLst>
              <p:tags r:id="rId1"/>
            </p:custDataLst>
          </p:nvPr>
        </p:nvSpPr>
        <p:spPr>
          <a:xfrm rot="368000">
            <a:off x="852523" y="73956"/>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sp>
        <p:nvSpPr>
          <p:cNvPr id="9" name="Text Box 5"/>
          <p:cNvSpPr txBox="1">
            <a:spLocks noChangeArrowheads="1"/>
          </p:cNvSpPr>
          <p:nvPr/>
        </p:nvSpPr>
        <p:spPr bwMode="auto">
          <a:xfrm>
            <a:off x="2133600" y="838200"/>
            <a:ext cx="7315200" cy="57943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b="1">
                <a:solidFill>
                  <a:srgbClr val="000000"/>
                </a:solidFill>
              </a:rPr>
              <a:t> Chọn phát biểu đúng</a:t>
            </a:r>
          </a:p>
        </p:txBody>
      </p:sp>
      <p:sp>
        <p:nvSpPr>
          <p:cNvPr id="10" name="Text Box 6"/>
          <p:cNvSpPr txBox="1">
            <a:spLocks noChangeArrowheads="1"/>
          </p:cNvSpPr>
          <p:nvPr/>
        </p:nvSpPr>
        <p:spPr bwMode="auto">
          <a:xfrm>
            <a:off x="679450" y="3071813"/>
            <a:ext cx="7988300" cy="584200"/>
          </a:xfrm>
          <a:prstGeom prst="rect">
            <a:avLst/>
          </a:prstGeom>
          <a:noFill/>
          <a:ln w="9525">
            <a:solidFill>
              <a:srgbClr val="EA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b="1">
                <a:solidFill>
                  <a:srgbClr val="000000"/>
                </a:solidFill>
                <a:latin typeface="Times New Roman" pitchFamily="18" charset="0"/>
                <a:cs typeface="Times New Roman" pitchFamily="18" charset="0"/>
              </a:rPr>
              <a:t>A. Có</a:t>
            </a:r>
          </a:p>
        </p:txBody>
      </p:sp>
      <p:sp>
        <p:nvSpPr>
          <p:cNvPr id="11" name="Text Box 7"/>
          <p:cNvSpPr txBox="1">
            <a:spLocks noChangeArrowheads="1"/>
          </p:cNvSpPr>
          <p:nvPr/>
        </p:nvSpPr>
        <p:spPr bwMode="auto">
          <a:xfrm>
            <a:off x="685800" y="4483100"/>
            <a:ext cx="7981950" cy="584200"/>
          </a:xfrm>
          <a:prstGeom prst="rect">
            <a:avLst/>
          </a:prstGeom>
          <a:noFill/>
          <a:ln w="9525">
            <a:solidFill>
              <a:srgbClr val="EA0000"/>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b="1">
                <a:solidFill>
                  <a:srgbClr val="000000"/>
                </a:solidFill>
                <a:latin typeface="Times New Roman" pitchFamily="18" charset="0"/>
                <a:cs typeface="Times New Roman" pitchFamily="18" charset="0"/>
              </a:rPr>
              <a:t>B. Không.</a:t>
            </a:r>
          </a:p>
        </p:txBody>
      </p:sp>
      <p:sp>
        <p:nvSpPr>
          <p:cNvPr id="12" name="AutoShape 20"/>
          <p:cNvSpPr>
            <a:spLocks noChangeArrowheads="1"/>
          </p:cNvSpPr>
          <p:nvPr/>
        </p:nvSpPr>
        <p:spPr bwMode="auto">
          <a:xfrm>
            <a:off x="-19050" y="1625600"/>
            <a:ext cx="8686800" cy="1219200"/>
          </a:xfrm>
          <a:prstGeom prst="wedgeEllipseCallout">
            <a:avLst>
              <a:gd name="adj1" fmla="val -39787"/>
              <a:gd name="adj2" fmla="val -71616"/>
            </a:avLst>
          </a:prstGeom>
          <a:solidFill>
            <a:srgbClr val="FFCC99"/>
          </a:solidFill>
          <a:ln w="9525">
            <a:solidFill>
              <a:srgbClr val="EA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b="1">
                <a:solidFill>
                  <a:srgbClr val="000000"/>
                </a:solidFill>
                <a:latin typeface="Times New Roman" pitchFamily="18" charset="0"/>
                <a:cs typeface="Times New Roman" pitchFamily="18" charset="0"/>
              </a:rPr>
              <a:t>Các từ trong word có thể vừa in đậm vừa in nghiêng được không?</a:t>
            </a:r>
          </a:p>
        </p:txBody>
      </p:sp>
      <p:sp>
        <p:nvSpPr>
          <p:cNvPr id="19" name="WordArt 36"/>
          <p:cNvSpPr>
            <a:spLocks noChangeArrowheads="1" noChangeShapeType="1" noTextEdit="1"/>
          </p:cNvSpPr>
          <p:nvPr/>
        </p:nvSpPr>
        <p:spPr bwMode="auto">
          <a:xfrm>
            <a:off x="7442200"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0" name="WordArt 37"/>
          <p:cNvSpPr>
            <a:spLocks noChangeArrowheads="1" noChangeShapeType="1" noTextEdit="1"/>
          </p:cNvSpPr>
          <p:nvPr/>
        </p:nvSpPr>
        <p:spPr bwMode="auto">
          <a:xfrm>
            <a:off x="74422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1" name="WordArt 38"/>
          <p:cNvSpPr>
            <a:spLocks noChangeArrowheads="1" noChangeShapeType="1" noTextEdit="1"/>
          </p:cNvSpPr>
          <p:nvPr/>
        </p:nvSpPr>
        <p:spPr bwMode="auto">
          <a:xfrm>
            <a:off x="7475538"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2" name="WordArt 39"/>
          <p:cNvSpPr>
            <a:spLocks noChangeArrowheads="1" noChangeShapeType="1" noTextEdit="1"/>
          </p:cNvSpPr>
          <p:nvPr/>
        </p:nvSpPr>
        <p:spPr bwMode="auto">
          <a:xfrm>
            <a:off x="7475538"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3" name="WordArt 40"/>
          <p:cNvSpPr>
            <a:spLocks noChangeArrowheads="1" noChangeShapeType="1" noTextEdit="1"/>
          </p:cNvSpPr>
          <p:nvPr/>
        </p:nvSpPr>
        <p:spPr bwMode="auto">
          <a:xfrm>
            <a:off x="7467600" y="22367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 name="WordArt 41"/>
          <p:cNvSpPr>
            <a:spLocks noChangeArrowheads="1" noChangeShapeType="1" noTextEdit="1"/>
          </p:cNvSpPr>
          <p:nvPr/>
        </p:nvSpPr>
        <p:spPr bwMode="auto">
          <a:xfrm>
            <a:off x="74676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Tree>
    <p:extLst>
      <p:ext uri="{BB962C8B-B14F-4D97-AF65-F5344CB8AC3E}">
        <p14:creationId xmlns:p14="http://schemas.microsoft.com/office/powerpoint/2010/main" val="812954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8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in)">
                                      <p:cBhvr>
                                        <p:cTn id="12" dur="7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par>
                          <p:cTn id="18" fill="hold" nodeType="afterGroup">
                            <p:stCondLst>
                              <p:cond delay="2000"/>
                            </p:stCondLst>
                            <p:childTnLst>
                              <p:par>
                                <p:cTn id="19" presetID="1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plus(in)">
                                      <p:cBhvr>
                                        <p:cTn id="21" dur="2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900"/>
                                        <p:tgtEl>
                                          <p:spTgt spid="2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900"/>
                            </p:stCondLst>
                            <p:childTnLst>
                              <p:par>
                                <p:cTn id="28" presetID="53" presetClass="exit" presetSubtype="0" fill="hold" grpId="1" nodeType="after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par>
                          <p:cTn id="33" fill="hold" nodeType="afterGroup">
                            <p:stCondLst>
                              <p:cond delay="1400"/>
                            </p:stCondLst>
                            <p:childTnLst>
                              <p:par>
                                <p:cTn id="34" presetID="9"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par>
                          <p:cTn id="37" fill="hold" nodeType="afterGroup">
                            <p:stCondLst>
                              <p:cond delay="1900"/>
                            </p:stCondLst>
                            <p:childTnLst>
                              <p:par>
                                <p:cTn id="38" presetID="53" presetClass="exit" presetSubtype="0" fill="hold" grpId="1" nodeType="afterEffect">
                                  <p:stCondLst>
                                    <p:cond delay="0"/>
                                  </p:stCondLst>
                                  <p:childTnLst>
                                    <p:anim calcmode="lin" valueType="num">
                                      <p:cBhvr>
                                        <p:cTn id="39" dur="500"/>
                                        <p:tgtEl>
                                          <p:spTgt spid="23"/>
                                        </p:tgtEl>
                                        <p:attrNameLst>
                                          <p:attrName>ppt_w</p:attrName>
                                        </p:attrNameLst>
                                      </p:cBhvr>
                                      <p:tavLst>
                                        <p:tav tm="0">
                                          <p:val>
                                            <p:strVal val="ppt_w"/>
                                          </p:val>
                                        </p:tav>
                                        <p:tav tm="100000">
                                          <p:val>
                                            <p:fltVal val="0"/>
                                          </p:val>
                                        </p:tav>
                                      </p:tavLst>
                                    </p:anim>
                                    <p:anim calcmode="lin" valueType="num">
                                      <p:cBhvr>
                                        <p:cTn id="40" dur="500"/>
                                        <p:tgtEl>
                                          <p:spTgt spid="23"/>
                                        </p:tgtEl>
                                        <p:attrNameLst>
                                          <p:attrName>ppt_h</p:attrName>
                                        </p:attrNameLst>
                                      </p:cBhvr>
                                      <p:tavLst>
                                        <p:tav tm="0">
                                          <p:val>
                                            <p:strVal val="ppt_h"/>
                                          </p:val>
                                        </p:tav>
                                        <p:tav tm="100000">
                                          <p:val>
                                            <p:fltVal val="0"/>
                                          </p:val>
                                        </p:tav>
                                      </p:tavLst>
                                    </p:anim>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par>
                          <p:cTn id="43" fill="hold" nodeType="afterGroup">
                            <p:stCondLst>
                              <p:cond delay="2400"/>
                            </p:stCondLst>
                            <p:childTnLst>
                              <p:par>
                                <p:cTn id="44" presetID="9"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par>
                          <p:cTn id="47" fill="hold" nodeType="afterGroup">
                            <p:stCondLst>
                              <p:cond delay="2900"/>
                            </p:stCondLst>
                            <p:childTnLst>
                              <p:par>
                                <p:cTn id="48" presetID="53" presetClass="exit" presetSubtype="0" fill="hold" grpId="1" nodeType="afterEffect">
                                  <p:stCondLst>
                                    <p:cond delay="0"/>
                                  </p:stCondLst>
                                  <p:childTnLst>
                                    <p:anim calcmode="lin" valueType="num">
                                      <p:cBhvr>
                                        <p:cTn id="49" dur="500"/>
                                        <p:tgtEl>
                                          <p:spTgt spid="22"/>
                                        </p:tgtEl>
                                        <p:attrNameLst>
                                          <p:attrName>ppt_w</p:attrName>
                                        </p:attrNameLst>
                                      </p:cBhvr>
                                      <p:tavLst>
                                        <p:tav tm="0">
                                          <p:val>
                                            <p:strVal val="ppt_w"/>
                                          </p:val>
                                        </p:tav>
                                        <p:tav tm="100000">
                                          <p:val>
                                            <p:fltVal val="0"/>
                                          </p:val>
                                        </p:tav>
                                      </p:tavLst>
                                    </p:anim>
                                    <p:anim calcmode="lin" valueType="num">
                                      <p:cBhvr>
                                        <p:cTn id="50" dur="500"/>
                                        <p:tgtEl>
                                          <p:spTgt spid="22"/>
                                        </p:tgtEl>
                                        <p:attrNameLst>
                                          <p:attrName>ppt_h</p:attrName>
                                        </p:attrNameLst>
                                      </p:cBhvr>
                                      <p:tavLst>
                                        <p:tav tm="0">
                                          <p:val>
                                            <p:strVal val="ppt_h"/>
                                          </p:val>
                                        </p:tav>
                                        <p:tav tm="100000">
                                          <p:val>
                                            <p:fltVal val="0"/>
                                          </p:val>
                                        </p:tav>
                                      </p:tavLst>
                                    </p:anim>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par>
                          <p:cTn id="53" fill="hold" nodeType="afterGroup">
                            <p:stCondLst>
                              <p:cond delay="3400"/>
                            </p:stCondLst>
                            <p:childTnLst>
                              <p:par>
                                <p:cTn id="54" presetID="9"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par>
                          <p:cTn id="57" fill="hold" nodeType="afterGroup">
                            <p:stCondLst>
                              <p:cond delay="3900"/>
                            </p:stCondLst>
                            <p:childTnLst>
                              <p:par>
                                <p:cTn id="58" presetID="53" presetClass="exit" presetSubtype="0" fill="hold" grpId="1" nodeType="afterEffect">
                                  <p:stCondLst>
                                    <p:cond delay="0"/>
                                  </p:stCondLst>
                                  <p:childTnLst>
                                    <p:anim calcmode="lin" valueType="num">
                                      <p:cBhvr>
                                        <p:cTn id="59" dur="500"/>
                                        <p:tgtEl>
                                          <p:spTgt spid="21"/>
                                        </p:tgtEl>
                                        <p:attrNameLst>
                                          <p:attrName>ppt_w</p:attrName>
                                        </p:attrNameLst>
                                      </p:cBhvr>
                                      <p:tavLst>
                                        <p:tav tm="0">
                                          <p:val>
                                            <p:strVal val="ppt_w"/>
                                          </p:val>
                                        </p:tav>
                                        <p:tav tm="100000">
                                          <p:val>
                                            <p:fltVal val="0"/>
                                          </p:val>
                                        </p:tav>
                                      </p:tavLst>
                                    </p:anim>
                                    <p:anim calcmode="lin" valueType="num">
                                      <p:cBhvr>
                                        <p:cTn id="60" dur="500"/>
                                        <p:tgtEl>
                                          <p:spTgt spid="21"/>
                                        </p:tgtEl>
                                        <p:attrNameLst>
                                          <p:attrName>ppt_h</p:attrName>
                                        </p:attrNameLst>
                                      </p:cBhvr>
                                      <p:tavLst>
                                        <p:tav tm="0">
                                          <p:val>
                                            <p:strVal val="ppt_h"/>
                                          </p:val>
                                        </p:tav>
                                        <p:tav tm="100000">
                                          <p:val>
                                            <p:fltVal val="0"/>
                                          </p:val>
                                        </p:tav>
                                      </p:tavLst>
                                    </p:anim>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par>
                          <p:cTn id="63" fill="hold" nodeType="afterGroup">
                            <p:stCondLst>
                              <p:cond delay="4400"/>
                            </p:stCondLst>
                            <p:childTnLst>
                              <p:par>
                                <p:cTn id="64" presetID="9"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par>
                          <p:cTn id="67" fill="hold" nodeType="afterGroup">
                            <p:stCondLst>
                              <p:cond delay="4900"/>
                            </p:stCondLst>
                            <p:childTnLst>
                              <p:par>
                                <p:cTn id="68" presetID="53" presetClass="exit" presetSubtype="0" fill="hold" grpId="1" nodeType="afterEffect">
                                  <p:stCondLst>
                                    <p:cond delay="0"/>
                                  </p:stCondLst>
                                  <p:childTnLst>
                                    <p:anim calcmode="lin" valueType="num">
                                      <p:cBhvr>
                                        <p:cTn id="69" dur="500"/>
                                        <p:tgtEl>
                                          <p:spTgt spid="20"/>
                                        </p:tgtEl>
                                        <p:attrNameLst>
                                          <p:attrName>ppt_w</p:attrName>
                                        </p:attrNameLst>
                                      </p:cBhvr>
                                      <p:tavLst>
                                        <p:tav tm="0">
                                          <p:val>
                                            <p:strVal val="ppt_w"/>
                                          </p:val>
                                        </p:tav>
                                        <p:tav tm="100000">
                                          <p:val>
                                            <p:fltVal val="0"/>
                                          </p:val>
                                        </p:tav>
                                      </p:tavLst>
                                    </p:anim>
                                    <p:anim calcmode="lin" valueType="num">
                                      <p:cBhvr>
                                        <p:cTn id="70" dur="500"/>
                                        <p:tgtEl>
                                          <p:spTgt spid="20"/>
                                        </p:tgtEl>
                                        <p:attrNameLst>
                                          <p:attrName>ppt_h</p:attrName>
                                        </p:attrNameLst>
                                      </p:cBhvr>
                                      <p:tavLst>
                                        <p:tav tm="0">
                                          <p:val>
                                            <p:strVal val="ppt_h"/>
                                          </p:val>
                                        </p:tav>
                                        <p:tav tm="100000">
                                          <p:val>
                                            <p:fltVal val="0"/>
                                          </p:val>
                                        </p:tav>
                                      </p:tavLst>
                                    </p:anim>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par>
                          <p:cTn id="73" fill="hold" nodeType="afterGroup">
                            <p:stCondLst>
                              <p:cond delay="5400"/>
                            </p:stCondLst>
                            <p:childTnLst>
                              <p:par>
                                <p:cTn id="74" presetID="9"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par>
                          <p:cTn id="77" fill="hold" nodeType="afterGroup">
                            <p:stCondLst>
                              <p:cond delay="5900"/>
                            </p:stCondLst>
                            <p:childTnLst>
                              <p:par>
                                <p:cTn id="78" presetID="53" presetClass="exit" presetSubtype="0" fill="hold" grpId="1" nodeType="afterEffect">
                                  <p:stCondLst>
                                    <p:cond delay="0"/>
                                  </p:stCondLst>
                                  <p:childTnLst>
                                    <p:anim calcmode="lin" valueType="num">
                                      <p:cBhvr>
                                        <p:cTn id="79" dur="500"/>
                                        <p:tgtEl>
                                          <p:spTgt spid="19"/>
                                        </p:tgtEl>
                                        <p:attrNameLst>
                                          <p:attrName>ppt_w</p:attrName>
                                        </p:attrNameLst>
                                      </p:cBhvr>
                                      <p:tavLst>
                                        <p:tav tm="0">
                                          <p:val>
                                            <p:strVal val="ppt_w"/>
                                          </p:val>
                                        </p:tav>
                                        <p:tav tm="100000">
                                          <p:val>
                                            <p:fltVal val="0"/>
                                          </p:val>
                                        </p:tav>
                                      </p:tavLst>
                                    </p:anim>
                                    <p:anim calcmode="lin" valueType="num">
                                      <p:cBhvr>
                                        <p:cTn id="80" dur="500"/>
                                        <p:tgtEl>
                                          <p:spTgt spid="19"/>
                                        </p:tgtEl>
                                        <p:attrNameLst>
                                          <p:attrName>ppt_h</p:attrName>
                                        </p:attrNameLst>
                                      </p:cBhvr>
                                      <p:tavLst>
                                        <p:tav tm="0">
                                          <p:val>
                                            <p:strVal val="ppt_h"/>
                                          </p:val>
                                        </p:tav>
                                        <p:tav tm="100000">
                                          <p:val>
                                            <p:fltVal val="0"/>
                                          </p:val>
                                        </p:tav>
                                      </p:tavLst>
                                    </p:anim>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mph" presetSubtype="2" fill="hold" nodeType="clickEffect">
                                  <p:stCondLst>
                                    <p:cond delay="0"/>
                                  </p:stCondLst>
                                  <p:childTnLst>
                                    <p:animClr clrSpc="rgb" dir="cw">
                                      <p:cBhvr>
                                        <p:cTn id="86" dur="2000" fill="hold"/>
                                        <p:tgtEl>
                                          <p:spTgt spid="10"/>
                                        </p:tgtEl>
                                        <p:attrNameLst>
                                          <p:attrName>fillcolor</p:attrName>
                                        </p:attrNameLst>
                                      </p:cBhvr>
                                      <p:to>
                                        <a:srgbClr val="CC3300"/>
                                      </p:to>
                                    </p:animClr>
                                    <p:set>
                                      <p:cBhvr>
                                        <p:cTn id="87" dur="2000" fill="hold"/>
                                        <p:tgtEl>
                                          <p:spTgt spid="10"/>
                                        </p:tgtEl>
                                        <p:attrNameLst>
                                          <p:attrName>fill.type</p:attrName>
                                        </p:attrNameLst>
                                      </p:cBhvr>
                                      <p:to>
                                        <p:strVal val="solid"/>
                                      </p:to>
                                    </p:set>
                                    <p:set>
                                      <p:cBhvr>
                                        <p:cTn id="8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0"/>
            <a:ext cx="2209800" cy="1817688"/>
          </a:xfrm>
          <a:prstGeom prst="cloudCallout">
            <a:avLst>
              <a:gd name="adj1" fmla="val 35459"/>
              <a:gd name="adj2" fmla="val 593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cs typeface="Arial" pitchFamily="34" charset="0"/>
              </a:rPr>
              <a:t>Câu</a:t>
            </a:r>
            <a:r>
              <a:rPr lang="en-US" b="1" dirty="0">
                <a:solidFill>
                  <a:srgbClr val="FF0000"/>
                </a:solidFill>
                <a:cs typeface="Arial" pitchFamily="34" charset="0"/>
              </a:rPr>
              <a:t> </a:t>
            </a:r>
            <a:r>
              <a:rPr lang="en-US" b="1" dirty="0" err="1">
                <a:solidFill>
                  <a:srgbClr val="FF0000"/>
                </a:solidFill>
                <a:cs typeface="Arial" pitchFamily="34" charset="0"/>
              </a:rPr>
              <a:t>hỏi</a:t>
            </a:r>
            <a:r>
              <a:rPr lang="en-US" b="1" dirty="0">
                <a:solidFill>
                  <a:srgbClr val="FF0000"/>
                </a:solidFill>
                <a:cs typeface="Arial" pitchFamily="34" charset="0"/>
              </a:rPr>
              <a:t> 6: </a:t>
            </a:r>
          </a:p>
        </p:txBody>
      </p:sp>
      <p:sp>
        <p:nvSpPr>
          <p:cNvPr id="11" name="Action Button: Home 10">
            <a:hlinkClick r:id="rId4" action="ppaction://hlinksldjump" highlightClick="1"/>
          </p:cNvPr>
          <p:cNvSpPr/>
          <p:nvPr/>
        </p:nvSpPr>
        <p:spPr>
          <a:xfrm>
            <a:off x="84724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 name="Rectangle 11"/>
          <p:cNvSpPr/>
          <p:nvPr>
            <p:custDataLst>
              <p:tags r:id="rId1"/>
            </p:custDataLst>
          </p:nvPr>
        </p:nvSpPr>
        <p:spPr>
          <a:xfrm rot="368000">
            <a:off x="1695994" y="241758"/>
            <a:ext cx="7059827" cy="646331"/>
          </a:xfrm>
          <a:prstGeom prst="rect">
            <a:avLst/>
          </a:prstGeom>
          <a:noFill/>
        </p:spPr>
        <p:txBody>
          <a:bodyPr>
            <a:spAutoFit/>
            <a:scene3d>
              <a:camera prst="isometricOffAxis1Right"/>
              <a:lightRig rig="threePt" dir="t"/>
            </a:scene3d>
            <a:sp3d extrusionH="57150">
              <a:bevelT w="38100" h="38100"/>
            </a:sp3d>
          </a:bodyPr>
          <a:lstStyle/>
          <a:p>
            <a:pPr algn="ctr" eaLnBrk="1" hangingPunct="1">
              <a:defRPr/>
            </a:pP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Trò</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chơi</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Phần</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quà</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bí</a:t>
            </a:r>
            <a:r>
              <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 </a:t>
            </a:r>
            <a:r>
              <a:rPr lang="en-US" sz="3600" b="1" dirty="0" err="1">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rPr>
              <a:t>mật</a:t>
            </a:r>
            <a:endParaRPr lang="en-US" sz="3600" b="1" dirty="0">
              <a:ln w="18000">
                <a:solidFill>
                  <a:srgbClr val="FF0000"/>
                </a:solidFill>
                <a:prstDash val="solid"/>
                <a:miter lim="800000"/>
              </a:ln>
              <a:solidFill>
                <a:srgbClr val="000000">
                  <a:lumMod val="75000"/>
                  <a:lumOff val="25000"/>
                </a:srgbClr>
              </a:solidFill>
              <a:effectLst>
                <a:outerShdw blurRad="50800" dist="38100" dir="5400000" algn="t" rotWithShape="0">
                  <a:prstClr val="black">
                    <a:alpha val="40000"/>
                  </a:prstClr>
                </a:outerShdw>
              </a:effectLst>
              <a:cs typeface="Arial" pitchFamily="34" charset="0"/>
            </a:endParaRPr>
          </a:p>
        </p:txBody>
      </p:sp>
      <p:sp>
        <p:nvSpPr>
          <p:cNvPr id="7" name="Text Box 8"/>
          <p:cNvSpPr txBox="1">
            <a:spLocks noChangeArrowheads="1"/>
          </p:cNvSpPr>
          <p:nvPr/>
        </p:nvSpPr>
        <p:spPr bwMode="auto">
          <a:xfrm>
            <a:off x="1981200" y="1052513"/>
            <a:ext cx="7086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b="1" i="1">
                <a:solidFill>
                  <a:srgbClr val="000000"/>
                </a:solidFill>
                <a:latin typeface="Times New Roman" pitchFamily="18" charset="0"/>
              </a:rPr>
              <a:t> Để lưu đoạn văn bản em dùng nút lệnh:</a:t>
            </a:r>
          </a:p>
          <a:p>
            <a:pPr eaLnBrk="1" hangingPunct="1">
              <a:spcBef>
                <a:spcPct val="50000"/>
              </a:spcBef>
              <a:buFontTx/>
              <a:buNone/>
            </a:pPr>
            <a:endParaRPr lang="en-US" altLang="en-US" sz="2800" b="1" i="1">
              <a:solidFill>
                <a:srgbClr val="000000"/>
              </a:solidFill>
              <a:latin typeface="Times New Roman" pitchFamily="18" charset="0"/>
            </a:endParaRPr>
          </a:p>
        </p:txBody>
      </p:sp>
      <p:sp>
        <p:nvSpPr>
          <p:cNvPr id="8" name="Rectangle 2"/>
          <p:cNvSpPr txBox="1">
            <a:spLocks noChangeArrowheads="1"/>
          </p:cNvSpPr>
          <p:nvPr/>
        </p:nvSpPr>
        <p:spPr>
          <a:xfrm>
            <a:off x="2743200" y="2362200"/>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A</a:t>
            </a:r>
          </a:p>
        </p:txBody>
      </p:sp>
      <p:sp>
        <p:nvSpPr>
          <p:cNvPr id="9" name="Rectangle 2"/>
          <p:cNvSpPr txBox="1">
            <a:spLocks noChangeArrowheads="1"/>
          </p:cNvSpPr>
          <p:nvPr/>
        </p:nvSpPr>
        <p:spPr>
          <a:xfrm>
            <a:off x="2819400" y="4913312"/>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C</a:t>
            </a:r>
          </a:p>
        </p:txBody>
      </p:sp>
      <p:sp>
        <p:nvSpPr>
          <p:cNvPr id="10" name="Action Button: Home 12">
            <a:hlinkClick r:id="rId4" action="ppaction://hlinksldjump" highlightClick="1"/>
          </p:cNvPr>
          <p:cNvSpPr/>
          <p:nvPr/>
        </p:nvSpPr>
        <p:spPr>
          <a:xfrm>
            <a:off x="8396288" y="6172200"/>
            <a:ext cx="595312"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 name="Rectangle 2"/>
          <p:cNvSpPr txBox="1">
            <a:spLocks noChangeArrowheads="1"/>
          </p:cNvSpPr>
          <p:nvPr/>
        </p:nvSpPr>
        <p:spPr>
          <a:xfrm>
            <a:off x="2851150" y="3690937"/>
            <a:ext cx="457200" cy="457200"/>
          </a:xfrm>
          <a:prstGeom prst="rect">
            <a:avLst/>
          </a:prstGeom>
          <a:solidFill>
            <a:srgbClr val="FFC000"/>
          </a:solidFill>
          <a:ln w="38100">
            <a:solidFill>
              <a:schemeClr val="accent4">
                <a:lumMod val="75000"/>
              </a:schemeClr>
            </a:solidFill>
          </a:ln>
          <a:scene3d>
            <a:camera prst="orthographicFront"/>
            <a:lightRig rig="threePt" dir="t"/>
          </a:scene3d>
          <a:sp3d>
            <a:bevelT/>
          </a:sp3d>
        </p:spPr>
        <p:txBody>
          <a:bodyPr anchor="ctr">
            <a:normAutofit fontScale="90000" lnSpcReduction="10000"/>
          </a:bodyPr>
          <a:lstStyle/>
          <a:p>
            <a:pPr algn="ctr" eaLnBrk="1" fontAlgn="auto" hangingPunct="1">
              <a:spcAft>
                <a:spcPts val="0"/>
              </a:spcAft>
              <a:defRPr/>
            </a:pPr>
            <a:r>
              <a:rPr lang="en-US" sz="2800" b="1" dirty="0">
                <a:solidFill>
                  <a:srgbClr val="7030A0"/>
                </a:solidFill>
                <a:latin typeface="Times New Roman" pitchFamily="18" charset="0"/>
                <a:cs typeface="Times New Roman" pitchFamily="18" charset="0"/>
              </a:rPr>
              <a:t>B</a:t>
            </a:r>
          </a:p>
        </p:txBody>
      </p:sp>
      <p:sp>
        <p:nvSpPr>
          <p:cNvPr id="18" name="WordArt 36"/>
          <p:cNvSpPr>
            <a:spLocks noChangeArrowheads="1" noChangeShapeType="1" noTextEdit="1"/>
          </p:cNvSpPr>
          <p:nvPr/>
        </p:nvSpPr>
        <p:spPr bwMode="auto">
          <a:xfrm>
            <a:off x="7442200"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0" name="WordArt 37"/>
          <p:cNvSpPr>
            <a:spLocks noChangeArrowheads="1" noChangeShapeType="1" noTextEdit="1"/>
          </p:cNvSpPr>
          <p:nvPr/>
        </p:nvSpPr>
        <p:spPr bwMode="auto">
          <a:xfrm>
            <a:off x="74422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1" name="WordArt 38"/>
          <p:cNvSpPr>
            <a:spLocks noChangeArrowheads="1" noChangeShapeType="1" noTextEdit="1"/>
          </p:cNvSpPr>
          <p:nvPr/>
        </p:nvSpPr>
        <p:spPr bwMode="auto">
          <a:xfrm>
            <a:off x="7475538" y="2206625"/>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2" name="WordArt 39"/>
          <p:cNvSpPr>
            <a:spLocks noChangeArrowheads="1" noChangeShapeType="1" noTextEdit="1"/>
          </p:cNvSpPr>
          <p:nvPr/>
        </p:nvSpPr>
        <p:spPr bwMode="auto">
          <a:xfrm>
            <a:off x="7475538"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3" name="WordArt 40"/>
          <p:cNvSpPr>
            <a:spLocks noChangeArrowheads="1" noChangeShapeType="1" noTextEdit="1"/>
          </p:cNvSpPr>
          <p:nvPr/>
        </p:nvSpPr>
        <p:spPr bwMode="auto">
          <a:xfrm>
            <a:off x="7467600" y="2236788"/>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 name="WordArt 41"/>
          <p:cNvSpPr>
            <a:spLocks noChangeArrowheads="1" noChangeShapeType="1" noTextEdit="1"/>
          </p:cNvSpPr>
          <p:nvPr/>
        </p:nvSpPr>
        <p:spPr bwMode="auto">
          <a:xfrm>
            <a:off x="7467600" y="2220913"/>
            <a:ext cx="666750" cy="74295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pic>
        <p:nvPicPr>
          <p:cNvPr id="2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4837113"/>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3622675"/>
            <a:ext cx="349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625" y="2341563"/>
            <a:ext cx="885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34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7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7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6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500"/>
                            </p:stCondLst>
                            <p:childTnLst>
                              <p:par>
                                <p:cTn id="32" presetID="53" presetClass="exit" presetSubtype="0" fill="hold" grpId="1" nodeType="afterEffect">
                                  <p:stCondLst>
                                    <p:cond delay="0"/>
                                  </p:stCondLst>
                                  <p:childTnLst>
                                    <p:anim calcmode="lin" valueType="num">
                                      <p:cBhvr>
                                        <p:cTn id="33" dur="500"/>
                                        <p:tgtEl>
                                          <p:spTgt spid="24"/>
                                        </p:tgtEl>
                                        <p:attrNameLst>
                                          <p:attrName>ppt_w</p:attrName>
                                        </p:attrNameLst>
                                      </p:cBhvr>
                                      <p:tavLst>
                                        <p:tav tm="0">
                                          <p:val>
                                            <p:strVal val="ppt_w"/>
                                          </p:val>
                                        </p:tav>
                                        <p:tav tm="100000">
                                          <p:val>
                                            <p:fltVal val="0"/>
                                          </p:val>
                                        </p:tav>
                                      </p:tavLst>
                                    </p:anim>
                                    <p:anim calcmode="lin" valueType="num">
                                      <p:cBhvr>
                                        <p:cTn id="34" dur="500"/>
                                        <p:tgtEl>
                                          <p:spTgt spid="24"/>
                                        </p:tgtEl>
                                        <p:attrNameLst>
                                          <p:attrName>ppt_h</p:attrName>
                                        </p:attrNameLst>
                                      </p:cBhvr>
                                      <p:tavLst>
                                        <p:tav tm="0">
                                          <p:val>
                                            <p:strVal val="ppt_h"/>
                                          </p:val>
                                        </p:tav>
                                        <p:tav tm="100000">
                                          <p:val>
                                            <p:fltVal val="0"/>
                                          </p:val>
                                        </p:tav>
                                      </p:tavLst>
                                    </p:anim>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1500"/>
                            </p:stCondLst>
                            <p:childTnLst>
                              <p:par>
                                <p:cTn id="42" presetID="53" presetClass="exit" presetSubtype="0" fill="hold" grpId="1" nodeType="afterEffect">
                                  <p:stCondLst>
                                    <p:cond delay="0"/>
                                  </p:stCondLst>
                                  <p:childTnLst>
                                    <p:anim calcmode="lin" valueType="num">
                                      <p:cBhvr>
                                        <p:cTn id="43" dur="500"/>
                                        <p:tgtEl>
                                          <p:spTgt spid="23"/>
                                        </p:tgtEl>
                                        <p:attrNameLst>
                                          <p:attrName>ppt_w</p:attrName>
                                        </p:attrNameLst>
                                      </p:cBhvr>
                                      <p:tavLst>
                                        <p:tav tm="0">
                                          <p:val>
                                            <p:strVal val="ppt_w"/>
                                          </p:val>
                                        </p:tav>
                                        <p:tav tm="100000">
                                          <p:val>
                                            <p:fltVal val="0"/>
                                          </p:val>
                                        </p:tav>
                                      </p:tavLst>
                                    </p:anim>
                                    <p:anim calcmode="lin" valueType="num">
                                      <p:cBhvr>
                                        <p:cTn id="44" dur="500"/>
                                        <p:tgtEl>
                                          <p:spTgt spid="23"/>
                                        </p:tgtEl>
                                        <p:attrNameLst>
                                          <p:attrName>ppt_h</p:attrName>
                                        </p:attrNameLst>
                                      </p:cBhvr>
                                      <p:tavLst>
                                        <p:tav tm="0">
                                          <p:val>
                                            <p:strVal val="ppt_h"/>
                                          </p:val>
                                        </p:tav>
                                        <p:tav tm="100000">
                                          <p:val>
                                            <p:fltVal val="0"/>
                                          </p:val>
                                        </p:tav>
                                      </p:tavLst>
                                    </p:anim>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par>
                          <p:cTn id="47" fill="hold" nodeType="afterGroup">
                            <p:stCondLst>
                              <p:cond delay="2000"/>
                            </p:stCondLst>
                            <p:childTnLst>
                              <p:par>
                                <p:cTn id="48" presetID="9"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2500"/>
                            </p:stCondLst>
                            <p:childTnLst>
                              <p:par>
                                <p:cTn id="52" presetID="53" presetClass="exit" presetSubtype="0" fill="hold" grpId="1" nodeType="afterEffect">
                                  <p:stCondLst>
                                    <p:cond delay="0"/>
                                  </p:stCondLst>
                                  <p:childTnLst>
                                    <p:anim calcmode="lin" valueType="num">
                                      <p:cBhvr>
                                        <p:cTn id="53" dur="500"/>
                                        <p:tgtEl>
                                          <p:spTgt spid="22"/>
                                        </p:tgtEl>
                                        <p:attrNameLst>
                                          <p:attrName>ppt_w</p:attrName>
                                        </p:attrNameLst>
                                      </p:cBhvr>
                                      <p:tavLst>
                                        <p:tav tm="0">
                                          <p:val>
                                            <p:strVal val="ppt_w"/>
                                          </p:val>
                                        </p:tav>
                                        <p:tav tm="100000">
                                          <p:val>
                                            <p:fltVal val="0"/>
                                          </p:val>
                                        </p:tav>
                                      </p:tavLst>
                                    </p:anim>
                                    <p:anim calcmode="lin" valueType="num">
                                      <p:cBhvr>
                                        <p:cTn id="54" dur="500"/>
                                        <p:tgtEl>
                                          <p:spTgt spid="22"/>
                                        </p:tgtEl>
                                        <p:attrNameLst>
                                          <p:attrName>ppt_h</p:attrName>
                                        </p:attrNameLst>
                                      </p:cBhvr>
                                      <p:tavLst>
                                        <p:tav tm="0">
                                          <p:val>
                                            <p:strVal val="ppt_h"/>
                                          </p:val>
                                        </p:tav>
                                        <p:tav tm="100000">
                                          <p:val>
                                            <p:fltVal val="0"/>
                                          </p:val>
                                        </p:tav>
                                      </p:tavLst>
                                    </p:anim>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par>
                          <p:cTn id="57" fill="hold" nodeType="afterGroup">
                            <p:stCondLst>
                              <p:cond delay="3000"/>
                            </p:stCondLst>
                            <p:childTnLst>
                              <p:par>
                                <p:cTn id="58" presetID="9"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3500"/>
                            </p:stCondLst>
                            <p:childTnLst>
                              <p:par>
                                <p:cTn id="62" presetID="53" presetClass="exit" presetSubtype="0" fill="hold" grpId="1" nodeType="afterEffect">
                                  <p:stCondLst>
                                    <p:cond delay="0"/>
                                  </p:stCondLst>
                                  <p:childTnLst>
                                    <p:anim calcmode="lin" valueType="num">
                                      <p:cBhvr>
                                        <p:cTn id="63" dur="500"/>
                                        <p:tgtEl>
                                          <p:spTgt spid="21"/>
                                        </p:tgtEl>
                                        <p:attrNameLst>
                                          <p:attrName>ppt_w</p:attrName>
                                        </p:attrNameLst>
                                      </p:cBhvr>
                                      <p:tavLst>
                                        <p:tav tm="0">
                                          <p:val>
                                            <p:strVal val="ppt_w"/>
                                          </p:val>
                                        </p:tav>
                                        <p:tav tm="100000">
                                          <p:val>
                                            <p:fltVal val="0"/>
                                          </p:val>
                                        </p:tav>
                                      </p:tavLst>
                                    </p:anim>
                                    <p:anim calcmode="lin" valueType="num">
                                      <p:cBhvr>
                                        <p:cTn id="64" dur="500"/>
                                        <p:tgtEl>
                                          <p:spTgt spid="21"/>
                                        </p:tgtEl>
                                        <p:attrNameLst>
                                          <p:attrName>ppt_h</p:attrName>
                                        </p:attrNameLst>
                                      </p:cBhvr>
                                      <p:tavLst>
                                        <p:tav tm="0">
                                          <p:val>
                                            <p:strVal val="ppt_h"/>
                                          </p:val>
                                        </p:tav>
                                        <p:tav tm="100000">
                                          <p:val>
                                            <p:fltVal val="0"/>
                                          </p:val>
                                        </p:tav>
                                      </p:tavLst>
                                    </p:anim>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par>
                          <p:cTn id="67" fill="hold" nodeType="afterGroup">
                            <p:stCondLst>
                              <p:cond delay="4000"/>
                            </p:stCondLst>
                            <p:childTnLst>
                              <p:par>
                                <p:cTn id="68" presetID="9"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500"/>
                                        <p:tgtEl>
                                          <p:spTgt spid="20"/>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4500"/>
                            </p:stCondLst>
                            <p:childTnLst>
                              <p:par>
                                <p:cTn id="72" presetID="53" presetClass="exit" presetSubtype="0" fill="hold" grpId="1" nodeType="afterEffect">
                                  <p:stCondLst>
                                    <p:cond delay="0"/>
                                  </p:stCondLst>
                                  <p:childTnLst>
                                    <p:anim calcmode="lin" valueType="num">
                                      <p:cBhvr>
                                        <p:cTn id="73" dur="500"/>
                                        <p:tgtEl>
                                          <p:spTgt spid="20"/>
                                        </p:tgtEl>
                                        <p:attrNameLst>
                                          <p:attrName>ppt_w</p:attrName>
                                        </p:attrNameLst>
                                      </p:cBhvr>
                                      <p:tavLst>
                                        <p:tav tm="0">
                                          <p:val>
                                            <p:strVal val="ppt_w"/>
                                          </p:val>
                                        </p:tav>
                                        <p:tav tm="100000">
                                          <p:val>
                                            <p:fltVal val="0"/>
                                          </p:val>
                                        </p:tav>
                                      </p:tavLst>
                                    </p:anim>
                                    <p:anim calcmode="lin" valueType="num">
                                      <p:cBhvr>
                                        <p:cTn id="74" dur="500"/>
                                        <p:tgtEl>
                                          <p:spTgt spid="20"/>
                                        </p:tgtEl>
                                        <p:attrNameLst>
                                          <p:attrName>ppt_h</p:attrName>
                                        </p:attrNameLst>
                                      </p:cBhvr>
                                      <p:tavLst>
                                        <p:tav tm="0">
                                          <p:val>
                                            <p:strVal val="ppt_h"/>
                                          </p:val>
                                        </p:tav>
                                        <p:tav tm="100000">
                                          <p:val>
                                            <p:fltVal val="0"/>
                                          </p:val>
                                        </p:tav>
                                      </p:tavLst>
                                    </p:anim>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par>
                          <p:cTn id="77" fill="hold" nodeType="afterGroup">
                            <p:stCondLst>
                              <p:cond delay="5000"/>
                            </p:stCondLst>
                            <p:childTnLst>
                              <p:par>
                                <p:cTn id="78" presetID="9"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dissolve">
                                      <p:cBhvr>
                                        <p:cTn id="80" dur="500"/>
                                        <p:tgtEl>
                                          <p:spTgt spid="18"/>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5500"/>
                            </p:stCondLst>
                            <p:childTnLst>
                              <p:par>
                                <p:cTn id="82" presetID="53" presetClass="exit" presetSubtype="0" fill="hold" grpId="1" nodeType="afterEffect">
                                  <p:stCondLst>
                                    <p:cond delay="0"/>
                                  </p:stCondLst>
                                  <p:childTnLst>
                                    <p:anim calcmode="lin" valueType="num">
                                      <p:cBhvr>
                                        <p:cTn id="83" dur="500"/>
                                        <p:tgtEl>
                                          <p:spTgt spid="18"/>
                                        </p:tgtEl>
                                        <p:attrNameLst>
                                          <p:attrName>ppt_w</p:attrName>
                                        </p:attrNameLst>
                                      </p:cBhvr>
                                      <p:tavLst>
                                        <p:tav tm="0">
                                          <p:val>
                                            <p:strVal val="ppt_w"/>
                                          </p:val>
                                        </p:tav>
                                        <p:tav tm="100000">
                                          <p:val>
                                            <p:fltVal val="0"/>
                                          </p:val>
                                        </p:tav>
                                      </p:tavLst>
                                    </p:anim>
                                    <p:anim calcmode="lin" valueType="num">
                                      <p:cBhvr>
                                        <p:cTn id="84" dur="500"/>
                                        <p:tgtEl>
                                          <p:spTgt spid="18"/>
                                        </p:tgtEl>
                                        <p:attrNameLst>
                                          <p:attrName>ppt_h</p:attrName>
                                        </p:attrNameLst>
                                      </p:cBhvr>
                                      <p:tavLst>
                                        <p:tav tm="0">
                                          <p:val>
                                            <p:strVal val="ppt_h"/>
                                          </p:val>
                                        </p:tav>
                                        <p:tav tm="100000">
                                          <p:val>
                                            <p:fltVal val="0"/>
                                          </p:val>
                                        </p:tav>
                                      </p:tavLst>
                                    </p:anim>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xit" presetSubtype="16" fill="hold" nodeType="clickEffect">
                                  <p:stCondLst>
                                    <p:cond delay="0"/>
                                  </p:stCondLst>
                                  <p:childTnLst>
                                    <p:animEffect transition="out" filter="diamond(in)">
                                      <p:cBhvr>
                                        <p:cTn id="90" dur="700"/>
                                        <p:tgtEl>
                                          <p:spTgt spid="8"/>
                                        </p:tgtEl>
                                      </p:cBhvr>
                                    </p:animEffect>
                                    <p:set>
                                      <p:cBhvr>
                                        <p:cTn id="91" dur="1" fill="hold">
                                          <p:stCondLst>
                                            <p:cond delay="699"/>
                                          </p:stCondLst>
                                        </p:cTn>
                                        <p:tgtEl>
                                          <p:spTgt spid="8"/>
                                        </p:tgtEl>
                                        <p:attrNameLst>
                                          <p:attrName>style.visibility</p:attrName>
                                        </p:attrNameLst>
                                      </p:cBhvr>
                                      <p:to>
                                        <p:strVal val="hidden"/>
                                      </p:to>
                                    </p:set>
                                  </p:childTnLst>
                                </p:cTn>
                              </p:par>
                              <p:par>
                                <p:cTn id="92" presetID="8" presetClass="exit" presetSubtype="16" fill="hold" nodeType="withEffect">
                                  <p:stCondLst>
                                    <p:cond delay="0"/>
                                  </p:stCondLst>
                                  <p:childTnLst>
                                    <p:animEffect transition="out" filter="diamond(in)">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par>
                                <p:cTn id="95" presetID="16" presetClass="exit" presetSubtype="21" fill="hold" nodeType="withEffect">
                                  <p:stCondLst>
                                    <p:cond delay="0"/>
                                  </p:stCondLst>
                                  <p:childTnLst>
                                    <p:animEffect transition="out" filter="barn(inVertical)">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6" presetClass="exit" presetSubtype="21" fill="hold" nodeType="withEffect">
                                  <p:stCondLst>
                                    <p:cond delay="0"/>
                                  </p:stCondLst>
                                  <p:childTnLst>
                                    <p:animEffect transition="out" filter="barn(inVertical)">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895475"/>
            <a:ext cx="9147175"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AutoShape 15"/>
          <p:cNvSpPr>
            <a:spLocks noChangeArrowheads="1"/>
          </p:cNvSpPr>
          <p:nvPr/>
        </p:nvSpPr>
        <p:spPr bwMode="auto">
          <a:xfrm>
            <a:off x="0" y="15875"/>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endParaRPr lang="en-US" altLang="en-US" sz="2800">
              <a:solidFill>
                <a:srgbClr val="FF0000"/>
              </a:solidFill>
              <a:latin typeface=".VnArabia" pitchFamily="34" charset="0"/>
            </a:endParaRPr>
          </a:p>
        </p:txBody>
      </p:sp>
      <p:sp>
        <p:nvSpPr>
          <p:cNvPr id="52228" name="TextBox 4"/>
          <p:cNvSpPr txBox="1">
            <a:spLocks noChangeArrowheads="1"/>
          </p:cNvSpPr>
          <p:nvPr/>
        </p:nvSpPr>
        <p:spPr bwMode="auto">
          <a:xfrm>
            <a:off x="2057400" y="84138"/>
            <a:ext cx="5562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a:solidFill>
                  <a:srgbClr val="FF0000"/>
                </a:solidFill>
                <a:latin typeface="Times New Roman" pitchFamily="18" charset="0"/>
                <a:cs typeface="Times New Roman" pitchFamily="18" charset="0"/>
              </a:rPr>
              <a:t>Bài 6: Luyện tập tổng hợp ( tiết 2)</a:t>
            </a:r>
          </a:p>
        </p:txBody>
      </p:sp>
    </p:spTree>
    <p:extLst>
      <p:ext uri="{BB962C8B-B14F-4D97-AF65-F5344CB8AC3E}">
        <p14:creationId xmlns:p14="http://schemas.microsoft.com/office/powerpoint/2010/main" val="4116322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332656"/>
            <a:ext cx="3317222" cy="2952328"/>
          </a:xfrm>
        </p:spPr>
      </p:pic>
      <p:pic>
        <p:nvPicPr>
          <p:cNvPr id="5" name="Content Placeholder 3">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770" y="3406105"/>
            <a:ext cx="3317222" cy="2952328"/>
          </a:xfrm>
          <a:prstGeom prst="rect">
            <a:avLst/>
          </a:prstGeom>
        </p:spPr>
      </p:pic>
      <p:pic>
        <p:nvPicPr>
          <p:cNvPr id="6" name="Content Placeholder 3">
            <a:hlinkClick r:id="rId5"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04664"/>
            <a:ext cx="3317222" cy="2952328"/>
          </a:xfrm>
          <a:prstGeom prst="rect">
            <a:avLst/>
          </a:prstGeom>
        </p:spPr>
      </p:pic>
      <p:pic>
        <p:nvPicPr>
          <p:cNvPr id="7" name="Content Placeholder 3">
            <a:hlinkClick r:id="rId6"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429000"/>
            <a:ext cx="3317222" cy="2952328"/>
          </a:xfrm>
          <a:prstGeom prst="rect">
            <a:avLst/>
          </a:prstGeom>
        </p:spPr>
      </p:pic>
      <p:sp>
        <p:nvSpPr>
          <p:cNvPr id="8" name="TextBox 7"/>
          <p:cNvSpPr txBox="1"/>
          <p:nvPr/>
        </p:nvSpPr>
        <p:spPr>
          <a:xfrm>
            <a:off x="2627784" y="1412776"/>
            <a:ext cx="558890" cy="769441"/>
          </a:xfrm>
          <a:prstGeom prst="rect">
            <a:avLst/>
          </a:prstGeom>
          <a:noFill/>
        </p:spPr>
        <p:txBody>
          <a:bodyPr wrap="square" rtlCol="0">
            <a:spAutoFit/>
          </a:bodyPr>
          <a:lstStyle/>
          <a:p>
            <a:r>
              <a:rPr lang="en-US" sz="4400" b="1" dirty="0" smtClean="0"/>
              <a:t>1</a:t>
            </a:r>
            <a:endParaRPr lang="en-US" sz="4400" b="1" dirty="0"/>
          </a:p>
        </p:txBody>
      </p:sp>
      <p:sp>
        <p:nvSpPr>
          <p:cNvPr id="9" name="TextBox 8"/>
          <p:cNvSpPr txBox="1"/>
          <p:nvPr/>
        </p:nvSpPr>
        <p:spPr>
          <a:xfrm>
            <a:off x="6173350" y="1484784"/>
            <a:ext cx="558890" cy="769441"/>
          </a:xfrm>
          <a:prstGeom prst="rect">
            <a:avLst/>
          </a:prstGeom>
          <a:noFill/>
        </p:spPr>
        <p:txBody>
          <a:bodyPr wrap="square" rtlCol="0">
            <a:spAutoFit/>
          </a:bodyPr>
          <a:lstStyle/>
          <a:p>
            <a:r>
              <a:rPr lang="en-US" sz="4400" b="1" dirty="0" smtClean="0"/>
              <a:t>2</a:t>
            </a:r>
            <a:endParaRPr lang="en-US" sz="4400" b="1" dirty="0"/>
          </a:p>
        </p:txBody>
      </p:sp>
      <p:sp>
        <p:nvSpPr>
          <p:cNvPr id="10" name="TextBox 9"/>
          <p:cNvSpPr txBox="1"/>
          <p:nvPr/>
        </p:nvSpPr>
        <p:spPr>
          <a:xfrm>
            <a:off x="2555776" y="4459759"/>
            <a:ext cx="558890" cy="769441"/>
          </a:xfrm>
          <a:prstGeom prst="rect">
            <a:avLst/>
          </a:prstGeom>
          <a:noFill/>
        </p:spPr>
        <p:txBody>
          <a:bodyPr wrap="square" rtlCol="0">
            <a:spAutoFit/>
          </a:bodyPr>
          <a:lstStyle/>
          <a:p>
            <a:r>
              <a:rPr lang="en-US" sz="4400" b="1" dirty="0" smtClean="0"/>
              <a:t>3</a:t>
            </a:r>
            <a:endParaRPr lang="en-US" sz="4400" b="1" dirty="0"/>
          </a:p>
        </p:txBody>
      </p:sp>
      <p:sp>
        <p:nvSpPr>
          <p:cNvPr id="11" name="TextBox 10"/>
          <p:cNvSpPr txBox="1"/>
          <p:nvPr/>
        </p:nvSpPr>
        <p:spPr>
          <a:xfrm>
            <a:off x="6228184" y="4521314"/>
            <a:ext cx="558890" cy="707886"/>
          </a:xfrm>
          <a:prstGeom prst="rect">
            <a:avLst/>
          </a:prstGeom>
          <a:noFill/>
        </p:spPr>
        <p:txBody>
          <a:bodyPr wrap="square" rtlCol="0">
            <a:spAutoFit/>
          </a:bodyPr>
          <a:lstStyle/>
          <a:p>
            <a:r>
              <a:rPr lang="en-US" sz="4000" b="1" dirty="0" smtClean="0"/>
              <a:t>4</a:t>
            </a:r>
            <a:endParaRPr lang="en-US" sz="4000" b="1" dirty="0"/>
          </a:p>
        </p:txBody>
      </p:sp>
    </p:spTree>
    <p:extLst>
      <p:ext uri="{BB962C8B-B14F-4D97-AF65-F5344CB8AC3E}">
        <p14:creationId xmlns:p14="http://schemas.microsoft.com/office/powerpoint/2010/main" val="566628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5088" y="1066800"/>
            <a:ext cx="27320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500">
                <a:solidFill>
                  <a:srgbClr val="000000"/>
                </a:solidFill>
                <a:latin typeface="Times New Roman" pitchFamily="18" charset="0"/>
                <a:cs typeface="Times New Roman" pitchFamily="18" charset="0"/>
              </a:rPr>
              <a:t>3.Trao đổi với bạn</a:t>
            </a:r>
          </a:p>
        </p:txBody>
      </p:sp>
      <p:sp>
        <p:nvSpPr>
          <p:cNvPr id="5" name="TextBox 4"/>
          <p:cNvSpPr txBox="1">
            <a:spLocks noChangeArrowheads="1"/>
          </p:cNvSpPr>
          <p:nvPr/>
        </p:nvSpPr>
        <p:spPr bwMode="auto">
          <a:xfrm>
            <a:off x="2378075" y="1066800"/>
            <a:ext cx="7461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 rồi</a:t>
            </a:r>
          </a:p>
        </p:txBody>
      </p:sp>
      <p:sp>
        <p:nvSpPr>
          <p:cNvPr id="6" name="TextBox 5"/>
          <p:cNvSpPr txBox="1">
            <a:spLocks noChangeArrowheads="1"/>
          </p:cNvSpPr>
          <p:nvPr/>
        </p:nvSpPr>
        <p:spPr bwMode="auto">
          <a:xfrm>
            <a:off x="2895600" y="1073150"/>
            <a:ext cx="3695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soạn văn bản theo mẫu.</a:t>
            </a:r>
          </a:p>
        </p:txBody>
      </p:sp>
      <p:sp>
        <p:nvSpPr>
          <p:cNvPr id="8" name="TextBox 7"/>
          <p:cNvSpPr txBox="1">
            <a:spLocks noChangeArrowheads="1"/>
          </p:cNvSpPr>
          <p:nvPr/>
        </p:nvSpPr>
        <p:spPr bwMode="auto">
          <a:xfrm>
            <a:off x="5943600" y="1068388"/>
            <a:ext cx="13700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Tìm ảnh</a:t>
            </a:r>
          </a:p>
        </p:txBody>
      </p:sp>
      <p:sp>
        <p:nvSpPr>
          <p:cNvPr id="9" name="TextBox 8"/>
          <p:cNvSpPr txBox="1">
            <a:spLocks noChangeArrowheads="1"/>
          </p:cNvSpPr>
          <p:nvPr/>
        </p:nvSpPr>
        <p:spPr bwMode="auto">
          <a:xfrm>
            <a:off x="7069138" y="1049338"/>
            <a:ext cx="32178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phù hợp để</a:t>
            </a:r>
          </a:p>
        </p:txBody>
      </p:sp>
      <p:sp>
        <p:nvSpPr>
          <p:cNvPr id="10" name="TextBox 9"/>
          <p:cNvSpPr txBox="1">
            <a:spLocks noChangeArrowheads="1"/>
          </p:cNvSpPr>
          <p:nvPr/>
        </p:nvSpPr>
        <p:spPr bwMode="auto">
          <a:xfrm>
            <a:off x="-76200" y="1528763"/>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chèn vào văn bản.</a:t>
            </a:r>
          </a:p>
        </p:txBody>
      </p:sp>
      <p:sp>
        <p:nvSpPr>
          <p:cNvPr id="11" name="TextBox 10"/>
          <p:cNvSpPr txBox="1">
            <a:spLocks noChangeArrowheads="1"/>
          </p:cNvSpPr>
          <p:nvPr/>
        </p:nvSpPr>
        <p:spPr bwMode="auto">
          <a:xfrm>
            <a:off x="4610100" y="1527175"/>
            <a:ext cx="4370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Tìm hiểu một số loài động vật,</a:t>
            </a:r>
          </a:p>
        </p:txBody>
      </p:sp>
      <p:sp>
        <p:nvSpPr>
          <p:cNvPr id="12" name="TextBox 11"/>
          <p:cNvSpPr txBox="1">
            <a:spLocks noChangeArrowheads="1"/>
          </p:cNvSpPr>
          <p:nvPr/>
        </p:nvSpPr>
        <p:spPr bwMode="auto">
          <a:xfrm>
            <a:off x="0" y="1960563"/>
            <a:ext cx="2933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Rồi lưu vào thư mục</a:t>
            </a:r>
          </a:p>
        </p:txBody>
      </p:sp>
      <p:sp>
        <p:nvSpPr>
          <p:cNvPr id="15" name="TextBox 14"/>
          <p:cNvSpPr txBox="1">
            <a:spLocks noChangeArrowheads="1"/>
          </p:cNvSpPr>
          <p:nvPr/>
        </p:nvSpPr>
        <p:spPr bwMode="auto">
          <a:xfrm>
            <a:off x="2247900" y="1527175"/>
            <a:ext cx="27146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Đặt tên văn bản là </a:t>
            </a:r>
          </a:p>
        </p:txBody>
      </p:sp>
      <p:sp>
        <p:nvSpPr>
          <p:cNvPr id="20" name="Rectangle 19"/>
          <p:cNvSpPr>
            <a:spLocks noChangeArrowheads="1"/>
          </p:cNvSpPr>
          <p:nvPr/>
        </p:nvSpPr>
        <p:spPr bwMode="auto">
          <a:xfrm>
            <a:off x="188913" y="2420938"/>
            <a:ext cx="86868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a:spcBef>
                <a:spcPct val="0"/>
              </a:spcBef>
              <a:buFontTx/>
              <a:buNone/>
            </a:pPr>
            <a:r>
              <a:rPr lang="en-US" altLang="en-US" sz="2400" b="1">
                <a:solidFill>
                  <a:schemeClr val="tx2"/>
                </a:solidFill>
                <a:latin typeface="Times New Roman" pitchFamily="18" charset="0"/>
                <a:cs typeface="Times New Roman" pitchFamily="18" charset="0"/>
              </a:rPr>
              <a:t>Tìm hiểu một số loài động vật</a:t>
            </a:r>
          </a:p>
          <a:p>
            <a:pPr>
              <a:spcBef>
                <a:spcPct val="0"/>
              </a:spcBef>
              <a:buFontTx/>
              <a:buNone/>
            </a:pPr>
            <a:endParaRPr lang="en-US" altLang="en-US" sz="2400">
              <a:solidFill>
                <a:schemeClr val="tx2"/>
              </a:solidFill>
              <a:cs typeface="Times New Roman" pitchFamily="18" charset="0"/>
            </a:endParaRPr>
          </a:p>
          <a:p>
            <a:pPr algn="just">
              <a:spcBef>
                <a:spcPct val="0"/>
              </a:spcBef>
              <a:buFontTx/>
              <a:buNone/>
            </a:pPr>
            <a:r>
              <a:rPr lang="en-US" altLang="en-US" sz="2400" b="1">
                <a:solidFill>
                  <a:schemeClr val="tx2"/>
                </a:solidFill>
                <a:latin typeface="Times New Roman" pitchFamily="18" charset="0"/>
                <a:cs typeface="Times New Roman" pitchFamily="18" charset="0"/>
              </a:rPr>
              <a:t>-  Hổ</a:t>
            </a:r>
            <a:r>
              <a:rPr lang="en-US" altLang="en-US" sz="2400">
                <a:solidFill>
                  <a:schemeClr val="tx2"/>
                </a:solidFill>
                <a:latin typeface="Times New Roman" pitchFamily="18" charset="0"/>
                <a:cs typeface="Times New Roman" pitchFamily="18" charset="0"/>
              </a:rPr>
              <a:t> (Còn gọi là </a:t>
            </a:r>
            <a:r>
              <a:rPr lang="en-US" altLang="en-US" sz="2400" b="1">
                <a:solidFill>
                  <a:schemeClr val="tx2"/>
                </a:solidFill>
                <a:latin typeface="Times New Roman" pitchFamily="18" charset="0"/>
                <a:cs typeface="Times New Roman" pitchFamily="18" charset="0"/>
              </a:rPr>
              <a:t>cọp</a:t>
            </a:r>
            <a:r>
              <a:rPr lang="en-US" altLang="en-US" sz="2400">
                <a:solidFill>
                  <a:schemeClr val="tx2"/>
                </a:solidFill>
                <a:latin typeface="Times New Roman" pitchFamily="18" charset="0"/>
                <a:cs typeface="Times New Roman" pitchFamily="18" charset="0"/>
              </a:rPr>
              <a:t>) là một loài động vật có vú thuộc họ Mèo. Chúng là động vật to lớn nhất trong họ Mèo, và là động vật lớn thứ ba trong các loài thú ăn thịt (sau gấu trắng và gấu nâu).</a:t>
            </a:r>
            <a:endParaRPr lang="en-US" altLang="en-US" sz="2400">
              <a:solidFill>
                <a:schemeClr val="tx2"/>
              </a:solidFill>
              <a:cs typeface="Times New Roman" pitchFamily="18" charset="0"/>
            </a:endParaRPr>
          </a:p>
          <a:p>
            <a:pPr algn="just">
              <a:spcBef>
                <a:spcPct val="0"/>
              </a:spcBef>
              <a:buFontTx/>
              <a:buNone/>
            </a:pPr>
            <a:r>
              <a:rPr lang="en-US" altLang="en-US" sz="2400" b="1">
                <a:solidFill>
                  <a:schemeClr val="tx2"/>
                </a:solidFill>
                <a:latin typeface="Times New Roman" pitchFamily="18" charset="0"/>
                <a:cs typeface="Times New Roman" pitchFamily="18" charset="0"/>
              </a:rPr>
              <a:t>- Voi</a:t>
            </a:r>
            <a:r>
              <a:rPr lang="en-US" altLang="en-US" sz="2400">
                <a:solidFill>
                  <a:schemeClr val="tx2"/>
                </a:solidFill>
                <a:latin typeface="Times New Roman" pitchFamily="18" charset="0"/>
                <a:cs typeface="Times New Roman" pitchFamily="18" charset="0"/>
              </a:rPr>
              <a:t> thuộc họ động vật da dày, và là họ duy nhất còn tồn tại thuộc về bộ Có vòi (hay bộ Mũi dài).</a:t>
            </a:r>
            <a:endParaRPr lang="en-US" altLang="en-US" sz="2400">
              <a:solidFill>
                <a:schemeClr val="tx2"/>
              </a:solidFill>
              <a:cs typeface="Times New Roman" pitchFamily="18" charset="0"/>
            </a:endParaRPr>
          </a:p>
          <a:p>
            <a:pPr algn="just">
              <a:spcBef>
                <a:spcPct val="0"/>
              </a:spcBef>
              <a:buFontTx/>
              <a:buNone/>
            </a:pPr>
            <a:r>
              <a:rPr lang="en-US" altLang="en-US" sz="2400" b="1">
                <a:solidFill>
                  <a:schemeClr val="tx2"/>
                </a:solidFill>
                <a:latin typeface="Times New Roman" pitchFamily="18" charset="0"/>
                <a:cs typeface="Times New Roman" pitchFamily="18" charset="0"/>
              </a:rPr>
              <a:t>- Hươu cao cổ </a:t>
            </a:r>
            <a:r>
              <a:rPr lang="en-US" altLang="en-US" sz="2400">
                <a:solidFill>
                  <a:schemeClr val="tx2"/>
                </a:solidFill>
                <a:latin typeface="Times New Roman" pitchFamily="18" charset="0"/>
                <a:cs typeface="Times New Roman" pitchFamily="18" charset="0"/>
              </a:rPr>
              <a:t>là động vật ăn cỏ. Toàn thân hươu cao cổ được bao phủ bởi những đốm không đều nhau trên lớp lông vàng.</a:t>
            </a:r>
          </a:p>
          <a:p>
            <a:pPr algn="just">
              <a:spcBef>
                <a:spcPct val="0"/>
              </a:spcBef>
              <a:buFontTx/>
              <a:buNone/>
            </a:pPr>
            <a:r>
              <a:rPr lang="en-US" altLang="en-US" sz="2400" b="1">
                <a:solidFill>
                  <a:schemeClr val="tx2"/>
                </a:solidFill>
                <a:latin typeface="Times New Roman" pitchFamily="18" charset="0"/>
                <a:cs typeface="Times New Roman" pitchFamily="18" charset="0"/>
              </a:rPr>
              <a:t>- Thỏ</a:t>
            </a:r>
            <a:r>
              <a:rPr lang="en-US" altLang="en-US" sz="2400">
                <a:solidFill>
                  <a:schemeClr val="tx2"/>
                </a:solidFill>
                <a:latin typeface="Times New Roman" pitchFamily="18" charset="0"/>
                <a:cs typeface="Times New Roman" pitchFamily="18" charset="0"/>
              </a:rPr>
              <a:t> là động vật có vú, sinh sống ở nhiều nơi trên thế giới. Chúng thường ăn rau, cỏ, lá cây.</a:t>
            </a:r>
            <a:endParaRPr lang="en-US" altLang="en-US" sz="2400">
              <a:solidFill>
                <a:schemeClr val="tx2"/>
              </a:solidFill>
              <a:cs typeface="Times New Roman" pitchFamily="18" charset="0"/>
            </a:endParaRPr>
          </a:p>
          <a:p>
            <a:pPr algn="just">
              <a:spcBef>
                <a:spcPct val="0"/>
              </a:spcBef>
              <a:buFontTx/>
              <a:buNone/>
            </a:pPr>
            <a:r>
              <a:rPr lang="en-US" altLang="en-US" sz="2400" i="1">
                <a:solidFill>
                  <a:schemeClr val="tx2"/>
                </a:solidFill>
                <a:latin typeface="Times New Roman" pitchFamily="18" charset="0"/>
                <a:cs typeface="Times New Roman" pitchFamily="18" charset="0"/>
              </a:rPr>
              <a:t>                                                                                    (Nguồn Internet)</a:t>
            </a:r>
          </a:p>
          <a:p>
            <a:pPr>
              <a:spcBef>
                <a:spcPct val="0"/>
              </a:spcBef>
              <a:buFontTx/>
              <a:buNone/>
            </a:pPr>
            <a:endParaRPr lang="en-US" altLang="en-US" sz="2400">
              <a:solidFill>
                <a:schemeClr val="tx2"/>
              </a:solidFill>
              <a:cs typeface="Times New Roman" pitchFamily="18" charset="0"/>
            </a:endParaRPr>
          </a:p>
        </p:txBody>
      </p:sp>
      <p:sp>
        <p:nvSpPr>
          <p:cNvPr id="53260" name="AutoShape 15"/>
          <p:cNvSpPr>
            <a:spLocks noChangeArrowheads="1"/>
          </p:cNvSpPr>
          <p:nvPr/>
        </p:nvSpPr>
        <p:spPr bwMode="auto">
          <a:xfrm>
            <a:off x="0" y="-12700"/>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endParaRPr lang="en-US" altLang="en-US" sz="2800">
              <a:solidFill>
                <a:srgbClr val="FF0000"/>
              </a:solidFill>
              <a:latin typeface=".VnArabia" pitchFamily="34" charset="0"/>
            </a:endParaRPr>
          </a:p>
        </p:txBody>
      </p:sp>
      <p:sp>
        <p:nvSpPr>
          <p:cNvPr id="53261" name="TextBox 18"/>
          <p:cNvSpPr txBox="1">
            <a:spLocks noChangeArrowheads="1"/>
          </p:cNvSpPr>
          <p:nvPr/>
        </p:nvSpPr>
        <p:spPr bwMode="auto">
          <a:xfrm>
            <a:off x="1982788" y="60325"/>
            <a:ext cx="5562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r>
              <a:rPr lang="en-US" altLang="en-US" sz="2800">
                <a:solidFill>
                  <a:srgbClr val="FF0000"/>
                </a:solidFill>
                <a:latin typeface="Times New Roman" pitchFamily="18" charset="0"/>
                <a:cs typeface="Times New Roman" pitchFamily="18" charset="0"/>
              </a:rPr>
              <a:t>Bài 6: Luyện tập tổng hợp ( tiết 2)</a:t>
            </a:r>
          </a:p>
        </p:txBody>
      </p:sp>
      <p:sp>
        <p:nvSpPr>
          <p:cNvPr id="24" name="TextBox 23"/>
          <p:cNvSpPr txBox="1">
            <a:spLocks noChangeArrowheads="1"/>
          </p:cNvSpPr>
          <p:nvPr/>
        </p:nvSpPr>
        <p:spPr bwMode="auto">
          <a:xfrm>
            <a:off x="2589213" y="1962150"/>
            <a:ext cx="8308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500">
                <a:solidFill>
                  <a:srgbClr val="000000"/>
                </a:solidFill>
                <a:latin typeface="Times New Roman" pitchFamily="18" charset="0"/>
                <a:cs typeface="Times New Roman" pitchFamily="18" charset="0"/>
              </a:rPr>
              <a:t> của em trên máy tính.</a:t>
            </a:r>
          </a:p>
        </p:txBody>
      </p:sp>
    </p:spTree>
    <p:extLst>
      <p:ext uri="{BB962C8B-B14F-4D97-AF65-F5344CB8AC3E}">
        <p14:creationId xmlns:p14="http://schemas.microsoft.com/office/powerpoint/2010/main" val="3671189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mph" presetSubtype="2" fill="hold" grpId="0" nodeType="clickEffect">
                                  <p:stCondLst>
                                    <p:cond delay="0"/>
                                  </p:stCondLst>
                                  <p:childTnLst>
                                    <p:animClr clrSpc="rgb" dir="cw">
                                      <p:cBhvr override="childStyle">
                                        <p:cTn id="32" dur="500" fill="hold"/>
                                        <p:tgtEl>
                                          <p:spTgt spid="6"/>
                                        </p:tgtEl>
                                        <p:attrNameLst>
                                          <p:attrName>style.color</p:attrName>
                                        </p:attrNameLst>
                                      </p:cBhvr>
                                      <p:to>
                                        <a:srgbClr val="FF0000"/>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mph" presetSubtype="2" fill="hold" grpId="0" nodeType="clickEffect">
                                  <p:stCondLst>
                                    <p:cond delay="0"/>
                                  </p:stCondLst>
                                  <p:childTnLst>
                                    <p:animClr clrSpc="rgb" dir="cw">
                                      <p:cBhvr override="childStyle">
                                        <p:cTn id="36" dur="500" fill="hold"/>
                                        <p:tgtEl>
                                          <p:spTgt spid="8"/>
                                        </p:tgtEl>
                                        <p:attrNameLst>
                                          <p:attrName>style.color</p:attrName>
                                        </p:attrNameLst>
                                      </p:cBhvr>
                                      <p:to>
                                        <a:srgbClr val="FF0000"/>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grpId="0" nodeType="clickEffect">
                                  <p:stCondLst>
                                    <p:cond delay="0"/>
                                  </p:stCondLst>
                                  <p:childTnLst>
                                    <p:animClr clrSpc="rgb" dir="cw">
                                      <p:cBhvr override="childStyle">
                                        <p:cTn id="40" dur="500" fill="hold"/>
                                        <p:tgtEl>
                                          <p:spTgt spid="15"/>
                                        </p:tgtEl>
                                        <p:attrNameLst>
                                          <p:attrName>style.color</p:attrName>
                                        </p:attrNameLst>
                                      </p:cBhvr>
                                      <p:to>
                                        <a:srgbClr val="FF0000"/>
                                      </p:to>
                                    </p:animClr>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mph" presetSubtype="2" fill="hold" grpId="0" nodeType="clickEffect">
                                  <p:stCondLst>
                                    <p:cond delay="0"/>
                                  </p:stCondLst>
                                  <p:childTnLst>
                                    <p:animClr clrSpc="rgb" dir="cw">
                                      <p:cBhvr override="childStyle">
                                        <p:cTn id="44" dur="500" fill="hold"/>
                                        <p:tgtEl>
                                          <p:spTgt spid="1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8" grpId="0"/>
      <p:bldP spid="8" grpId="1"/>
      <p:bldP spid="9" grpId="0"/>
      <p:bldP spid="10" grpId="0"/>
      <p:bldP spid="11" grpId="0"/>
      <p:bldP spid="12" grpId="0"/>
      <p:bldP spid="12" grpId="1"/>
      <p:bldP spid="15" grpId="0"/>
      <p:bldP spid="15" grpId="1"/>
      <p:bldP spid="20"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 y="1327150"/>
            <a:ext cx="851058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a:solidFill>
                  <a:schemeClr val="tx2"/>
                </a:solidFill>
                <a:latin typeface="Times New Roman" pitchFamily="18" charset="0"/>
                <a:cs typeface="Times New Roman" pitchFamily="18" charset="0"/>
              </a:rPr>
              <a:t>4. Nếu máy tính có kết nối với máy in, em hãy in bài soạn thảo ra giấy?</a:t>
            </a:r>
          </a:p>
        </p:txBody>
      </p:sp>
      <p:sp>
        <p:nvSpPr>
          <p:cNvPr id="54275" name="AutoShape 15"/>
          <p:cNvSpPr>
            <a:spLocks noChangeArrowheads="1"/>
          </p:cNvSpPr>
          <p:nvPr/>
        </p:nvSpPr>
        <p:spPr bwMode="auto">
          <a:xfrm>
            <a:off x="0" y="15875"/>
            <a:ext cx="9144000" cy="669925"/>
          </a:xfrm>
          <a:prstGeom prst="roundRect">
            <a:avLst>
              <a:gd name="adj" fmla="val 16667"/>
            </a:avLst>
          </a:prstGeom>
          <a:solidFill>
            <a:srgbClr val="CCFF99"/>
          </a:solidFill>
          <a:ln w="9525">
            <a:solidFill>
              <a:schemeClr val="tx1"/>
            </a:solidFill>
            <a:round/>
            <a:headEnd/>
            <a:tailEnd/>
          </a:ln>
        </p:spPr>
        <p:txBody>
          <a:bodyPr wrap="none" anchor="ct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 typeface="Arial" pitchFamily="34" charset="0"/>
              <a:buNone/>
            </a:pPr>
            <a:r>
              <a:rPr lang="en-US" altLang="en-US" sz="2800">
                <a:solidFill>
                  <a:srgbClr val="FF0000"/>
                </a:solidFill>
                <a:latin typeface="Times New Roman" pitchFamily="18" charset="0"/>
                <a:cs typeface="Times New Roman" pitchFamily="18" charset="0"/>
              </a:rPr>
              <a:t>Bài 6: Luyện tập tổng hợp ( tiết 2)</a:t>
            </a:r>
          </a:p>
        </p:txBody>
      </p:sp>
    </p:spTree>
    <p:extLst>
      <p:ext uri="{BB962C8B-B14F-4D97-AF65-F5344CB8AC3E}">
        <p14:creationId xmlns:p14="http://schemas.microsoft.com/office/powerpoint/2010/main" val="3396212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noChangeArrowheads="1"/>
          </p:cNvSpPr>
          <p:nvPr>
            <p:ph idx="1"/>
          </p:nvPr>
        </p:nvSpPr>
        <p:spPr/>
        <p:txBody>
          <a:bodyPr/>
          <a:lstStyle/>
          <a:p>
            <a:endParaRPr lang="en-US" altLang="en-US" smtClean="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83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444500" y="312738"/>
            <a:ext cx="7129463" cy="600075"/>
          </a:xfrm>
          <a:prstGeom prst="wedgeEllipseCallout">
            <a:avLst>
              <a:gd name="adj1" fmla="val -51729"/>
              <a:gd name="adj2" fmla="val 133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2"/>
                </a:solidFill>
                <a:latin typeface="Times New Roman" pitchFamily="18" charset="0"/>
                <a:cs typeface="Times New Roman" pitchFamily="18" charset="0"/>
              </a:rPr>
              <a:t>Bước</a:t>
            </a:r>
            <a:r>
              <a:rPr lang="en-US" sz="2400" dirty="0">
                <a:solidFill>
                  <a:schemeClr val="tx2"/>
                </a:solidFill>
                <a:latin typeface="Times New Roman" pitchFamily="18" charset="0"/>
                <a:cs typeface="Times New Roman" pitchFamily="18" charset="0"/>
              </a:rPr>
              <a:t> 1: </a:t>
            </a:r>
            <a:r>
              <a:rPr lang="en-US" sz="2400" dirty="0" err="1">
                <a:solidFill>
                  <a:schemeClr val="tx2"/>
                </a:solidFill>
                <a:latin typeface="Times New Roman" pitchFamily="18" charset="0"/>
                <a:cs typeface="Times New Roman" pitchFamily="18" charset="0"/>
              </a:rPr>
              <a:t>Nháy</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chuột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chọn</a:t>
            </a:r>
            <a:r>
              <a:rPr lang="en-US" sz="2400" dirty="0">
                <a:solidFill>
                  <a:schemeClr val="tx2"/>
                </a:solidFill>
                <a:latin typeface="Times New Roman" pitchFamily="18" charset="0"/>
                <a:cs typeface="Times New Roman" pitchFamily="18" charset="0"/>
              </a:rPr>
              <a:t> File</a:t>
            </a:r>
          </a:p>
        </p:txBody>
      </p:sp>
      <p:sp>
        <p:nvSpPr>
          <p:cNvPr id="6" name="Oval 5"/>
          <p:cNvSpPr/>
          <p:nvPr/>
        </p:nvSpPr>
        <p:spPr>
          <a:xfrm>
            <a:off x="7938" y="923925"/>
            <a:ext cx="449262" cy="600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78671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endParaRPr lang="en-US" altLang="en-US" smtClean="0"/>
          </a:p>
        </p:txBody>
      </p:sp>
      <p:sp>
        <p:nvSpPr>
          <p:cNvPr id="56323" name="Content Placeholder 2"/>
          <p:cNvSpPr>
            <a:spLocks noGrp="1" noChangeArrowheads="1"/>
          </p:cNvSpPr>
          <p:nvPr>
            <p:ph idx="1"/>
          </p:nvPr>
        </p:nvSpPr>
        <p:spPr/>
        <p:txBody>
          <a:bodyPr/>
          <a:lstStyle/>
          <a:p>
            <a:endParaRPr lang="en-US" altLang="en-US"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572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4"/>
          <p:cNvSpPr/>
          <p:nvPr/>
        </p:nvSpPr>
        <p:spPr>
          <a:xfrm>
            <a:off x="762000" y="1981200"/>
            <a:ext cx="7010400" cy="838200"/>
          </a:xfrm>
          <a:prstGeom prst="wedgeEllipseCallout">
            <a:avLst>
              <a:gd name="adj1" fmla="val -51729"/>
              <a:gd name="adj2" fmla="val 133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2"/>
                </a:solidFill>
                <a:latin typeface="Times New Roman" pitchFamily="18" charset="0"/>
                <a:cs typeface="Times New Roman" pitchFamily="18" charset="0"/>
              </a:rPr>
              <a:t>Bước</a:t>
            </a:r>
            <a:r>
              <a:rPr lang="en-US" sz="2400" dirty="0">
                <a:solidFill>
                  <a:schemeClr val="tx2"/>
                </a:solidFill>
                <a:latin typeface="Times New Roman" pitchFamily="18" charset="0"/>
                <a:cs typeface="Times New Roman" pitchFamily="18" charset="0"/>
              </a:rPr>
              <a:t> 2: </a:t>
            </a:r>
            <a:r>
              <a:rPr lang="en-US" sz="2400" dirty="0" err="1">
                <a:solidFill>
                  <a:schemeClr val="tx2"/>
                </a:solidFill>
                <a:latin typeface="Times New Roman" pitchFamily="18" charset="0"/>
                <a:cs typeface="Times New Roman" pitchFamily="18" charset="0"/>
              </a:rPr>
              <a:t>Chọn</a:t>
            </a:r>
            <a:r>
              <a:rPr lang="en-US" sz="2400" dirty="0">
                <a:solidFill>
                  <a:schemeClr val="tx2"/>
                </a:solidFill>
                <a:latin typeface="Times New Roman" pitchFamily="18" charset="0"/>
                <a:cs typeface="Times New Roman" pitchFamily="18" charset="0"/>
              </a:rPr>
              <a:t> Print</a:t>
            </a:r>
          </a:p>
        </p:txBody>
      </p:sp>
      <p:sp>
        <p:nvSpPr>
          <p:cNvPr id="9" name="Oval 8"/>
          <p:cNvSpPr/>
          <p:nvPr/>
        </p:nvSpPr>
        <p:spPr>
          <a:xfrm>
            <a:off x="228600" y="3276600"/>
            <a:ext cx="3810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17238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p:txBody>
          <a:bodyPr/>
          <a:lstStyle/>
          <a:p>
            <a:endParaRPr lang="en-US" altLang="en-US" smtClean="0"/>
          </a:p>
        </p:txBody>
      </p:sp>
      <p:sp>
        <p:nvSpPr>
          <p:cNvPr id="57347" name="Content Placeholder 2"/>
          <p:cNvSpPr>
            <a:spLocks noGrp="1" noChangeArrowheads="1"/>
          </p:cNvSpPr>
          <p:nvPr>
            <p:ph idx="1"/>
          </p:nvPr>
        </p:nvSpPr>
        <p:spPr/>
        <p:txBody>
          <a:bodyPr/>
          <a:lstStyle/>
          <a:p>
            <a:endParaRPr lang="en-US" altLang="en-US" smtClean="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914400"/>
            <a:ext cx="9144001"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4"/>
          <p:cNvSpPr/>
          <p:nvPr/>
        </p:nvSpPr>
        <p:spPr>
          <a:xfrm>
            <a:off x="1828800" y="266700"/>
            <a:ext cx="7010400" cy="838200"/>
          </a:xfrm>
          <a:prstGeom prst="wedgeEllipseCallout">
            <a:avLst>
              <a:gd name="adj1" fmla="val -51729"/>
              <a:gd name="adj2" fmla="val 133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2"/>
                </a:solidFill>
                <a:latin typeface="Times New Roman" pitchFamily="18" charset="0"/>
                <a:cs typeface="Times New Roman" pitchFamily="18" charset="0"/>
              </a:rPr>
              <a:t>Bước</a:t>
            </a:r>
            <a:r>
              <a:rPr lang="en-US" sz="2400" dirty="0">
                <a:solidFill>
                  <a:schemeClr val="tx2"/>
                </a:solidFill>
                <a:latin typeface="Times New Roman" pitchFamily="18" charset="0"/>
                <a:cs typeface="Times New Roman" pitchFamily="18" charset="0"/>
              </a:rPr>
              <a:t> 3:  </a:t>
            </a:r>
            <a:r>
              <a:rPr lang="en-US" sz="2400" dirty="0" err="1">
                <a:solidFill>
                  <a:schemeClr val="tx2"/>
                </a:solidFill>
                <a:latin typeface="Times New Roman" pitchFamily="18" charset="0"/>
                <a:cs typeface="Times New Roman" pitchFamily="18" charset="0"/>
              </a:rPr>
              <a:t>Chọn</a:t>
            </a:r>
            <a:r>
              <a:rPr lang="en-US" sz="2400" dirty="0">
                <a:solidFill>
                  <a:schemeClr val="tx2"/>
                </a:solidFill>
                <a:latin typeface="Times New Roman" pitchFamily="18" charset="0"/>
                <a:cs typeface="Times New Roman" pitchFamily="18" charset="0"/>
              </a:rPr>
              <a:t> Print </a:t>
            </a:r>
            <a:r>
              <a:rPr lang="en-US" sz="2400" dirty="0" err="1">
                <a:solidFill>
                  <a:schemeClr val="tx2"/>
                </a:solidFill>
                <a:latin typeface="Times New Roman" pitchFamily="18" charset="0"/>
                <a:cs typeface="Times New Roman" pitchFamily="18" charset="0"/>
              </a:rPr>
              <a:t>để</a:t>
            </a:r>
            <a:r>
              <a:rPr lang="en-US" sz="2400" dirty="0">
                <a:solidFill>
                  <a:schemeClr val="tx2"/>
                </a:solidFill>
                <a:latin typeface="Times New Roman" pitchFamily="18" charset="0"/>
                <a:cs typeface="Times New Roman" pitchFamily="18" charset="0"/>
              </a:rPr>
              <a:t> in</a:t>
            </a:r>
          </a:p>
        </p:txBody>
      </p:sp>
      <p:sp>
        <p:nvSpPr>
          <p:cNvPr id="7" name="Oval 6"/>
          <p:cNvSpPr/>
          <p:nvPr/>
        </p:nvSpPr>
        <p:spPr>
          <a:xfrm>
            <a:off x="1295400" y="1562100"/>
            <a:ext cx="3810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774950" y="2625725"/>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solidFill>
                  <a:srgbClr val="FF0000"/>
                </a:solidFill>
              </a:rPr>
              <a:t>Tên máy in đã được kết nối với máy tính</a:t>
            </a:r>
          </a:p>
        </p:txBody>
      </p:sp>
      <p:sp>
        <p:nvSpPr>
          <p:cNvPr id="10" name="Arrow: Down 9"/>
          <p:cNvSpPr/>
          <p:nvPr/>
        </p:nvSpPr>
        <p:spPr>
          <a:xfrm rot="6876954" flipH="1">
            <a:off x="2514600" y="2732088"/>
            <a:ext cx="136525"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83117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15"/>
          <p:cNvSpPr>
            <a:spLocks noChangeArrowheads="1"/>
          </p:cNvSpPr>
          <p:nvPr/>
        </p:nvSpPr>
        <p:spPr bwMode="auto">
          <a:xfrm>
            <a:off x="0" y="15875"/>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endParaRPr lang="en-US" altLang="en-US" sz="2800">
              <a:solidFill>
                <a:srgbClr val="FF0000"/>
              </a:solidFill>
              <a:latin typeface=".VnArabia" pitchFamily="34" charset="0"/>
            </a:endParaRPr>
          </a:p>
        </p:txBody>
      </p:sp>
      <p:sp>
        <p:nvSpPr>
          <p:cNvPr id="58371" name="TextBox 4"/>
          <p:cNvSpPr txBox="1">
            <a:spLocks noChangeArrowheads="1"/>
          </p:cNvSpPr>
          <p:nvPr/>
        </p:nvSpPr>
        <p:spPr bwMode="auto">
          <a:xfrm>
            <a:off x="2057400" y="84138"/>
            <a:ext cx="5562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a:solidFill>
                  <a:srgbClr val="FF0000"/>
                </a:solidFill>
                <a:latin typeface="Times New Roman" pitchFamily="18" charset="0"/>
                <a:cs typeface="Times New Roman" pitchFamily="18" charset="0"/>
              </a:rPr>
              <a:t>Bài 6: Luyện tập tổng hợp ( tiết 2)</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00138"/>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2"/>
          <p:cNvSpPr txBox="1">
            <a:spLocks noChangeArrowheads="1"/>
          </p:cNvSpPr>
          <p:nvPr/>
        </p:nvSpPr>
        <p:spPr bwMode="auto">
          <a:xfrm>
            <a:off x="0" y="1182688"/>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a:solidFill>
                  <a:srgbClr val="002060"/>
                </a:solidFill>
                <a:latin typeface="Times New Roman" pitchFamily="18" charset="0"/>
                <a:cs typeface="Times New Roman" pitchFamily="18" charset="0"/>
              </a:rPr>
              <a:t>- Tìm hiểu chức năng của thẻ borders           trong thẻ Home</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089150"/>
            <a:ext cx="8991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155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5"/>
          <p:cNvSpPr>
            <a:spLocks noChangeArrowheads="1"/>
          </p:cNvSpPr>
          <p:nvPr/>
        </p:nvSpPr>
        <p:spPr bwMode="auto">
          <a:xfrm>
            <a:off x="0" y="15875"/>
            <a:ext cx="9144000" cy="6699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350"/>
              </a:spcBef>
              <a:buFont typeface="Arial" pitchFamily="34" charset="0"/>
              <a:buChar char="•"/>
              <a:defRPr>
                <a:solidFill>
                  <a:schemeClr val="tx1"/>
                </a:solidFill>
                <a:latin typeface="Arial" pitchFamily="34" charset="0"/>
                <a:ea typeface="Tahoma" pitchFamily="34" charset="0"/>
                <a:cs typeface="Arial" pitchFamily="34" charset="0"/>
              </a:defRPr>
            </a:lvl1pPr>
            <a:lvl2pPr marL="742950" indent="-285750">
              <a:spcBef>
                <a:spcPts val="900"/>
              </a:spcBef>
              <a:buFont typeface="Arial" pitchFamily="34" charset="0"/>
              <a:buChar char="•"/>
              <a:defRPr sz="1500">
                <a:solidFill>
                  <a:schemeClr val="tx1"/>
                </a:solidFill>
                <a:latin typeface="Arial" pitchFamily="34" charset="0"/>
                <a:ea typeface="Tahoma" pitchFamily="34" charset="0"/>
                <a:cs typeface="Arial" pitchFamily="34" charset="0"/>
              </a:defRPr>
            </a:lvl2pPr>
            <a:lvl3pPr marL="1143000" indent="-228600">
              <a:spcBef>
                <a:spcPts val="600"/>
              </a:spcBef>
              <a:buFont typeface="Arial" pitchFamily="34" charset="0"/>
              <a:buChar char="•"/>
              <a:defRPr sz="1300">
                <a:solidFill>
                  <a:schemeClr val="tx1"/>
                </a:solidFill>
                <a:latin typeface="Arial" pitchFamily="34" charset="0"/>
                <a:ea typeface="Tahoma" pitchFamily="34" charset="0"/>
                <a:cs typeface="Arial" pitchFamily="34" charset="0"/>
              </a:defRPr>
            </a:lvl3pPr>
            <a:lvl4pPr marL="16002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4pPr>
            <a:lvl5pPr marL="2057400" indent="-228600">
              <a:spcBef>
                <a:spcPts val="450"/>
              </a:spcBef>
              <a:buFont typeface="Arial" pitchFamily="34" charset="0"/>
              <a:buChar char="•"/>
              <a:defRPr sz="1200">
                <a:solidFill>
                  <a:schemeClr val="tx1"/>
                </a:solidFill>
                <a:latin typeface="Arial" pitchFamily="34" charset="0"/>
                <a:ea typeface="Tahoma" pitchFamily="34" charset="0"/>
                <a:cs typeface="Arial" pitchFamily="34" charset="0"/>
              </a:defRPr>
            </a:lvl5pPr>
            <a:lvl6pPr marL="25146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6pPr>
            <a:lvl7pPr marL="29718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7pPr>
            <a:lvl8pPr marL="34290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8pPr>
            <a:lvl9pPr marL="3886200" indent="-228600" eaLnBrk="0" fontAlgn="base" hangingPunct="0">
              <a:spcBef>
                <a:spcPts val="450"/>
              </a:spcBef>
              <a:spcAft>
                <a:spcPct val="0"/>
              </a:spcAft>
              <a:buFont typeface="Arial" pitchFamily="34" charset="0"/>
              <a:buChar char="•"/>
              <a:defRPr sz="1200">
                <a:solidFill>
                  <a:schemeClr val="tx1"/>
                </a:solidFill>
                <a:latin typeface="Arial" pitchFamily="34" charset="0"/>
                <a:ea typeface="Tahoma" pitchFamily="34" charset="0"/>
                <a:cs typeface="Arial" pitchFamily="34" charset="0"/>
              </a:defRPr>
            </a:lvl9pPr>
          </a:lstStyle>
          <a:p>
            <a:pPr algn="ctr" eaLnBrk="1" hangingPunct="1">
              <a:spcBef>
                <a:spcPct val="0"/>
              </a:spcBef>
              <a:buFontTx/>
              <a:buNone/>
            </a:pPr>
            <a:endParaRPr lang="en-US" altLang="en-US" sz="2800">
              <a:solidFill>
                <a:srgbClr val="FF0000"/>
              </a:solidFill>
              <a:latin typeface=".VnArabia" pitchFamily="34" charset="0"/>
            </a:endParaRPr>
          </a:p>
        </p:txBody>
      </p:sp>
      <p:sp>
        <p:nvSpPr>
          <p:cNvPr id="59395" name="TextBox 4"/>
          <p:cNvSpPr txBox="1">
            <a:spLocks noChangeArrowheads="1"/>
          </p:cNvSpPr>
          <p:nvPr/>
        </p:nvSpPr>
        <p:spPr bwMode="auto">
          <a:xfrm>
            <a:off x="2057400" y="84138"/>
            <a:ext cx="5562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a:solidFill>
                  <a:srgbClr val="FF0000"/>
                </a:solidFill>
                <a:latin typeface="Times New Roman" pitchFamily="18" charset="0"/>
                <a:cs typeface="Times New Roman" pitchFamily="18" charset="0"/>
              </a:rPr>
              <a:t>Bài 6: Luyện tập tổng hợp ( tiết 2)</a:t>
            </a: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914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8"/>
          <p:cNvSpPr txBox="1">
            <a:spLocks noChangeArrowheads="1"/>
          </p:cNvSpPr>
          <p:nvPr/>
        </p:nvSpPr>
        <p:spPr bwMode="auto">
          <a:xfrm>
            <a:off x="152400" y="16764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000">
                <a:solidFill>
                  <a:schemeClr val="tx2"/>
                </a:solidFill>
                <a:latin typeface="Times New Roman" pitchFamily="18" charset="0"/>
                <a:cs typeface="Times New Roman" pitchFamily="18" charset="0"/>
              </a:rPr>
              <a:t>Nút lệnh borders             </a:t>
            </a:r>
            <a:r>
              <a:rPr lang="vi-VN" altLang="en-US" sz="3000">
                <a:solidFill>
                  <a:schemeClr val="tx2"/>
                </a:solidFill>
                <a:latin typeface="Times New Roman" pitchFamily="18" charset="0"/>
                <a:cs typeface="Times New Roman" pitchFamily="18" charset="0"/>
              </a:rPr>
              <a:t>trong thẻ</a:t>
            </a:r>
            <a:r>
              <a:rPr lang="vi-VN" altLang="en-US" sz="3000" b="1">
                <a:solidFill>
                  <a:schemeClr val="tx2"/>
                </a:solidFill>
                <a:latin typeface="Times New Roman" pitchFamily="18" charset="0"/>
                <a:cs typeface="Times New Roman" pitchFamily="18" charset="0"/>
              </a:rPr>
              <a:t> Home </a:t>
            </a:r>
            <a:r>
              <a:rPr lang="vi-VN" altLang="en-US" sz="3000">
                <a:solidFill>
                  <a:schemeClr val="tx2"/>
                </a:solidFill>
                <a:latin typeface="Times New Roman" pitchFamily="18" charset="0"/>
                <a:cs typeface="Times New Roman" pitchFamily="18" charset="0"/>
              </a:rPr>
              <a:t>có chức năng tạo đường viền, khung nhấn mạnh văn bản</a:t>
            </a:r>
            <a:r>
              <a:rPr lang="vi-VN" altLang="en-US" sz="3000" b="1">
                <a:solidFill>
                  <a:schemeClr val="tx2"/>
                </a:solidFill>
                <a:latin typeface="Times New Roman" pitchFamily="18" charset="0"/>
                <a:cs typeface="Times New Roman" pitchFamily="18" charset="0"/>
              </a:rPr>
              <a:t>.</a:t>
            </a:r>
            <a:r>
              <a:rPr lang="vi-VN" altLang="en-US">
                <a:solidFill>
                  <a:srgbClr val="000000"/>
                </a:solidFill>
                <a:latin typeface="OpenSans"/>
              </a:rPr>
              <a:t/>
            </a:r>
            <a:br>
              <a:rPr lang="vi-VN" altLang="en-US">
                <a:solidFill>
                  <a:srgbClr val="000000"/>
                </a:solidFill>
                <a:latin typeface="OpenSans"/>
              </a:rPr>
            </a:br>
            <a:r>
              <a:rPr lang="vi-VN" altLang="en-US">
                <a:solidFill>
                  <a:srgbClr val="000000"/>
                </a:solidFill>
                <a:latin typeface="OpenSans"/>
              </a:rPr>
              <a:t/>
            </a:r>
            <a:br>
              <a:rPr lang="vi-VN" altLang="en-US">
                <a:solidFill>
                  <a:srgbClr val="000000"/>
                </a:solidFill>
                <a:latin typeface="OpenSans"/>
              </a:rPr>
            </a:br>
            <a:endParaRPr lang="en-US" altLang="en-US"/>
          </a:p>
        </p:txBody>
      </p:sp>
    </p:spTree>
    <p:extLst>
      <p:ext uri="{BB962C8B-B14F-4D97-AF65-F5344CB8AC3E}">
        <p14:creationId xmlns:p14="http://schemas.microsoft.com/office/powerpoint/2010/main" val="652355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075" y="2286000"/>
            <a:ext cx="7689850" cy="3338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dirty="0" err="1">
                <a:solidFill>
                  <a:schemeClr val="tx1"/>
                </a:solidFill>
                <a:latin typeface="Times New Roman" panose="02020603050405020304" pitchFamily="18" charset="0"/>
                <a:cs typeface="Times New Roman" panose="02020603050405020304" pitchFamily="18" charset="0"/>
              </a:rPr>
              <a:t>Phần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mềm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soạn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em</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Gõ</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kí</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tự</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tạo</a:t>
            </a:r>
            <a:r>
              <a:rPr lang="en-US" altLang="en-US" sz="2800" dirty="0">
                <a:solidFill>
                  <a:schemeClr val="tx1"/>
                </a:solidFill>
                <a:latin typeface="Times New Roman" panose="02020603050405020304" pitchFamily="18" charset="0"/>
                <a:cs typeface="Times New Roman" panose="02020603050405020304" pitchFamily="18" charset="0"/>
              </a:rPr>
              <a:t> ra </a:t>
            </a:r>
            <a:r>
              <a:rPr lang="en-US" altLang="en-US" sz="2800" dirty="0" err="1">
                <a:solidFill>
                  <a:schemeClr val="tx1"/>
                </a:solidFill>
                <a:latin typeface="Times New Roman" panose="02020603050405020304" pitchFamily="18" charset="0"/>
                <a:cs typeface="Times New Roman" panose="02020603050405020304" pitchFamily="18" charset="0"/>
              </a:rPr>
              <a:t>các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đoạn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tiếng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Việt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lưu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thành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tệp</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Thay</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đổi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cỡ</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màu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sắc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khác</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nhau</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Sửa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đổi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bổ</a:t>
            </a:r>
            <a:r>
              <a:rPr lang="en-US" altLang="en-US" sz="2800" dirty="0">
                <a:solidFill>
                  <a:schemeClr val="tx1"/>
                </a:solidFill>
                <a:latin typeface="Times New Roman" panose="02020603050405020304" pitchFamily="18" charset="0"/>
                <a:cs typeface="Times New Roman" panose="02020603050405020304" pitchFamily="18" charset="0"/>
              </a:rPr>
              <a:t> sung </a:t>
            </a:r>
            <a:r>
              <a:rPr lang="en-US" altLang="en-US" sz="2800" dirty="0" err="1">
                <a:solidFill>
                  <a:schemeClr val="tx1"/>
                </a:solidFill>
                <a:latin typeface="Times New Roman" panose="02020603050405020304" pitchFamily="18" charset="0"/>
                <a:cs typeface="Times New Roman" panose="02020603050405020304" pitchFamily="18" charset="0"/>
              </a:rPr>
              <a:t>một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đoạn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Chèn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hình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ảnh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vào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sửa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xóa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cắt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dán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hình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ảnh</a:t>
            </a:r>
            <a:r>
              <a:rPr lang="en-US" altLang="en-US" sz="2800" dirty="0">
                <a:solidFill>
                  <a:schemeClr val="tx1"/>
                </a:solidFill>
                <a:latin typeface="Times New Roman" panose="02020603050405020304" pitchFamily="18" charset="0"/>
                <a:cs typeface="Times New Roman" panose="02020603050405020304" pitchFamily="18" charset="0"/>
              </a:rPr>
              <a:t>.</a:t>
            </a:r>
          </a:p>
          <a:p>
            <a:pPr algn="just">
              <a:buFontTx/>
              <a:buChar char="-"/>
              <a:defRPr/>
            </a:pPr>
            <a:r>
              <a:rPr lang="en-US" altLang="en-US" sz="2800" dirty="0">
                <a:solidFill>
                  <a:schemeClr val="tx1"/>
                </a:solidFill>
                <a:latin typeface="Times New Roman" panose="02020603050405020304" pitchFamily="18" charset="0"/>
                <a:cs typeface="Times New Roman" panose="02020603050405020304" pitchFamily="18" charset="0"/>
              </a:rPr>
              <a:t> In </a:t>
            </a:r>
            <a:r>
              <a:rPr lang="en-US" altLang="en-US" sz="2800" dirty="0" err="1">
                <a:solidFill>
                  <a:schemeClr val="tx1"/>
                </a:solidFill>
                <a:latin typeface="Times New Roman" panose="02020603050405020304" pitchFamily="18" charset="0"/>
                <a:cs typeface="Times New Roman" panose="02020603050405020304" pitchFamily="18" charset="0"/>
              </a:rPr>
              <a:t>văn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a:t>
            </a:r>
            <a:r>
              <a:rPr lang="en-US" altLang="en-US" sz="2800" dirty="0">
                <a:solidFill>
                  <a:schemeClr val="tx1"/>
                </a:solidFill>
                <a:latin typeface="Times New Roman" panose="02020603050405020304" pitchFamily="18" charset="0"/>
                <a:cs typeface="Times New Roman" panose="02020603050405020304" pitchFamily="18" charset="0"/>
              </a:rPr>
              <a:t> ra </a:t>
            </a:r>
            <a:r>
              <a:rPr lang="en-US" altLang="en-US" sz="2800" dirty="0" err="1">
                <a:solidFill>
                  <a:schemeClr val="tx1"/>
                </a:solidFill>
                <a:latin typeface="Times New Roman" panose="02020603050405020304" pitchFamily="18" charset="0"/>
                <a:cs typeface="Times New Roman" panose="02020603050405020304" pitchFamily="18" charset="0"/>
              </a:rPr>
              <a:t>giấy</a:t>
            </a:r>
            <a:r>
              <a:rPr lang="en-US" altLang="en-US" sz="2800" dirty="0">
                <a:solidFill>
                  <a:schemeClr val="tx1"/>
                </a:solidFill>
                <a:latin typeface="Times New Roman" panose="02020603050405020304" pitchFamily="18" charset="0"/>
                <a:cs typeface="Times New Roman" panose="02020603050405020304" pitchFamily="18" charset="0"/>
              </a:rPr>
              <a:t>.</a:t>
            </a:r>
          </a:p>
        </p:txBody>
      </p:sp>
      <p:sp>
        <p:nvSpPr>
          <p:cNvPr id="60419" name="TextBox 2"/>
          <p:cNvSpPr txBox="1">
            <a:spLocks noChangeArrowheads="1"/>
          </p:cNvSpPr>
          <p:nvPr/>
        </p:nvSpPr>
        <p:spPr bwMode="auto">
          <a:xfrm>
            <a:off x="3505200" y="1274763"/>
            <a:ext cx="441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b="1">
                <a:solidFill>
                  <a:srgbClr val="FF0000"/>
                </a:solidFill>
                <a:latin typeface="Times New Roman" pitchFamily="18" charset="0"/>
                <a:cs typeface="Times New Roman" pitchFamily="18" charset="0"/>
              </a:rPr>
              <a:t>GHI NHỚ</a:t>
            </a:r>
          </a:p>
        </p:txBody>
      </p:sp>
    </p:spTree>
    <p:extLst>
      <p:ext uri="{BB962C8B-B14F-4D97-AF65-F5344CB8AC3E}">
        <p14:creationId xmlns:p14="http://schemas.microsoft.com/office/powerpoint/2010/main" val="373723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646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p:cNvSpPr txBox="1">
            <a:spLocks noChangeArrowheads="1"/>
          </p:cNvSpPr>
          <p:nvPr/>
        </p:nvSpPr>
        <p:spPr bwMode="auto">
          <a:xfrm>
            <a:off x="1447800" y="2730500"/>
            <a:ext cx="4343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4400" b="1">
                <a:solidFill>
                  <a:srgbClr val="FF0000"/>
                </a:solidFill>
                <a:latin typeface="Times New Roman" pitchFamily="18" charset="0"/>
                <a:cs typeface="Times New Roman" pitchFamily="18" charset="0"/>
              </a:rPr>
              <a:t>CHÚC CÁC EM </a:t>
            </a:r>
          </a:p>
          <a:p>
            <a:pPr algn="ctr">
              <a:spcBef>
                <a:spcPct val="0"/>
              </a:spcBef>
              <a:buFontTx/>
              <a:buNone/>
            </a:pPr>
            <a:r>
              <a:rPr lang="en-US" altLang="en-US" sz="4400" b="1">
                <a:solidFill>
                  <a:srgbClr val="FF0000"/>
                </a:solidFill>
                <a:latin typeface="Times New Roman" pitchFamily="18" charset="0"/>
                <a:cs typeface="Times New Roman" pitchFamily="18" charset="0"/>
              </a:rPr>
              <a:t>HỌC TỐT!</a:t>
            </a:r>
          </a:p>
        </p:txBody>
      </p:sp>
    </p:spTree>
    <p:extLst>
      <p:ext uri="{BB962C8B-B14F-4D97-AF65-F5344CB8AC3E}">
        <p14:creationId xmlns:p14="http://schemas.microsoft.com/office/powerpoint/2010/main" val="3634140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67333"/>
            <a:ext cx="8229600" cy="4525963"/>
          </a:xfrm>
        </p:spPr>
        <p:txBody>
          <a:bodyPr/>
          <a:lstStyle/>
          <a:p>
            <a:pPr marL="0" indent="0" algn="ctr">
              <a:lnSpc>
                <a:spcPct val="150000"/>
              </a:lnSpc>
              <a:buNone/>
            </a:pPr>
            <a:r>
              <a:rPr lang="en-US" b="1" dirty="0" smtClean="0">
                <a:solidFill>
                  <a:srgbClr val="7030A0"/>
                </a:solidFill>
              </a:rPr>
              <a:t>CHỦ ĐỀ 3: SOẠN THẢO VĂN BẢN </a:t>
            </a:r>
          </a:p>
          <a:p>
            <a:pPr marL="0" indent="0" algn="ctr">
              <a:lnSpc>
                <a:spcPct val="150000"/>
              </a:lnSpc>
              <a:buNone/>
            </a:pP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6: </a:t>
            </a:r>
            <a:r>
              <a:rPr lang="en-US" b="1" dirty="0" err="1" smtClean="0">
                <a:solidFill>
                  <a:srgbClr val="FF0000"/>
                </a:solidFill>
                <a:latin typeface="Times New Roman" pitchFamily="18" charset="0"/>
                <a:cs typeface="Times New Roman" pitchFamily="18" charset="0"/>
              </a:rPr>
              <a:t>Luyện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tổng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hợp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1)</a:t>
            </a:r>
            <a:endParaRPr lang="en-US" b="1" dirty="0">
              <a:solidFill>
                <a:srgbClr val="FF0000"/>
              </a:solidFill>
              <a:latin typeface="Times New Roman" pitchFamily="18" charset="0"/>
              <a:cs typeface="Times New Roman" pitchFamily="18" charset="0"/>
            </a:endParaRPr>
          </a:p>
        </p:txBody>
      </p:sp>
      <p:grpSp>
        <p:nvGrpSpPr>
          <p:cNvPr id="4" name="Group 2"/>
          <p:cNvGrpSpPr>
            <a:grpSpLocks/>
          </p:cNvGrpSpPr>
          <p:nvPr/>
        </p:nvGrpSpPr>
        <p:grpSpPr bwMode="auto">
          <a:xfrm>
            <a:off x="35496" y="44624"/>
            <a:ext cx="2662238" cy="3018971"/>
            <a:chOff x="0" y="0"/>
            <a:chExt cx="2064" cy="1776"/>
          </a:xfrm>
        </p:grpSpPr>
        <p:sp>
          <p:nvSpPr>
            <p:cNvPr id="5" name="Line 3"/>
            <p:cNvSpPr>
              <a:spLocks noChangeShapeType="1"/>
            </p:cNvSpPr>
            <p:nvPr/>
          </p:nvSpPr>
          <p:spPr bwMode="auto">
            <a:xfrm>
              <a:off x="0" y="96"/>
              <a:ext cx="2064" cy="0"/>
            </a:xfrm>
            <a:prstGeom prst="line">
              <a:avLst/>
            </a:prstGeom>
            <a:noFill/>
            <a:ln w="57150">
              <a:solidFill>
                <a:srgbClr val="66FF33"/>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sp>
          <p:nvSpPr>
            <p:cNvPr id="6" name="Line 4"/>
            <p:cNvSpPr>
              <a:spLocks noChangeShapeType="1"/>
            </p:cNvSpPr>
            <p:nvPr/>
          </p:nvSpPr>
          <p:spPr bwMode="auto">
            <a:xfrm>
              <a:off x="96" y="0"/>
              <a:ext cx="0" cy="1776"/>
            </a:xfrm>
            <a:prstGeom prst="line">
              <a:avLst/>
            </a:prstGeom>
            <a:noFill/>
            <a:ln w="57150">
              <a:solidFill>
                <a:srgbClr val="FFFF66"/>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grpSp>
      <p:grpSp>
        <p:nvGrpSpPr>
          <p:cNvPr id="7" name="Group 2"/>
          <p:cNvGrpSpPr>
            <a:grpSpLocks/>
          </p:cNvGrpSpPr>
          <p:nvPr/>
        </p:nvGrpSpPr>
        <p:grpSpPr bwMode="auto">
          <a:xfrm rot="10800000">
            <a:off x="6372200" y="3722396"/>
            <a:ext cx="2662238" cy="3018971"/>
            <a:chOff x="0" y="0"/>
            <a:chExt cx="2064" cy="1776"/>
          </a:xfrm>
        </p:grpSpPr>
        <p:sp>
          <p:nvSpPr>
            <p:cNvPr id="8" name="Line 3"/>
            <p:cNvSpPr>
              <a:spLocks noChangeShapeType="1"/>
            </p:cNvSpPr>
            <p:nvPr/>
          </p:nvSpPr>
          <p:spPr bwMode="auto">
            <a:xfrm>
              <a:off x="0" y="96"/>
              <a:ext cx="2064" cy="0"/>
            </a:xfrm>
            <a:prstGeom prst="line">
              <a:avLst/>
            </a:prstGeom>
            <a:noFill/>
            <a:ln w="57150">
              <a:solidFill>
                <a:srgbClr val="66FF33"/>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sp>
          <p:nvSpPr>
            <p:cNvPr id="9" name="Line 4"/>
            <p:cNvSpPr>
              <a:spLocks noChangeShapeType="1"/>
            </p:cNvSpPr>
            <p:nvPr/>
          </p:nvSpPr>
          <p:spPr bwMode="auto">
            <a:xfrm>
              <a:off x="96" y="0"/>
              <a:ext cx="0" cy="1776"/>
            </a:xfrm>
            <a:prstGeom prst="line">
              <a:avLst/>
            </a:prstGeom>
            <a:noFill/>
            <a:ln w="57150">
              <a:solidFill>
                <a:srgbClr val="FFFF66"/>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grpSp>
      <p:grpSp>
        <p:nvGrpSpPr>
          <p:cNvPr id="11" name="Group 2"/>
          <p:cNvGrpSpPr>
            <a:grpSpLocks/>
          </p:cNvGrpSpPr>
          <p:nvPr/>
        </p:nvGrpSpPr>
        <p:grpSpPr bwMode="auto">
          <a:xfrm rot="16200000">
            <a:off x="213863" y="3970714"/>
            <a:ext cx="2662238" cy="3018971"/>
            <a:chOff x="0" y="0"/>
            <a:chExt cx="2064" cy="1776"/>
          </a:xfrm>
        </p:grpSpPr>
        <p:sp>
          <p:nvSpPr>
            <p:cNvPr id="12" name="Line 3"/>
            <p:cNvSpPr>
              <a:spLocks noChangeShapeType="1"/>
            </p:cNvSpPr>
            <p:nvPr/>
          </p:nvSpPr>
          <p:spPr bwMode="auto">
            <a:xfrm>
              <a:off x="0" y="96"/>
              <a:ext cx="2064" cy="0"/>
            </a:xfrm>
            <a:prstGeom prst="line">
              <a:avLst/>
            </a:prstGeom>
            <a:noFill/>
            <a:ln w="57150">
              <a:solidFill>
                <a:srgbClr val="66FF33"/>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sp>
          <p:nvSpPr>
            <p:cNvPr id="13" name="Line 4"/>
            <p:cNvSpPr>
              <a:spLocks noChangeShapeType="1"/>
            </p:cNvSpPr>
            <p:nvPr/>
          </p:nvSpPr>
          <p:spPr bwMode="auto">
            <a:xfrm>
              <a:off x="96" y="0"/>
              <a:ext cx="0" cy="1776"/>
            </a:xfrm>
            <a:prstGeom prst="line">
              <a:avLst/>
            </a:prstGeom>
            <a:noFill/>
            <a:ln w="57150">
              <a:solidFill>
                <a:srgbClr val="FFFF66"/>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grpSp>
      <p:grpSp>
        <p:nvGrpSpPr>
          <p:cNvPr id="14" name="Group 2"/>
          <p:cNvGrpSpPr>
            <a:grpSpLocks/>
          </p:cNvGrpSpPr>
          <p:nvPr/>
        </p:nvGrpSpPr>
        <p:grpSpPr bwMode="auto">
          <a:xfrm rot="5400000">
            <a:off x="6267899" y="-133742"/>
            <a:ext cx="2662238" cy="3018971"/>
            <a:chOff x="0" y="0"/>
            <a:chExt cx="2064" cy="1776"/>
          </a:xfrm>
        </p:grpSpPr>
        <p:sp>
          <p:nvSpPr>
            <p:cNvPr id="15" name="Line 3"/>
            <p:cNvSpPr>
              <a:spLocks noChangeShapeType="1"/>
            </p:cNvSpPr>
            <p:nvPr/>
          </p:nvSpPr>
          <p:spPr bwMode="auto">
            <a:xfrm>
              <a:off x="0" y="96"/>
              <a:ext cx="2064" cy="0"/>
            </a:xfrm>
            <a:prstGeom prst="line">
              <a:avLst/>
            </a:prstGeom>
            <a:noFill/>
            <a:ln w="57150">
              <a:solidFill>
                <a:srgbClr val="66FF33"/>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sp>
          <p:nvSpPr>
            <p:cNvPr id="16" name="Line 4"/>
            <p:cNvSpPr>
              <a:spLocks noChangeShapeType="1"/>
            </p:cNvSpPr>
            <p:nvPr/>
          </p:nvSpPr>
          <p:spPr bwMode="auto">
            <a:xfrm>
              <a:off x="96" y="0"/>
              <a:ext cx="0" cy="1776"/>
            </a:xfrm>
            <a:prstGeom prst="line">
              <a:avLst/>
            </a:prstGeom>
            <a:noFill/>
            <a:ln w="57150">
              <a:solidFill>
                <a:srgbClr val="FFFF66"/>
              </a:solidFill>
              <a:round/>
              <a:headEnd/>
              <a:tailEnd/>
            </a:ln>
          </p:spPr>
          <p:txBody>
            <a:bodyPr/>
            <a:lstStyle/>
            <a:p>
              <a:pPr defTabSz="457200" eaLnBrk="0" fontAlgn="base" hangingPunct="0">
                <a:spcBef>
                  <a:spcPct val="0"/>
                </a:spcBef>
                <a:spcAft>
                  <a:spcPct val="0"/>
                </a:spcAft>
              </a:pPr>
              <a:endParaRPr lang="en-US">
                <a:solidFill>
                  <a:prstClr val="white"/>
                </a:solidFill>
                <a:latin typeface="Tw Cen MT" pitchFamily="34" charset="0"/>
              </a:endParaRPr>
            </a:p>
          </p:txBody>
        </p:sp>
      </p:grpSp>
      <p:sp>
        <p:nvSpPr>
          <p:cNvPr id="10" name="Title 9"/>
          <p:cNvSpPr>
            <a:spLocks noGrp="1"/>
          </p:cNvSpPr>
          <p:nvPr>
            <p:ph type="title"/>
          </p:nvPr>
        </p:nvSpPr>
        <p:spPr/>
        <p:txBody>
          <a:bodyPr/>
          <a:lstStyle/>
          <a:p>
            <a:endParaRPr lang="en-US"/>
          </a:p>
        </p:txBody>
      </p:sp>
    </p:spTree>
    <p:extLst>
      <p:ext uri="{BB962C8B-B14F-4D97-AF65-F5344CB8AC3E}">
        <p14:creationId xmlns:p14="http://schemas.microsoft.com/office/powerpoint/2010/main" val="3985481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1355" y="836712"/>
            <a:ext cx="4456669" cy="461665"/>
          </a:xfrm>
          <a:prstGeom prst="rect">
            <a:avLst/>
          </a:prstGeom>
        </p:spPr>
        <p:txBody>
          <a:bodyPr wrap="none">
            <a:spAutoFit/>
          </a:bodyPr>
          <a:lstStyle/>
          <a:p>
            <a:pPr>
              <a:defRPr/>
            </a:pPr>
            <a:r>
              <a:rPr lang="en-US" sz="2400" b="1" kern="0" dirty="0">
                <a:solidFill>
                  <a:srgbClr val="0070C0"/>
                </a:solidFill>
                <a:latin typeface="Times New Roman" pitchFamily="18" charset="0"/>
                <a:ea typeface="Segoe UI Symbol" pitchFamily="34" charset="0"/>
                <a:cs typeface="Times New Roman" pitchFamily="18" charset="0"/>
              </a:rPr>
              <a:t>A. HOẠT ĐỘNG THỰC HÀNH</a:t>
            </a:r>
          </a:p>
        </p:txBody>
      </p:sp>
      <p:sp>
        <p:nvSpPr>
          <p:cNvPr id="23" name="Rectangle 22"/>
          <p:cNvSpPr/>
          <p:nvPr/>
        </p:nvSpPr>
        <p:spPr>
          <a:xfrm>
            <a:off x="847714" y="1196752"/>
            <a:ext cx="2218877" cy="461665"/>
          </a:xfrm>
          <a:prstGeom prst="rect">
            <a:avLst/>
          </a:prstGeom>
        </p:spPr>
        <p:txBody>
          <a:bodyPr wrap="none">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Nối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mẫu</a:t>
            </a:r>
            <a:endParaRPr lang="en-US" sz="2400" i="1" dirty="0">
              <a:latin typeface="Times New Roman" pitchFamily="18" charset="0"/>
              <a:cs typeface="Times New Roman" pitchFamily="18" charset="0"/>
            </a:endParaRPr>
          </a:p>
        </p:txBody>
      </p:sp>
      <p:sp>
        <p:nvSpPr>
          <p:cNvPr id="24" name="Rounded Rectangle 23"/>
          <p:cNvSpPr/>
          <p:nvPr/>
        </p:nvSpPr>
        <p:spPr>
          <a:xfrm>
            <a:off x="330155" y="1946449"/>
            <a:ext cx="1752600" cy="821432"/>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Lưu</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ctr">
              <a:defRPr/>
            </a:pPr>
            <a:r>
              <a:rPr lang="en-US" sz="2400" dirty="0" err="1" smtClean="0">
                <a:solidFill>
                  <a:schemeClr val="tx1"/>
                </a:solidFill>
                <a:latin typeface="Times New Roman" pitchFamily="18" charset="0"/>
                <a:cs typeface="Times New Roman" pitchFamily="18" charset="0"/>
              </a:rPr>
              <a:t>văn</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bản</a:t>
            </a:r>
            <a:endParaRPr lang="en-US" sz="2400" dirty="0">
              <a:solidFill>
                <a:schemeClr val="tx1"/>
              </a:solidFill>
              <a:latin typeface="Times New Roman" pitchFamily="18" charset="0"/>
              <a:cs typeface="Times New Roman" pitchFamily="18" charset="0"/>
            </a:endParaRPr>
          </a:p>
        </p:txBody>
      </p:sp>
      <p:sp>
        <p:nvSpPr>
          <p:cNvPr id="26" name="Rounded Rectangle 25"/>
          <p:cNvSpPr/>
          <p:nvPr/>
        </p:nvSpPr>
        <p:spPr>
          <a:xfrm>
            <a:off x="2235155" y="1946449"/>
            <a:ext cx="1328733" cy="821432"/>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ảnh</a:t>
            </a:r>
            <a:endParaRPr lang="en-US" sz="2400" dirty="0">
              <a:solidFill>
                <a:schemeClr val="tx1"/>
              </a:solidFill>
              <a:latin typeface="Times New Roman" pitchFamily="18" charset="0"/>
              <a:cs typeface="Times New Roman" pitchFamily="18" charset="0"/>
            </a:endParaRPr>
          </a:p>
        </p:txBody>
      </p:sp>
      <p:sp>
        <p:nvSpPr>
          <p:cNvPr id="27" name="Rounded Rectangle 26"/>
          <p:cNvSpPr/>
          <p:nvPr/>
        </p:nvSpPr>
        <p:spPr>
          <a:xfrm>
            <a:off x="3742568" y="1946449"/>
            <a:ext cx="1075696" cy="822517"/>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latin typeface="Times New Roman" pitchFamily="18" charset="0"/>
                <a:cs typeface="Times New Roman" pitchFamily="18" charset="0"/>
              </a:rPr>
              <a:t>In </a:t>
            </a:r>
            <a:endParaRPr lang="en-US" sz="2400" dirty="0">
              <a:solidFill>
                <a:schemeClr val="tx1"/>
              </a:solidFill>
              <a:latin typeface="Times New Roman" pitchFamily="18" charset="0"/>
              <a:cs typeface="Times New Roman" pitchFamily="18" charset="0"/>
            </a:endParaRPr>
          </a:p>
        </p:txBody>
      </p:sp>
      <p:sp>
        <p:nvSpPr>
          <p:cNvPr id="28" name="Rounded Rectangle 27"/>
          <p:cNvSpPr/>
          <p:nvPr/>
        </p:nvSpPr>
        <p:spPr>
          <a:xfrm>
            <a:off x="5054802" y="1946449"/>
            <a:ext cx="2037477" cy="822517"/>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p>
          <a:p>
            <a:pPr algn="ctr">
              <a:defRPr/>
            </a:pPr>
            <a:r>
              <a:rPr lang="en-US" sz="2400" dirty="0" smtClean="0">
                <a:solidFill>
                  <a:schemeClr val="tx1"/>
                </a:solidFill>
                <a:latin typeface="Times New Roman" pitchFamily="18" charset="0"/>
                <a:cs typeface="Times New Roman" pitchFamily="18" charset="0"/>
              </a:rPr>
              <a:t>in </a:t>
            </a:r>
            <a:r>
              <a:rPr lang="en-US" sz="2400" dirty="0" err="1" smtClean="0">
                <a:solidFill>
                  <a:schemeClr val="tx1"/>
                </a:solidFill>
                <a:latin typeface="Times New Roman" pitchFamily="18" charset="0"/>
                <a:cs typeface="Times New Roman" pitchFamily="18" charset="0"/>
              </a:rPr>
              <a:t>đậm</a:t>
            </a:r>
            <a:endParaRPr lang="en-US" sz="2400" dirty="0">
              <a:solidFill>
                <a:schemeClr val="tx1"/>
              </a:solidFill>
              <a:latin typeface="Times New Roman" pitchFamily="18" charset="0"/>
              <a:cs typeface="Times New Roman" pitchFamily="18" charset="0"/>
            </a:endParaRPr>
          </a:p>
        </p:txBody>
      </p:sp>
      <p:sp>
        <p:nvSpPr>
          <p:cNvPr id="33" name="Rounded Rectangle 32"/>
          <p:cNvSpPr/>
          <p:nvPr/>
        </p:nvSpPr>
        <p:spPr>
          <a:xfrm>
            <a:off x="7315296" y="1946449"/>
            <a:ext cx="1752600" cy="822517"/>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trái</a:t>
            </a:r>
            <a:endParaRPr lang="en-US" sz="2400" dirty="0">
              <a:solidFill>
                <a:schemeClr val="tx1"/>
              </a:solidFill>
              <a:latin typeface="Times New Roman" pitchFamily="18" charset="0"/>
              <a:cs typeface="Times New Roman" pitchFamily="18" charset="0"/>
            </a:endParaRPr>
          </a:p>
        </p:txBody>
      </p:sp>
      <p:sp>
        <p:nvSpPr>
          <p:cNvPr id="34" name="Rounded Rectangle 33"/>
          <p:cNvSpPr/>
          <p:nvPr/>
        </p:nvSpPr>
        <p:spPr>
          <a:xfrm>
            <a:off x="200312" y="4612763"/>
            <a:ext cx="1075696" cy="838639"/>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Cắt</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35" name="Rounded Rectangle 34"/>
          <p:cNvSpPr/>
          <p:nvPr/>
        </p:nvSpPr>
        <p:spPr>
          <a:xfrm>
            <a:off x="1757526" y="4610745"/>
            <a:ext cx="1734354" cy="840658"/>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p>
          <a:p>
            <a:pPr algn="ctr">
              <a:defRPr/>
            </a:pPr>
            <a:r>
              <a:rPr lang="en-US" sz="2400" dirty="0" err="1" smtClean="0">
                <a:solidFill>
                  <a:schemeClr val="tx1"/>
                </a:solidFill>
                <a:latin typeface="Times New Roman" pitchFamily="18" charset="0"/>
                <a:cs typeface="Times New Roman" pitchFamily="18" charset="0"/>
              </a:rPr>
              <a:t>màu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36" name="Rounded Rectangle 35"/>
          <p:cNvSpPr/>
          <p:nvPr/>
        </p:nvSpPr>
        <p:spPr>
          <a:xfrm>
            <a:off x="3862607" y="4613147"/>
            <a:ext cx="1429473" cy="838255"/>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endParaRPr lang="en-US" sz="2400" dirty="0" smtClean="0">
              <a:solidFill>
                <a:schemeClr val="tx1"/>
              </a:solidFill>
              <a:latin typeface="Times New Roman" pitchFamily="18" charset="0"/>
              <a:cs typeface="Times New Roman" pitchFamily="18" charset="0"/>
            </a:endParaRPr>
          </a:p>
          <a:p>
            <a:pPr algn="ctr">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37" name="Rounded Rectangle 36"/>
          <p:cNvSpPr/>
          <p:nvPr/>
        </p:nvSpPr>
        <p:spPr>
          <a:xfrm>
            <a:off x="5940153" y="4610512"/>
            <a:ext cx="1368151" cy="840890"/>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grpSp>
        <p:nvGrpSpPr>
          <p:cNvPr id="39" name="Group 37"/>
          <p:cNvGrpSpPr>
            <a:grpSpLocks/>
          </p:cNvGrpSpPr>
          <p:nvPr/>
        </p:nvGrpSpPr>
        <p:grpSpPr bwMode="auto">
          <a:xfrm>
            <a:off x="390363" y="3095272"/>
            <a:ext cx="8471479" cy="938303"/>
            <a:chOff x="457200" y="3657599"/>
            <a:chExt cx="8079830" cy="902677"/>
          </a:xfrm>
        </p:grpSpPr>
        <p:pic>
          <p:nvPicPr>
            <p:cNvPr id="4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7281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754" y="3852171"/>
              <a:ext cx="5715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630" y="3657599"/>
              <a:ext cx="533400"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068" y="3689132"/>
              <a:ext cx="55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790" y="3852171"/>
              <a:ext cx="55327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20" y="3825977"/>
              <a:ext cx="34834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014" y="3865403"/>
              <a:ext cx="528461"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8607" y="3829535"/>
              <a:ext cx="88466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4151" y="3721894"/>
              <a:ext cx="4977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52" y="3748880"/>
              <a:ext cx="533400" cy="64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5770" y="3692051"/>
              <a:ext cx="523875" cy="7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Rounded Rectangle 70"/>
          <p:cNvSpPr/>
          <p:nvPr/>
        </p:nvSpPr>
        <p:spPr>
          <a:xfrm>
            <a:off x="7812360" y="4613147"/>
            <a:ext cx="830424" cy="838256"/>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Dán</a:t>
            </a:r>
            <a:endParaRPr lang="en-US" sz="2400" dirty="0">
              <a:solidFill>
                <a:schemeClr val="tx1"/>
              </a:solidFill>
              <a:latin typeface="Times New Roman" pitchFamily="18" charset="0"/>
              <a:cs typeface="Times New Roman" pitchFamily="18" charset="0"/>
            </a:endParaRPr>
          </a:p>
        </p:txBody>
      </p:sp>
      <p:cxnSp>
        <p:nvCxnSpPr>
          <p:cNvPr id="4" name="Straight Arrow Connector 3"/>
          <p:cNvCxnSpPr/>
          <p:nvPr/>
        </p:nvCxnSpPr>
        <p:spPr>
          <a:xfrm>
            <a:off x="1536951" y="2768966"/>
            <a:ext cx="4767153" cy="5578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9" idx="0"/>
          </p:cNvCxnSpPr>
          <p:nvPr/>
        </p:nvCxnSpPr>
        <p:spPr>
          <a:xfrm>
            <a:off x="3077023" y="2695852"/>
            <a:ext cx="279628" cy="4943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425960" y="2704332"/>
            <a:ext cx="1854456" cy="4662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8" idx="2"/>
          </p:cNvCxnSpPr>
          <p:nvPr/>
        </p:nvCxnSpPr>
        <p:spPr>
          <a:xfrm>
            <a:off x="6073541" y="2768966"/>
            <a:ext cx="1594803" cy="4943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46" idx="0"/>
          </p:cNvCxnSpPr>
          <p:nvPr/>
        </p:nvCxnSpPr>
        <p:spPr>
          <a:xfrm flipH="1">
            <a:off x="4169105" y="2727618"/>
            <a:ext cx="3895335" cy="5836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8747" y="3903954"/>
            <a:ext cx="4710513" cy="7302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5" idx="0"/>
            <a:endCxn id="45" idx="2"/>
          </p:cNvCxnSpPr>
          <p:nvPr/>
        </p:nvCxnSpPr>
        <p:spPr>
          <a:xfrm flipV="1">
            <a:off x="2624703" y="3903954"/>
            <a:ext cx="4602530" cy="7067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6" idx="0"/>
            <a:endCxn id="40" idx="2"/>
          </p:cNvCxnSpPr>
          <p:nvPr/>
        </p:nvCxnSpPr>
        <p:spPr>
          <a:xfrm flipH="1" flipV="1">
            <a:off x="772077" y="3728932"/>
            <a:ext cx="3805267" cy="8842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7" idx="0"/>
          </p:cNvCxnSpPr>
          <p:nvPr/>
        </p:nvCxnSpPr>
        <p:spPr>
          <a:xfrm flipH="1" flipV="1">
            <a:off x="1757526" y="3840976"/>
            <a:ext cx="4866703" cy="7695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1" idx="0"/>
          </p:cNvCxnSpPr>
          <p:nvPr/>
        </p:nvCxnSpPr>
        <p:spPr>
          <a:xfrm flipV="1">
            <a:off x="8227572" y="4083538"/>
            <a:ext cx="198383" cy="5296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8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355" y="764704"/>
            <a:ext cx="4456669" cy="461665"/>
          </a:xfrm>
          <a:prstGeom prst="rect">
            <a:avLst/>
          </a:prstGeom>
        </p:spPr>
        <p:txBody>
          <a:bodyPr wrap="none">
            <a:spAutoFit/>
          </a:bodyPr>
          <a:lstStyle/>
          <a:p>
            <a:pPr>
              <a:defRPr/>
            </a:pPr>
            <a:r>
              <a:rPr lang="en-US" sz="2400" b="1" kern="0" dirty="0">
                <a:solidFill>
                  <a:srgbClr val="0070C0"/>
                </a:solidFill>
                <a:latin typeface="Times New Roman" pitchFamily="18" charset="0"/>
                <a:ea typeface="Segoe UI Symbol" pitchFamily="34" charset="0"/>
                <a:cs typeface="Times New Roman" pitchFamily="18" charset="0"/>
              </a:rPr>
              <a:t>A. HOẠT ĐỘNG THỰC HÀNH</a:t>
            </a:r>
          </a:p>
        </p:txBody>
      </p:sp>
      <p:sp>
        <p:nvSpPr>
          <p:cNvPr id="7" name="Rounded Rectangle 6"/>
          <p:cNvSpPr/>
          <p:nvPr/>
        </p:nvSpPr>
        <p:spPr>
          <a:xfrm>
            <a:off x="330155" y="1514401"/>
            <a:ext cx="1937589" cy="576064"/>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Lưu</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văn</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bản</a:t>
            </a:r>
            <a:endParaRPr lang="en-US" sz="2400" dirty="0">
              <a:solidFill>
                <a:schemeClr val="tx1"/>
              </a:solidFill>
              <a:latin typeface="Times New Roman" pitchFamily="18" charset="0"/>
              <a:cs typeface="Times New Roman" pitchFamily="18" charset="0"/>
            </a:endParaRPr>
          </a:p>
        </p:txBody>
      </p:sp>
      <p:sp>
        <p:nvSpPr>
          <p:cNvPr id="8" name="Rounded Rectangle 7"/>
          <p:cNvSpPr/>
          <p:nvPr/>
        </p:nvSpPr>
        <p:spPr>
          <a:xfrm>
            <a:off x="323528" y="2198233"/>
            <a:ext cx="1944216" cy="612312"/>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ảnh</a:t>
            </a:r>
            <a:endParaRPr lang="en-US" sz="2400" dirty="0">
              <a:solidFill>
                <a:schemeClr val="tx1"/>
              </a:solidFill>
              <a:latin typeface="Times New Roman" pitchFamily="18" charset="0"/>
              <a:cs typeface="Times New Roman" pitchFamily="18" charset="0"/>
            </a:endParaRPr>
          </a:p>
        </p:txBody>
      </p:sp>
      <p:sp>
        <p:nvSpPr>
          <p:cNvPr id="9" name="Rounded Rectangle 8"/>
          <p:cNvSpPr/>
          <p:nvPr/>
        </p:nvSpPr>
        <p:spPr>
          <a:xfrm>
            <a:off x="331354" y="2954561"/>
            <a:ext cx="1936389" cy="617643"/>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latin typeface="Times New Roman" pitchFamily="18" charset="0"/>
                <a:cs typeface="Times New Roman" pitchFamily="18" charset="0"/>
              </a:rPr>
              <a:t>In </a:t>
            </a:r>
            <a:endParaRPr lang="en-US" sz="2400" dirty="0">
              <a:solidFill>
                <a:schemeClr val="tx1"/>
              </a:solidFill>
              <a:latin typeface="Times New Roman" pitchFamily="18" charset="0"/>
              <a:cs typeface="Times New Roman" pitchFamily="18" charset="0"/>
            </a:endParaRPr>
          </a:p>
        </p:txBody>
      </p:sp>
      <p:sp>
        <p:nvSpPr>
          <p:cNvPr id="10" name="Rounded Rectangle 9"/>
          <p:cNvSpPr/>
          <p:nvPr/>
        </p:nvSpPr>
        <p:spPr>
          <a:xfrm>
            <a:off x="344360" y="3716220"/>
            <a:ext cx="1923383" cy="822517"/>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p>
          <a:p>
            <a:pPr algn="ctr">
              <a:defRPr/>
            </a:pPr>
            <a:r>
              <a:rPr lang="en-US" sz="2400" dirty="0" smtClean="0">
                <a:solidFill>
                  <a:schemeClr val="tx1"/>
                </a:solidFill>
                <a:latin typeface="Times New Roman" pitchFamily="18" charset="0"/>
                <a:cs typeface="Times New Roman" pitchFamily="18" charset="0"/>
              </a:rPr>
              <a:t>in </a:t>
            </a:r>
            <a:r>
              <a:rPr lang="en-US" sz="2400" dirty="0" err="1" smtClean="0">
                <a:solidFill>
                  <a:schemeClr val="tx1"/>
                </a:solidFill>
                <a:latin typeface="Times New Roman" pitchFamily="18" charset="0"/>
                <a:cs typeface="Times New Roman" pitchFamily="18" charset="0"/>
              </a:rPr>
              <a:t>đậm</a:t>
            </a:r>
            <a:endParaRPr lang="en-US" sz="2400" dirty="0">
              <a:solidFill>
                <a:schemeClr val="tx1"/>
              </a:solidFill>
              <a:latin typeface="Times New Roman" pitchFamily="18" charset="0"/>
              <a:cs typeface="Times New Roman" pitchFamily="18" charset="0"/>
            </a:endParaRPr>
          </a:p>
        </p:txBody>
      </p:sp>
      <p:sp>
        <p:nvSpPr>
          <p:cNvPr id="11" name="Rounded Rectangle 10"/>
          <p:cNvSpPr/>
          <p:nvPr/>
        </p:nvSpPr>
        <p:spPr>
          <a:xfrm>
            <a:off x="363724" y="4678227"/>
            <a:ext cx="1904020" cy="652598"/>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trái</a:t>
            </a:r>
            <a:endParaRPr lang="en-US" sz="2400" dirty="0">
              <a:solidFill>
                <a:schemeClr val="tx1"/>
              </a:solidFill>
              <a:latin typeface="Times New Roman" pitchFamily="18" charset="0"/>
              <a:cs typeface="Times New Roman" pitchFamily="18" charset="0"/>
            </a:endParaRPr>
          </a:p>
        </p:txBody>
      </p:sp>
      <p:sp>
        <p:nvSpPr>
          <p:cNvPr id="12" name="Rounded Rectangle 11"/>
          <p:cNvSpPr/>
          <p:nvPr/>
        </p:nvSpPr>
        <p:spPr>
          <a:xfrm>
            <a:off x="3419872" y="1442393"/>
            <a:ext cx="2160240" cy="576064"/>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Cắt</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13" name="Rounded Rectangle 12"/>
          <p:cNvSpPr/>
          <p:nvPr/>
        </p:nvSpPr>
        <p:spPr>
          <a:xfrm>
            <a:off x="3462742" y="2209005"/>
            <a:ext cx="2117370" cy="589168"/>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màu</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14" name="Rounded Rectangle 13"/>
          <p:cNvSpPr/>
          <p:nvPr/>
        </p:nvSpPr>
        <p:spPr>
          <a:xfrm>
            <a:off x="3462742" y="2954561"/>
            <a:ext cx="2117369" cy="617643"/>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Chọn</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15" name="Rounded Rectangle 14"/>
          <p:cNvSpPr/>
          <p:nvPr/>
        </p:nvSpPr>
        <p:spPr>
          <a:xfrm>
            <a:off x="3462741" y="3724498"/>
            <a:ext cx="2117369" cy="814239"/>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Chèn</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17" name="Rounded Rectangle 16"/>
          <p:cNvSpPr/>
          <p:nvPr/>
        </p:nvSpPr>
        <p:spPr>
          <a:xfrm>
            <a:off x="3462742" y="4678228"/>
            <a:ext cx="2117368" cy="652597"/>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Dán</a:t>
            </a:r>
            <a:endParaRPr lang="en-US" sz="2400" dirty="0">
              <a:solidFill>
                <a:schemeClr val="tx1"/>
              </a:solidFill>
              <a:latin typeface="Times New Roman" pitchFamily="18" charset="0"/>
              <a:cs typeface="Times New Roman"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43168"/>
            <a:ext cx="863953" cy="55500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924" y="2090465"/>
            <a:ext cx="732076" cy="79208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08" y="3026569"/>
            <a:ext cx="936104" cy="64559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552" y="4744395"/>
            <a:ext cx="697664" cy="58643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6" y="3747699"/>
            <a:ext cx="720080" cy="71903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0407" y="1475193"/>
            <a:ext cx="794405" cy="61527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0407" y="2949948"/>
            <a:ext cx="845305" cy="636751"/>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8176" y="3818657"/>
            <a:ext cx="693666" cy="616593"/>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8176" y="4711888"/>
            <a:ext cx="693665" cy="546929"/>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0148" y="1429253"/>
            <a:ext cx="780880" cy="589204"/>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8552" y="2209005"/>
            <a:ext cx="755229" cy="548539"/>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96136" y="2944368"/>
            <a:ext cx="888038" cy="627835"/>
          </a:xfrm>
          <a:prstGeom prst="rect">
            <a:avLst/>
          </a:prstGeom>
        </p:spPr>
      </p:pic>
      <p:sp>
        <p:nvSpPr>
          <p:cNvPr id="36" name="Rounded Rectangle 35"/>
          <p:cNvSpPr/>
          <p:nvPr/>
        </p:nvSpPr>
        <p:spPr>
          <a:xfrm>
            <a:off x="6768957" y="2178091"/>
            <a:ext cx="1619467" cy="579454"/>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Chèn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bảng</a:t>
            </a:r>
            <a:endParaRPr lang="en-US" sz="2400" dirty="0">
              <a:solidFill>
                <a:schemeClr val="tx1"/>
              </a:solidFill>
              <a:latin typeface="Times New Roman" pitchFamily="18" charset="0"/>
              <a:cs typeface="Times New Roman" pitchFamily="18" charset="0"/>
            </a:endParaRPr>
          </a:p>
        </p:txBody>
      </p:sp>
      <p:sp>
        <p:nvSpPr>
          <p:cNvPr id="37" name="Rounded Rectangle 36"/>
          <p:cNvSpPr/>
          <p:nvPr/>
        </p:nvSpPr>
        <p:spPr>
          <a:xfrm>
            <a:off x="7008481" y="3082459"/>
            <a:ext cx="1307935" cy="579454"/>
          </a:xfrm>
          <a:prstGeom prst="roundRect">
            <a:avLst/>
          </a:prstGeom>
          <a:solidFill>
            <a:srgbClr val="CDFDD8"/>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latin typeface="Times New Roman" pitchFamily="18" charset="0"/>
                <a:cs typeface="Times New Roman" pitchFamily="18" charset="0"/>
              </a:rPr>
              <a:t>Sao</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195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ppt_w</p:attrName>
                                        </p:attrNameLst>
                                      </p:cBhvr>
                                      <p:tavLst>
                                        <p:tav tm="0">
                                          <p:val>
                                            <p:fltVal val="0"/>
                                          </p:val>
                                        </p:tav>
                                        <p:tav tm="100000">
                                          <p:val>
                                            <p:strVal val="#ppt_w"/>
                                          </p:val>
                                        </p:tav>
                                      </p:tavLst>
                                    </p:anim>
                                    <p:anim calcmode="lin" valueType="num">
                                      <p:cBhvr>
                                        <p:cTn id="22" dur="1000" fill="hold"/>
                                        <p:tgtEl>
                                          <p:spTgt spid="36"/>
                                        </p:tgtEl>
                                        <p:attrNameLst>
                                          <p:attrName>ppt_h</p:attrName>
                                        </p:attrNameLst>
                                      </p:cBhvr>
                                      <p:tavLst>
                                        <p:tav tm="0">
                                          <p:val>
                                            <p:fltVal val="0"/>
                                          </p:val>
                                        </p:tav>
                                        <p:tav tm="100000">
                                          <p:val>
                                            <p:strVal val="#ppt_h"/>
                                          </p:val>
                                        </p:tav>
                                      </p:tavLst>
                                    </p:anim>
                                    <p:anim calcmode="lin" valueType="num">
                                      <p:cBhvr>
                                        <p:cTn id="23" dur="1000" fill="hold"/>
                                        <p:tgtEl>
                                          <p:spTgt spid="36"/>
                                        </p:tgtEl>
                                        <p:attrNameLst>
                                          <p:attrName>style.rotation</p:attrName>
                                        </p:attrNameLst>
                                      </p:cBhvr>
                                      <p:tavLst>
                                        <p:tav tm="0">
                                          <p:val>
                                            <p:fltVal val="90"/>
                                          </p:val>
                                        </p:tav>
                                        <p:tav tm="100000">
                                          <p:val>
                                            <p:fltVal val="0"/>
                                          </p:val>
                                        </p:tav>
                                      </p:tavLst>
                                    </p:anim>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000" fill="hold"/>
                                        <p:tgtEl>
                                          <p:spTgt spid="37"/>
                                        </p:tgtEl>
                                        <p:attrNameLst>
                                          <p:attrName>ppt_w</p:attrName>
                                        </p:attrNameLst>
                                      </p:cBhvr>
                                      <p:tavLst>
                                        <p:tav tm="0">
                                          <p:val>
                                            <p:fltVal val="0"/>
                                          </p:val>
                                        </p:tav>
                                        <p:tav tm="100000">
                                          <p:val>
                                            <p:strVal val="#ppt_w"/>
                                          </p:val>
                                        </p:tav>
                                      </p:tavLst>
                                    </p:anim>
                                    <p:anim calcmode="lin" valueType="num">
                                      <p:cBhvr>
                                        <p:cTn id="30" dur="1000" fill="hold"/>
                                        <p:tgtEl>
                                          <p:spTgt spid="37"/>
                                        </p:tgtEl>
                                        <p:attrNameLst>
                                          <p:attrName>ppt_h</p:attrName>
                                        </p:attrNameLst>
                                      </p:cBhvr>
                                      <p:tavLst>
                                        <p:tav tm="0">
                                          <p:val>
                                            <p:fltVal val="0"/>
                                          </p:val>
                                        </p:tav>
                                        <p:tav tm="100000">
                                          <p:val>
                                            <p:strVal val="#ppt_h"/>
                                          </p:val>
                                        </p:tav>
                                      </p:tavLst>
                                    </p:anim>
                                    <p:anim calcmode="lin" valueType="num">
                                      <p:cBhvr>
                                        <p:cTn id="31" dur="1000" fill="hold"/>
                                        <p:tgtEl>
                                          <p:spTgt spid="37"/>
                                        </p:tgtEl>
                                        <p:attrNameLst>
                                          <p:attrName>style.rotation</p:attrName>
                                        </p:attrNameLst>
                                      </p:cBhvr>
                                      <p:tavLst>
                                        <p:tav tm="0">
                                          <p:val>
                                            <p:fltVal val="90"/>
                                          </p:val>
                                        </p:tav>
                                        <p:tav tm="100000">
                                          <p:val>
                                            <p:fltVal val="0"/>
                                          </p:val>
                                        </p:tav>
                                      </p:tavLst>
                                    </p:anim>
                                    <p:animEffect transition="in" filter="fade">
                                      <p:cBhvr>
                                        <p:cTn id="3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9238" y="3356242"/>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710288"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 y="-35451"/>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 y="6111578"/>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99626" y="466487"/>
            <a:ext cx="184730" cy="369332"/>
          </a:xfrm>
          <a:prstGeom prst="rect">
            <a:avLst/>
          </a:prstGeom>
        </p:spPr>
        <p:txBody>
          <a:bodyPr wrap="none">
            <a:spAutoFit/>
          </a:bodyPr>
          <a:lstStyle/>
          <a:p>
            <a:pPr algn="ctr">
              <a:defRPr/>
            </a:pPr>
            <a:endParaRPr lang="en-US" b="1" spc="100" dirty="0">
              <a:ln w="18000">
                <a:solidFill>
                  <a:schemeClr val="accent1">
                    <a:satMod val="200000"/>
                    <a:tint val="72000"/>
                  </a:schemeClr>
                </a:solidFill>
                <a:prstDash val="solid"/>
              </a:ln>
              <a:effectLst>
                <a:outerShdw blurRad="38100" dist="38100" dir="2700000" algn="tl">
                  <a:srgbClr val="000000">
                    <a:alpha val="43137"/>
                  </a:srgbClr>
                </a:outerShdw>
              </a:effectLst>
              <a:cs typeface="Times New Roman" pitchFamily="18" charset="0"/>
            </a:endParaRPr>
          </a:p>
        </p:txBody>
      </p:sp>
      <p:sp>
        <p:nvSpPr>
          <p:cNvPr id="16" name="Rectangle 15"/>
          <p:cNvSpPr/>
          <p:nvPr/>
        </p:nvSpPr>
        <p:spPr>
          <a:xfrm>
            <a:off x="323528" y="620688"/>
            <a:ext cx="8496944" cy="1307537"/>
          </a:xfrm>
          <a:prstGeom prst="rect">
            <a:avLst/>
          </a:prstGeom>
        </p:spPr>
        <p:txBody>
          <a:bodyPr wrap="square">
            <a:spAutoFit/>
          </a:bodyPr>
          <a:lstStyle/>
          <a:p>
            <a:pPr algn="just">
              <a:lnSpc>
                <a:spcPct val="150000"/>
              </a:lnSpc>
            </a:pPr>
            <a:r>
              <a:rPr lang="vi-VN" sz="2800" b="1" i="1" smtClean="0">
                <a:latin typeface="Times New Roman" pitchFamily="18" charset="0"/>
                <a:cs typeface="Times New Roman" pitchFamily="18" charset="0"/>
              </a:rPr>
              <a:t>2. Thực hiên các yêu cầu sau:</a:t>
            </a:r>
          </a:p>
          <a:p>
            <a:pPr algn="just">
              <a:lnSpc>
                <a:spcPct val="150000"/>
              </a:lnSpc>
            </a:pPr>
            <a:r>
              <a:rPr lang="vi-VN" sz="2800" smtClean="0">
                <a:latin typeface="Times New Roman" pitchFamily="18" charset="0"/>
                <a:cs typeface="Times New Roman" pitchFamily="18" charset="0"/>
              </a:rPr>
              <a:t>a) Tạo bảng theo mẫu.</a:t>
            </a:r>
            <a:endParaRPr lang="vi-VN" sz="280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253065"/>
            <a:ext cx="7682377" cy="3112874"/>
          </a:xfrm>
          <a:prstGeom prst="rect">
            <a:avLst/>
          </a:prstGeom>
        </p:spPr>
      </p:pic>
    </p:spTree>
    <p:extLst>
      <p:ext uri="{BB962C8B-B14F-4D97-AF65-F5344CB8AC3E}">
        <p14:creationId xmlns:p14="http://schemas.microsoft.com/office/powerpoint/2010/main" val="344166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9238" y="3356242"/>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77694" y="3369303"/>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 y="-35451"/>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 y="6188840"/>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34710" y="908720"/>
            <a:ext cx="8734677" cy="954107"/>
          </a:xfrm>
          <a:prstGeom prst="rect">
            <a:avLst/>
          </a:prstGeom>
        </p:spPr>
        <p:txBody>
          <a:bodyPr wrap="square">
            <a:spAutoFit/>
          </a:bodyPr>
          <a:lstStyle/>
          <a:p>
            <a:pPr algn="just"/>
            <a:r>
              <a:rPr lang="vi-VN" sz="2800" smtClean="0">
                <a:latin typeface="Times New Roman" pitchFamily="18" charset="0"/>
                <a:cs typeface="Times New Roman" pitchFamily="18" charset="0"/>
              </a:rPr>
              <a:t>b) Chỉnh sửa bảng đã tạo ở hoạt động a thành bảng 1 và bảng 2 theo mẫu</a:t>
            </a:r>
            <a:endParaRPr lang="vi-VN" sz="2800">
              <a:latin typeface="Times New Roman" pitchFamily="18" charset="0"/>
              <a:cs typeface="Times New Roman" pitchFamily="18" charset="0"/>
            </a:endParaRPr>
          </a:p>
        </p:txBody>
      </p:sp>
      <p:sp>
        <p:nvSpPr>
          <p:cNvPr id="25" name="Rectangle 24"/>
          <p:cNvSpPr/>
          <p:nvPr/>
        </p:nvSpPr>
        <p:spPr>
          <a:xfrm>
            <a:off x="1161591" y="4940007"/>
            <a:ext cx="1754225" cy="523220"/>
          </a:xfrm>
          <a:prstGeom prst="rect">
            <a:avLst/>
          </a:prstGeom>
        </p:spPr>
        <p:txBody>
          <a:bodyPr wrap="square">
            <a:spAutoFit/>
          </a:bodyPr>
          <a:lstStyle/>
          <a:p>
            <a:pPr algn="ct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1</a:t>
            </a:r>
          </a:p>
        </p:txBody>
      </p:sp>
      <p:sp>
        <p:nvSpPr>
          <p:cNvPr id="26" name="Rectangle 25"/>
          <p:cNvSpPr/>
          <p:nvPr/>
        </p:nvSpPr>
        <p:spPr>
          <a:xfrm>
            <a:off x="6170500" y="4958852"/>
            <a:ext cx="1209812" cy="523220"/>
          </a:xfrm>
          <a:prstGeom prst="rect">
            <a:avLst/>
          </a:prstGeom>
        </p:spPr>
        <p:txBody>
          <a:bodyPr wrap="square">
            <a:spAutoFit/>
          </a:bodyPr>
          <a:lstStyle/>
          <a:p>
            <a:pPr algn="ct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0" y="2150859"/>
            <a:ext cx="4047530" cy="27637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033" y="2150859"/>
            <a:ext cx="4498645" cy="2763757"/>
          </a:xfrm>
          <a:prstGeom prst="rect">
            <a:avLst/>
          </a:prstGeom>
        </p:spPr>
      </p:pic>
    </p:spTree>
    <p:extLst>
      <p:ext uri="{BB962C8B-B14F-4D97-AF65-F5344CB8AC3E}">
        <p14:creationId xmlns:p14="http://schemas.microsoft.com/office/powerpoint/2010/main" val="1007978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9238" y="3356242"/>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77694" y="3369303"/>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 y="-35451"/>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 y="6044824"/>
            <a:ext cx="9144000" cy="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34710" y="764704"/>
            <a:ext cx="8734677" cy="954107"/>
          </a:xfrm>
          <a:prstGeom prst="rect">
            <a:avLst/>
          </a:prstGeom>
        </p:spPr>
        <p:txBody>
          <a:bodyPr wrap="square">
            <a:spAutoFit/>
          </a:bodyPr>
          <a:lstStyle/>
          <a:p>
            <a:pPr algn="just"/>
            <a:r>
              <a:rPr lang="vi-VN" sz="2800" smtClean="0">
                <a:latin typeface="Times New Roman" pitchFamily="18" charset="0"/>
                <a:cs typeface="Times New Roman" pitchFamily="18" charset="0"/>
              </a:rPr>
              <a:t>b) Chỉnh sửa bảng đã tạo ở hoạt động a thành bảng 1 và bảng 2 theo mẫu</a:t>
            </a:r>
            <a:endParaRPr lang="vi-VN" sz="2800">
              <a:latin typeface="Times New Roman" pitchFamily="18" charset="0"/>
              <a:cs typeface="Times New Roman" pitchFamily="18" charset="0"/>
            </a:endParaRPr>
          </a:p>
        </p:txBody>
      </p:sp>
      <p:sp>
        <p:nvSpPr>
          <p:cNvPr id="25" name="Rectangle 24"/>
          <p:cNvSpPr/>
          <p:nvPr/>
        </p:nvSpPr>
        <p:spPr>
          <a:xfrm>
            <a:off x="1161591" y="4795991"/>
            <a:ext cx="1754225" cy="523220"/>
          </a:xfrm>
          <a:prstGeom prst="rect">
            <a:avLst/>
          </a:prstGeom>
        </p:spPr>
        <p:txBody>
          <a:bodyPr wrap="square">
            <a:spAutoFit/>
          </a:bodyPr>
          <a:lstStyle/>
          <a:p>
            <a:pPr algn="ct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1</a:t>
            </a:r>
          </a:p>
        </p:txBody>
      </p:sp>
      <p:sp>
        <p:nvSpPr>
          <p:cNvPr id="26" name="Rectangle 25"/>
          <p:cNvSpPr/>
          <p:nvPr/>
        </p:nvSpPr>
        <p:spPr>
          <a:xfrm>
            <a:off x="6170500" y="4814836"/>
            <a:ext cx="1209812" cy="523220"/>
          </a:xfrm>
          <a:prstGeom prst="rect">
            <a:avLst/>
          </a:prstGeom>
        </p:spPr>
        <p:txBody>
          <a:bodyPr wrap="square">
            <a:spAutoFit/>
          </a:bodyPr>
          <a:lstStyle/>
          <a:p>
            <a:pPr algn="ct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103" y="2006843"/>
            <a:ext cx="4302575" cy="27637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12" y="2006843"/>
            <a:ext cx="3994756" cy="2713365"/>
          </a:xfrm>
          <a:prstGeom prst="rect">
            <a:avLst/>
          </a:prstGeom>
        </p:spPr>
      </p:pic>
    </p:spTree>
    <p:extLst>
      <p:ext uri="{BB962C8B-B14F-4D97-AF65-F5344CB8AC3E}">
        <p14:creationId xmlns:p14="http://schemas.microsoft.com/office/powerpoint/2010/main" val="545208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SHAPEINFO" val="&lt;ThreeDShapeInfo&gt;&lt;uuid val=&quot;{C6F349EC-A11D-4597-A3D3-C20B5D51C5B7}&quot;/&gt;&lt;isInvalidForFieldText val=&quot;0&quot;/&gt;&lt;Image&gt;&lt;filename val=&quot;C:\Users\Admin\AppData\Local\Temp\~Ca9432\data\asimages\{C6F349EC-A11D-4597-A3D3-C20B5D51C5B7}_35.png&quot;/&gt;&lt;left val=&quot;95&quot;/&gt;&lt;top val=&quot;135&quot;/&gt;&lt;width val=&quot;560&quot;/&gt;&lt;height val=&quot;188&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1136</Words>
  <Application>Microsoft Office PowerPoint</Application>
  <PresentationFormat>On-screen Show (4:3)</PresentationFormat>
  <Paragraphs>206</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Bông hoa 1 </vt:lpstr>
      <vt:lpstr>Bông hoa 2 </vt:lpstr>
      <vt:lpstr>Bông hoa 3 </vt:lpstr>
      <vt:lpstr>Bông hoa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Techsi.vn</cp:lastModifiedBy>
  <cp:revision>69</cp:revision>
  <dcterms:created xsi:type="dcterms:W3CDTF">2018-12-04T11:04:10Z</dcterms:created>
  <dcterms:modified xsi:type="dcterms:W3CDTF">2021-03-08T03:43:15Z</dcterms:modified>
</cp:coreProperties>
</file>