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9"/>
  </p:notesMasterIdLst>
  <p:sldIdLst>
    <p:sldId id="272" r:id="rId2"/>
    <p:sldId id="308" r:id="rId3"/>
    <p:sldId id="276" r:id="rId4"/>
    <p:sldId id="283" r:id="rId5"/>
    <p:sldId id="287" r:id="rId6"/>
    <p:sldId id="288" r:id="rId7"/>
    <p:sldId id="289" r:id="rId8"/>
    <p:sldId id="295" r:id="rId9"/>
    <p:sldId id="296" r:id="rId10"/>
    <p:sldId id="297" r:id="rId11"/>
    <p:sldId id="301" r:id="rId12"/>
    <p:sldId id="302" r:id="rId13"/>
    <p:sldId id="300" r:id="rId14"/>
    <p:sldId id="303" r:id="rId15"/>
    <p:sldId id="305" r:id="rId16"/>
    <p:sldId id="304" r:id="rId17"/>
    <p:sldId id="30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3" d="100"/>
          <a:sy n="53" d="100"/>
        </p:scale>
        <p:origin x="-1866" y="-4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066316-2D24-4400-ADFA-6523A609956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E4D22852-93EE-4381-AECE-E7C57BD94BC8}">
      <dgm:prSet phldrT="[Text]" custT="1">
        <dgm:style>
          <a:lnRef idx="0">
            <a:schemeClr val="accent5"/>
          </a:lnRef>
          <a:fillRef idx="3">
            <a:schemeClr val="accent5"/>
          </a:fillRef>
          <a:effectRef idx="3">
            <a:schemeClr val="accent5"/>
          </a:effectRef>
          <a:fontRef idx="minor">
            <a:schemeClr val="lt1"/>
          </a:fontRef>
        </dgm:style>
      </dgm:prSet>
      <dgm:spPr>
        <a:solidFill>
          <a:schemeClr val="tx2">
            <a:lumMod val="20000"/>
            <a:lumOff val="80000"/>
          </a:schemeClr>
        </a:solidFill>
        <a:ln>
          <a:solidFill>
            <a:schemeClr val="tx2">
              <a:lumMod val="40000"/>
              <a:lumOff val="60000"/>
            </a:schemeClr>
          </a:solidFill>
        </a:ln>
      </dgm:spPr>
      <dgm:t>
        <a:bodyPr/>
        <a:lstStyle/>
        <a:p>
          <a:pPr algn="l"/>
          <a:r>
            <a:rPr lang="en-US" sz="2400" b="1" dirty="0" err="1" smtClean="0">
              <a:solidFill>
                <a:srgbClr val="000000"/>
              </a:solidFill>
              <a:latin typeface="Times New Roman" pitchFamily="18" charset="0"/>
            </a:rPr>
            <a:t>Thực</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hiện</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được</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các</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thao</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tác</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xóa</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sao</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chép</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cắt</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dán</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trong</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phần</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văn</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bản</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hình</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và</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tranh</a:t>
          </a:r>
          <a:r>
            <a:rPr lang="en-US" sz="2400" b="1" dirty="0" smtClean="0">
              <a:solidFill>
                <a:srgbClr val="000000"/>
              </a:solidFill>
              <a:latin typeface="Times New Roman" pitchFamily="18" charset="0"/>
            </a:rPr>
            <a:t> </a:t>
          </a:r>
          <a:r>
            <a:rPr lang="en-US" sz="2400" b="1" dirty="0" err="1" smtClean="0">
              <a:solidFill>
                <a:srgbClr val="000000"/>
              </a:solidFill>
              <a:latin typeface="Times New Roman" pitchFamily="18" charset="0"/>
            </a:rPr>
            <a:t>ảnh</a:t>
          </a:r>
          <a:endParaRPr lang="en-US" sz="2400" b="1" dirty="0">
            <a:solidFill>
              <a:schemeClr val="tx1"/>
            </a:solidFill>
            <a:latin typeface="Times New Roman" pitchFamily="18" charset="0"/>
            <a:cs typeface="Times New Roman" pitchFamily="18" charset="0"/>
          </a:endParaRPr>
        </a:p>
      </dgm:t>
    </dgm:pt>
    <dgm:pt modelId="{E85C6B64-03AF-4980-ACE9-34172A1859F0}" type="parTrans" cxnId="{484BDE33-8A75-47E8-B9D5-B547CC98DCC9}">
      <dgm:prSet/>
      <dgm:spPr/>
      <dgm:t>
        <a:bodyPr/>
        <a:lstStyle/>
        <a:p>
          <a:endParaRPr lang="en-US" sz="3200">
            <a:latin typeface="Times New Roman" pitchFamily="18" charset="0"/>
            <a:cs typeface="Times New Roman" pitchFamily="18" charset="0"/>
          </a:endParaRPr>
        </a:p>
      </dgm:t>
    </dgm:pt>
    <dgm:pt modelId="{21A14B2C-E995-485B-884E-FDDB96693FF9}" type="sibTrans" cxnId="{484BDE33-8A75-47E8-B9D5-B547CC98DCC9}">
      <dgm:prSet/>
      <dgm:spPr/>
      <dgm:t>
        <a:bodyPr/>
        <a:lstStyle/>
        <a:p>
          <a:endParaRPr lang="en-US" sz="3200">
            <a:latin typeface="Times New Roman" pitchFamily="18" charset="0"/>
            <a:cs typeface="Times New Roman" pitchFamily="18" charset="0"/>
          </a:endParaRPr>
        </a:p>
      </dgm:t>
    </dgm:pt>
    <dgm:pt modelId="{6A4A3825-3782-446D-803E-1A2554A12788}" type="pres">
      <dgm:prSet presAssocID="{15066316-2D24-4400-ADFA-6523A6099569}" presName="Name0" presStyleCnt="0">
        <dgm:presLayoutVars>
          <dgm:chMax val="7"/>
          <dgm:chPref val="7"/>
          <dgm:dir/>
        </dgm:presLayoutVars>
      </dgm:prSet>
      <dgm:spPr/>
      <dgm:t>
        <a:bodyPr/>
        <a:lstStyle/>
        <a:p>
          <a:endParaRPr lang="en-US"/>
        </a:p>
      </dgm:t>
    </dgm:pt>
    <dgm:pt modelId="{CF4AB97C-A627-4C4E-815E-E4F99B2C3070}" type="pres">
      <dgm:prSet presAssocID="{15066316-2D24-4400-ADFA-6523A6099569}" presName="Name1" presStyleCnt="0"/>
      <dgm:spPr/>
    </dgm:pt>
    <dgm:pt modelId="{C3B8B986-D71A-48C4-B733-6ECEF40DB8EF}" type="pres">
      <dgm:prSet presAssocID="{15066316-2D24-4400-ADFA-6523A6099569}" presName="cycle" presStyleCnt="0"/>
      <dgm:spPr/>
    </dgm:pt>
    <dgm:pt modelId="{AAE0B215-6795-47D5-859E-6983AA99D7E4}" type="pres">
      <dgm:prSet presAssocID="{15066316-2D24-4400-ADFA-6523A6099569}" presName="srcNode" presStyleLbl="node1" presStyleIdx="0" presStyleCnt="1"/>
      <dgm:spPr/>
    </dgm:pt>
    <dgm:pt modelId="{D10619AF-8A17-4A2A-9BB7-1BED1A4AD7D2}" type="pres">
      <dgm:prSet presAssocID="{15066316-2D24-4400-ADFA-6523A6099569}" presName="conn" presStyleLbl="parChTrans1D2" presStyleIdx="0" presStyleCnt="1"/>
      <dgm:spPr/>
      <dgm:t>
        <a:bodyPr/>
        <a:lstStyle/>
        <a:p>
          <a:endParaRPr lang="en-US"/>
        </a:p>
      </dgm:t>
    </dgm:pt>
    <dgm:pt modelId="{29A78CE8-125E-4094-A266-26AED8F1B266}" type="pres">
      <dgm:prSet presAssocID="{15066316-2D24-4400-ADFA-6523A6099569}" presName="extraNode" presStyleLbl="node1" presStyleIdx="0" presStyleCnt="1"/>
      <dgm:spPr/>
    </dgm:pt>
    <dgm:pt modelId="{C4C2AAAA-2C31-4CA6-80B1-445E20F1FD65}" type="pres">
      <dgm:prSet presAssocID="{15066316-2D24-4400-ADFA-6523A6099569}" presName="dstNode" presStyleLbl="node1" presStyleIdx="0" presStyleCnt="1"/>
      <dgm:spPr/>
    </dgm:pt>
    <dgm:pt modelId="{04DD9551-A6EB-4DC2-AC71-FAD4BF36EECC}" type="pres">
      <dgm:prSet presAssocID="{E4D22852-93EE-4381-AECE-E7C57BD94BC8}" presName="text_1" presStyleLbl="node1" presStyleIdx="0" presStyleCnt="1" custScaleX="99229" custScaleY="69670" custLinFactNeighborX="-943" custLinFactNeighborY="-1531">
        <dgm:presLayoutVars>
          <dgm:bulletEnabled val="1"/>
        </dgm:presLayoutVars>
      </dgm:prSet>
      <dgm:spPr/>
      <dgm:t>
        <a:bodyPr/>
        <a:lstStyle/>
        <a:p>
          <a:endParaRPr lang="en-US"/>
        </a:p>
      </dgm:t>
    </dgm:pt>
    <dgm:pt modelId="{85CB0CC5-8903-48E1-8381-59295DD792AD}" type="pres">
      <dgm:prSet presAssocID="{E4D22852-93EE-4381-AECE-E7C57BD94BC8}" presName="accent_1" presStyleCnt="0"/>
      <dgm:spPr/>
    </dgm:pt>
    <dgm:pt modelId="{043E26F6-57D2-4865-AAC3-59F6243F85B7}" type="pres">
      <dgm:prSet presAssocID="{E4D22852-93EE-4381-AECE-E7C57BD94BC8}" presName="accentRepeatNode" presStyleLbl="solidFgAcc1" presStyleIdx="0" presStyleCnt="1" custScaleX="53521" custScaleY="56490" custLinFactNeighborX="-4269" custLinFactNeighborY="-848">
        <dgm:style>
          <a:lnRef idx="1">
            <a:schemeClr val="accent5"/>
          </a:lnRef>
          <a:fillRef idx="2">
            <a:schemeClr val="accent5"/>
          </a:fillRef>
          <a:effectRef idx="1">
            <a:schemeClr val="accent5"/>
          </a:effectRef>
          <a:fontRef idx="minor">
            <a:schemeClr val="dk1"/>
          </a:fontRef>
        </dgm:style>
      </dgm:prSet>
      <dgm:spPr>
        <a:solidFill>
          <a:schemeClr val="accent2">
            <a:lumMod val="40000"/>
            <a:lumOff val="60000"/>
          </a:schemeClr>
        </a:solidFill>
      </dgm:spPr>
      <dgm:t>
        <a:bodyPr/>
        <a:lstStyle/>
        <a:p>
          <a:endParaRPr lang="en-US"/>
        </a:p>
      </dgm:t>
    </dgm:pt>
  </dgm:ptLst>
  <dgm:cxnLst>
    <dgm:cxn modelId="{D4CED7B9-2014-430D-9607-2770409CF4AA}" type="presOf" srcId="{E4D22852-93EE-4381-AECE-E7C57BD94BC8}" destId="{04DD9551-A6EB-4DC2-AC71-FAD4BF36EECC}" srcOrd="0" destOrd="0" presId="urn:microsoft.com/office/officeart/2008/layout/VerticalCurvedList"/>
    <dgm:cxn modelId="{94F90570-C4E6-49BF-8290-889923B975B5}" type="presOf" srcId="{21A14B2C-E995-485B-884E-FDDB96693FF9}" destId="{D10619AF-8A17-4A2A-9BB7-1BED1A4AD7D2}" srcOrd="0" destOrd="0" presId="urn:microsoft.com/office/officeart/2008/layout/VerticalCurvedList"/>
    <dgm:cxn modelId="{484BDE33-8A75-47E8-B9D5-B547CC98DCC9}" srcId="{15066316-2D24-4400-ADFA-6523A6099569}" destId="{E4D22852-93EE-4381-AECE-E7C57BD94BC8}" srcOrd="0" destOrd="0" parTransId="{E85C6B64-03AF-4980-ACE9-34172A1859F0}" sibTransId="{21A14B2C-E995-485B-884E-FDDB96693FF9}"/>
    <dgm:cxn modelId="{CED8258F-F2B4-4644-A57B-1210925821F2}" type="presOf" srcId="{15066316-2D24-4400-ADFA-6523A6099569}" destId="{6A4A3825-3782-446D-803E-1A2554A12788}" srcOrd="0" destOrd="0" presId="urn:microsoft.com/office/officeart/2008/layout/VerticalCurvedList"/>
    <dgm:cxn modelId="{7DB05CA0-1BCE-4D99-9684-F07CBA2A6808}" type="presParOf" srcId="{6A4A3825-3782-446D-803E-1A2554A12788}" destId="{CF4AB97C-A627-4C4E-815E-E4F99B2C3070}" srcOrd="0" destOrd="0" presId="urn:microsoft.com/office/officeart/2008/layout/VerticalCurvedList"/>
    <dgm:cxn modelId="{569FC046-8837-49A1-910E-2258B4C65E51}" type="presParOf" srcId="{CF4AB97C-A627-4C4E-815E-E4F99B2C3070}" destId="{C3B8B986-D71A-48C4-B733-6ECEF40DB8EF}" srcOrd="0" destOrd="0" presId="urn:microsoft.com/office/officeart/2008/layout/VerticalCurvedList"/>
    <dgm:cxn modelId="{B44D4DB1-4920-4663-A93B-7EFD031395CF}" type="presParOf" srcId="{C3B8B986-D71A-48C4-B733-6ECEF40DB8EF}" destId="{AAE0B215-6795-47D5-859E-6983AA99D7E4}" srcOrd="0" destOrd="0" presId="urn:microsoft.com/office/officeart/2008/layout/VerticalCurvedList"/>
    <dgm:cxn modelId="{09982A14-6450-4FDE-B8A4-E29245B61563}" type="presParOf" srcId="{C3B8B986-D71A-48C4-B733-6ECEF40DB8EF}" destId="{D10619AF-8A17-4A2A-9BB7-1BED1A4AD7D2}" srcOrd="1" destOrd="0" presId="urn:microsoft.com/office/officeart/2008/layout/VerticalCurvedList"/>
    <dgm:cxn modelId="{910F6C1D-36B2-4731-B37F-52C5567E3DB8}" type="presParOf" srcId="{C3B8B986-D71A-48C4-B733-6ECEF40DB8EF}" destId="{29A78CE8-125E-4094-A266-26AED8F1B266}" srcOrd="2" destOrd="0" presId="urn:microsoft.com/office/officeart/2008/layout/VerticalCurvedList"/>
    <dgm:cxn modelId="{ED267EAE-D015-4D50-8FC1-C77180991032}" type="presParOf" srcId="{C3B8B986-D71A-48C4-B733-6ECEF40DB8EF}" destId="{C4C2AAAA-2C31-4CA6-80B1-445E20F1FD65}" srcOrd="3" destOrd="0" presId="urn:microsoft.com/office/officeart/2008/layout/VerticalCurvedList"/>
    <dgm:cxn modelId="{1E7BAB7C-809E-4468-B058-0ADA6952B73C}" type="presParOf" srcId="{CF4AB97C-A627-4C4E-815E-E4F99B2C3070}" destId="{04DD9551-A6EB-4DC2-AC71-FAD4BF36EECC}" srcOrd="1" destOrd="0" presId="urn:microsoft.com/office/officeart/2008/layout/VerticalCurvedList"/>
    <dgm:cxn modelId="{26123AA9-F8DF-43E2-AE65-0172B4B801B6}" type="presParOf" srcId="{CF4AB97C-A627-4C4E-815E-E4F99B2C3070}" destId="{85CB0CC5-8903-48E1-8381-59295DD792AD}" srcOrd="2" destOrd="0" presId="urn:microsoft.com/office/officeart/2008/layout/VerticalCurvedList"/>
    <dgm:cxn modelId="{8E086620-D2C6-4907-89DC-629A184C021A}" type="presParOf" srcId="{85CB0CC5-8903-48E1-8381-59295DD792AD}" destId="{043E26F6-57D2-4865-AAC3-59F6243F85B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0619AF-8A17-4A2A-9BB7-1BED1A4AD7D2}">
      <dsp:nvSpPr>
        <dsp:cNvPr id="0" name=""/>
        <dsp:cNvSpPr/>
      </dsp:nvSpPr>
      <dsp:spPr>
        <a:xfrm>
          <a:off x="-4007494" y="-639968"/>
          <a:ext cx="4969289" cy="4969289"/>
        </a:xfrm>
        <a:prstGeom prst="blockArc">
          <a:avLst>
            <a:gd name="adj1" fmla="val 18900000"/>
            <a:gd name="adj2" fmla="val 2700000"/>
            <a:gd name="adj3" fmla="val 435"/>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DD9551-A6EB-4DC2-AC71-FAD4BF36EECC}">
      <dsp:nvSpPr>
        <dsp:cNvPr id="0" name=""/>
        <dsp:cNvSpPr/>
      </dsp:nvSpPr>
      <dsp:spPr>
        <a:xfrm>
          <a:off x="887867" y="1196458"/>
          <a:ext cx="8043650" cy="1241854"/>
        </a:xfrm>
        <a:prstGeom prst="rect">
          <a:avLst/>
        </a:prstGeom>
        <a:solidFill>
          <a:schemeClr val="tx2">
            <a:lumMod val="20000"/>
            <a:lumOff val="80000"/>
          </a:schemeClr>
        </a:solidFill>
        <a:ln>
          <a:solidFill>
            <a:schemeClr val="tx2">
              <a:lumMod val="40000"/>
              <a:lumOff val="60000"/>
            </a:schemeClr>
          </a:solid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5"/>
        </a:lnRef>
        <a:fillRef idx="3">
          <a:schemeClr val="accent5"/>
        </a:fillRef>
        <a:effectRef idx="3">
          <a:schemeClr val="accent5"/>
        </a:effectRef>
        <a:fontRef idx="minor">
          <a:schemeClr val="lt1"/>
        </a:fontRef>
      </dsp:style>
      <dsp:txBody>
        <a:bodyPr spcFirstLastPara="0" vert="horz" wrap="square" lIns="1464212" tIns="60960" rIns="60960" bIns="60960" numCol="1" spcCol="1270" anchor="ctr" anchorCtr="0">
          <a:noAutofit/>
        </a:bodyPr>
        <a:lstStyle/>
        <a:p>
          <a:pPr lvl="0" algn="l" defTabSz="1066800">
            <a:lnSpc>
              <a:spcPct val="90000"/>
            </a:lnSpc>
            <a:spcBef>
              <a:spcPct val="0"/>
            </a:spcBef>
            <a:spcAft>
              <a:spcPct val="35000"/>
            </a:spcAft>
          </a:pPr>
          <a:r>
            <a:rPr lang="en-US" sz="2400" b="1" kern="1200" dirty="0" err="1" smtClean="0">
              <a:solidFill>
                <a:srgbClr val="000000"/>
              </a:solidFill>
              <a:latin typeface="Times New Roman" pitchFamily="18" charset="0"/>
            </a:rPr>
            <a:t>Thực</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hiện</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được</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các</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thao</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tác</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xóa</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sao</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chép</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cắt</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dán</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trong</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phần</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văn</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bản</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hình</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và</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tranh</a:t>
          </a:r>
          <a:r>
            <a:rPr lang="en-US" sz="2400" b="1" kern="1200" dirty="0" smtClean="0">
              <a:solidFill>
                <a:srgbClr val="000000"/>
              </a:solidFill>
              <a:latin typeface="Times New Roman" pitchFamily="18" charset="0"/>
            </a:rPr>
            <a:t> </a:t>
          </a:r>
          <a:r>
            <a:rPr lang="en-US" sz="2400" b="1" kern="1200" dirty="0" err="1" smtClean="0">
              <a:solidFill>
                <a:srgbClr val="000000"/>
              </a:solidFill>
              <a:latin typeface="Times New Roman" pitchFamily="18" charset="0"/>
            </a:rPr>
            <a:t>ảnh</a:t>
          </a:r>
          <a:endParaRPr lang="en-US" sz="2400" b="1" kern="1200" dirty="0">
            <a:solidFill>
              <a:schemeClr val="tx1"/>
            </a:solidFill>
            <a:latin typeface="Times New Roman" pitchFamily="18" charset="0"/>
            <a:cs typeface="Times New Roman" pitchFamily="18" charset="0"/>
          </a:endParaRPr>
        </a:p>
      </dsp:txBody>
      <dsp:txXfrm>
        <a:off x="887867" y="1196458"/>
        <a:ext cx="8043650" cy="1241854"/>
      </dsp:txXfrm>
    </dsp:sp>
    <dsp:sp modelId="{043E26F6-57D2-4865-AAC3-59F6243F85B7}">
      <dsp:nvSpPr>
        <dsp:cNvPr id="0" name=""/>
        <dsp:cNvSpPr/>
      </dsp:nvSpPr>
      <dsp:spPr>
        <a:xfrm>
          <a:off x="241690" y="1196454"/>
          <a:ext cx="1192502" cy="1258654"/>
        </a:xfrm>
        <a:prstGeom prst="ellipse">
          <a:avLst/>
        </a:prstGeom>
        <a:solidFill>
          <a:schemeClr val="accent2">
            <a:lumMod val="40000"/>
            <a:lumOff val="60000"/>
          </a:schemeClr>
        </a:solidFill>
        <a:ln w="9525" cap="flat" cmpd="sng" algn="ctr">
          <a:solidFill>
            <a:schemeClr val="accent5">
              <a:shade val="95000"/>
              <a:satMod val="105000"/>
            </a:schemeClr>
          </a:solidFill>
          <a:prstDash val="solid"/>
        </a:ln>
        <a:effectLst>
          <a:outerShdw blurRad="40000" dist="20000" dir="5400000" rotWithShape="0">
            <a:srgbClr val="000000">
              <a:alpha val="38000"/>
            </a:srgbClr>
          </a:outerShdw>
        </a:effectLst>
      </dsp:spPr>
      <dsp:style>
        <a:lnRef idx="1">
          <a:schemeClr val="accent5"/>
        </a:lnRef>
        <a:fillRef idx="2">
          <a:schemeClr val="accent5"/>
        </a:fillRef>
        <a:effectRef idx="1">
          <a:schemeClr val="accent5"/>
        </a:effectRef>
        <a:fontRef idx="minor">
          <a:schemeClr val="dk1"/>
        </a:fontRef>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402621-23B7-4D0D-91D8-3469CBD588A4}" type="datetimeFigureOut">
              <a:rPr lang="en-US" smtClean="0"/>
              <a:t>3/8/2021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222246-09CD-4B67-B34D-F7BCBA5D695F}" type="slidenum">
              <a:rPr lang="en-US" smtClean="0"/>
              <a:t>‹#›</a:t>
            </a:fld>
            <a:endParaRPr lang="en-US"/>
          </a:p>
        </p:txBody>
      </p:sp>
    </p:spTree>
    <p:extLst>
      <p:ext uri="{BB962C8B-B14F-4D97-AF65-F5344CB8AC3E}">
        <p14:creationId xmlns:p14="http://schemas.microsoft.com/office/powerpoint/2010/main" val="903440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78630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641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4835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12312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90062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2451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3349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6935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80190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6015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933876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4F3415-4068-4EF0-802C-A89A2F447F18}" type="datetimeFigureOut">
              <a:rPr lang="en-US" smtClean="0">
                <a:solidFill>
                  <a:prstClr val="black">
                    <a:tint val="75000"/>
                  </a:prstClr>
                </a:solidFill>
              </a:rPr>
              <a:pPr/>
              <a:t>3/8/2021</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0AA56C-DBB6-4E81-B538-A095C05974B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6918970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a:spLocks noGrp="1"/>
          </p:cNvSpPr>
          <p:nvPr>
            <p:ph type="title"/>
          </p:nvPr>
        </p:nvSpPr>
        <p:spPr>
          <a:xfrm>
            <a:off x="323528" y="1628800"/>
            <a:ext cx="8513618" cy="2362200"/>
          </a:xfrm>
        </p:spPr>
        <p:txBody>
          <a:bodyPr>
            <a:normAutofit/>
          </a:bodyPr>
          <a:lstStyle/>
          <a:p>
            <a:pPr algn="ctr"/>
            <a:r>
              <a:rPr lang="en-US" sz="4800" b="1" dirty="0" smtClean="0">
                <a:solidFill>
                  <a:srgbClr val="FF0000"/>
                </a:solidFill>
                <a:effectLst>
                  <a:reflection blurRad="6350" stA="55000" endA="300" endPos="45500" dir="5400000" sy="-100000" algn="bl" rotWithShape="0"/>
                </a:effectLst>
                <a:latin typeface="Times New Roman" pitchFamily="18" charset="0"/>
                <a:cs typeface="Times New Roman" pitchFamily="18" charset="0"/>
              </a:rPr>
              <a:t>BÀI 5:</a:t>
            </a:r>
            <a:br>
              <a:rPr lang="en-US" sz="4800" b="1" dirty="0" smtClean="0">
                <a:solidFill>
                  <a:srgbClr val="FF0000"/>
                </a:solidFill>
                <a:effectLst>
                  <a:reflection blurRad="6350" stA="55000" endA="300" endPos="45500" dir="5400000" sy="-100000" algn="bl" rotWithShape="0"/>
                </a:effectLst>
                <a:latin typeface="Times New Roman" pitchFamily="18" charset="0"/>
                <a:cs typeface="Times New Roman" pitchFamily="18" charset="0"/>
              </a:rPr>
            </a:br>
            <a:r>
              <a:rPr lang="en-US" sz="4800" b="1" dirty="0" smtClean="0">
                <a:solidFill>
                  <a:srgbClr val="FF0000"/>
                </a:solidFill>
                <a:effectLst>
                  <a:reflection blurRad="6350" stA="55000" endA="300" endPos="45500" dir="5400000" sy="-100000" algn="bl" rotWithShape="0"/>
                </a:effectLst>
                <a:latin typeface="Times New Roman" pitchFamily="18" charset="0"/>
                <a:cs typeface="Times New Roman" pitchFamily="18" charset="0"/>
              </a:rPr>
              <a:t>XỬ LÍ MỘT PHẦN VĂN BẢN, HÌNH VÀ TRANH ẢNH</a:t>
            </a:r>
            <a:endParaRPr lang="en-US" sz="4800" b="1" dirty="0">
              <a:solidFill>
                <a:srgbClr val="FF0000"/>
              </a:solidFill>
              <a:effectLst>
                <a:reflection blurRad="6350" stA="55000" endA="300" endPos="45500" dir="5400000" sy="-100000" algn="bl"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3350466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2640" y="2042365"/>
            <a:ext cx="9051359" cy="954107"/>
          </a:xfrm>
          <a:prstGeom prst="rect">
            <a:avLst/>
          </a:prstGeom>
          <a:noFill/>
        </p:spPr>
        <p:txBody>
          <a:bodyPr wrap="square" rtlCol="0">
            <a:spAutoFit/>
          </a:bodyPr>
          <a:lstStyle/>
          <a:p>
            <a:pPr algn="just"/>
            <a:r>
              <a:rPr lang="en-US" sz="2800" dirty="0" err="1">
                <a:latin typeface="Times New Roman" pitchFamily="18" charset="0"/>
                <a:cs typeface="Times New Roman" pitchFamily="18" charset="0"/>
              </a:rPr>
              <a:t>Bước</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Kéo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chuột</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để</a:t>
            </a:r>
            <a:r>
              <a:rPr lang="en-US" sz="2800" dirty="0">
                <a:latin typeface="Times New Roman" pitchFamily="18" charset="0"/>
                <a:cs typeface="Times New Roman" pitchFamily="18" charset="0"/>
              </a:rPr>
              <a:t> di </a:t>
            </a:r>
            <a:r>
              <a:rPr lang="en-US" sz="2800" dirty="0" err="1">
                <a:latin typeface="Times New Roman" pitchFamily="18" charset="0"/>
                <a:cs typeface="Times New Roman" pitchFamily="18" charset="0"/>
              </a:rPr>
              <a:t>chuyển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đã</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chọn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mới</a:t>
            </a:r>
            <a:endParaRPr lang="en-US" sz="2800" dirty="0">
              <a:latin typeface="Times New Roman" pitchFamily="18" charset="0"/>
              <a:cs typeface="Times New Roman" pitchFamily="18" charset="0"/>
            </a:endParaRPr>
          </a:p>
        </p:txBody>
      </p:sp>
      <p:sp>
        <p:nvSpPr>
          <p:cNvPr id="12" name="TextBox 11"/>
          <p:cNvSpPr txBox="1"/>
          <p:nvPr/>
        </p:nvSpPr>
        <p:spPr>
          <a:xfrm>
            <a:off x="105654" y="1006142"/>
            <a:ext cx="7619999" cy="523220"/>
          </a:xfrm>
          <a:prstGeom prst="rect">
            <a:avLst/>
          </a:prstGeom>
          <a:noFill/>
        </p:spPr>
        <p:txBody>
          <a:bodyPr wrap="square" rtlCol="0" anchor="ctr">
            <a:spAutoFit/>
          </a:bodyPr>
          <a:lstStyle/>
          <a:p>
            <a:pPr algn="just"/>
            <a:r>
              <a:rPr lang="en-US" sz="2800" b="1" dirty="0" smtClean="0">
                <a:solidFill>
                  <a:prstClr val="black"/>
                </a:solidFill>
                <a:latin typeface="Times New Roman" pitchFamily="18" charset="0"/>
                <a:cs typeface="Times New Roman" pitchFamily="18" charset="0"/>
              </a:rPr>
              <a:t>1. Xử lí một phần văn bản.</a:t>
            </a:r>
            <a:endParaRPr lang="en-US" sz="2800" b="1" dirty="0">
              <a:solidFill>
                <a:prstClr val="black"/>
              </a:solidFill>
              <a:latin typeface="Times New Roman" pitchFamily="18" charset="0"/>
              <a:cs typeface="Times New Roman" pitchFamily="18" charset="0"/>
            </a:endParaRPr>
          </a:p>
        </p:txBody>
      </p:sp>
      <p:sp>
        <p:nvSpPr>
          <p:cNvPr id="13" name="TextBox 12"/>
          <p:cNvSpPr txBox="1"/>
          <p:nvPr/>
        </p:nvSpPr>
        <p:spPr>
          <a:xfrm>
            <a:off x="133738" y="1514744"/>
            <a:ext cx="9010261" cy="523220"/>
          </a:xfrm>
          <a:prstGeom prst="rect">
            <a:avLst/>
          </a:prstGeom>
          <a:noFill/>
        </p:spPr>
        <p:txBody>
          <a:bodyPr wrap="square" rtlCol="0">
            <a:spAutoFit/>
          </a:bodyPr>
          <a:lstStyle/>
          <a:p>
            <a:r>
              <a:rPr lang="en-US" sz="2800" b="1" dirty="0" smtClean="0">
                <a:solidFill>
                  <a:prstClr val="black"/>
                </a:solidFill>
                <a:latin typeface="Times New Roman" pitchFamily="18" charset="0"/>
                <a:cs typeface="Times New Roman" pitchFamily="18" charset="0"/>
              </a:rPr>
              <a:t>d. </a:t>
            </a:r>
            <a:r>
              <a:rPr lang="en-US" sz="2800" b="1" dirty="0">
                <a:solidFill>
                  <a:prstClr val="black"/>
                </a:solidFill>
                <a:latin typeface="Times New Roman" pitchFamily="18" charset="0"/>
                <a:cs typeface="Times New Roman" pitchFamily="18" charset="0"/>
              </a:rPr>
              <a:t>Di </a:t>
            </a:r>
            <a:r>
              <a:rPr lang="en-US" sz="2800" b="1" dirty="0" err="1">
                <a:solidFill>
                  <a:prstClr val="black"/>
                </a:solidFill>
                <a:latin typeface="Times New Roman" pitchFamily="18" charset="0"/>
                <a:cs typeface="Times New Roman" pitchFamily="18" charset="0"/>
              </a:rPr>
              <a:t>chuyển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vị</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trí</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một</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phần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văn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bản</a:t>
            </a:r>
            <a:endParaRPr lang="en-US" sz="2800" b="1" dirty="0">
              <a:solidFill>
                <a:prstClr val="black"/>
              </a:solidFill>
              <a:latin typeface="Times New Roman" pitchFamily="18" charset="0"/>
              <a:cs typeface="Times New Roman" pitchFamily="18" charset="0"/>
            </a:endParaRPr>
          </a:p>
        </p:txBody>
      </p:sp>
      <p:sp>
        <p:nvSpPr>
          <p:cNvPr id="15" name="Rectangle 14"/>
          <p:cNvSpPr/>
          <p:nvPr/>
        </p:nvSpPr>
        <p:spPr>
          <a:xfrm>
            <a:off x="105654" y="548680"/>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008690"/>
            <a:ext cx="4099316" cy="2376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ight Arrow 9"/>
          <p:cNvSpPr/>
          <p:nvPr/>
        </p:nvSpPr>
        <p:spPr>
          <a:xfrm>
            <a:off x="4118843" y="3996984"/>
            <a:ext cx="685800" cy="228600"/>
          </a:xfrm>
          <a:prstGeom prst="righ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2757" y="2996471"/>
            <a:ext cx="4118843" cy="23766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826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par>
                                <p:cTn id="8" presetID="16" presetClass="entr" presetSubtype="21"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2050"/>
                                        </p:tgtEl>
                                        <p:attrNameLst>
                                          <p:attrName>style.visibility</p:attrName>
                                        </p:attrNameLst>
                                      </p:cBhvr>
                                      <p:to>
                                        <p:strVal val="visible"/>
                                      </p:to>
                                    </p:set>
                                    <p:animEffect transition="in" filter="fade">
                                      <p:cBhvr>
                                        <p:cTn id="20" dur="1000"/>
                                        <p:tgtEl>
                                          <p:spTgt spid="2050"/>
                                        </p:tgtEl>
                                      </p:cBhvr>
                                    </p:animEffect>
                                    <p:anim calcmode="lin" valueType="num">
                                      <p:cBhvr>
                                        <p:cTn id="21" dur="1000" fill="hold"/>
                                        <p:tgtEl>
                                          <p:spTgt spid="2050"/>
                                        </p:tgtEl>
                                        <p:attrNameLst>
                                          <p:attrName>ppt_x</p:attrName>
                                        </p:attrNameLst>
                                      </p:cBhvr>
                                      <p:tavLst>
                                        <p:tav tm="0">
                                          <p:val>
                                            <p:strVal val="#ppt_x"/>
                                          </p:val>
                                        </p:tav>
                                        <p:tav tm="100000">
                                          <p:val>
                                            <p:strVal val="#ppt_x"/>
                                          </p:val>
                                        </p:tav>
                                      </p:tavLst>
                                    </p:anim>
                                    <p:anim calcmode="lin" valueType="num">
                                      <p:cBhvr>
                                        <p:cTn id="22"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16632"/>
            <a:ext cx="8229600" cy="1143000"/>
          </a:xfrm>
        </p:spPr>
        <p:txBody>
          <a:bodyPr>
            <a:normAutofit/>
          </a:bodyPr>
          <a:lstStyle/>
          <a:p>
            <a:pPr algn="l"/>
            <a:r>
              <a:rPr lang="en-US" b="1" smtClean="0">
                <a:latin typeface="Times New Roman" pitchFamily="18" charset="0"/>
                <a:cs typeface="Times New Roman" pitchFamily="18" charset="0"/>
              </a:rPr>
              <a:t>2. XỬ LÝ HÌNH, TRANH ẢNH</a:t>
            </a:r>
            <a:endParaRPr lang="en-US" b="1">
              <a:latin typeface="Times New Roman" pitchFamily="18" charset="0"/>
              <a:cs typeface="Times New Roman" pitchFamily="18" charset="0"/>
            </a:endParaRPr>
          </a:p>
        </p:txBody>
      </p:sp>
      <p:sp>
        <p:nvSpPr>
          <p:cNvPr id="3" name="Content Placeholder 2"/>
          <p:cNvSpPr>
            <a:spLocks noGrp="1"/>
          </p:cNvSpPr>
          <p:nvPr>
            <p:ph idx="1"/>
          </p:nvPr>
        </p:nvSpPr>
        <p:spPr>
          <a:xfrm>
            <a:off x="467544" y="1340768"/>
            <a:ext cx="8229600" cy="4525963"/>
          </a:xfrm>
        </p:spPr>
        <p:txBody>
          <a:bodyPr>
            <a:normAutofit/>
          </a:bodyPr>
          <a:lstStyle/>
          <a:p>
            <a:pPr marL="0" indent="0">
              <a:buNone/>
            </a:pPr>
            <a:r>
              <a:rPr lang="en-US" smtClean="0">
                <a:latin typeface="Times New Roman" pitchFamily="18" charset="0"/>
                <a:cs typeface="Times New Roman" pitchFamily="18" charset="0"/>
              </a:rPr>
              <a:t>Chèn một số hình, tranh ảnh vào trang soạn thảo rồi trao đổi với bạn và thực hiện các yêu cầu sau:</a:t>
            </a:r>
          </a:p>
          <a:p>
            <a:pPr marL="514350" indent="-514350">
              <a:buAutoNum type="alphaLcPeriod"/>
            </a:pPr>
            <a:r>
              <a:rPr lang="en-US" smtClean="0">
                <a:latin typeface="Times New Roman" pitchFamily="18" charset="0"/>
                <a:cs typeface="Times New Roman" pitchFamily="18" charset="0"/>
              </a:rPr>
              <a:t>Xóa, cắt hình, tranh ảnh trong trang soạn thảo</a:t>
            </a:r>
          </a:p>
          <a:p>
            <a:pPr marL="514350" indent="-514350">
              <a:buAutoNum type="alphaLcPeriod"/>
            </a:pPr>
            <a:r>
              <a:rPr lang="en-US" smtClean="0">
                <a:latin typeface="Times New Roman" pitchFamily="18" charset="0"/>
                <a:cs typeface="Times New Roman" pitchFamily="18" charset="0"/>
              </a:rPr>
              <a:t>Sao chép, dán hình, tranh ảnh trong trang soạn thảo</a:t>
            </a:r>
          </a:p>
          <a:p>
            <a:pPr marL="514350" indent="-514350">
              <a:buAutoNum type="alphaLcPeriod"/>
            </a:pPr>
            <a:r>
              <a:rPr lang="en-US" smtClean="0">
                <a:latin typeface="Times New Roman" pitchFamily="18" charset="0"/>
                <a:cs typeface="Times New Roman" pitchFamily="18" charset="0"/>
              </a:rPr>
              <a:t>Di chuyển hình, tranh ảnh đến vị trí mới</a:t>
            </a:r>
          </a:p>
          <a:p>
            <a:pPr marL="514350" indent="-514350">
              <a:buAutoNum type="alphaLcPeriod"/>
            </a:pPr>
            <a:r>
              <a:rPr lang="en-US" smtClean="0">
                <a:latin typeface="Times New Roman" pitchFamily="18" charset="0"/>
                <a:cs typeface="Times New Roman" pitchFamily="18" charset="0"/>
              </a:rPr>
              <a:t>Chèn một hình ngôi sao vào văn bản, sau đó sao chép thành nhiều ngôi sao khác theo mẫu.</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10173839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smtClean="0">
                <a:latin typeface="Times New Roman" pitchFamily="18" charset="0"/>
                <a:cs typeface="Times New Roman" pitchFamily="18" charset="0"/>
              </a:rPr>
              <a:t>Kết luận:</a:t>
            </a:r>
            <a:endParaRPr lang="en-US" sz="6000" b="1">
              <a:latin typeface="Times New Roman" pitchFamily="18" charset="0"/>
              <a:cs typeface="Times New Roman" pitchFamily="18" charset="0"/>
            </a:endParaRPr>
          </a:p>
        </p:txBody>
      </p:sp>
      <p:sp>
        <p:nvSpPr>
          <p:cNvPr id="3" name="Content Placeholder 2"/>
          <p:cNvSpPr>
            <a:spLocks noGrp="1"/>
          </p:cNvSpPr>
          <p:nvPr>
            <p:ph idx="1"/>
          </p:nvPr>
        </p:nvSpPr>
        <p:spPr>
          <a:xfrm>
            <a:off x="467544" y="1628800"/>
            <a:ext cx="8229600" cy="4525963"/>
          </a:xfrm>
        </p:spPr>
        <p:txBody>
          <a:bodyPr>
            <a:normAutofit/>
          </a:bodyPr>
          <a:lstStyle/>
          <a:p>
            <a:pPr marL="0" indent="0">
              <a:lnSpc>
                <a:spcPct val="150000"/>
              </a:lnSpc>
              <a:buNone/>
            </a:pPr>
            <a:r>
              <a:rPr lang="en-US" sz="3600" smtClean="0">
                <a:latin typeface="Times New Roman" pitchFamily="18" charset="0"/>
                <a:cs typeface="Times New Roman" pitchFamily="18" charset="0"/>
              </a:rPr>
              <a:t>Thao tác xóa, sao chép, cắt, dán, di chuyển hình, tranh ảnh thực hiện tương tự thao tác xóa, sao chép, cắt , dán, di chuyển một phần văn bản.</a:t>
            </a:r>
            <a:endParaRPr lang="en-US" sz="3600">
              <a:latin typeface="Times New Roman" pitchFamily="18" charset="0"/>
              <a:cs typeface="Times New Roman" pitchFamily="18" charset="0"/>
            </a:endParaRPr>
          </a:p>
        </p:txBody>
      </p:sp>
    </p:spTree>
    <p:extLst>
      <p:ext uri="{BB962C8B-B14F-4D97-AF65-F5344CB8AC3E}">
        <p14:creationId xmlns:p14="http://schemas.microsoft.com/office/powerpoint/2010/main" val="3231612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6"/>
          <p:cNvSpPr txBox="1">
            <a:spLocks noChangeArrowheads="1"/>
          </p:cNvSpPr>
          <p:nvPr/>
        </p:nvSpPr>
        <p:spPr bwMode="auto">
          <a:xfrm>
            <a:off x="1981200" y="32792"/>
            <a:ext cx="45720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algn="ctr"/>
            <a:r>
              <a:rPr lang="en-US" sz="36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Củng</a:t>
            </a:r>
            <a:r>
              <a:rPr lang="en-US"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 </a:t>
            </a:r>
            <a:r>
              <a:rPr lang="en-US" sz="36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cố</a:t>
            </a:r>
            <a:endParaRPr lang="en-US"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11" name="TextBox 10"/>
          <p:cNvSpPr txBox="1"/>
          <p:nvPr/>
        </p:nvSpPr>
        <p:spPr>
          <a:xfrm>
            <a:off x="228600" y="1219200"/>
            <a:ext cx="8610600" cy="954107"/>
          </a:xfrm>
          <a:prstGeom prst="rect">
            <a:avLst/>
          </a:prstGeom>
          <a:noFill/>
        </p:spPr>
        <p:txBody>
          <a:bodyPr wrap="square" rtlCol="0">
            <a:spAutoFit/>
          </a:bodyPr>
          <a:lstStyle/>
          <a:p>
            <a:r>
              <a:rPr lang="en-US" sz="2800" dirty="0" smtClean="0">
                <a:latin typeface="Times New Roman" pitchFamily="18" charset="0"/>
                <a:cs typeface="Times New Roman" pitchFamily="18" charset="0"/>
              </a:rPr>
              <a:t>Trong thẻ …………… chọn…….. để cắt phần văn bản, hoặc nhấn phím ……….. để xóa phần văn bản.</a:t>
            </a:r>
            <a:endParaRPr lang="en-US" sz="2800" dirty="0">
              <a:latin typeface="Times New Roman" pitchFamily="18" charset="0"/>
              <a:cs typeface="Times New Roman" pitchFamily="18" charset="0"/>
            </a:endParaRPr>
          </a:p>
        </p:txBody>
      </p:sp>
      <p:sp>
        <p:nvSpPr>
          <p:cNvPr id="12" name="TextBox 11"/>
          <p:cNvSpPr txBox="1"/>
          <p:nvPr/>
        </p:nvSpPr>
        <p:spPr>
          <a:xfrm>
            <a:off x="152400" y="685800"/>
            <a:ext cx="4589718" cy="523220"/>
          </a:xfrm>
          <a:prstGeom prst="rect">
            <a:avLst/>
          </a:prstGeom>
          <a:noFill/>
        </p:spPr>
        <p:txBody>
          <a:bodyPr wrap="none" rtlCol="0">
            <a:spAutoFit/>
          </a:bodyPr>
          <a:lstStyle/>
          <a:p>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Xóa</a:t>
            </a:r>
            <a:r>
              <a:rPr lang="en-US" sz="2800" b="1" dirty="0" smtClean="0">
                <a:latin typeface="Times New Roman" pitchFamily="18" charset="0"/>
                <a:cs typeface="Times New Roman" pitchFamily="18" charset="0"/>
              </a:rPr>
              <a:t>, cắt một phần văn bản</a:t>
            </a:r>
            <a:endParaRPr lang="en-US" sz="2800" dirty="0">
              <a:latin typeface="Times New Roman" pitchFamily="18" charset="0"/>
              <a:cs typeface="Times New Roman" pitchFamily="18" charset="0"/>
            </a:endParaRPr>
          </a:p>
        </p:txBody>
      </p:sp>
      <p:sp>
        <p:nvSpPr>
          <p:cNvPr id="13" name="TextBox 12"/>
          <p:cNvSpPr txBox="1"/>
          <p:nvPr/>
        </p:nvSpPr>
        <p:spPr>
          <a:xfrm>
            <a:off x="2133600" y="1143000"/>
            <a:ext cx="1061509" cy="523220"/>
          </a:xfrm>
          <a:prstGeom prst="rect">
            <a:avLst/>
          </a:prstGeom>
          <a:noFill/>
        </p:spPr>
        <p:txBody>
          <a:bodyPr wrap="none" rtlCol="0">
            <a:spAutoFit/>
          </a:bodyPr>
          <a:lstStyle/>
          <a:p>
            <a:r>
              <a:rPr lang="en-US" sz="2800" dirty="0" smtClean="0">
                <a:solidFill>
                  <a:srgbClr val="FF0000"/>
                </a:solidFill>
                <a:latin typeface="Times New Roman" pitchFamily="18" charset="0"/>
                <a:cs typeface="Times New Roman" pitchFamily="18" charset="0"/>
              </a:rPr>
              <a:t>Home</a:t>
            </a:r>
            <a:endParaRPr lang="en-US" sz="2800" dirty="0">
              <a:solidFill>
                <a:srgbClr val="FF0000"/>
              </a:solidFill>
              <a:latin typeface="Times New Roman" pitchFamily="18" charset="0"/>
              <a:cs typeface="Times New Roman" pitchFamily="18" charset="0"/>
            </a:endParaRPr>
          </a:p>
        </p:txBody>
      </p:sp>
      <p:sp>
        <p:nvSpPr>
          <p:cNvPr id="14" name="TextBox 13"/>
          <p:cNvSpPr txBox="1"/>
          <p:nvPr/>
        </p:nvSpPr>
        <p:spPr>
          <a:xfrm>
            <a:off x="4390899" y="1162147"/>
            <a:ext cx="702436" cy="523220"/>
          </a:xfrm>
          <a:prstGeom prst="rect">
            <a:avLst/>
          </a:prstGeom>
          <a:noFill/>
        </p:spPr>
        <p:txBody>
          <a:bodyPr wrap="none" rtlCol="0">
            <a:spAutoFit/>
          </a:bodyPr>
          <a:lstStyle/>
          <a:p>
            <a:r>
              <a:rPr lang="en-US" sz="2800" dirty="0" smtClean="0">
                <a:solidFill>
                  <a:srgbClr val="FF0000"/>
                </a:solidFill>
                <a:latin typeface="Times New Roman" pitchFamily="18" charset="0"/>
                <a:cs typeface="Times New Roman" pitchFamily="18" charset="0"/>
              </a:rPr>
              <a:t>Cut</a:t>
            </a:r>
            <a:endParaRPr lang="en-US" sz="2800" dirty="0">
              <a:solidFill>
                <a:srgbClr val="FF0000"/>
              </a:solidFill>
              <a:latin typeface="Times New Roman" pitchFamily="18" charset="0"/>
              <a:cs typeface="Times New Roman" pitchFamily="18" charset="0"/>
            </a:endParaRPr>
          </a:p>
        </p:txBody>
      </p:sp>
      <p:sp>
        <p:nvSpPr>
          <p:cNvPr id="15" name="TextBox 14"/>
          <p:cNvSpPr txBox="1"/>
          <p:nvPr/>
        </p:nvSpPr>
        <p:spPr>
          <a:xfrm>
            <a:off x="2819400" y="1600200"/>
            <a:ext cx="1119217" cy="523220"/>
          </a:xfrm>
          <a:prstGeom prst="rect">
            <a:avLst/>
          </a:prstGeom>
          <a:noFill/>
        </p:spPr>
        <p:txBody>
          <a:bodyPr wrap="none" rtlCol="0">
            <a:spAutoFit/>
          </a:bodyPr>
          <a:lstStyle/>
          <a:p>
            <a:r>
              <a:rPr lang="en-US" sz="2800" dirty="0" smtClean="0">
                <a:solidFill>
                  <a:srgbClr val="FF0000"/>
                </a:solidFill>
                <a:latin typeface="Times New Roman" pitchFamily="18" charset="0"/>
                <a:cs typeface="Times New Roman" pitchFamily="18" charset="0"/>
              </a:rPr>
              <a:t>Delete</a:t>
            </a:r>
            <a:endParaRPr lang="en-US" sz="2800" dirty="0">
              <a:solidFill>
                <a:srgbClr val="FF0000"/>
              </a:solidFill>
              <a:latin typeface="Times New Roman" pitchFamily="18" charset="0"/>
              <a:cs typeface="Times New Roman" pitchFamily="18" charset="0"/>
            </a:endParaRPr>
          </a:p>
        </p:txBody>
      </p:sp>
      <p:grpSp>
        <p:nvGrpSpPr>
          <p:cNvPr id="16" name="Group 15"/>
          <p:cNvGrpSpPr/>
          <p:nvPr/>
        </p:nvGrpSpPr>
        <p:grpSpPr>
          <a:xfrm>
            <a:off x="228600" y="2264580"/>
            <a:ext cx="8839200" cy="1477328"/>
            <a:chOff x="76200" y="2602441"/>
            <a:chExt cx="8839200" cy="890662"/>
          </a:xfrm>
        </p:grpSpPr>
        <p:sp>
          <p:nvSpPr>
            <p:cNvPr id="17" name="TextBox 16"/>
            <p:cNvSpPr txBox="1"/>
            <p:nvPr/>
          </p:nvSpPr>
          <p:spPr>
            <a:xfrm>
              <a:off x="76200" y="2602441"/>
              <a:ext cx="8839200" cy="315443"/>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 Sao chép và dán một phần văn bản vào vị trí khác</a:t>
              </a:r>
              <a:endParaRPr lang="en-US" sz="2800" b="1" dirty="0">
                <a:latin typeface="Times New Roman" pitchFamily="18" charset="0"/>
                <a:cs typeface="Times New Roman" pitchFamily="18" charset="0"/>
              </a:endParaRPr>
            </a:p>
          </p:txBody>
        </p:sp>
        <p:sp>
          <p:nvSpPr>
            <p:cNvPr id="18" name="TextBox 17"/>
            <p:cNvSpPr txBox="1"/>
            <p:nvPr/>
          </p:nvSpPr>
          <p:spPr>
            <a:xfrm>
              <a:off x="76200" y="2917884"/>
              <a:ext cx="8839200" cy="575219"/>
            </a:xfrm>
            <a:prstGeom prst="rect">
              <a:avLst/>
            </a:prstGeom>
            <a:noFill/>
          </p:spPr>
          <p:txBody>
            <a:bodyPr wrap="square" rtlCol="0">
              <a:spAutoFit/>
            </a:bodyPr>
            <a:lstStyle/>
            <a:p>
              <a:r>
                <a:rPr lang="en-US" sz="2800" dirty="0" smtClean="0"/>
                <a:t>- </a:t>
              </a:r>
              <a:r>
                <a:rPr lang="en-US" sz="2800" dirty="0" smtClean="0">
                  <a:latin typeface="Times New Roman" pitchFamily="18" charset="0"/>
                  <a:cs typeface="Times New Roman" pitchFamily="18" charset="0"/>
                </a:rPr>
                <a:t>Trên thẻ …………… chọn ………….</a:t>
              </a:r>
            </a:p>
            <a:p>
              <a:r>
                <a:rPr lang="en-US" sz="2800" dirty="0" smtClean="0">
                  <a:latin typeface="Times New Roman" pitchFamily="18" charset="0"/>
                  <a:cs typeface="Times New Roman" pitchFamily="18" charset="0"/>
                </a:rPr>
                <a:t>- Đưa con trỏ tới vị trí cần dán phần văn bản rồi chọn Paste</a:t>
              </a:r>
              <a:endParaRPr lang="en-US" sz="2800" dirty="0">
                <a:latin typeface="Times New Roman" pitchFamily="18" charset="0"/>
                <a:cs typeface="Times New Roman" pitchFamily="18" charset="0"/>
              </a:endParaRPr>
            </a:p>
          </p:txBody>
        </p:sp>
      </p:grpSp>
      <p:sp>
        <p:nvSpPr>
          <p:cNvPr id="19" name="TextBox 18"/>
          <p:cNvSpPr txBox="1"/>
          <p:nvPr/>
        </p:nvSpPr>
        <p:spPr>
          <a:xfrm>
            <a:off x="2065640" y="2678594"/>
            <a:ext cx="1101584" cy="523220"/>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Home</a:t>
            </a:r>
            <a:endParaRPr lang="en-US" sz="2800" b="1" dirty="0">
              <a:solidFill>
                <a:srgbClr val="FF0000"/>
              </a:solidFill>
              <a:latin typeface="Times New Roman" pitchFamily="18" charset="0"/>
              <a:cs typeface="Times New Roman" pitchFamily="18" charset="0"/>
            </a:endParaRPr>
          </a:p>
        </p:txBody>
      </p:sp>
      <p:sp>
        <p:nvSpPr>
          <p:cNvPr id="20" name="TextBox 19"/>
          <p:cNvSpPr txBox="1"/>
          <p:nvPr/>
        </p:nvSpPr>
        <p:spPr>
          <a:xfrm>
            <a:off x="4504118" y="2678594"/>
            <a:ext cx="1003801" cy="523220"/>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Copy</a:t>
            </a:r>
            <a:endParaRPr lang="en-US" sz="2800" b="1" dirty="0">
              <a:solidFill>
                <a:srgbClr val="FF0000"/>
              </a:solidFill>
              <a:latin typeface="Times New Roman" pitchFamily="18" charset="0"/>
              <a:cs typeface="Times New Roman" pitchFamily="18" charset="0"/>
            </a:endParaRPr>
          </a:p>
        </p:txBody>
      </p:sp>
      <p:sp>
        <p:nvSpPr>
          <p:cNvPr id="21" name="TextBox 20"/>
          <p:cNvSpPr txBox="1"/>
          <p:nvPr/>
        </p:nvSpPr>
        <p:spPr>
          <a:xfrm>
            <a:off x="152400" y="3985498"/>
            <a:ext cx="5716630" cy="523220"/>
          </a:xfrm>
          <a:prstGeom prst="rect">
            <a:avLst/>
          </a:prstGeom>
          <a:noFill/>
        </p:spPr>
        <p:txBody>
          <a:bodyPr wrap="none" rtlCol="0">
            <a:spAutoFit/>
          </a:bodyPr>
          <a:lstStyle/>
          <a:p>
            <a:r>
              <a:rPr lang="en-US" sz="2800" b="1" dirty="0" smtClean="0">
                <a:latin typeface="Times New Roman" pitchFamily="18" charset="0"/>
                <a:cs typeface="Times New Roman" pitchFamily="18" charset="0"/>
              </a:rPr>
              <a:t>* Di chuyển vị trí một phần văn bản</a:t>
            </a:r>
            <a:endParaRPr lang="en-US" sz="2800" b="1" dirty="0">
              <a:latin typeface="Times New Roman" pitchFamily="18" charset="0"/>
              <a:cs typeface="Times New Roman" pitchFamily="18" charset="0"/>
            </a:endParaRPr>
          </a:p>
        </p:txBody>
      </p:sp>
      <p:sp>
        <p:nvSpPr>
          <p:cNvPr id="22" name="TextBox 21"/>
          <p:cNvSpPr txBox="1"/>
          <p:nvPr/>
        </p:nvSpPr>
        <p:spPr>
          <a:xfrm>
            <a:off x="329573" y="4533620"/>
            <a:ext cx="8825089" cy="1384995"/>
          </a:xfrm>
          <a:prstGeom prst="rect">
            <a:avLst/>
          </a:prstGeom>
          <a:noFill/>
        </p:spPr>
        <p:txBody>
          <a:bodyPr wrap="square" rtlCol="0">
            <a:spAutoFit/>
          </a:bodyPr>
          <a:lstStyle/>
          <a:p>
            <a:r>
              <a:rPr lang="en-US" sz="2800" dirty="0" smtClean="0">
                <a:latin typeface="Times New Roman" pitchFamily="18" charset="0"/>
                <a:cs typeface="Times New Roman" pitchFamily="18" charset="0"/>
              </a:rPr>
              <a:t>- Chọn phần văn bản cần di chuyển.</a:t>
            </a:r>
          </a:p>
          <a:p>
            <a:r>
              <a:rPr lang="en-US" sz="2800" dirty="0" smtClean="0">
                <a:latin typeface="Times New Roman" pitchFamily="18" charset="0"/>
                <a:cs typeface="Times New Roman" pitchFamily="18" charset="0"/>
              </a:rPr>
              <a:t>- ………………….. để di chuyển phần văn bản đã chọn tới vị trí mới.</a:t>
            </a:r>
            <a:endParaRPr lang="en-US" sz="2800" dirty="0" smtClean="0">
              <a:solidFill>
                <a:srgbClr val="FF0000"/>
              </a:solidFill>
              <a:latin typeface="Times New Roman" pitchFamily="18" charset="0"/>
              <a:cs typeface="Times New Roman" pitchFamily="18" charset="0"/>
            </a:endParaRPr>
          </a:p>
        </p:txBody>
      </p:sp>
      <p:sp>
        <p:nvSpPr>
          <p:cNvPr id="23" name="TextBox 22"/>
          <p:cNvSpPr txBox="1"/>
          <p:nvPr/>
        </p:nvSpPr>
        <p:spPr>
          <a:xfrm>
            <a:off x="670010" y="4949785"/>
            <a:ext cx="2340705" cy="523220"/>
          </a:xfrm>
          <a:prstGeom prst="rect">
            <a:avLst/>
          </a:prstGeom>
          <a:noFill/>
        </p:spPr>
        <p:txBody>
          <a:bodyPr wrap="none" rtlCol="0">
            <a:spAutoFit/>
          </a:bodyPr>
          <a:lstStyle/>
          <a:p>
            <a:r>
              <a:rPr lang="en-US" sz="2800" b="1" dirty="0" smtClean="0">
                <a:solidFill>
                  <a:srgbClr val="FF0000"/>
                </a:solidFill>
                <a:latin typeface="Times New Roman" pitchFamily="18" charset="0"/>
                <a:cs typeface="Times New Roman" pitchFamily="18" charset="0"/>
              </a:rPr>
              <a:t>Kéo thả chuột</a:t>
            </a:r>
            <a:endParaRPr lang="en-US" sz="28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2493513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arn(inVertic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barn(inVertical)">
                                      <p:cBhvr>
                                        <p:cTn id="15" dur="500"/>
                                        <p:tgtEl>
                                          <p:spTgt spid="13"/>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barn(inVertical)">
                                      <p:cBhvr>
                                        <p:cTn id="18" dur="500"/>
                                        <p:tgtEl>
                                          <p:spTgt spid="14"/>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barn(inVertical)">
                                      <p:cBhvr>
                                        <p:cTn id="21" dur="5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nodeType="click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blinds(horizontal)">
                                      <p:cBhvr>
                                        <p:cTn id="26" dur="500"/>
                                        <p:tgtEl>
                                          <p:spTgt spid="16"/>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blinds(horizontal)">
                                      <p:cBhvr>
                                        <p:cTn id="31" dur="500"/>
                                        <p:tgtEl>
                                          <p:spTgt spid="19"/>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blinds(horizontal)">
                                      <p:cBhvr>
                                        <p:cTn id="34" dur="500"/>
                                        <p:tgtEl>
                                          <p:spTgt spid="20"/>
                                        </p:tgtEl>
                                      </p:cBhvr>
                                    </p:animEffect>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fade">
                                      <p:cBhvr>
                                        <p:cTn id="39" dur="1000"/>
                                        <p:tgtEl>
                                          <p:spTgt spid="21"/>
                                        </p:tgtEl>
                                      </p:cBhvr>
                                    </p:animEffect>
                                    <p:anim calcmode="lin" valueType="num">
                                      <p:cBhvr>
                                        <p:cTn id="40" dur="1000" fill="hold"/>
                                        <p:tgtEl>
                                          <p:spTgt spid="21"/>
                                        </p:tgtEl>
                                        <p:attrNameLst>
                                          <p:attrName>ppt_x</p:attrName>
                                        </p:attrNameLst>
                                      </p:cBhvr>
                                      <p:tavLst>
                                        <p:tav tm="0">
                                          <p:val>
                                            <p:strVal val="#ppt_x"/>
                                          </p:val>
                                        </p:tav>
                                        <p:tav tm="100000">
                                          <p:val>
                                            <p:strVal val="#ppt_x"/>
                                          </p:val>
                                        </p:tav>
                                      </p:tavLst>
                                    </p:anim>
                                    <p:anim calcmode="lin" valueType="num">
                                      <p:cBhvr>
                                        <p:cTn id="41" dur="1000" fill="hold"/>
                                        <p:tgtEl>
                                          <p:spTgt spid="21"/>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22"/>
                                        </p:tgtEl>
                                        <p:attrNameLst>
                                          <p:attrName>style.visibility</p:attrName>
                                        </p:attrNameLst>
                                      </p:cBhvr>
                                      <p:to>
                                        <p:strVal val="visible"/>
                                      </p:to>
                                    </p:set>
                                    <p:animEffect transition="in" filter="fade">
                                      <p:cBhvr>
                                        <p:cTn id="44" dur="1000"/>
                                        <p:tgtEl>
                                          <p:spTgt spid="22"/>
                                        </p:tgtEl>
                                      </p:cBhvr>
                                    </p:animEffect>
                                    <p:anim calcmode="lin" valueType="num">
                                      <p:cBhvr>
                                        <p:cTn id="45" dur="1000" fill="hold"/>
                                        <p:tgtEl>
                                          <p:spTgt spid="22"/>
                                        </p:tgtEl>
                                        <p:attrNameLst>
                                          <p:attrName>ppt_x</p:attrName>
                                        </p:attrNameLst>
                                      </p:cBhvr>
                                      <p:tavLst>
                                        <p:tav tm="0">
                                          <p:val>
                                            <p:strVal val="#ppt_x"/>
                                          </p:val>
                                        </p:tav>
                                        <p:tav tm="100000">
                                          <p:val>
                                            <p:strVal val="#ppt_x"/>
                                          </p:val>
                                        </p:tav>
                                      </p:tavLst>
                                    </p:anim>
                                    <p:anim calcmode="lin" valueType="num">
                                      <p:cBhvr>
                                        <p:cTn id="46"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 presetClass="entr" presetSubtype="10" fill="hold" grpId="0" nodeType="click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blinds(horizontal)">
                                      <p:cBhvr>
                                        <p:cTn id="5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9" grpId="0"/>
      <p:bldP spid="20" grpId="0"/>
      <p:bldP spid="21" grpId="0"/>
      <p:bldP spid="22" grpId="0"/>
      <p:bldP spid="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smtClean="0">
                <a:latin typeface="Times New Roman" pitchFamily="18" charset="0"/>
                <a:cs typeface="Times New Roman" pitchFamily="18" charset="0"/>
              </a:rPr>
              <a:t>HOẠT ĐỘNG THỰC HÀNH</a:t>
            </a:r>
            <a:endParaRPr lang="en-US" b="1">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507288" cy="4525963"/>
          </a:xfrm>
        </p:spPr>
        <p:txBody>
          <a:bodyPr/>
          <a:lstStyle/>
          <a:p>
            <a:pPr marL="514350" indent="-514350">
              <a:buAutoNum type="arabicPeriod"/>
            </a:pPr>
            <a:r>
              <a:rPr lang="en-US" b="1" smtClean="0">
                <a:latin typeface="Times New Roman" pitchFamily="18" charset="0"/>
                <a:cs typeface="Times New Roman" pitchFamily="18" charset="0"/>
              </a:rPr>
              <a:t>Trao đổi với bạn về điểm khác nhau của hai thao tác sau. Ghi lại kết quả đã trao đổi.</a:t>
            </a:r>
          </a:p>
          <a:p>
            <a:pPr marL="514350" indent="-514350">
              <a:buAutoNum type="alphaLcPeriod"/>
            </a:pPr>
            <a:r>
              <a:rPr lang="en-US" smtClean="0">
                <a:latin typeface="Times New Roman" pitchFamily="18" charset="0"/>
                <a:cs typeface="Times New Roman" pitchFamily="18" charset="0"/>
              </a:rPr>
              <a:t>Sao chép rồi dán một phần văn bản vào vị trí khác.</a:t>
            </a:r>
          </a:p>
          <a:p>
            <a:pPr marL="514350" indent="-514350">
              <a:buAutoNum type="alphaLcPeriod"/>
            </a:pPr>
            <a:r>
              <a:rPr lang="en-US" smtClean="0">
                <a:latin typeface="Times New Roman" pitchFamily="18" charset="0"/>
                <a:cs typeface="Times New Roman" pitchFamily="18" charset="0"/>
              </a:rPr>
              <a:t>Di chuyển một phần văn bản đến vị trí khác.</a:t>
            </a:r>
          </a:p>
          <a:p>
            <a:pPr marL="0" indent="0">
              <a:buNone/>
            </a:pPr>
            <a:r>
              <a:rPr lang="en-US" smtClean="0">
                <a:latin typeface="Times New Roman" pitchFamily="18" charset="0"/>
                <a:cs typeface="Times New Roman" pitchFamily="18" charset="0"/>
              </a:rPr>
              <a:t> </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37891527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27173"/>
            <a:ext cx="8507288" cy="4525963"/>
          </a:xfrm>
        </p:spPr>
        <p:txBody>
          <a:bodyPr>
            <a:noAutofit/>
          </a:bodyPr>
          <a:lstStyle/>
          <a:p>
            <a:pPr marL="0" indent="0">
              <a:buNone/>
            </a:pPr>
            <a:r>
              <a:rPr lang="en-US" b="1" smtClean="0">
                <a:latin typeface="Times New Roman" pitchFamily="18" charset="0"/>
                <a:cs typeface="Times New Roman" pitchFamily="18" charset="0"/>
              </a:rPr>
              <a:t>2. Trao đổi với bạn rồi thực hiện yêu cầu sau:</a:t>
            </a:r>
          </a:p>
          <a:p>
            <a:pPr marL="514350" indent="-514350">
              <a:buAutoNum type="alphaLcPeriod"/>
            </a:pPr>
            <a:r>
              <a:rPr lang="en-US" sz="2800" smtClean="0">
                <a:latin typeface="Times New Roman" pitchFamily="18" charset="0"/>
                <a:cs typeface="Times New Roman" pitchFamily="18" charset="0"/>
              </a:rPr>
              <a:t>Soạn thảo văn bản gồm 4 đoạn sau:</a:t>
            </a:r>
          </a:p>
          <a:p>
            <a:pPr marL="0" indent="0">
              <a:buNone/>
            </a:pPr>
            <a:r>
              <a:rPr lang="vi-VN" sz="2800" smtClean="0">
                <a:latin typeface="Times New Roman" pitchFamily="18" charset="0"/>
                <a:cs typeface="Times New Roman" pitchFamily="18" charset="0"/>
              </a:rPr>
              <a:t>Trong mùa xuân, trục tự quay của Trái Đất nghiêng tăng dần về phía Mặt Trời, các giờ được chiếu sáng tăng dần lên để bằng hoặc lớn hơn 12 giờ mỗi ngày và tăng rất nhanh ở các vĩ độ lớn.</a:t>
            </a:r>
          </a:p>
          <a:p>
            <a:pPr marL="0" indent="0">
              <a:buNone/>
            </a:pPr>
            <a:r>
              <a:rPr lang="vi-VN" sz="2800" smtClean="0">
                <a:latin typeface="Times New Roman" pitchFamily="18" charset="0"/>
                <a:cs typeface="Times New Roman" pitchFamily="18" charset="0"/>
              </a:rPr>
              <a:t>  Mùa thu là mùa mà thời gian ban ngày ngắn dần lại và lạnh hơn (đặc biệt rõ nét là ở các vĩ độ lớn).</a:t>
            </a:r>
          </a:p>
          <a:p>
            <a:pPr marL="0" indent="0">
              <a:buNone/>
            </a:pPr>
            <a:r>
              <a:rPr lang="vi-VN" sz="2800" smtClean="0">
                <a:latin typeface="Times New Roman" pitchFamily="18" charset="0"/>
                <a:cs typeface="Times New Roman" pitchFamily="18" charset="0"/>
              </a:rPr>
              <a:t>Mùa đông là mùa có ngày ngắn nhất và nhiệt đọ thấp nhất. Ở những vùng xa xích đạo, mùa đông thường được biết đến bởi hiện tượng tuyết rơi.</a:t>
            </a:r>
          </a:p>
          <a:p>
            <a:pPr marL="0" indent="0">
              <a:buNone/>
            </a:pPr>
            <a:r>
              <a:rPr lang="vi-VN" sz="2800" smtClean="0">
                <a:latin typeface="Times New Roman" pitchFamily="18" charset="0"/>
                <a:cs typeface="Times New Roman" pitchFamily="18" charset="0"/>
              </a:rPr>
              <a:t>   Mùa hạ (mùa hè) là mùa có nhiệt độ cao và nóng nhất, thời điểm diễn ra vào khoảng giữa mùa xuân và mùa thu.</a:t>
            </a:r>
          </a:p>
          <a:p>
            <a:pPr marL="0" indent="0" algn="r">
              <a:buNone/>
            </a:pPr>
            <a:r>
              <a:rPr lang="vi-VN" sz="2800" i="1" smtClean="0">
                <a:latin typeface="Times New Roman" pitchFamily="18" charset="0"/>
                <a:cs typeface="Times New Roman" pitchFamily="18" charset="0"/>
              </a:rPr>
              <a:t>(Nguồn Internet)</a:t>
            </a:r>
          </a:p>
          <a:p>
            <a:pPr marL="0" indent="0">
              <a:buNone/>
            </a:pPr>
            <a:endParaRPr lang="en-US" sz="2800" smtClean="0">
              <a:latin typeface="Times New Roman" pitchFamily="18" charset="0"/>
              <a:cs typeface="Times New Roman" pitchFamily="18" charset="0"/>
            </a:endParaRPr>
          </a:p>
          <a:p>
            <a:pPr marL="0" indent="0">
              <a:buNone/>
            </a:pPr>
            <a:r>
              <a:rPr lang="en-US" sz="2800" smtClean="0">
                <a:latin typeface="Times New Roman" pitchFamily="18" charset="0"/>
                <a:cs typeface="Times New Roman" pitchFamily="18" charset="0"/>
              </a:rPr>
              <a:t> </a:t>
            </a:r>
            <a:endParaRPr lang="en-US" sz="2800">
              <a:latin typeface="Times New Roman" pitchFamily="18" charset="0"/>
              <a:cs typeface="Times New Roman" pitchFamily="18" charset="0"/>
            </a:endParaRPr>
          </a:p>
        </p:txBody>
      </p:sp>
    </p:spTree>
    <p:extLst>
      <p:ext uri="{BB962C8B-B14F-4D97-AF65-F5344CB8AC3E}">
        <p14:creationId xmlns:p14="http://schemas.microsoft.com/office/powerpoint/2010/main" val="21617867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51520" y="188640"/>
            <a:ext cx="8892480" cy="5250283"/>
          </a:xfrm>
          <a:prstGeom prst="rect">
            <a:avLst/>
          </a:prstGeom>
        </p:spPr>
        <p:txBody>
          <a:bodyPr wrap="square">
            <a:spAutoFit/>
          </a:bodyPr>
          <a:lstStyle/>
          <a:p>
            <a:pPr>
              <a:lnSpc>
                <a:spcPct val="150000"/>
              </a:lnSpc>
            </a:pPr>
            <a:r>
              <a:rPr lang="vi-VN" sz="3800">
                <a:latin typeface="+mj-lt"/>
              </a:rPr>
              <a:t>b) Sắp xếp vị trí các đoạn văn theo thứ tự mùa Xuân, mùa Hạ, mùa Thu và mùa Đông.</a:t>
            </a:r>
          </a:p>
          <a:p>
            <a:pPr>
              <a:lnSpc>
                <a:spcPct val="150000"/>
              </a:lnSpc>
            </a:pPr>
            <a:r>
              <a:rPr lang="vi-VN" sz="3800">
                <a:latin typeface="+mj-lt"/>
              </a:rPr>
              <a:t>c) Tìm tranh ảnh minh họa các mùa, chèn vào các đoạn văn tương ứng.</a:t>
            </a:r>
          </a:p>
          <a:p>
            <a:pPr>
              <a:lnSpc>
                <a:spcPct val="150000"/>
              </a:lnSpc>
            </a:pPr>
            <a:r>
              <a:rPr lang="vi-VN" sz="3800">
                <a:latin typeface="+mj-lt"/>
              </a:rPr>
              <a:t>d) Đặt </a:t>
            </a:r>
            <a:r>
              <a:rPr lang="vi-VN" sz="3800" smtClean="0">
                <a:latin typeface="+mj-lt"/>
              </a:rPr>
              <a:t>tên </a:t>
            </a:r>
            <a:r>
              <a:rPr lang="vi-VN" sz="3800">
                <a:latin typeface="+mj-lt"/>
              </a:rPr>
              <a:t>văn bản cho phù hợp rồi lưu vào thư mục của em trên máy tính.</a:t>
            </a:r>
          </a:p>
        </p:txBody>
      </p:sp>
    </p:spTree>
    <p:extLst>
      <p:ext uri="{BB962C8B-B14F-4D97-AF65-F5344CB8AC3E}">
        <p14:creationId xmlns:p14="http://schemas.microsoft.com/office/powerpoint/2010/main" val="22586715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536" y="116632"/>
            <a:ext cx="8568952" cy="1692771"/>
          </a:xfrm>
          <a:prstGeom prst="rect">
            <a:avLst/>
          </a:prstGeom>
        </p:spPr>
        <p:txBody>
          <a:bodyPr wrap="square">
            <a:spAutoFit/>
          </a:bodyPr>
          <a:lstStyle/>
          <a:p>
            <a:pPr algn="ctr"/>
            <a:r>
              <a:rPr lang="vi-VN" sz="4000" b="1" smtClean="0">
                <a:latin typeface="+mj-lt"/>
              </a:rPr>
              <a:t>Hoạt </a:t>
            </a:r>
            <a:r>
              <a:rPr lang="vi-VN" sz="4000" b="1">
                <a:latin typeface="+mj-lt"/>
              </a:rPr>
              <a:t>động ứng dụng, mở rộng.</a:t>
            </a:r>
          </a:p>
          <a:p>
            <a:r>
              <a:rPr lang="vi-VN" sz="3200">
                <a:latin typeface="+mj-lt"/>
              </a:rPr>
              <a:t>1. Trao đổi với bạn, tạo một bảng có 3 dòng, 3 cột. Sao chép bảng đã tạo để được bảng mới theo mẫu</a:t>
            </a:r>
            <a:r>
              <a:rPr lang="vi-VN" sz="3200" smtClean="0">
                <a:latin typeface="+mj-lt"/>
              </a:rPr>
              <a:t>.</a:t>
            </a:r>
            <a:endParaRPr lang="vi-VN" sz="3200">
              <a:latin typeface="+mj-lt"/>
            </a:endParaRPr>
          </a:p>
        </p:txBody>
      </p:sp>
      <p:graphicFrame>
        <p:nvGraphicFramePr>
          <p:cNvPr id="5" name="Table 4"/>
          <p:cNvGraphicFramePr>
            <a:graphicFrameLocks noGrp="1"/>
          </p:cNvGraphicFramePr>
          <p:nvPr>
            <p:extLst>
              <p:ext uri="{D42A27DB-BD31-4B8C-83A1-F6EECF244321}">
                <p14:modId xmlns:p14="http://schemas.microsoft.com/office/powerpoint/2010/main" val="3321897750"/>
              </p:ext>
            </p:extLst>
          </p:nvPr>
        </p:nvGraphicFramePr>
        <p:xfrm>
          <a:off x="683568" y="2345432"/>
          <a:ext cx="3680391" cy="1371600"/>
        </p:xfrm>
        <a:graphic>
          <a:graphicData uri="http://schemas.openxmlformats.org/drawingml/2006/table">
            <a:tbl>
              <a:tblPr firstRow="1" bandRow="1">
                <a:tableStyleId>{5C22544A-7EE6-4342-B048-85BDC9FD1C3A}</a:tableStyleId>
              </a:tblPr>
              <a:tblGrid>
                <a:gridCol w="1226797"/>
                <a:gridCol w="1226797"/>
                <a:gridCol w="1226797"/>
              </a:tblGrid>
              <a:tr h="370840">
                <a:tc>
                  <a:txBody>
                    <a:bodyPr/>
                    <a:lstStyle/>
                    <a:p>
                      <a:pPr algn="ctr"/>
                      <a:r>
                        <a:rPr lang="en-US" sz="2400" smtClean="0">
                          <a:solidFill>
                            <a:schemeClr val="tx1"/>
                          </a:solidFill>
                        </a:rPr>
                        <a:t>1</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smtClean="0">
                          <a:solidFill>
                            <a:schemeClr val="tx1"/>
                          </a:solidFill>
                        </a:rPr>
                        <a:t>2</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smtClean="0">
                          <a:solidFill>
                            <a:schemeClr val="tx1"/>
                          </a:solidFill>
                        </a:rPr>
                        <a:t>3</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sz="2400" smtClean="0">
                          <a:solidFill>
                            <a:schemeClr val="tx1"/>
                          </a:solidFill>
                        </a:rPr>
                        <a:t>2</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sz="2400" smtClean="0">
                          <a:solidFill>
                            <a:schemeClr val="tx1"/>
                          </a:solidFill>
                        </a:rPr>
                        <a:t>3</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082225861"/>
              </p:ext>
            </p:extLst>
          </p:nvPr>
        </p:nvGraphicFramePr>
        <p:xfrm>
          <a:off x="683568" y="4073624"/>
          <a:ext cx="3680391" cy="1371600"/>
        </p:xfrm>
        <a:graphic>
          <a:graphicData uri="http://schemas.openxmlformats.org/drawingml/2006/table">
            <a:tbl>
              <a:tblPr firstRow="1" bandRow="1">
                <a:tableStyleId>{5C22544A-7EE6-4342-B048-85BDC9FD1C3A}</a:tableStyleId>
              </a:tblPr>
              <a:tblGrid>
                <a:gridCol w="1226797"/>
                <a:gridCol w="1226797"/>
                <a:gridCol w="1226797"/>
              </a:tblGrid>
              <a:tr h="370840">
                <a:tc>
                  <a:txBody>
                    <a:bodyPr/>
                    <a:lstStyle/>
                    <a:p>
                      <a:pPr algn="ctr"/>
                      <a:r>
                        <a:rPr lang="en-US" sz="2400" smtClean="0">
                          <a:solidFill>
                            <a:schemeClr val="tx1"/>
                          </a:solidFill>
                        </a:rPr>
                        <a:t>1</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smtClean="0">
                          <a:solidFill>
                            <a:schemeClr val="tx1"/>
                          </a:solidFill>
                        </a:rPr>
                        <a:t>2</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400" smtClean="0">
                          <a:solidFill>
                            <a:schemeClr val="tx1"/>
                          </a:solidFill>
                        </a:rPr>
                        <a:t>3</a:t>
                      </a:r>
                      <a:endParaRPr lang="en-US" sz="240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sz="2400" smtClean="0"/>
                        <a:t>2</a:t>
                      </a: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pPr algn="ctr"/>
                      <a:r>
                        <a:rPr lang="en-US" sz="2400" smtClean="0"/>
                        <a:t>3</a:t>
                      </a: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4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8" name="Rectangle 7"/>
          <p:cNvSpPr/>
          <p:nvPr/>
        </p:nvSpPr>
        <p:spPr>
          <a:xfrm>
            <a:off x="4680012" y="2060848"/>
            <a:ext cx="4463988" cy="3662541"/>
          </a:xfrm>
          <a:prstGeom prst="rect">
            <a:avLst/>
          </a:prstGeom>
        </p:spPr>
        <p:txBody>
          <a:bodyPr wrap="square">
            <a:spAutoFit/>
          </a:bodyPr>
          <a:lstStyle/>
          <a:p>
            <a:pPr algn="ctr"/>
            <a:r>
              <a:rPr lang="en-US" sz="4000" b="1" smtClean="0">
                <a:latin typeface="Times New Roman" pitchFamily="18" charset="0"/>
                <a:cs typeface="Times New Roman" pitchFamily="18" charset="0"/>
              </a:rPr>
              <a:t>Gợi ý:</a:t>
            </a:r>
            <a:endParaRPr lang="vi-VN" sz="4000" b="1">
              <a:latin typeface="Times New Roman" pitchFamily="18" charset="0"/>
              <a:cs typeface="Times New Roman" pitchFamily="18" charset="0"/>
            </a:endParaRPr>
          </a:p>
          <a:p>
            <a:r>
              <a:rPr lang="vi-VN" sz="3200">
                <a:latin typeface="+mj-lt"/>
              </a:rPr>
              <a:t>- Tạo bảng có 3 dòng và 3 cột. Điền số vào các ô trong </a:t>
            </a:r>
            <a:r>
              <a:rPr lang="vi-VN" sz="3200" smtClean="0">
                <a:latin typeface="+mj-lt"/>
              </a:rPr>
              <a:t>bảng</a:t>
            </a:r>
            <a:endParaRPr lang="vi-VN" sz="3200">
              <a:latin typeface="+mj-lt"/>
            </a:endParaRPr>
          </a:p>
          <a:p>
            <a:r>
              <a:rPr lang="vi-VN" sz="3200">
                <a:latin typeface="+mj-lt"/>
              </a:rPr>
              <a:t>- Chọn và sao chép bảng.</a:t>
            </a:r>
          </a:p>
          <a:p>
            <a:r>
              <a:rPr lang="vi-VN" sz="3200">
                <a:latin typeface="+mj-lt"/>
              </a:rPr>
              <a:t>- Thực hiện thao tác dán bảng vào vị trí mới.</a:t>
            </a:r>
          </a:p>
        </p:txBody>
      </p:sp>
    </p:spTree>
    <p:extLst>
      <p:ext uri="{BB962C8B-B14F-4D97-AF65-F5344CB8AC3E}">
        <p14:creationId xmlns:p14="http://schemas.microsoft.com/office/powerpoint/2010/main" val="1228488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6"/>
          <p:cNvSpPr txBox="1">
            <a:spLocks noChangeArrowheads="1"/>
          </p:cNvSpPr>
          <p:nvPr/>
        </p:nvSpPr>
        <p:spPr bwMode="auto">
          <a:xfrm>
            <a:off x="2199132" y="620688"/>
            <a:ext cx="4572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algn="ctr"/>
            <a:r>
              <a:rPr lang="en-US" sz="3600"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rPr>
              <a:t>KHỞI ĐỘNG</a:t>
            </a:r>
            <a:endParaRPr lang="en-US" sz="36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5" name="Text Box 19"/>
          <p:cNvSpPr txBox="1">
            <a:spLocks noChangeArrowheads="1"/>
          </p:cNvSpPr>
          <p:nvPr/>
        </p:nvSpPr>
        <p:spPr bwMode="auto">
          <a:xfrm>
            <a:off x="838200" y="2012594"/>
            <a:ext cx="7620000" cy="160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eaLnBrk="1" hangingPunct="1">
              <a:spcBef>
                <a:spcPct val="50000"/>
              </a:spcBef>
              <a:defRPr/>
            </a:pPr>
            <a:r>
              <a:rPr lang="en-US" sz="2800" b="1" dirty="0" err="1" smtClean="0">
                <a:latin typeface="Times New Roman" pitchFamily="18" charset="0"/>
                <a:cs typeface="Times New Roman" pitchFamily="18" charset="0"/>
              </a:rPr>
              <a:t>Câu</a:t>
            </a:r>
            <a:r>
              <a:rPr lang="en-US" sz="2800" b="1" dirty="0" smtClean="0">
                <a:latin typeface="Times New Roman" pitchFamily="18" charset="0"/>
                <a:cs typeface="Times New Roman" pitchFamily="18" charset="0"/>
              </a:rPr>
              <a:t> 1: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Để</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chèn</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bảng</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trong</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trang</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soạn</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thảo</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em</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thực</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hiện</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thao</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tác</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nào</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sau</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r>
              <a:rPr lang="en-US" sz="2800" dirty="0" err="1" smtClean="0">
                <a:effectLst>
                  <a:outerShdw blurRad="38100" dist="38100" dir="2700000" algn="tl">
                    <a:srgbClr val="C0C0C0"/>
                  </a:outerShdw>
                </a:effectLst>
                <a:latin typeface="Times New Roman" pitchFamily="18" charset="0"/>
                <a:ea typeface="HP001 5H" pitchFamily="34" charset="-127"/>
                <a:cs typeface="Times New Roman" pitchFamily="18" charset="0"/>
              </a:rPr>
              <a:t>đây</a:t>
            </a:r>
            <a:r>
              <a:rPr lang="en-US" sz="2800" dirty="0" smtClean="0">
                <a:effectLst>
                  <a:outerShdw blurRad="38100" dist="38100" dir="2700000" algn="tl">
                    <a:srgbClr val="C0C0C0"/>
                  </a:outerShdw>
                </a:effectLst>
                <a:latin typeface="Times New Roman" pitchFamily="18" charset="0"/>
                <a:ea typeface="HP001 5H" pitchFamily="34" charset="-127"/>
                <a:cs typeface="Times New Roman" pitchFamily="18" charset="0"/>
              </a:rPr>
              <a:t> ?</a:t>
            </a:r>
          </a:p>
          <a:p>
            <a:pPr eaLnBrk="1" hangingPunct="1">
              <a:spcBef>
                <a:spcPct val="50000"/>
              </a:spcBef>
              <a:defRPr/>
            </a:pPr>
            <a:endParaRPr lang="en-US" sz="2800" b="1" dirty="0" smtClean="0">
              <a:latin typeface="Times New Roman" pitchFamily="18" charset="0"/>
              <a:cs typeface="Times New Roman" pitchFamily="18" charset="0"/>
            </a:endParaRPr>
          </a:p>
        </p:txBody>
      </p:sp>
      <p:sp>
        <p:nvSpPr>
          <p:cNvPr id="6" name="Text Box 9"/>
          <p:cNvSpPr txBox="1">
            <a:spLocks noChangeArrowheads="1"/>
          </p:cNvSpPr>
          <p:nvPr/>
        </p:nvSpPr>
        <p:spPr bwMode="auto">
          <a:xfrm>
            <a:off x="1981200" y="3155594"/>
            <a:ext cx="439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eaLnBrk="1" hangingPunct="1">
              <a:spcBef>
                <a:spcPct val="50000"/>
              </a:spcBef>
            </a:pPr>
            <a:r>
              <a:rPr lang="en-US" sz="2400" dirty="0">
                <a:latin typeface="Times New Roman" pitchFamily="18" charset="0"/>
                <a:cs typeface="Times New Roman" pitchFamily="18" charset="0"/>
              </a:rPr>
              <a:t>A. </a:t>
            </a:r>
            <a:r>
              <a:rPr lang="en-US" sz="2400" dirty="0" err="1" smtClean="0">
                <a:latin typeface="Times New Roman" pitchFamily="18" charset="0"/>
                <a:cs typeface="Times New Roman" pitchFamily="18" charset="0"/>
              </a:rPr>
              <a:t>Trong</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thẻ</a:t>
            </a:r>
            <a:r>
              <a:rPr lang="en-US" sz="2400" dirty="0" smtClean="0">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Insert</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chọn</a:t>
            </a:r>
            <a:r>
              <a:rPr lang="en-US" sz="2400" dirty="0" smtClean="0">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Picture.</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7" name="Text Box 10"/>
          <p:cNvSpPr txBox="1">
            <a:spLocks noChangeArrowheads="1"/>
          </p:cNvSpPr>
          <p:nvPr/>
        </p:nvSpPr>
        <p:spPr bwMode="auto">
          <a:xfrm>
            <a:off x="1981200" y="3841394"/>
            <a:ext cx="4391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eaLnBrk="1" hangingPunct="1">
              <a:spcBef>
                <a:spcPct val="50000"/>
              </a:spcBef>
            </a:pPr>
            <a:r>
              <a:rPr lang="en-US" sz="2400" dirty="0">
                <a:latin typeface="Times New Roman" pitchFamily="18" charset="0"/>
                <a:cs typeface="Times New Roman" pitchFamily="18" charset="0"/>
              </a:rPr>
              <a:t>B.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thẻ</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Insert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chọn</a:t>
            </a:r>
            <a:r>
              <a:rPr lang="en-US" sz="2400" dirty="0">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Table.</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8" name="Text Box 11"/>
          <p:cNvSpPr txBox="1">
            <a:spLocks noChangeArrowheads="1"/>
          </p:cNvSpPr>
          <p:nvPr/>
        </p:nvSpPr>
        <p:spPr bwMode="auto">
          <a:xfrm>
            <a:off x="1981200" y="4450994"/>
            <a:ext cx="424698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eaLnBrk="1" hangingPunct="1">
              <a:spcBef>
                <a:spcPct val="50000"/>
              </a:spcBef>
            </a:pPr>
            <a:r>
              <a:rPr lang="en-US" sz="2400" dirty="0">
                <a:latin typeface="Times New Roman" pitchFamily="18" charset="0"/>
                <a:cs typeface="Times New Roman" pitchFamily="18" charset="0"/>
              </a:rPr>
              <a:t>C. </a:t>
            </a:r>
            <a:r>
              <a:rPr lang="en-US" sz="2400" dirty="0" err="1">
                <a:latin typeface="Times New Roman" pitchFamily="18" charset="0"/>
                <a:cs typeface="Times New Roman" pitchFamily="18" charset="0"/>
              </a:rPr>
              <a:t>Trong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thẻ</a:t>
            </a:r>
            <a:r>
              <a:rPr lang="en-US" sz="2400" dirty="0">
                <a:latin typeface="Times New Roman" pitchFamily="18" charset="0"/>
                <a:cs typeface="Times New Roman" pitchFamily="18" charset="0"/>
              </a:rPr>
              <a:t> </a:t>
            </a:r>
            <a:r>
              <a:rPr lang="en-US" sz="2400" dirty="0">
                <a:solidFill>
                  <a:srgbClr val="FF0000"/>
                </a:solidFill>
                <a:latin typeface="Times New Roman" pitchFamily="18" charset="0"/>
                <a:cs typeface="Times New Roman" pitchFamily="18" charset="0"/>
              </a:rPr>
              <a:t>Insert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chọn</a:t>
            </a:r>
            <a:r>
              <a:rPr lang="en-US" sz="2400" dirty="0">
                <a:latin typeface="Times New Roman" pitchFamily="18" charset="0"/>
                <a:cs typeface="Times New Roman" pitchFamily="18" charset="0"/>
              </a:rPr>
              <a:t> </a:t>
            </a:r>
            <a:r>
              <a:rPr lang="en-US" sz="2400" dirty="0" smtClean="0">
                <a:solidFill>
                  <a:srgbClr val="FF0000"/>
                </a:solidFill>
                <a:latin typeface="Times New Roman" pitchFamily="18" charset="0"/>
                <a:cs typeface="Times New Roman" pitchFamily="18" charset="0"/>
              </a:rPr>
              <a:t>Shapes.</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
        <p:nvSpPr>
          <p:cNvPr id="9" name="TextBox 1"/>
          <p:cNvSpPr txBox="1">
            <a:spLocks noChangeArrowheads="1"/>
          </p:cNvSpPr>
          <p:nvPr/>
        </p:nvSpPr>
        <p:spPr bwMode="auto">
          <a:xfrm>
            <a:off x="2667000" y="3155594"/>
            <a:ext cx="1219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UNI Chu truyen thong" pitchFamily="66" charset="0"/>
              </a:defRPr>
            </a:lvl1pPr>
            <a:lvl2pPr marL="742950" indent="-285750" eaLnBrk="0" hangingPunct="0">
              <a:defRPr>
                <a:solidFill>
                  <a:schemeClr val="tx1"/>
                </a:solidFill>
                <a:latin typeface="UNI Chu truyen thong" pitchFamily="66" charset="0"/>
              </a:defRPr>
            </a:lvl2pPr>
            <a:lvl3pPr marL="1143000" indent="-228600" eaLnBrk="0" hangingPunct="0">
              <a:defRPr>
                <a:solidFill>
                  <a:schemeClr val="tx1"/>
                </a:solidFill>
                <a:latin typeface="UNI Chu truyen thong" pitchFamily="66" charset="0"/>
              </a:defRPr>
            </a:lvl3pPr>
            <a:lvl4pPr marL="1600200" indent="-228600" eaLnBrk="0" hangingPunct="0">
              <a:defRPr>
                <a:solidFill>
                  <a:schemeClr val="tx1"/>
                </a:solidFill>
                <a:latin typeface="UNI Chu truyen thong" pitchFamily="66" charset="0"/>
              </a:defRPr>
            </a:lvl4pPr>
            <a:lvl5pPr marL="2057400" indent="-228600" eaLnBrk="0" hangingPunct="0">
              <a:defRPr>
                <a:solidFill>
                  <a:schemeClr val="tx1"/>
                </a:solidFill>
                <a:latin typeface="UNI Chu truyen thong" pitchFamily="66" charset="0"/>
              </a:defRPr>
            </a:lvl5pPr>
            <a:lvl6pPr marL="2514600" indent="-228600" eaLnBrk="0" fontAlgn="base" hangingPunct="0">
              <a:spcBef>
                <a:spcPct val="0"/>
              </a:spcBef>
              <a:spcAft>
                <a:spcPct val="0"/>
              </a:spcAft>
              <a:defRPr>
                <a:solidFill>
                  <a:schemeClr val="tx1"/>
                </a:solidFill>
                <a:latin typeface="UNI Chu truyen thong" pitchFamily="66" charset="0"/>
              </a:defRPr>
            </a:lvl6pPr>
            <a:lvl7pPr marL="2971800" indent="-228600" eaLnBrk="0" fontAlgn="base" hangingPunct="0">
              <a:spcBef>
                <a:spcPct val="0"/>
              </a:spcBef>
              <a:spcAft>
                <a:spcPct val="0"/>
              </a:spcAft>
              <a:defRPr>
                <a:solidFill>
                  <a:schemeClr val="tx1"/>
                </a:solidFill>
                <a:latin typeface="UNI Chu truyen thong" pitchFamily="66" charset="0"/>
              </a:defRPr>
            </a:lvl7pPr>
            <a:lvl8pPr marL="3429000" indent="-228600" eaLnBrk="0" fontAlgn="base" hangingPunct="0">
              <a:spcBef>
                <a:spcPct val="0"/>
              </a:spcBef>
              <a:spcAft>
                <a:spcPct val="0"/>
              </a:spcAft>
              <a:defRPr>
                <a:solidFill>
                  <a:schemeClr val="tx1"/>
                </a:solidFill>
                <a:latin typeface="UNI Chu truyen thong" pitchFamily="66" charset="0"/>
              </a:defRPr>
            </a:lvl8pPr>
            <a:lvl9pPr marL="3886200" indent="-228600" eaLnBrk="0" fontAlgn="base" hangingPunct="0">
              <a:spcBef>
                <a:spcPct val="0"/>
              </a:spcBef>
              <a:spcAft>
                <a:spcPct val="0"/>
              </a:spcAft>
              <a:defRPr>
                <a:solidFill>
                  <a:schemeClr val="tx1"/>
                </a:solidFill>
                <a:latin typeface="UNI Chu truyen thong" pitchFamily="66" charset="0"/>
              </a:defRPr>
            </a:lvl9pPr>
          </a:lstStyle>
          <a:p>
            <a:pPr eaLnBrk="1" hangingPunct="1"/>
            <a:endParaRPr lang="en-US"/>
          </a:p>
        </p:txBody>
      </p:sp>
      <p:sp>
        <p:nvSpPr>
          <p:cNvPr id="10" name="Oval 12"/>
          <p:cNvSpPr>
            <a:spLocks noChangeArrowheads="1"/>
          </p:cNvSpPr>
          <p:nvPr/>
        </p:nvSpPr>
        <p:spPr bwMode="auto">
          <a:xfrm>
            <a:off x="1962150" y="3841394"/>
            <a:ext cx="476250" cy="457200"/>
          </a:xfrm>
          <a:prstGeom prst="ellipse">
            <a:avLst/>
          </a:prstGeom>
          <a:noFill/>
          <a:ln w="38100" cmpd="dbl">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vi-VN"/>
          </a:p>
        </p:txBody>
      </p:sp>
    </p:spTree>
    <p:extLst>
      <p:ext uri="{BB962C8B-B14F-4D97-AF65-F5344CB8AC3E}">
        <p14:creationId xmlns:p14="http://schemas.microsoft.com/office/powerpoint/2010/main" val="2868759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18" presetClass="entr" presetSubtype="12"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strips(downLeft)">
                                      <p:cBhvr>
                                        <p:cTn id="10" dur="500"/>
                                        <p:tgtEl>
                                          <p:spTgt spid="6"/>
                                        </p:tgtEl>
                                      </p:cBhvr>
                                    </p:animEffect>
                                  </p:childTnLst>
                                </p:cTn>
                              </p:par>
                              <p:par>
                                <p:cTn id="11" presetID="18" presetClass="entr" presetSubtype="12"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strips(downLeft)">
                                      <p:cBhvr>
                                        <p:cTn id="13" dur="500"/>
                                        <p:tgtEl>
                                          <p:spTgt spid="7"/>
                                        </p:tgtEl>
                                      </p:cBhvr>
                                    </p:animEffect>
                                  </p:childTnLst>
                                </p:cTn>
                              </p:par>
                              <p:par>
                                <p:cTn id="14" presetID="18" presetClass="entr" presetSubtype="12"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strips(downLeft)">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18" presetClass="entr" presetSubtype="12"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animEffect transition="in" filter="strips(downLeft)">
                                      <p:cBhvr>
                                        <p:cTn id="2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546067"/>
            <a:ext cx="8513618" cy="2362200"/>
          </a:xfrm>
        </p:spPr>
        <p:txBody>
          <a:bodyPr>
            <a:normAutofit/>
          </a:bodyPr>
          <a:lstStyle/>
          <a:p>
            <a:pPr algn="ctr"/>
            <a:r>
              <a:rPr lang="en-US" sz="4800" b="1" dirty="0" smtClean="0">
                <a:solidFill>
                  <a:schemeClr val="tx2"/>
                </a:solidFill>
                <a:effectLst>
                  <a:reflection blurRad="6350" stA="55000" endA="300" endPos="45500" dir="5400000" sy="-100000" algn="bl" rotWithShape="0"/>
                </a:effectLst>
                <a:latin typeface="Times New Roman" pitchFamily="18" charset="0"/>
                <a:cs typeface="Times New Roman" pitchFamily="18" charset="0"/>
              </a:rPr>
              <a:t>BÀI 5:</a:t>
            </a:r>
            <a:br>
              <a:rPr lang="en-US" sz="4800" b="1" dirty="0" smtClean="0">
                <a:solidFill>
                  <a:schemeClr val="tx2"/>
                </a:solidFill>
                <a:effectLst>
                  <a:reflection blurRad="6350" stA="55000" endA="300" endPos="45500" dir="5400000" sy="-100000" algn="bl" rotWithShape="0"/>
                </a:effectLst>
                <a:latin typeface="Times New Roman" pitchFamily="18" charset="0"/>
                <a:cs typeface="Times New Roman" pitchFamily="18" charset="0"/>
              </a:rPr>
            </a:br>
            <a:r>
              <a:rPr lang="en-US" sz="4800" b="1" dirty="0" smtClean="0">
                <a:solidFill>
                  <a:schemeClr val="tx2"/>
                </a:solidFill>
                <a:effectLst>
                  <a:reflection blurRad="6350" stA="55000" endA="300" endPos="45500" dir="5400000" sy="-100000" algn="bl" rotWithShape="0"/>
                </a:effectLst>
                <a:latin typeface="Times New Roman" pitchFamily="18" charset="0"/>
                <a:cs typeface="Times New Roman" pitchFamily="18" charset="0"/>
              </a:rPr>
              <a:t>XỬ LÍ MỘT PHẦN VĂN BẢN, HÌNH VÀ TRANH ẢNH</a:t>
            </a:r>
            <a:endParaRPr lang="en-US" sz="4800" b="1" dirty="0">
              <a:solidFill>
                <a:schemeClr val="tx2"/>
              </a:solidFill>
              <a:effectLst>
                <a:reflection blurRad="6350" stA="55000" endA="300" endPos="45500" dir="5400000" sy="-100000" algn="bl" rotWithShape="0"/>
              </a:effectLst>
              <a:latin typeface="Times New Roman" pitchFamily="18" charset="0"/>
              <a:cs typeface="Times New Roman" pitchFamily="18" charset="0"/>
            </a:endParaRPr>
          </a:p>
        </p:txBody>
      </p:sp>
      <p:graphicFrame>
        <p:nvGraphicFramePr>
          <p:cNvPr id="7" name="Diagram 6"/>
          <p:cNvGraphicFramePr/>
          <p:nvPr>
            <p:extLst>
              <p:ext uri="{D42A27DB-BD31-4B8C-83A1-F6EECF244321}">
                <p14:modId xmlns:p14="http://schemas.microsoft.com/office/powerpoint/2010/main" val="4222218666"/>
              </p:ext>
            </p:extLst>
          </p:nvPr>
        </p:nvGraphicFramePr>
        <p:xfrm>
          <a:off x="1" y="3193976"/>
          <a:ext cx="9220200" cy="36893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 Box 26" descr="White marble"/>
          <p:cNvSpPr txBox="1">
            <a:spLocks noChangeArrowheads="1"/>
          </p:cNvSpPr>
          <p:nvPr/>
        </p:nvSpPr>
        <p:spPr bwMode="gray">
          <a:xfrm>
            <a:off x="2461572" y="3356992"/>
            <a:ext cx="4630707" cy="584775"/>
          </a:xfrm>
          <a:prstGeom prst="rect">
            <a:avLst/>
          </a:prstGeom>
          <a:noFill/>
          <a:ln w="9525">
            <a:noFill/>
            <a:miter lim="800000"/>
            <a:headEnd/>
            <a:tailEnd/>
          </a:ln>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3200" b="1" u="sng" dirty="0">
                <a:solidFill>
                  <a:srgbClr val="0033CC"/>
                </a:solidFill>
              </a:rPr>
              <a:t>MỤC TIÊU BÀI HỌC</a:t>
            </a:r>
          </a:p>
        </p:txBody>
      </p:sp>
    </p:spTree>
    <p:extLst>
      <p:ext uri="{BB962C8B-B14F-4D97-AF65-F5344CB8AC3E}">
        <p14:creationId xmlns:p14="http://schemas.microsoft.com/office/powerpoint/2010/main" val="4222422837"/>
      </p:ext>
    </p:extLst>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par>
                          <p:cTn id="15" fill="hold">
                            <p:stCondLst>
                              <p:cond delay="500"/>
                            </p:stCondLst>
                            <p:childTnLst>
                              <p:par>
                                <p:cTn id="16" presetID="16" presetClass="entr" presetSubtype="21" fill="hold" grpId="0" nodeType="after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barn(inVertical)">
                                      <p:cBhvr>
                                        <p:cTn id="18" dur="22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AsOne/>
      </p:bldGraphic>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4616" y="2042300"/>
            <a:ext cx="6901248" cy="523220"/>
          </a:xfrm>
          <a:prstGeom prst="rect">
            <a:avLst/>
          </a:prstGeom>
          <a:noFill/>
        </p:spPr>
        <p:txBody>
          <a:bodyPr wrap="none" rtlCol="0">
            <a:spAutoFit/>
          </a:bodyPr>
          <a:lstStyle/>
          <a:p>
            <a:r>
              <a:rPr lang="en-US" sz="2800" dirty="0" smtClean="0">
                <a:latin typeface="Times New Roman" pitchFamily="18" charset="0"/>
                <a:cs typeface="Times New Roman" pitchFamily="18" charset="0"/>
              </a:rPr>
              <a:t>Bước 1:Chọn phần văn bản muốn xóa hoặc cắt</a:t>
            </a:r>
            <a:endParaRPr lang="en-US" sz="2800" dirty="0">
              <a:latin typeface="Times New Roman" pitchFamily="18" charset="0"/>
              <a:cs typeface="Times New Roman" pitchFamily="18" charset="0"/>
            </a:endParaRPr>
          </a:p>
        </p:txBody>
      </p:sp>
      <p:pic>
        <p:nvPicPr>
          <p:cNvPr id="11" name="Picture 10" descr="66.png"/>
          <p:cNvPicPr>
            <a:picLocks noChangeAspect="1"/>
          </p:cNvPicPr>
          <p:nvPr/>
        </p:nvPicPr>
        <p:blipFill>
          <a:blip r:embed="rId2"/>
          <a:stretch>
            <a:fillRect/>
          </a:stretch>
        </p:blipFill>
        <p:spPr>
          <a:xfrm>
            <a:off x="467544" y="2564460"/>
            <a:ext cx="8676456" cy="4032891"/>
          </a:xfrm>
          <a:prstGeom prst="rect">
            <a:avLst/>
          </a:prstGeom>
        </p:spPr>
      </p:pic>
      <p:sp>
        <p:nvSpPr>
          <p:cNvPr id="12" name="TextBox 11"/>
          <p:cNvSpPr txBox="1"/>
          <p:nvPr/>
        </p:nvSpPr>
        <p:spPr>
          <a:xfrm>
            <a:off x="105654" y="862126"/>
            <a:ext cx="7619999" cy="523220"/>
          </a:xfrm>
          <a:prstGeom prst="rect">
            <a:avLst/>
          </a:prstGeom>
          <a:noFill/>
        </p:spPr>
        <p:txBody>
          <a:bodyPr wrap="square" rtlCol="0" anchor="ctr">
            <a:spAutoFit/>
          </a:bodyPr>
          <a:lstStyle/>
          <a:p>
            <a:pPr algn="just"/>
            <a:r>
              <a:rPr lang="en-US" sz="2800" b="1" dirty="0" smtClean="0">
                <a:latin typeface="Times New Roman" pitchFamily="18" charset="0"/>
                <a:cs typeface="Times New Roman" pitchFamily="18" charset="0"/>
              </a:rPr>
              <a:t>1. Xử lí một phần văn bản.</a:t>
            </a:r>
            <a:endParaRPr lang="en-US" sz="2800" b="1" dirty="0">
              <a:latin typeface="Times New Roman" pitchFamily="18" charset="0"/>
              <a:cs typeface="Times New Roman" pitchFamily="18" charset="0"/>
            </a:endParaRPr>
          </a:p>
        </p:txBody>
      </p:sp>
      <p:sp>
        <p:nvSpPr>
          <p:cNvPr id="13" name="TextBox 12"/>
          <p:cNvSpPr txBox="1"/>
          <p:nvPr/>
        </p:nvSpPr>
        <p:spPr>
          <a:xfrm>
            <a:off x="133739" y="1370728"/>
            <a:ext cx="68580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b. Xóa, cắt một phần văn bản</a:t>
            </a:r>
            <a:endParaRPr lang="en-US" sz="2800" b="1" dirty="0">
              <a:latin typeface="Times New Roman" pitchFamily="18" charset="0"/>
              <a:cs typeface="Times New Roman" pitchFamily="18" charset="0"/>
            </a:endParaRPr>
          </a:p>
        </p:txBody>
      </p:sp>
      <p:sp>
        <p:nvSpPr>
          <p:cNvPr id="15" name="Rectangle 14"/>
          <p:cNvSpPr/>
          <p:nvPr/>
        </p:nvSpPr>
        <p:spPr>
          <a:xfrm>
            <a:off x="105654" y="404664"/>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708180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 calcmode="lin" valueType="num">
                                      <p:cBhvr additive="base">
                                        <p:cTn id="12" dur="500" fill="hold"/>
                                        <p:tgtEl>
                                          <p:spTgt spid="11"/>
                                        </p:tgtEl>
                                        <p:attrNameLst>
                                          <p:attrName>ppt_x</p:attrName>
                                        </p:attrNameLst>
                                      </p:cBhvr>
                                      <p:tavLst>
                                        <p:tav tm="0">
                                          <p:val>
                                            <p:strVal val="#ppt_x"/>
                                          </p:val>
                                        </p:tav>
                                        <p:tav tm="100000">
                                          <p:val>
                                            <p:strVal val="#ppt_x"/>
                                          </p:val>
                                        </p:tav>
                                      </p:tavLst>
                                    </p:anim>
                                    <p:anim calcmode="lin" valueType="num">
                                      <p:cBhvr additive="base">
                                        <p:cTn id="1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5654" y="646102"/>
            <a:ext cx="7619999" cy="523220"/>
          </a:xfrm>
          <a:prstGeom prst="rect">
            <a:avLst/>
          </a:prstGeom>
          <a:noFill/>
        </p:spPr>
        <p:txBody>
          <a:bodyPr wrap="square" rtlCol="0" anchor="ctr">
            <a:spAutoFit/>
          </a:bodyPr>
          <a:lstStyle/>
          <a:p>
            <a:pPr algn="just"/>
            <a:r>
              <a:rPr lang="en-US" sz="2800" b="1" dirty="0" smtClean="0">
                <a:latin typeface="Times New Roman" pitchFamily="18" charset="0"/>
                <a:cs typeface="Times New Roman" pitchFamily="18" charset="0"/>
              </a:rPr>
              <a:t>1. Xử lí một phần văn bản.</a:t>
            </a:r>
            <a:endParaRPr lang="en-US" sz="2800" b="1" dirty="0">
              <a:latin typeface="Times New Roman" pitchFamily="18" charset="0"/>
              <a:cs typeface="Times New Roman" pitchFamily="18" charset="0"/>
            </a:endParaRPr>
          </a:p>
        </p:txBody>
      </p:sp>
      <p:sp>
        <p:nvSpPr>
          <p:cNvPr id="15" name="TextBox 14"/>
          <p:cNvSpPr txBox="1"/>
          <p:nvPr/>
        </p:nvSpPr>
        <p:spPr>
          <a:xfrm>
            <a:off x="133739" y="1833782"/>
            <a:ext cx="8153400" cy="523220"/>
          </a:xfrm>
          <a:prstGeom prst="rect">
            <a:avLst/>
          </a:prstGeom>
          <a:noFill/>
        </p:spPr>
        <p:txBody>
          <a:bodyPr wrap="square" rtlCol="0">
            <a:spAutoFit/>
          </a:bodyPr>
          <a:lstStyle/>
          <a:p>
            <a:pPr algn="just"/>
            <a:r>
              <a:rPr lang="en-US" sz="2800" dirty="0" smtClean="0">
                <a:latin typeface="Times New Roman" pitchFamily="18" charset="0"/>
                <a:cs typeface="Times New Roman" pitchFamily="18" charset="0"/>
              </a:rPr>
              <a:t>Bước 2: Nhấn nút Delete           </a:t>
            </a:r>
            <a:r>
              <a:rPr lang="en-US" sz="2800" dirty="0" err="1" smtClean="0">
                <a:latin typeface="Times New Roman" pitchFamily="18" charset="0"/>
                <a:cs typeface="Times New Roman" pitchFamily="18" charset="0"/>
              </a:rPr>
              <a:t>để</a:t>
            </a:r>
            <a:r>
              <a:rPr lang="en-US" sz="2800" dirty="0" smtClean="0">
                <a:latin typeface="Times New Roman" pitchFamily="18" charset="0"/>
                <a:cs typeface="Times New Roman" pitchFamily="18" charset="0"/>
              </a:rPr>
              <a:t> xóa, </a:t>
            </a:r>
          </a:p>
        </p:txBody>
      </p:sp>
      <p:sp>
        <p:nvSpPr>
          <p:cNvPr id="18" name="TextBox 17"/>
          <p:cNvSpPr txBox="1"/>
          <p:nvPr/>
        </p:nvSpPr>
        <p:spPr>
          <a:xfrm>
            <a:off x="133739" y="1154704"/>
            <a:ext cx="6858000" cy="523220"/>
          </a:xfrm>
          <a:prstGeom prst="rect">
            <a:avLst/>
          </a:prstGeom>
          <a:noFill/>
        </p:spPr>
        <p:txBody>
          <a:bodyPr wrap="square" rtlCol="0">
            <a:spAutoFit/>
          </a:bodyPr>
          <a:lstStyle/>
          <a:p>
            <a:r>
              <a:rPr lang="en-US" sz="2800" b="1" dirty="0" smtClean="0">
                <a:latin typeface="Times New Roman" pitchFamily="18" charset="0"/>
                <a:cs typeface="Times New Roman" pitchFamily="18" charset="0"/>
              </a:rPr>
              <a:t>b. </a:t>
            </a:r>
            <a:r>
              <a:rPr lang="en-US" sz="2800" b="1" dirty="0" err="1" smtClean="0">
                <a:latin typeface="Times New Roman" pitchFamily="18" charset="0"/>
                <a:cs typeface="Times New Roman" pitchFamily="18" charset="0"/>
              </a:rPr>
              <a:t>Xóa</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cắt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một</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phần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văn</a:t>
            </a:r>
            <a:r>
              <a:rPr lang="en-US" sz="2800" b="1" dirty="0" smtClean="0">
                <a:latin typeface="Times New Roman" pitchFamily="18" charset="0"/>
                <a:cs typeface="Times New Roman" pitchFamily="18" charset="0"/>
              </a:rPr>
              <a:t> </a:t>
            </a:r>
            <a:r>
              <a:rPr lang="en-US" sz="2800" b="1" dirty="0" err="1" smtClean="0">
                <a:latin typeface="Times New Roman" pitchFamily="18" charset="0"/>
                <a:cs typeface="Times New Roman" pitchFamily="18" charset="0"/>
              </a:rPr>
              <a:t>bản</a:t>
            </a:r>
            <a:endParaRPr lang="en-US" sz="2800" b="1" dirty="0">
              <a:latin typeface="Times New Roman" pitchFamily="18" charset="0"/>
              <a:cs typeface="Times New Roman" pitchFamily="18" charset="0"/>
            </a:endParaRPr>
          </a:p>
        </p:txBody>
      </p:sp>
      <p:pic>
        <p:nvPicPr>
          <p:cNvPr id="20" name="Picture 19" descr="sss.png"/>
          <p:cNvPicPr>
            <a:picLocks noChangeAspect="1"/>
          </p:cNvPicPr>
          <p:nvPr/>
        </p:nvPicPr>
        <p:blipFill>
          <a:blip r:embed="rId2" cstate="print"/>
          <a:stretch>
            <a:fillRect/>
          </a:stretch>
        </p:blipFill>
        <p:spPr>
          <a:xfrm>
            <a:off x="3918832" y="1703620"/>
            <a:ext cx="653168" cy="627830"/>
          </a:xfrm>
          <a:prstGeom prst="rect">
            <a:avLst/>
          </a:prstGeom>
        </p:spPr>
      </p:pic>
      <p:pic>
        <p:nvPicPr>
          <p:cNvPr id="10" name="Picture 9" descr="cat.png"/>
          <p:cNvPicPr>
            <a:picLocks noChangeAspect="1"/>
          </p:cNvPicPr>
          <p:nvPr/>
        </p:nvPicPr>
        <p:blipFill>
          <a:blip r:embed="rId3"/>
          <a:stretch>
            <a:fillRect/>
          </a:stretch>
        </p:blipFill>
        <p:spPr>
          <a:xfrm>
            <a:off x="338660" y="2787889"/>
            <a:ext cx="8612508" cy="3809463"/>
          </a:xfrm>
          <a:prstGeom prst="rect">
            <a:avLst/>
          </a:prstGeom>
        </p:spPr>
      </p:pic>
      <p:sp>
        <p:nvSpPr>
          <p:cNvPr id="11" name="Rounded Rectangle 10"/>
          <p:cNvSpPr/>
          <p:nvPr/>
        </p:nvSpPr>
        <p:spPr>
          <a:xfrm>
            <a:off x="971600" y="3356992"/>
            <a:ext cx="685800" cy="360040"/>
          </a:xfrm>
          <a:prstGeom prst="roundRect">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237344" y="1833782"/>
            <a:ext cx="8713824" cy="954107"/>
          </a:xfrm>
          <a:prstGeom prst="rect">
            <a:avLst/>
          </a:prstGeom>
          <a:noFill/>
        </p:spPr>
        <p:txBody>
          <a:bodyPr wrap="square" rtlCol="0">
            <a:spAutoFit/>
          </a:bodyPr>
          <a:lstStyle/>
          <a:p>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hoặc</a:t>
            </a:r>
            <a:r>
              <a:rPr lang="en-US" sz="2800" dirty="0" smtClean="0">
                <a:latin typeface="Times New Roman" pitchFamily="18" charset="0"/>
                <a:cs typeface="Times New Roman" pitchFamily="18" charset="0"/>
              </a:rPr>
              <a:t> chọn </a:t>
            </a:r>
            <a:r>
              <a:rPr lang="en-US" sz="2800" dirty="0" smtClean="0">
                <a:solidFill>
                  <a:srgbClr val="FF0000"/>
                </a:solidFill>
                <a:latin typeface="Times New Roman" pitchFamily="18" charset="0"/>
                <a:cs typeface="Times New Roman" pitchFamily="18" charset="0"/>
              </a:rPr>
              <a:t>Cut</a:t>
            </a:r>
            <a:r>
              <a:rPr lang="en-US" sz="2800" dirty="0" smtClean="0">
                <a:latin typeface="Times New Roman" pitchFamily="18" charset="0"/>
                <a:cs typeface="Times New Roman" pitchFamily="18" charset="0"/>
              </a:rPr>
              <a:t> để cắt phần văn bản. </a:t>
            </a:r>
            <a:endParaRPr lang="en-US" sz="2800" dirty="0">
              <a:latin typeface="Times New Roman" pitchFamily="18" charset="0"/>
              <a:cs typeface="Times New Roman" pitchFamily="18" charset="0"/>
            </a:endParaRPr>
          </a:p>
        </p:txBody>
      </p:sp>
      <p:pic>
        <p:nvPicPr>
          <p:cNvPr id="13" name="Picture 12" descr="cat 2.png"/>
          <p:cNvPicPr>
            <a:picLocks noChangeAspect="1"/>
          </p:cNvPicPr>
          <p:nvPr/>
        </p:nvPicPr>
        <p:blipFill>
          <a:blip r:embed="rId4"/>
          <a:srcRect r="5747"/>
          <a:stretch>
            <a:fillRect/>
          </a:stretch>
        </p:blipFill>
        <p:spPr>
          <a:xfrm>
            <a:off x="338660" y="2743200"/>
            <a:ext cx="8612508" cy="3854152"/>
          </a:xfrm>
          <a:prstGeom prst="rect">
            <a:avLst/>
          </a:prstGeom>
        </p:spPr>
      </p:pic>
      <p:sp>
        <p:nvSpPr>
          <p:cNvPr id="16" name="Rectangle 15"/>
          <p:cNvSpPr/>
          <p:nvPr/>
        </p:nvSpPr>
        <p:spPr>
          <a:xfrm>
            <a:off x="105654" y="188640"/>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Tree>
    <p:extLst>
      <p:ext uri="{BB962C8B-B14F-4D97-AF65-F5344CB8AC3E}">
        <p14:creationId xmlns:p14="http://schemas.microsoft.com/office/powerpoint/2010/main" val="2724044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up)">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linds(horizontal)">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linds(horizontal)">
                                      <p:cBhvr>
                                        <p:cTn id="17" dur="500"/>
                                        <p:tgtEl>
                                          <p:spTgt spid="12"/>
                                        </p:tgtEl>
                                      </p:cBhvr>
                                    </p:animEffect>
                                  </p:childTnLst>
                                </p:cTn>
                              </p:par>
                              <p:par>
                                <p:cTn id="18" presetID="3" presetClass="entr" presetSubtype="10" fill="hold"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linds(horizontal)">
                                      <p:cBhvr>
                                        <p:cTn id="20" dur="500"/>
                                        <p:tgtEl>
                                          <p:spTgt spid="10"/>
                                        </p:tgtEl>
                                      </p:cBhvr>
                                    </p:animEffect>
                                  </p:childTnLst>
                                </p:cTn>
                              </p:par>
                              <p:par>
                                <p:cTn id="21" presetID="22" presetClass="entr" presetSubtype="1" fill="hold" grpId="1"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up)">
                                      <p:cBhvr>
                                        <p:cTn id="23" dur="1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26" presetClass="emph" presetSubtype="0" fill="hold" grpId="0" nodeType="clickEffect">
                                  <p:stCondLst>
                                    <p:cond delay="0"/>
                                  </p:stCondLst>
                                  <p:childTnLst>
                                    <p:animEffect transition="out" filter="fade">
                                      <p:cBhvr>
                                        <p:cTn id="27" dur="1000" tmFilter="0, 0; .2, .5; .8, .5; 1, 0"/>
                                        <p:tgtEl>
                                          <p:spTgt spid="11"/>
                                        </p:tgtEl>
                                      </p:cBhvr>
                                    </p:animEffect>
                                    <p:animScale>
                                      <p:cBhvr>
                                        <p:cTn id="28" dur="500" autoRev="1" fill="hold"/>
                                        <p:tgtEl>
                                          <p:spTgt spid="11"/>
                                        </p:tgtEl>
                                      </p:cBhvr>
                                      <p:by x="105000" y="105000"/>
                                    </p:animScale>
                                  </p:childTnLst>
                                </p:cTn>
                              </p:par>
                            </p:childTnLst>
                          </p:cTn>
                        </p:par>
                      </p:childTnLst>
                    </p:cTn>
                  </p:par>
                  <p:par>
                    <p:cTn id="29" fill="hold">
                      <p:stCondLst>
                        <p:cond delay="indefinite"/>
                      </p:stCondLst>
                      <p:childTnLst>
                        <p:par>
                          <p:cTn id="30" fill="hold">
                            <p:stCondLst>
                              <p:cond delay="0"/>
                            </p:stCondLst>
                            <p:childTnLst>
                              <p:par>
                                <p:cTn id="31" presetID="5" presetClass="exit" presetSubtype="10" fill="hold" nodeType="clickEffect">
                                  <p:stCondLst>
                                    <p:cond delay="0"/>
                                  </p:stCondLst>
                                  <p:childTnLst>
                                    <p:animEffect transition="out" filter="checkerboard(across)">
                                      <p:cBhvr>
                                        <p:cTn id="32" dur="500"/>
                                        <p:tgtEl>
                                          <p:spTgt spid="10"/>
                                        </p:tgtEl>
                                      </p:cBhvr>
                                    </p:animEffect>
                                    <p:set>
                                      <p:cBhvr>
                                        <p:cTn id="33" dur="1" fill="hold">
                                          <p:stCondLst>
                                            <p:cond delay="499"/>
                                          </p:stCondLst>
                                        </p:cTn>
                                        <p:tgtEl>
                                          <p:spTgt spid="10"/>
                                        </p:tgtEl>
                                        <p:attrNameLst>
                                          <p:attrName>style.visibility</p:attrName>
                                        </p:attrNameLst>
                                      </p:cBhvr>
                                      <p:to>
                                        <p:strVal val="hidden"/>
                                      </p:to>
                                    </p:set>
                                  </p:childTnLst>
                                </p:cTn>
                              </p:par>
                            </p:childTnLst>
                          </p:cTn>
                        </p:par>
                        <p:par>
                          <p:cTn id="34" fill="hold">
                            <p:stCondLst>
                              <p:cond delay="500"/>
                            </p:stCondLst>
                            <p:childTnLst>
                              <p:par>
                                <p:cTn id="35" presetID="3" presetClass="entr" presetSubtype="10" fill="hold" nodeType="after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blinds(horizontal)">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1" grpId="0" animBg="1"/>
      <p:bldP spid="11" grpId="1"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55562" y="1893948"/>
            <a:ext cx="6402715" cy="523220"/>
          </a:xfrm>
          <a:prstGeom prst="rect">
            <a:avLst/>
          </a:prstGeom>
          <a:noFill/>
        </p:spPr>
        <p:txBody>
          <a:bodyPr wrap="none" rtlCol="0">
            <a:spAutoFit/>
          </a:bodyPr>
          <a:lstStyle/>
          <a:p>
            <a:r>
              <a:rPr lang="en-US" sz="2800" dirty="0" smtClean="0">
                <a:solidFill>
                  <a:prstClr val="black"/>
                </a:solidFill>
                <a:latin typeface="Times New Roman" pitchFamily="18" charset="0"/>
                <a:cs typeface="Times New Roman" pitchFamily="18" charset="0"/>
              </a:rPr>
              <a:t>Bước 1:Chọn phần văn bản </a:t>
            </a:r>
            <a:r>
              <a:rPr lang="en-US" sz="2800" dirty="0" err="1" smtClean="0">
                <a:solidFill>
                  <a:prstClr val="black"/>
                </a:solidFill>
                <a:latin typeface="Times New Roman" pitchFamily="18" charset="0"/>
                <a:cs typeface="Times New Roman" pitchFamily="18" charset="0"/>
              </a:rPr>
              <a:t>muốn</a:t>
            </a:r>
            <a:r>
              <a:rPr lang="en-US" sz="2800" dirty="0" smtClean="0">
                <a:solidFill>
                  <a:prstClr val="black"/>
                </a:solidFill>
                <a:latin typeface="Times New Roman" pitchFamily="18" charset="0"/>
                <a:cs typeface="Times New Roman" pitchFamily="18" charset="0"/>
              </a:rPr>
              <a:t> </a:t>
            </a:r>
            <a:r>
              <a:rPr lang="en-US" sz="2800" dirty="0" err="1">
                <a:latin typeface="Times New Roman" pitchFamily="18" charset="0"/>
                <a:cs typeface="Times New Roman" pitchFamily="18" charset="0"/>
              </a:rPr>
              <a:t>sao</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chép</a:t>
            </a:r>
            <a:endParaRPr lang="en-US" sz="2800" dirty="0">
              <a:solidFill>
                <a:prstClr val="black"/>
              </a:solidFill>
              <a:latin typeface="Times New Roman" pitchFamily="18" charset="0"/>
              <a:cs typeface="Times New Roman" pitchFamily="18" charset="0"/>
            </a:endParaRPr>
          </a:p>
        </p:txBody>
      </p:sp>
      <p:sp>
        <p:nvSpPr>
          <p:cNvPr id="12" name="TextBox 11"/>
          <p:cNvSpPr txBox="1"/>
          <p:nvPr/>
        </p:nvSpPr>
        <p:spPr>
          <a:xfrm>
            <a:off x="105654" y="862126"/>
            <a:ext cx="7619999" cy="523220"/>
          </a:xfrm>
          <a:prstGeom prst="rect">
            <a:avLst/>
          </a:prstGeom>
          <a:noFill/>
        </p:spPr>
        <p:txBody>
          <a:bodyPr wrap="square" rtlCol="0" anchor="ctr">
            <a:spAutoFit/>
          </a:bodyPr>
          <a:lstStyle/>
          <a:p>
            <a:pPr algn="just"/>
            <a:r>
              <a:rPr lang="en-US" sz="2800" b="1" dirty="0" smtClean="0">
                <a:solidFill>
                  <a:prstClr val="black"/>
                </a:solidFill>
                <a:latin typeface="Times New Roman" pitchFamily="18" charset="0"/>
                <a:cs typeface="Times New Roman" pitchFamily="18" charset="0"/>
              </a:rPr>
              <a:t>1. Xử lí một phần văn bản.</a:t>
            </a:r>
            <a:endParaRPr lang="en-US" sz="2800" b="1" dirty="0">
              <a:solidFill>
                <a:prstClr val="black"/>
              </a:solidFill>
              <a:latin typeface="Times New Roman" pitchFamily="18" charset="0"/>
              <a:cs typeface="Times New Roman" pitchFamily="18" charset="0"/>
            </a:endParaRPr>
          </a:p>
        </p:txBody>
      </p:sp>
      <p:sp>
        <p:nvSpPr>
          <p:cNvPr id="13" name="TextBox 12"/>
          <p:cNvSpPr txBox="1"/>
          <p:nvPr/>
        </p:nvSpPr>
        <p:spPr>
          <a:xfrm>
            <a:off x="133738" y="1370728"/>
            <a:ext cx="9010261" cy="523220"/>
          </a:xfrm>
          <a:prstGeom prst="rect">
            <a:avLst/>
          </a:prstGeom>
          <a:noFill/>
        </p:spPr>
        <p:txBody>
          <a:bodyPr wrap="square" rtlCol="0">
            <a:spAutoFit/>
          </a:bodyPr>
          <a:lstStyle/>
          <a:p>
            <a:r>
              <a:rPr lang="en-US" sz="2800" b="1" dirty="0" smtClean="0">
                <a:solidFill>
                  <a:prstClr val="black"/>
                </a:solidFill>
                <a:latin typeface="Times New Roman" pitchFamily="18" charset="0"/>
                <a:cs typeface="Times New Roman" pitchFamily="18" charset="0"/>
              </a:rPr>
              <a:t>c. </a:t>
            </a:r>
            <a:r>
              <a:rPr lang="en-US" sz="2800" b="1" dirty="0">
                <a:latin typeface="Times New Roman" pitchFamily="18" charset="0"/>
                <a:cs typeface="Times New Roman" pitchFamily="18" charset="0"/>
              </a:rPr>
              <a:t>Sao </a:t>
            </a:r>
            <a:r>
              <a:rPr lang="en-US" sz="2800" b="1" dirty="0" err="1">
                <a:latin typeface="Times New Roman" pitchFamily="18" charset="0"/>
                <a:cs typeface="Times New Roman" pitchFamily="18" charset="0"/>
              </a:rPr>
              <a:t>chép</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và</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dán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bản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vào</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khác</a:t>
            </a:r>
            <a:endParaRPr lang="en-US" sz="2800" b="1" dirty="0">
              <a:latin typeface="Times New Roman" pitchFamily="18" charset="0"/>
              <a:cs typeface="Times New Roman" pitchFamily="18" charset="0"/>
            </a:endParaRPr>
          </a:p>
        </p:txBody>
      </p:sp>
      <p:sp>
        <p:nvSpPr>
          <p:cNvPr id="15" name="Rectangle 14"/>
          <p:cNvSpPr/>
          <p:nvPr/>
        </p:nvSpPr>
        <p:spPr>
          <a:xfrm>
            <a:off x="105654" y="404664"/>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pic>
        <p:nvPicPr>
          <p:cNvPr id="8" name="Picture 7" descr="66.png"/>
          <p:cNvPicPr>
            <a:picLocks noChangeAspect="1"/>
          </p:cNvPicPr>
          <p:nvPr/>
        </p:nvPicPr>
        <p:blipFill>
          <a:blip r:embed="rId2"/>
          <a:stretch>
            <a:fillRect/>
          </a:stretch>
        </p:blipFill>
        <p:spPr>
          <a:xfrm>
            <a:off x="323528" y="2438709"/>
            <a:ext cx="8208912" cy="4014627"/>
          </a:xfrm>
          <a:prstGeom prst="rect">
            <a:avLst/>
          </a:prstGeom>
        </p:spPr>
      </p:pic>
    </p:spTree>
    <p:extLst>
      <p:ext uri="{BB962C8B-B14F-4D97-AF65-F5344CB8AC3E}">
        <p14:creationId xmlns:p14="http://schemas.microsoft.com/office/powerpoint/2010/main" val="2365986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descr="66.png"/>
          <p:cNvPicPr>
            <a:picLocks noChangeAspect="1"/>
          </p:cNvPicPr>
          <p:nvPr/>
        </p:nvPicPr>
        <p:blipFill>
          <a:blip r:embed="rId2"/>
          <a:stretch>
            <a:fillRect/>
          </a:stretch>
        </p:blipFill>
        <p:spPr>
          <a:xfrm>
            <a:off x="352010" y="2281810"/>
            <a:ext cx="8324446" cy="4099518"/>
          </a:xfrm>
          <a:prstGeom prst="rect">
            <a:avLst/>
          </a:prstGeom>
        </p:spPr>
      </p:pic>
      <p:sp>
        <p:nvSpPr>
          <p:cNvPr id="9" name="TextBox 8"/>
          <p:cNvSpPr txBox="1"/>
          <p:nvPr/>
        </p:nvSpPr>
        <p:spPr>
          <a:xfrm>
            <a:off x="92640" y="1610317"/>
            <a:ext cx="4047311" cy="523220"/>
          </a:xfrm>
          <a:prstGeom prst="rect">
            <a:avLst/>
          </a:prstGeom>
          <a:noFill/>
        </p:spPr>
        <p:txBody>
          <a:bodyPr wrap="square" rtlCol="0">
            <a:spAutoFit/>
          </a:bodyPr>
          <a:lstStyle/>
          <a:p>
            <a:pPr algn="just"/>
            <a:r>
              <a:rPr lang="en-US" sz="2800" dirty="0" err="1">
                <a:latin typeface="Times New Roman" pitchFamily="18" charset="0"/>
                <a:cs typeface="Times New Roman" pitchFamily="18" charset="0"/>
              </a:rPr>
              <a:t>Bước</a:t>
            </a:r>
            <a:r>
              <a:rPr lang="en-US" sz="2800" dirty="0">
                <a:latin typeface="Times New Roman" pitchFamily="18" charset="0"/>
                <a:cs typeface="Times New Roman" pitchFamily="18" charset="0"/>
              </a:rPr>
              <a:t> 2: </a:t>
            </a:r>
            <a:r>
              <a:rPr lang="en-US" sz="2800" dirty="0" err="1">
                <a:latin typeface="Times New Roman" pitchFamily="18" charset="0"/>
                <a:cs typeface="Times New Roman" pitchFamily="18" charset="0"/>
              </a:rPr>
              <a:t>Trong</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thẻ</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Home,</a:t>
            </a:r>
            <a:endParaRPr lang="en-US" sz="2800" dirty="0">
              <a:latin typeface="Times New Roman" pitchFamily="18" charset="0"/>
              <a:cs typeface="Times New Roman" pitchFamily="18" charset="0"/>
            </a:endParaRPr>
          </a:p>
        </p:txBody>
      </p:sp>
      <p:sp>
        <p:nvSpPr>
          <p:cNvPr id="12" name="TextBox 11"/>
          <p:cNvSpPr txBox="1"/>
          <p:nvPr/>
        </p:nvSpPr>
        <p:spPr>
          <a:xfrm>
            <a:off x="105654" y="574094"/>
            <a:ext cx="7619999" cy="523220"/>
          </a:xfrm>
          <a:prstGeom prst="rect">
            <a:avLst/>
          </a:prstGeom>
          <a:noFill/>
        </p:spPr>
        <p:txBody>
          <a:bodyPr wrap="square" rtlCol="0" anchor="ctr">
            <a:spAutoFit/>
          </a:bodyPr>
          <a:lstStyle/>
          <a:p>
            <a:pPr algn="just"/>
            <a:r>
              <a:rPr lang="en-US" sz="2800" b="1" dirty="0" smtClean="0">
                <a:solidFill>
                  <a:prstClr val="black"/>
                </a:solidFill>
                <a:latin typeface="Times New Roman" pitchFamily="18" charset="0"/>
                <a:cs typeface="Times New Roman" pitchFamily="18" charset="0"/>
              </a:rPr>
              <a:t>1. Xử lí một phần văn bản.</a:t>
            </a:r>
            <a:endParaRPr lang="en-US" sz="2800" b="1" dirty="0">
              <a:solidFill>
                <a:prstClr val="black"/>
              </a:solidFill>
              <a:latin typeface="Times New Roman" pitchFamily="18" charset="0"/>
              <a:cs typeface="Times New Roman" pitchFamily="18" charset="0"/>
            </a:endParaRPr>
          </a:p>
        </p:txBody>
      </p:sp>
      <p:sp>
        <p:nvSpPr>
          <p:cNvPr id="13" name="TextBox 12"/>
          <p:cNvSpPr txBox="1"/>
          <p:nvPr/>
        </p:nvSpPr>
        <p:spPr>
          <a:xfrm>
            <a:off x="133738" y="1082696"/>
            <a:ext cx="9010261" cy="523220"/>
          </a:xfrm>
          <a:prstGeom prst="rect">
            <a:avLst/>
          </a:prstGeom>
          <a:noFill/>
        </p:spPr>
        <p:txBody>
          <a:bodyPr wrap="square" rtlCol="0">
            <a:spAutoFit/>
          </a:bodyPr>
          <a:lstStyle/>
          <a:p>
            <a:r>
              <a:rPr lang="en-US" sz="2800" b="1" dirty="0" smtClean="0">
                <a:solidFill>
                  <a:prstClr val="black"/>
                </a:solidFill>
                <a:latin typeface="Times New Roman" pitchFamily="18" charset="0"/>
                <a:cs typeface="Times New Roman" pitchFamily="18" charset="0"/>
              </a:rPr>
              <a:t>c. </a:t>
            </a:r>
            <a:r>
              <a:rPr lang="en-US" sz="2800" b="1" dirty="0">
                <a:solidFill>
                  <a:prstClr val="black"/>
                </a:solidFill>
                <a:latin typeface="Times New Roman" pitchFamily="18" charset="0"/>
                <a:cs typeface="Times New Roman" pitchFamily="18" charset="0"/>
              </a:rPr>
              <a:t>Sao </a:t>
            </a:r>
            <a:r>
              <a:rPr lang="en-US" sz="2800" b="1" dirty="0" err="1">
                <a:solidFill>
                  <a:prstClr val="black"/>
                </a:solidFill>
                <a:latin typeface="Times New Roman" pitchFamily="18" charset="0"/>
                <a:cs typeface="Times New Roman" pitchFamily="18" charset="0"/>
              </a:rPr>
              <a:t>chép</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và</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dán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một</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phần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văn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bản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vào</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vị</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trí</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khác</a:t>
            </a:r>
            <a:endParaRPr lang="en-US" sz="2800" b="1" dirty="0">
              <a:solidFill>
                <a:prstClr val="black"/>
              </a:solidFill>
              <a:latin typeface="Times New Roman" pitchFamily="18" charset="0"/>
              <a:cs typeface="Times New Roman" pitchFamily="18" charset="0"/>
            </a:endParaRPr>
          </a:p>
        </p:txBody>
      </p:sp>
      <p:sp>
        <p:nvSpPr>
          <p:cNvPr id="15" name="Rectangle 14"/>
          <p:cNvSpPr/>
          <p:nvPr/>
        </p:nvSpPr>
        <p:spPr>
          <a:xfrm>
            <a:off x="105654" y="116632"/>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16" name="Rounded Rectangle 15"/>
          <p:cNvSpPr/>
          <p:nvPr/>
        </p:nvSpPr>
        <p:spPr>
          <a:xfrm>
            <a:off x="1016528" y="2996952"/>
            <a:ext cx="790498" cy="360040"/>
          </a:xfrm>
          <a:prstGeom prst="roundRect">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3936927" y="1582329"/>
            <a:ext cx="971741" cy="523220"/>
          </a:xfrm>
          <a:prstGeom prst="rect">
            <a:avLst/>
          </a:prstGeom>
          <a:noFill/>
        </p:spPr>
        <p:txBody>
          <a:bodyPr wrap="none" rtlCol="0">
            <a:spAutoFit/>
          </a:bodyPr>
          <a:lstStyle/>
          <a:p>
            <a:r>
              <a:rPr lang="en-US" sz="2800" dirty="0" smtClean="0">
                <a:latin typeface="Times New Roman" pitchFamily="18" charset="0"/>
                <a:cs typeface="Times New Roman" pitchFamily="18" charset="0"/>
              </a:rPr>
              <a:t>chọn </a:t>
            </a:r>
            <a:endParaRPr lang="en-US" sz="2800" dirty="0">
              <a:latin typeface="Times New Roman" pitchFamily="18" charset="0"/>
              <a:cs typeface="Times New Roman" pitchFamily="18" charset="0"/>
            </a:endParaRPr>
          </a:p>
        </p:txBody>
      </p:sp>
      <p:pic>
        <p:nvPicPr>
          <p:cNvPr id="21" name="Picture 20" descr="22.png"/>
          <p:cNvPicPr>
            <a:picLocks noChangeAspect="1"/>
          </p:cNvPicPr>
          <p:nvPr/>
        </p:nvPicPr>
        <p:blipFill>
          <a:blip r:embed="rId3"/>
          <a:stretch>
            <a:fillRect/>
          </a:stretch>
        </p:blipFill>
        <p:spPr>
          <a:xfrm>
            <a:off x="4906910" y="1572771"/>
            <a:ext cx="1295400" cy="539750"/>
          </a:xfrm>
          <a:prstGeom prst="rect">
            <a:avLst/>
          </a:prstGeom>
        </p:spPr>
      </p:pic>
      <p:sp>
        <p:nvSpPr>
          <p:cNvPr id="22" name="Rounded Rectangle 21"/>
          <p:cNvSpPr/>
          <p:nvPr/>
        </p:nvSpPr>
        <p:spPr>
          <a:xfrm>
            <a:off x="1016528" y="3380856"/>
            <a:ext cx="790498" cy="336176"/>
          </a:xfrm>
          <a:prstGeom prst="roundRect">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55261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additive="base">
                                        <p:cTn id="7" dur="500" fill="hold"/>
                                        <p:tgtEl>
                                          <p:spTgt spid="18"/>
                                        </p:tgtEl>
                                        <p:attrNameLst>
                                          <p:attrName>ppt_x</p:attrName>
                                        </p:attrNameLst>
                                      </p:cBhvr>
                                      <p:tavLst>
                                        <p:tav tm="0">
                                          <p:val>
                                            <p:strVal val="#ppt_x"/>
                                          </p:val>
                                        </p:tav>
                                        <p:tav tm="100000">
                                          <p:val>
                                            <p:strVal val="#ppt_x"/>
                                          </p:val>
                                        </p:tav>
                                      </p:tavLst>
                                    </p:anim>
                                    <p:anim calcmode="lin" valueType="num">
                                      <p:cBhvr additive="base">
                                        <p:cTn id="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barn(inVertical)">
                                      <p:cBhvr>
                                        <p:cTn id="13" dur="500"/>
                                        <p:tgtEl>
                                          <p:spTgt spid="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barn(inVertical)">
                                      <p:cBhvr>
                                        <p:cTn id="16" dur="500"/>
                                        <p:tgtEl>
                                          <p:spTgt spid="16"/>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blinds(horizontal)">
                                      <p:cBhvr>
                                        <p:cTn id="21" dur="500"/>
                                        <p:tgtEl>
                                          <p:spTgt spid="20"/>
                                        </p:tgtEl>
                                      </p:cBhvr>
                                    </p:animEffect>
                                  </p:childTnLst>
                                </p:cTn>
                              </p:par>
                              <p:par>
                                <p:cTn id="22" presetID="3" presetClass="entr" presetSubtype="10" fill="hold" nodeType="withEffect">
                                  <p:stCondLst>
                                    <p:cond delay="0"/>
                                  </p:stCondLst>
                                  <p:childTnLst>
                                    <p:set>
                                      <p:cBhvr>
                                        <p:cTn id="23" dur="1" fill="hold">
                                          <p:stCondLst>
                                            <p:cond delay="0"/>
                                          </p:stCondLst>
                                        </p:cTn>
                                        <p:tgtEl>
                                          <p:spTgt spid="21"/>
                                        </p:tgtEl>
                                        <p:attrNameLst>
                                          <p:attrName>style.visibility</p:attrName>
                                        </p:attrNameLst>
                                      </p:cBhvr>
                                      <p:to>
                                        <p:strVal val="visible"/>
                                      </p:to>
                                    </p:set>
                                    <p:animEffect transition="in" filter="blinds(horizontal)">
                                      <p:cBhvr>
                                        <p:cTn id="24" dur="500"/>
                                        <p:tgtEl>
                                          <p:spTgt spid="21"/>
                                        </p:tgtEl>
                                      </p:cBhvr>
                                    </p:animEffect>
                                  </p:childTnLst>
                                </p:cTn>
                              </p:par>
                              <p:par>
                                <p:cTn id="25" presetID="22" presetClass="entr" presetSubtype="1" fill="hold" grpId="1" nodeType="with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wipe(up)">
                                      <p:cBhvr>
                                        <p:cTn id="27" dur="1000"/>
                                        <p:tgtEl>
                                          <p:spTgt spid="22"/>
                                        </p:tgtEl>
                                      </p:cBhvr>
                                    </p:animEffect>
                                  </p:childTnLst>
                                </p:cTn>
                              </p:par>
                            </p:childTnLst>
                          </p:cTn>
                        </p:par>
                      </p:childTnLst>
                    </p:cTn>
                  </p:par>
                  <p:par>
                    <p:cTn id="28" fill="hold">
                      <p:stCondLst>
                        <p:cond delay="indefinite"/>
                      </p:stCondLst>
                      <p:childTnLst>
                        <p:par>
                          <p:cTn id="29" fill="hold">
                            <p:stCondLst>
                              <p:cond delay="0"/>
                            </p:stCondLst>
                            <p:childTnLst>
                              <p:par>
                                <p:cTn id="30" presetID="26" presetClass="emph" presetSubtype="0" fill="hold" grpId="0" nodeType="clickEffect">
                                  <p:stCondLst>
                                    <p:cond delay="0"/>
                                  </p:stCondLst>
                                  <p:childTnLst>
                                    <p:animEffect transition="out" filter="fade">
                                      <p:cBhvr>
                                        <p:cTn id="31" dur="1000" tmFilter="0, 0; .2, .5; .8, .5; 1, 0"/>
                                        <p:tgtEl>
                                          <p:spTgt spid="22"/>
                                        </p:tgtEl>
                                      </p:cBhvr>
                                    </p:animEffect>
                                    <p:animScale>
                                      <p:cBhvr>
                                        <p:cTn id="32" dur="500" autoRev="1" fill="hold"/>
                                        <p:tgtEl>
                                          <p:spTgt spid="22"/>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6" grpId="0" animBg="1"/>
      <p:bldP spid="20" grpId="0"/>
      <p:bldP spid="22" grpId="0" animBg="1"/>
      <p:bldP spid="22"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25" descr="dan1.png"/>
          <p:cNvPicPr>
            <a:picLocks noChangeAspect="1"/>
          </p:cNvPicPr>
          <p:nvPr/>
        </p:nvPicPr>
        <p:blipFill>
          <a:blip r:embed="rId2"/>
          <a:stretch>
            <a:fillRect/>
          </a:stretch>
        </p:blipFill>
        <p:spPr>
          <a:xfrm>
            <a:off x="2705198" y="2295384"/>
            <a:ext cx="6438801" cy="4265694"/>
          </a:xfrm>
          <a:prstGeom prst="rect">
            <a:avLst/>
          </a:prstGeom>
        </p:spPr>
      </p:pic>
      <p:sp>
        <p:nvSpPr>
          <p:cNvPr id="9" name="TextBox 8"/>
          <p:cNvSpPr txBox="1"/>
          <p:nvPr/>
        </p:nvSpPr>
        <p:spPr>
          <a:xfrm>
            <a:off x="67803" y="1610317"/>
            <a:ext cx="8824677" cy="523220"/>
          </a:xfrm>
          <a:prstGeom prst="rect">
            <a:avLst/>
          </a:prstGeom>
          <a:noFill/>
        </p:spPr>
        <p:txBody>
          <a:bodyPr wrap="square" rtlCol="0">
            <a:spAutoFit/>
          </a:bodyPr>
          <a:lstStyle/>
          <a:p>
            <a:pPr algn="just"/>
            <a:r>
              <a:rPr lang="en-US" sz="2800" dirty="0" err="1">
                <a:latin typeface="Times New Roman" pitchFamily="18" charset="0"/>
                <a:cs typeface="Times New Roman" pitchFamily="18" charset="0"/>
              </a:rPr>
              <a:t>Bước</a:t>
            </a:r>
            <a:r>
              <a:rPr lang="en-US" sz="2800" dirty="0">
                <a:latin typeface="Times New Roman" pitchFamily="18" charset="0"/>
                <a:cs typeface="Times New Roman" pitchFamily="18" charset="0"/>
              </a:rPr>
              <a:t> 3: </a:t>
            </a:r>
            <a:r>
              <a:rPr lang="en-US" sz="2800" dirty="0" err="1">
                <a:latin typeface="Times New Roman" pitchFamily="18" charset="0"/>
                <a:cs typeface="Times New Roman" pitchFamily="18" charset="0"/>
              </a:rPr>
              <a:t>Đưa</a:t>
            </a:r>
            <a:r>
              <a:rPr lang="en-US" sz="2800" dirty="0">
                <a:latin typeface="Times New Roman" pitchFamily="18" charset="0"/>
                <a:cs typeface="Times New Roman" pitchFamily="18" charset="0"/>
              </a:rPr>
              <a:t> con </a:t>
            </a:r>
            <a:r>
              <a:rPr lang="en-US" sz="2800" dirty="0" err="1">
                <a:latin typeface="Times New Roman" pitchFamily="18" charset="0"/>
                <a:cs typeface="Times New Roman" pitchFamily="18" charset="0"/>
              </a:rPr>
              <a:t>trỏ</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đến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vị</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trí</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dán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bản</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
        <p:nvSpPr>
          <p:cNvPr id="12" name="TextBox 11"/>
          <p:cNvSpPr txBox="1"/>
          <p:nvPr/>
        </p:nvSpPr>
        <p:spPr>
          <a:xfrm>
            <a:off x="84148" y="574094"/>
            <a:ext cx="7641506" cy="523220"/>
          </a:xfrm>
          <a:prstGeom prst="rect">
            <a:avLst/>
          </a:prstGeom>
          <a:noFill/>
        </p:spPr>
        <p:txBody>
          <a:bodyPr wrap="square" rtlCol="0" anchor="ctr">
            <a:spAutoFit/>
          </a:bodyPr>
          <a:lstStyle/>
          <a:p>
            <a:pPr algn="just"/>
            <a:r>
              <a:rPr lang="en-US" sz="2800" b="1" dirty="0" smtClean="0">
                <a:solidFill>
                  <a:prstClr val="black"/>
                </a:solidFill>
                <a:latin typeface="Times New Roman" pitchFamily="18" charset="0"/>
                <a:cs typeface="Times New Roman" pitchFamily="18" charset="0"/>
              </a:rPr>
              <a:t>1. Xử lí một phần văn bản.</a:t>
            </a:r>
            <a:endParaRPr lang="en-US" sz="2800" b="1" dirty="0">
              <a:solidFill>
                <a:prstClr val="black"/>
              </a:solidFill>
              <a:latin typeface="Times New Roman" pitchFamily="18" charset="0"/>
              <a:cs typeface="Times New Roman" pitchFamily="18" charset="0"/>
            </a:endParaRPr>
          </a:p>
        </p:txBody>
      </p:sp>
      <p:sp>
        <p:nvSpPr>
          <p:cNvPr id="13" name="TextBox 12"/>
          <p:cNvSpPr txBox="1"/>
          <p:nvPr/>
        </p:nvSpPr>
        <p:spPr>
          <a:xfrm>
            <a:off x="108308" y="1082696"/>
            <a:ext cx="9035692" cy="523220"/>
          </a:xfrm>
          <a:prstGeom prst="rect">
            <a:avLst/>
          </a:prstGeom>
          <a:noFill/>
        </p:spPr>
        <p:txBody>
          <a:bodyPr wrap="square" rtlCol="0">
            <a:spAutoFit/>
          </a:bodyPr>
          <a:lstStyle/>
          <a:p>
            <a:r>
              <a:rPr lang="en-US" sz="2800" b="1" dirty="0" smtClean="0">
                <a:solidFill>
                  <a:prstClr val="black"/>
                </a:solidFill>
                <a:latin typeface="Times New Roman" pitchFamily="18" charset="0"/>
                <a:cs typeface="Times New Roman" pitchFamily="18" charset="0"/>
              </a:rPr>
              <a:t>c. </a:t>
            </a:r>
            <a:r>
              <a:rPr lang="en-US" sz="2800" b="1" dirty="0">
                <a:solidFill>
                  <a:prstClr val="black"/>
                </a:solidFill>
                <a:latin typeface="Times New Roman" pitchFamily="18" charset="0"/>
                <a:cs typeface="Times New Roman" pitchFamily="18" charset="0"/>
              </a:rPr>
              <a:t>Sao </a:t>
            </a:r>
            <a:r>
              <a:rPr lang="en-US" sz="2800" b="1" dirty="0" err="1">
                <a:solidFill>
                  <a:prstClr val="black"/>
                </a:solidFill>
                <a:latin typeface="Times New Roman" pitchFamily="18" charset="0"/>
                <a:cs typeface="Times New Roman" pitchFamily="18" charset="0"/>
              </a:rPr>
              <a:t>chép</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và</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dán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một</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phần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văn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bản</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vào</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vị</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trí</a:t>
            </a:r>
            <a:r>
              <a:rPr lang="en-US" sz="2800" b="1" dirty="0">
                <a:solidFill>
                  <a:prstClr val="black"/>
                </a:solidFill>
                <a:latin typeface="Times New Roman" pitchFamily="18" charset="0"/>
                <a:cs typeface="Times New Roman" pitchFamily="18" charset="0"/>
              </a:rPr>
              <a:t> </a:t>
            </a:r>
            <a:r>
              <a:rPr lang="en-US" sz="2800" b="1" dirty="0" err="1">
                <a:solidFill>
                  <a:prstClr val="black"/>
                </a:solidFill>
                <a:latin typeface="Times New Roman" pitchFamily="18" charset="0"/>
                <a:cs typeface="Times New Roman" pitchFamily="18" charset="0"/>
              </a:rPr>
              <a:t>khác</a:t>
            </a:r>
            <a:endParaRPr lang="en-US" sz="2800" b="1" dirty="0">
              <a:solidFill>
                <a:prstClr val="black"/>
              </a:solidFill>
              <a:latin typeface="Times New Roman" pitchFamily="18" charset="0"/>
              <a:cs typeface="Times New Roman" pitchFamily="18" charset="0"/>
            </a:endParaRPr>
          </a:p>
        </p:txBody>
      </p:sp>
      <p:sp>
        <p:nvSpPr>
          <p:cNvPr id="15" name="Rectangle 14"/>
          <p:cNvSpPr/>
          <p:nvPr/>
        </p:nvSpPr>
        <p:spPr>
          <a:xfrm>
            <a:off x="93469" y="116632"/>
            <a:ext cx="4329329" cy="52322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sp>
        <p:nvSpPr>
          <p:cNvPr id="19" name="TextBox 18"/>
          <p:cNvSpPr txBox="1"/>
          <p:nvPr/>
        </p:nvSpPr>
        <p:spPr>
          <a:xfrm>
            <a:off x="7719890" y="1618188"/>
            <a:ext cx="2047705" cy="523220"/>
          </a:xfrm>
          <a:prstGeom prst="rect">
            <a:avLst/>
          </a:prstGeom>
          <a:noFill/>
        </p:spPr>
        <p:txBody>
          <a:bodyPr wrap="square" rtlCol="0">
            <a:spAutoFit/>
          </a:bodyPr>
          <a:lstStyle/>
          <a:p>
            <a:r>
              <a:rPr lang="en-US" sz="2800" dirty="0" smtClean="0">
                <a:latin typeface="Times New Roman" pitchFamily="18" charset="0"/>
                <a:cs typeface="Times New Roman" pitchFamily="18" charset="0"/>
              </a:rPr>
              <a:t>chọn </a:t>
            </a:r>
            <a:endParaRPr lang="en-US" sz="2800" dirty="0">
              <a:latin typeface="Times New Roman" pitchFamily="18" charset="0"/>
              <a:cs typeface="Times New Roman" pitchFamily="18" charset="0"/>
            </a:endParaRPr>
          </a:p>
        </p:txBody>
      </p:sp>
      <p:sp>
        <p:nvSpPr>
          <p:cNvPr id="23" name="Rounded Rectangle 22"/>
          <p:cNvSpPr/>
          <p:nvPr/>
        </p:nvSpPr>
        <p:spPr>
          <a:xfrm>
            <a:off x="2836446" y="2746949"/>
            <a:ext cx="382075" cy="806000"/>
          </a:xfrm>
          <a:prstGeom prst="roundRect">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descr="33.png"/>
          <p:cNvPicPr>
            <a:picLocks noChangeAspect="1"/>
          </p:cNvPicPr>
          <p:nvPr/>
        </p:nvPicPr>
        <p:blipFill>
          <a:blip r:embed="rId3"/>
          <a:stretch>
            <a:fillRect/>
          </a:stretch>
        </p:blipFill>
        <p:spPr>
          <a:xfrm>
            <a:off x="8573846" y="1510977"/>
            <a:ext cx="410788" cy="906877"/>
          </a:xfrm>
          <a:prstGeom prst="rect">
            <a:avLst/>
          </a:prstGeom>
        </p:spPr>
      </p:pic>
      <p:pic>
        <p:nvPicPr>
          <p:cNvPr id="25" name="Picture 24" descr="dan 2.png"/>
          <p:cNvPicPr>
            <a:picLocks noChangeAspect="1"/>
          </p:cNvPicPr>
          <p:nvPr/>
        </p:nvPicPr>
        <p:blipFill>
          <a:blip r:embed="rId4"/>
          <a:stretch>
            <a:fillRect/>
          </a:stretch>
        </p:blipFill>
        <p:spPr>
          <a:xfrm>
            <a:off x="1475656" y="2271246"/>
            <a:ext cx="7686465" cy="4254098"/>
          </a:xfrm>
          <a:prstGeom prst="rect">
            <a:avLst/>
          </a:prstGeom>
        </p:spPr>
      </p:pic>
      <p:cxnSp>
        <p:nvCxnSpPr>
          <p:cNvPr id="28" name="Straight Arrow Connector 27"/>
          <p:cNvCxnSpPr/>
          <p:nvPr/>
        </p:nvCxnSpPr>
        <p:spPr>
          <a:xfrm flipV="1">
            <a:off x="1045064" y="6165304"/>
            <a:ext cx="1299056" cy="784"/>
          </a:xfrm>
          <a:prstGeom prst="straightConnector1">
            <a:avLst/>
          </a:prstGeom>
          <a:ln>
            <a:solidFill>
              <a:srgbClr val="FF0000"/>
            </a:solidFill>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42475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blinds(horizontal)">
                                      <p:cBhvr>
                                        <p:cTn id="12" dur="500"/>
                                        <p:tgtEl>
                                          <p:spTgt spid="26"/>
                                        </p:tgtEl>
                                      </p:cBhvr>
                                    </p:animEffect>
                                  </p:childTnLst>
                                </p:cTn>
                              </p:par>
                              <p:par>
                                <p:cTn id="13" presetID="3" presetClass="entr" presetSubtype="1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blinds(horizontal)">
                                      <p:cBhvr>
                                        <p:cTn id="15" dur="500"/>
                                        <p:tgtEl>
                                          <p:spTgt spid="28"/>
                                        </p:tgtEl>
                                      </p:cBhvr>
                                    </p:animEffect>
                                  </p:childTnLst>
                                </p:cTn>
                              </p:par>
                            </p:childTnLst>
                          </p:cTn>
                        </p:par>
                      </p:childTnLst>
                    </p:cTn>
                  </p:par>
                  <p:par>
                    <p:cTn id="16" fill="hold">
                      <p:stCondLst>
                        <p:cond delay="indefinite"/>
                      </p:stCondLst>
                      <p:childTnLst>
                        <p:par>
                          <p:cTn id="17" fill="hold">
                            <p:stCondLst>
                              <p:cond delay="0"/>
                            </p:stCondLst>
                            <p:childTnLst>
                              <p:par>
                                <p:cTn id="18" presetID="26" presetClass="emph" presetSubtype="0" fill="hold" nodeType="clickEffect">
                                  <p:stCondLst>
                                    <p:cond delay="0"/>
                                  </p:stCondLst>
                                  <p:childTnLst>
                                    <p:animEffect transition="out" filter="fade">
                                      <p:cBhvr>
                                        <p:cTn id="19" dur="500" tmFilter="0, 0; .2, .5; .8, .5; 1, 0"/>
                                        <p:tgtEl>
                                          <p:spTgt spid="28"/>
                                        </p:tgtEl>
                                      </p:cBhvr>
                                    </p:animEffect>
                                    <p:animScale>
                                      <p:cBhvr>
                                        <p:cTn id="20" dur="250" autoRev="1" fill="hold"/>
                                        <p:tgtEl>
                                          <p:spTgt spid="28"/>
                                        </p:tgtEl>
                                      </p:cBhvr>
                                      <p:by x="105000" y="105000"/>
                                    </p:animScale>
                                  </p:childTnLst>
                                </p:cTn>
                              </p:par>
                              <p:par>
                                <p:cTn id="21" presetID="3" presetClass="exit" presetSubtype="10" fill="hold" nodeType="withEffect">
                                  <p:stCondLst>
                                    <p:cond delay="0"/>
                                  </p:stCondLst>
                                  <p:childTnLst>
                                    <p:animEffect transition="out" filter="blinds(horizontal)">
                                      <p:cBhvr>
                                        <p:cTn id="22" dur="500"/>
                                        <p:tgtEl>
                                          <p:spTgt spid="28"/>
                                        </p:tgtEl>
                                      </p:cBhvr>
                                    </p:animEffect>
                                    <p:set>
                                      <p:cBhvr>
                                        <p:cTn id="23" dur="1" fill="hold">
                                          <p:stCondLst>
                                            <p:cond delay="499"/>
                                          </p:stCondLst>
                                        </p:cTn>
                                        <p:tgtEl>
                                          <p:spTgt spid="28"/>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Effect transition="in" filter="blinds(horizontal)">
                                      <p:cBhvr>
                                        <p:cTn id="28" dur="500"/>
                                        <p:tgtEl>
                                          <p:spTgt spid="19"/>
                                        </p:tgtEl>
                                      </p:cBhvr>
                                    </p:animEffect>
                                  </p:childTnLst>
                                </p:cTn>
                              </p:par>
                              <p:par>
                                <p:cTn id="29" presetID="3" presetClass="entr" presetSubtype="1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blinds(horizontal)">
                                      <p:cBhvr>
                                        <p:cTn id="31" dur="500"/>
                                        <p:tgtEl>
                                          <p:spTgt spid="24"/>
                                        </p:tgtEl>
                                      </p:cBhvr>
                                    </p:animEffect>
                                  </p:childTnLst>
                                </p:cTn>
                              </p:par>
                            </p:childTnLst>
                          </p:cTn>
                        </p:par>
                      </p:childTnLst>
                    </p:cTn>
                  </p:par>
                  <p:par>
                    <p:cTn id="32" fill="hold">
                      <p:stCondLst>
                        <p:cond delay="indefinite"/>
                      </p:stCondLst>
                      <p:childTnLst>
                        <p:par>
                          <p:cTn id="33" fill="hold">
                            <p:stCondLst>
                              <p:cond delay="0"/>
                            </p:stCondLst>
                            <p:childTnLst>
                              <p:par>
                                <p:cTn id="34" presetID="3" presetClass="entr" presetSubtype="10"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blinds(horizontal)">
                                      <p:cBhvr>
                                        <p:cTn id="36" dur="500"/>
                                        <p:tgtEl>
                                          <p:spTgt spid="23"/>
                                        </p:tgtEl>
                                      </p:cBhvr>
                                    </p:animEffect>
                                  </p:childTnLst>
                                </p:cTn>
                              </p:par>
                            </p:childTnLst>
                          </p:cTn>
                        </p:par>
                      </p:childTnLst>
                    </p:cTn>
                  </p:par>
                  <p:par>
                    <p:cTn id="37" fill="hold">
                      <p:stCondLst>
                        <p:cond delay="indefinite"/>
                      </p:stCondLst>
                      <p:childTnLst>
                        <p:par>
                          <p:cTn id="38" fill="hold">
                            <p:stCondLst>
                              <p:cond delay="0"/>
                            </p:stCondLst>
                            <p:childTnLst>
                              <p:par>
                                <p:cTn id="39" presetID="26" presetClass="emph" presetSubtype="0" fill="hold" grpId="1" nodeType="clickEffect">
                                  <p:stCondLst>
                                    <p:cond delay="0"/>
                                  </p:stCondLst>
                                  <p:childTnLst>
                                    <p:animEffect transition="out" filter="fade">
                                      <p:cBhvr>
                                        <p:cTn id="40" dur="500" tmFilter="0, 0; .2, .5; .8, .5; 1, 0"/>
                                        <p:tgtEl>
                                          <p:spTgt spid="23"/>
                                        </p:tgtEl>
                                      </p:cBhvr>
                                    </p:animEffect>
                                    <p:animScale>
                                      <p:cBhvr>
                                        <p:cTn id="41" dur="250" autoRev="1" fill="hold"/>
                                        <p:tgtEl>
                                          <p:spTgt spid="23"/>
                                        </p:tgtEl>
                                      </p:cBhvr>
                                      <p:by x="105000" y="105000"/>
                                    </p:animScale>
                                  </p:childTnLst>
                                </p:cTn>
                              </p:par>
                            </p:childTnLst>
                          </p:cTn>
                        </p:par>
                      </p:childTnLst>
                    </p:cTn>
                  </p:par>
                  <p:par>
                    <p:cTn id="42" fill="hold">
                      <p:stCondLst>
                        <p:cond delay="indefinite"/>
                      </p:stCondLst>
                      <p:childTnLst>
                        <p:par>
                          <p:cTn id="43" fill="hold">
                            <p:stCondLst>
                              <p:cond delay="0"/>
                            </p:stCondLst>
                            <p:childTnLst>
                              <p:par>
                                <p:cTn id="44" presetID="5" presetClass="entr" presetSubtype="10" fill="hold" nodeType="click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checkerboard(across)">
                                      <p:cBhvr>
                                        <p:cTn id="46"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23" grpId="0" animBg="1"/>
      <p:bldP spid="23"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92640" y="1826341"/>
            <a:ext cx="9051359" cy="523220"/>
          </a:xfrm>
          <a:prstGeom prst="rect">
            <a:avLst/>
          </a:prstGeom>
          <a:noFill/>
        </p:spPr>
        <p:txBody>
          <a:bodyPr wrap="square" rtlCol="0">
            <a:spAutoFit/>
          </a:bodyPr>
          <a:lstStyle/>
          <a:p>
            <a:pPr algn="just"/>
            <a:r>
              <a:rPr lang="en-US" sz="2800" dirty="0" err="1">
                <a:latin typeface="Times New Roman" pitchFamily="18" charset="0"/>
                <a:cs typeface="Times New Roman" pitchFamily="18" charset="0"/>
              </a:rPr>
              <a:t>Bước</a:t>
            </a:r>
            <a:r>
              <a:rPr lang="en-US" sz="2800" dirty="0">
                <a:latin typeface="Times New Roman" pitchFamily="18" charset="0"/>
                <a:cs typeface="Times New Roman" pitchFamily="18" charset="0"/>
              </a:rPr>
              <a:t> 1: </a:t>
            </a:r>
            <a:r>
              <a:rPr lang="en-US" sz="2800" dirty="0" err="1">
                <a:latin typeface="Times New Roman" pitchFamily="18" charset="0"/>
                <a:cs typeface="Times New Roman" pitchFamily="18" charset="0"/>
              </a:rPr>
              <a:t>Chọn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phần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văn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bản</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cần</a:t>
            </a:r>
            <a:r>
              <a:rPr lang="en-US" sz="2800" dirty="0">
                <a:latin typeface="Times New Roman" pitchFamily="18" charset="0"/>
                <a:cs typeface="Times New Roman" pitchFamily="18" charset="0"/>
              </a:rPr>
              <a:t> di </a:t>
            </a:r>
            <a:r>
              <a:rPr lang="en-US" sz="2800" dirty="0" err="1">
                <a:latin typeface="Times New Roman" pitchFamily="18" charset="0"/>
                <a:cs typeface="Times New Roman" pitchFamily="18" charset="0"/>
              </a:rPr>
              <a:t>chuyển</a:t>
            </a:r>
            <a:endParaRPr lang="en-US" sz="2800" dirty="0">
              <a:latin typeface="Times New Roman" pitchFamily="18" charset="0"/>
              <a:cs typeface="Times New Roman" pitchFamily="18" charset="0"/>
            </a:endParaRPr>
          </a:p>
        </p:txBody>
      </p:sp>
      <p:sp>
        <p:nvSpPr>
          <p:cNvPr id="12" name="TextBox 11"/>
          <p:cNvSpPr txBox="1"/>
          <p:nvPr/>
        </p:nvSpPr>
        <p:spPr>
          <a:xfrm>
            <a:off x="105654" y="790118"/>
            <a:ext cx="7619999" cy="523220"/>
          </a:xfrm>
          <a:prstGeom prst="rect">
            <a:avLst/>
          </a:prstGeom>
          <a:noFill/>
        </p:spPr>
        <p:txBody>
          <a:bodyPr wrap="square" rtlCol="0" anchor="ctr">
            <a:spAutoFit/>
          </a:bodyPr>
          <a:lstStyle/>
          <a:p>
            <a:pPr algn="just"/>
            <a:r>
              <a:rPr lang="en-US" sz="2800" b="1" dirty="0" smtClean="0">
                <a:solidFill>
                  <a:prstClr val="black"/>
                </a:solidFill>
                <a:latin typeface="Times New Roman" pitchFamily="18" charset="0"/>
                <a:cs typeface="Times New Roman" pitchFamily="18" charset="0"/>
              </a:rPr>
              <a:t>1. Xử lí một phần văn bản.</a:t>
            </a:r>
            <a:endParaRPr lang="en-US" sz="2800" b="1" dirty="0">
              <a:solidFill>
                <a:prstClr val="black"/>
              </a:solidFill>
              <a:latin typeface="Times New Roman" pitchFamily="18" charset="0"/>
              <a:cs typeface="Times New Roman" pitchFamily="18" charset="0"/>
            </a:endParaRPr>
          </a:p>
        </p:txBody>
      </p:sp>
      <p:sp>
        <p:nvSpPr>
          <p:cNvPr id="13" name="TextBox 12"/>
          <p:cNvSpPr txBox="1"/>
          <p:nvPr/>
        </p:nvSpPr>
        <p:spPr>
          <a:xfrm>
            <a:off x="133738" y="1298720"/>
            <a:ext cx="9010261" cy="523220"/>
          </a:xfrm>
          <a:prstGeom prst="rect">
            <a:avLst/>
          </a:prstGeom>
          <a:noFill/>
        </p:spPr>
        <p:txBody>
          <a:bodyPr wrap="square" rtlCol="0">
            <a:spAutoFit/>
          </a:bodyPr>
          <a:lstStyle/>
          <a:p>
            <a:r>
              <a:rPr lang="en-US" sz="2800" b="1" dirty="0" smtClean="0">
                <a:solidFill>
                  <a:prstClr val="black"/>
                </a:solidFill>
                <a:latin typeface="Times New Roman" pitchFamily="18" charset="0"/>
                <a:cs typeface="Times New Roman" pitchFamily="18" charset="0"/>
              </a:rPr>
              <a:t>d. </a:t>
            </a:r>
            <a:r>
              <a:rPr lang="en-US" sz="2800" b="1" dirty="0">
                <a:latin typeface="Times New Roman" pitchFamily="18" charset="0"/>
                <a:cs typeface="Times New Roman" pitchFamily="18" charset="0"/>
              </a:rPr>
              <a:t>Di </a:t>
            </a:r>
            <a:r>
              <a:rPr lang="en-US" sz="2800" b="1" dirty="0" err="1">
                <a:latin typeface="Times New Roman" pitchFamily="18" charset="0"/>
                <a:cs typeface="Times New Roman" pitchFamily="18" charset="0"/>
              </a:rPr>
              <a:t>chuyển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vị</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trí</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một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phần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văn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bản</a:t>
            </a:r>
            <a:endParaRPr lang="en-US" sz="2800" b="1" dirty="0">
              <a:solidFill>
                <a:prstClr val="black"/>
              </a:solidFill>
              <a:latin typeface="Times New Roman" pitchFamily="18" charset="0"/>
              <a:cs typeface="Times New Roman" pitchFamily="18" charset="0"/>
            </a:endParaRPr>
          </a:p>
        </p:txBody>
      </p:sp>
      <p:sp>
        <p:nvSpPr>
          <p:cNvPr id="15" name="Rectangle 14"/>
          <p:cNvSpPr/>
          <p:nvPr/>
        </p:nvSpPr>
        <p:spPr>
          <a:xfrm>
            <a:off x="105654" y="332656"/>
            <a:ext cx="4317144" cy="523220"/>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2800" b="1" cap="all" dirty="0" smtClean="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rPr>
              <a:t>A. HoẠT ĐỘNG CƠ BẢN</a:t>
            </a:r>
            <a:endParaRPr lang="en-US" sz="2800" b="1" cap="all" dirty="0">
              <a:ln w="0"/>
              <a:gradFill flip="none">
                <a:gsLst>
                  <a:gs pos="0">
                    <a:srgbClr val="4F81BD">
                      <a:tint val="75000"/>
                      <a:shade val="75000"/>
                      <a:satMod val="170000"/>
                    </a:srgbClr>
                  </a:gs>
                  <a:gs pos="49000">
                    <a:srgbClr val="4F81BD">
                      <a:tint val="88000"/>
                      <a:shade val="65000"/>
                      <a:satMod val="172000"/>
                    </a:srgbClr>
                  </a:gs>
                  <a:gs pos="50000">
                    <a:srgbClr val="4F81BD">
                      <a:shade val="65000"/>
                      <a:satMod val="130000"/>
                    </a:srgbClr>
                  </a:gs>
                  <a:gs pos="92000">
                    <a:srgbClr val="4F81BD">
                      <a:shade val="50000"/>
                      <a:satMod val="120000"/>
                    </a:srgbClr>
                  </a:gs>
                  <a:gs pos="100000">
                    <a:srgbClr val="4F81BD">
                      <a:shade val="48000"/>
                      <a:satMod val="120000"/>
                    </a:srgbClr>
                  </a:gs>
                </a:gsLst>
                <a:lin ang="5400000"/>
              </a:gradFill>
              <a:effectLst>
                <a:reflection blurRad="12700" stA="50000" endPos="50000" dist="5000" dir="5400000" sy="-100000" rotWithShape="0"/>
              </a:effectLst>
              <a:latin typeface="Times New Roman" pitchFamily="18" charset="0"/>
              <a:cs typeface="Times New Roman" pitchFamily="18" charset="0"/>
            </a:endParaRPr>
          </a:p>
        </p:txBody>
      </p:sp>
      <p:pic>
        <p:nvPicPr>
          <p:cNvPr id="17" name="Picture 16" descr="dc1.png"/>
          <p:cNvPicPr>
            <a:picLocks noChangeAspect="1"/>
          </p:cNvPicPr>
          <p:nvPr/>
        </p:nvPicPr>
        <p:blipFill>
          <a:blip r:embed="rId2"/>
          <a:stretch>
            <a:fillRect/>
          </a:stretch>
        </p:blipFill>
        <p:spPr>
          <a:xfrm>
            <a:off x="432048" y="2497834"/>
            <a:ext cx="8316416" cy="4099518"/>
          </a:xfrm>
          <a:prstGeom prst="rect">
            <a:avLst/>
          </a:prstGeom>
        </p:spPr>
      </p:pic>
    </p:spTree>
    <p:extLst>
      <p:ext uri="{BB962C8B-B14F-4D97-AF65-F5344CB8AC3E}">
        <p14:creationId xmlns:p14="http://schemas.microsoft.com/office/powerpoint/2010/main" val="349522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slide(fromBottom)">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TotalTime>
  <Words>942</Words>
  <Application>Microsoft Office PowerPoint</Application>
  <PresentationFormat>On-screen Show (4:3)</PresentationFormat>
  <Paragraphs>96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BÀI 5: XỬ LÍ MỘT PHẦN VĂN BẢN, HÌNH VÀ TRANH ẢNH</vt:lpstr>
      <vt:lpstr>PowerPoint Presentation</vt:lpstr>
      <vt:lpstr>BÀI 5: XỬ LÍ MỘT PHẦN VĂN BẢN, HÌNH VÀ TRANH ẢNH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XỬ LÝ HÌNH, TRANH ẢNH</vt:lpstr>
      <vt:lpstr>Kết luận:</vt:lpstr>
      <vt:lpstr>PowerPoint Presentation</vt:lpstr>
      <vt:lpstr>HOẠT ĐỘNG THỰC HÀNH</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CHÀO MỪNG QUÝ THẦY CÔ VÀ CÁC EM</dc:title>
  <dc:creator>Admin</dc:creator>
  <cp:lastModifiedBy>Techsi.vn</cp:lastModifiedBy>
  <cp:revision>23</cp:revision>
  <dcterms:created xsi:type="dcterms:W3CDTF">2018-12-15T05:02:33Z</dcterms:created>
  <dcterms:modified xsi:type="dcterms:W3CDTF">2021-03-08T03:34:08Z</dcterms:modified>
</cp:coreProperties>
</file>