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5"/>
  </p:notesMasterIdLst>
  <p:sldIdLst>
    <p:sldId id="312" r:id="rId7"/>
    <p:sldId id="259" r:id="rId8"/>
    <p:sldId id="297" r:id="rId9"/>
    <p:sldId id="296" r:id="rId10"/>
    <p:sldId id="298" r:id="rId11"/>
    <p:sldId id="299" r:id="rId12"/>
    <p:sldId id="300" r:id="rId13"/>
    <p:sldId id="301" r:id="rId14"/>
    <p:sldId id="302" r:id="rId16"/>
    <p:sldId id="303" r:id="rId17"/>
    <p:sldId id="304" r:id="rId18"/>
    <p:sldId id="308" r:id="rId19"/>
    <p:sldId id="309" r:id="rId20"/>
    <p:sldId id="310" r:id="rId21"/>
    <p:sldId id="311" r:id="rId22"/>
    <p:sldId id="305" r:id="rId23"/>
    <p:sldId id="306" r:id="rId24"/>
    <p:sldId id="307" r:id="rId25"/>
    <p:sldId id="278" r:id="rId26"/>
    <p:sldId id="31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media" Target="../media/media8.mp3"/><Relationship Id="rId4" Type="http://schemas.openxmlformats.org/officeDocument/2006/relationships/audio" Target="../media/media8.mp3"/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microsoft.com/office/2007/relationships/media" Target="../media/media10.mp3"/><Relationship Id="rId3" Type="http://schemas.openxmlformats.org/officeDocument/2006/relationships/audio" Target="../media/media10.mp3"/><Relationship Id="rId2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media" Target="../media/media11.mp3"/><Relationship Id="rId4" Type="http://schemas.openxmlformats.org/officeDocument/2006/relationships/audio" Target="../media/media11.mp3"/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25.png"/><Relationship Id="rId6" Type="http://schemas.microsoft.com/office/2007/relationships/media" Target="../media/media13.mp3"/><Relationship Id="rId5" Type="http://schemas.openxmlformats.org/officeDocument/2006/relationships/audio" Target="../media/media13.mp3"/><Relationship Id="rId4" Type="http://schemas.openxmlformats.org/officeDocument/2006/relationships/image" Target="../media/image24.png"/><Relationship Id="rId3" Type="http://schemas.microsoft.com/office/2007/relationships/media" Target="../media/media12.mp4"/><Relationship Id="rId2" Type="http://schemas.openxmlformats.org/officeDocument/2006/relationships/video" Target="../media/media12.mp4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24.png"/><Relationship Id="rId3" Type="http://schemas.microsoft.com/office/2007/relationships/media" Target="../media/media12.mp4"/><Relationship Id="rId2" Type="http://schemas.openxmlformats.org/officeDocument/2006/relationships/video" Target="../media/media12.mp4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media" Target="../media/media14.mp3"/><Relationship Id="rId4" Type="http://schemas.openxmlformats.org/officeDocument/2006/relationships/audio" Target="../media/media14.mp3"/><Relationship Id="rId3" Type="http://schemas.openxmlformats.org/officeDocument/2006/relationships/image" Target="../media/image19.png"/><Relationship Id="rId2" Type="http://schemas.openxmlformats.org/officeDocument/2006/relationships/image" Target="../media/image26.GIF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1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học sinh đến với </a:t>
            </a:r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schemeClr val="bg1"/>
                </a:solidFill>
              </a:rPr>
              <a:t>ÂM NHẠC LỚP 4</a:t>
            </a:r>
            <a:endParaRPr lang="en-US" sz="6000" b="1" u="sng">
              <a:solidFill>
                <a:schemeClr val="bg1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9872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" y="620688"/>
            <a:ext cx="911373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873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</a:t>
            </a:r>
            <a:r>
              <a:rPr lang="en-US" sz="4400" b="1" smtClean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13734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5896" y="0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</a:t>
            </a:r>
            <a:r>
              <a:rPr lang="en-US" sz="4400" b="1" smtClean="0">
                <a:solidFill>
                  <a:srgbClr val="FF0000"/>
                </a:solidFill>
              </a:rPr>
              <a:t>1+2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1440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45811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" y="378684"/>
            <a:ext cx="9085290" cy="305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2783" y="29969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</a:t>
            </a:r>
            <a:r>
              <a:rPr lang="en-US" sz="4400" b="1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2276872"/>
            <a:ext cx="91440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" y="620688"/>
            <a:ext cx="908529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</a:t>
            </a:r>
            <a:r>
              <a:rPr lang="en-US" sz="4400" b="1" smtClean="0">
                <a:solidFill>
                  <a:srgbClr val="FF0000"/>
                </a:solidFill>
              </a:rPr>
              <a:t>3+4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5714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2217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HS nhẩm cả bài 1 lần sau đó đọc vài lần </a:t>
            </a:r>
            <a:r>
              <a:rPr lang="en-US" sz="2400" i="1" smtClean="0">
                <a:solidFill>
                  <a:srgbClr val="FF0000"/>
                </a:solidFill>
              </a:rPr>
              <a:t>với các hình thức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3812"/>
            <a:ext cx="8964488" cy="3999188"/>
          </a:xfrm>
          <a:prstGeom prst="rect">
            <a:avLst/>
          </a:prstGeom>
        </p:spPr>
      </p:pic>
      <p:pic>
        <p:nvPicPr>
          <p:cNvPr id="6" name="C1+2+3+4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5725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0379"/>
            <a:ext cx="9144000" cy="4432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97" y="38769"/>
            <a:ext cx="93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chia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smtClean="0">
                <a:solidFill>
                  <a:srgbClr val="FF0000"/>
                </a:solidFill>
              </a:rPr>
              <a:t>2 tổ: </a:t>
            </a:r>
            <a:r>
              <a:rPr lang="en-US" sz="2800" b="1" i="1" smtClean="0">
                <a:solidFill>
                  <a:srgbClr val="000066"/>
                </a:solidFill>
              </a:rPr>
              <a:t>Tổ </a:t>
            </a:r>
            <a:r>
              <a:rPr lang="en-US" sz="2800" b="1" i="1" dirty="0" smtClean="0">
                <a:solidFill>
                  <a:srgbClr val="000066"/>
                </a:solidFill>
              </a:rPr>
              <a:t>1: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err="1" smtClean="0">
                <a:solidFill>
                  <a:srgbClr val="FF0000"/>
                </a:solidFill>
              </a:rPr>
              <a:t>Đọc</a:t>
            </a:r>
            <a:r>
              <a:rPr lang="en-US" sz="2800" i="1" smtClean="0">
                <a:solidFill>
                  <a:srgbClr val="FF0000"/>
                </a:solidFill>
              </a:rPr>
              <a:t> nhạc. </a:t>
            </a:r>
            <a:r>
              <a:rPr lang="en-US" sz="2800" b="1" i="1" smtClean="0">
                <a:solidFill>
                  <a:srgbClr val="000066"/>
                </a:solidFill>
              </a:rPr>
              <a:t>Tổ </a:t>
            </a:r>
            <a:r>
              <a:rPr lang="en-US" sz="2800" b="1" i="1" dirty="0" smtClean="0">
                <a:solidFill>
                  <a:srgbClr val="000066"/>
                </a:solidFill>
              </a:rPr>
              <a:t>2: </a:t>
            </a:r>
            <a:r>
              <a:rPr lang="en-US" sz="2800" i="1" dirty="0" err="1" smtClean="0">
                <a:solidFill>
                  <a:srgbClr val="FF0000"/>
                </a:solidFill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35696" y="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nhạc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</a:rPr>
              <a:t>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gõ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đệm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phách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5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179"/>
            <a:ext cx="9113734" cy="241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00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12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31891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31891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4 CON CHIM R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9422" y="43651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7944" y="1700808"/>
            <a:ext cx="4522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Bức tranh và câu giai điệu này của bài hát nào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93" y="384627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28">
            <a:off x="5574706" y="4061365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1+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3327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7338" y="2872622"/>
            <a:ext cx="4747493" cy="98072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800" b="1" i="1" dirty="0" smtClean="0">
                <a:solidFill>
                  <a:schemeClr val="bg1"/>
                </a:solidFill>
              </a:rPr>
              <a:t>ÂM </a:t>
            </a:r>
            <a:r>
              <a:rPr lang="en-US" sz="4800" b="1" i="1" smtClean="0">
                <a:solidFill>
                  <a:schemeClr val="bg1"/>
                </a:solidFill>
              </a:rPr>
              <a:t>NHẠC 4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3757" y="616332"/>
            <a:ext cx="1754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TIẾT: 13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2456" y="1628800"/>
            <a:ext cx="384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ÔN TẬP BÀI HÁT: CÒ LẢ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93" y="384627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28">
            <a:off x="5574706" y="4061365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7984" y="2349402"/>
            <a:ext cx="419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TẬP ĐỌC NHẠC: TĐN SỐ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" y="1340768"/>
            <a:ext cx="9132703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2476447" y="2915237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4996728" y="291523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7805039" y="2915232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4485" y="5428456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3544" y="0"/>
            <a:ext cx="479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1. ÔN TẬP BÀI HÁT: CÒ LẢ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9545" y="850558"/>
            <a:ext cx="3962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</a:rPr>
              <a:t>HD Hát gõ đệm theo nhịp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4485" y="5428456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6" y="116632"/>
            <a:ext cx="4491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</a:rPr>
              <a:t>HD Hát </a:t>
            </a:r>
            <a:r>
              <a:rPr lang="en-US" sz="2800" b="1" smtClean="0">
                <a:solidFill>
                  <a:srgbClr val="FF0000"/>
                </a:solidFill>
              </a:rPr>
              <a:t>lĩnh xướng hòa giọng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5" y="639852"/>
            <a:ext cx="2245744" cy="1826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23727" y="1351355"/>
            <a:ext cx="206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HS NỮ HÁT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8186" y="1228244"/>
            <a:ext cx="490413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Con cò…ra cánh đồng</a:t>
            </a:r>
            <a:endParaRPr lang="en-US" sz="4000"/>
          </a:p>
        </p:txBody>
      </p:sp>
      <p:sp>
        <p:nvSpPr>
          <p:cNvPr id="12" name="Right Arrow 11"/>
          <p:cNvSpPr/>
          <p:nvPr/>
        </p:nvSpPr>
        <p:spPr>
          <a:xfrm>
            <a:off x="-23727" y="2493459"/>
            <a:ext cx="2245744" cy="1826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23728" y="3114382"/>
            <a:ext cx="236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CẢ LỚP HÁT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86" y="2991271"/>
            <a:ext cx="670433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Tình tính tang…nhớ hay chăng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0486" y="206084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7" y="116632"/>
            <a:ext cx="5338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smtClean="0">
                <a:solidFill>
                  <a:srgbClr val="FF0000"/>
                </a:solidFill>
              </a:rPr>
              <a:t>Xem video mẫu sau đó HD Hát vận động phụ họa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3727" y="1351355"/>
            <a:ext cx="206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HS NỮ HÁT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3728" y="3114382"/>
            <a:ext cx="236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CẢ LỚP HÁT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4" name="van dog co la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0" y="1351354"/>
            <a:ext cx="6437668" cy="550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14612" y="23252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9608" y="54647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TĐN SỐ 4: CON CHIM RI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8093"/>
            <a:ext cx="8316416" cy="412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190181" y="1008137"/>
            <a:ext cx="360040" cy="755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3955" y="110491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CÂU 1: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6791" y="21088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CÂU 2: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56791" y="31409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CÂU 3: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40201" y="414908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CÂU 4: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0202" y="4731"/>
            <a:ext cx="439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2.TẬP ĐỌC NHẠC: TĐN SỐ 4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24" y="0"/>
            <a:ext cx="3348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cao độ-tiết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" y="519740"/>
            <a:ext cx="9144000" cy="204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3068960"/>
            <a:ext cx="8915400" cy="156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CD DEN DRMF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0725" y="20176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0"/>
            <a:ext cx="5296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Hỏi hình nốt, tên nốt nhạc nào?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422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WPS Presentation</Application>
  <PresentationFormat>On-screen Show (4:3)</PresentationFormat>
  <Paragraphs>74</Paragraphs>
  <Slides>20</Slides>
  <Notes>2</Notes>
  <HiddenSlides>0</HiddenSlides>
  <MMClips>17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2_Office Theme</vt:lpstr>
      <vt:lpstr>1_Office Theme</vt:lpstr>
      <vt:lpstr>4_Office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106</cp:revision>
  <dcterms:created xsi:type="dcterms:W3CDTF">2021-05-09T14:16:00Z</dcterms:created>
  <dcterms:modified xsi:type="dcterms:W3CDTF">2021-08-30T05:52:24Z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F33969EC210F491988A2E297FCEB705F</vt:lpwstr>
  </property>
  <property fmtid="{D5CDD505-2E9C-101B-9397-08002B2CF9AE}" pid="3" name="KSOProductBuildVer">
    <vt:lpwstr>1033-11.2.0.10265</vt:lpwstr>
  </property>
</Properties>
</file>