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5"/>
  </p:notesMasterIdLst>
  <p:sldIdLst>
    <p:sldId id="652" r:id="rId4"/>
    <p:sldId id="257" r:id="rId5"/>
    <p:sldId id="256" r:id="rId6"/>
    <p:sldId id="260" r:id="rId7"/>
    <p:sldId id="261" r:id="rId8"/>
    <p:sldId id="262" r:id="rId9"/>
    <p:sldId id="264" r:id="rId10"/>
    <p:sldId id="263" r:id="rId11"/>
    <p:sldId id="265" r:id="rId12"/>
    <p:sldId id="267" r:id="rId13"/>
    <p:sldId id="266" r:id="rId14"/>
    <p:sldId id="654" r:id="rId15"/>
    <p:sldId id="268" r:id="rId16"/>
    <p:sldId id="269" r:id="rId17"/>
    <p:sldId id="271" r:id="rId18"/>
    <p:sldId id="272" r:id="rId19"/>
    <p:sldId id="655" r:id="rId20"/>
    <p:sldId id="656" r:id="rId21"/>
    <p:sldId id="657" r:id="rId22"/>
    <p:sldId id="658" r:id="rId23"/>
    <p:sldId id="270" r:id="rId24"/>
    <p:sldId id="659" r:id="rId25"/>
    <p:sldId id="290" r:id="rId26"/>
    <p:sldId id="291" r:id="rId27"/>
    <p:sldId id="293" r:id="rId28"/>
    <p:sldId id="292" r:id="rId29"/>
    <p:sldId id="296" r:id="rId30"/>
    <p:sldId id="295" r:id="rId31"/>
    <p:sldId id="303" r:id="rId32"/>
    <p:sldId id="305" r:id="rId33"/>
    <p:sldId id="275" r:id="rId34"/>
  </p:sldIdLst>
  <p:sldSz cx="12192000" cy="6858000"/>
  <p:notesSz cx="7104063" cy="10234613"/>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64" d="100"/>
          <a:sy n="64" d="100"/>
        </p:scale>
        <p:origin x="78" y="2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2023/2/13</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31</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jpeg"/><Relationship Id="rId7" Type="http://schemas.openxmlformats.org/officeDocument/2006/relationships/image" Target="../media/image40.png"/><Relationship Id="rId12" Type="http://schemas.microsoft.com/office/2007/relationships/hdphoto" Target="../media/hdphoto8.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9" y="-1002441"/>
            <a:ext cx="3268053" cy="2389281"/>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129125" y="2081117"/>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sp>
        <p:nvSpPr>
          <p:cNvPr id="20" name="TextBox 19">
            <a:extLst>
              <a:ext uri="{FF2B5EF4-FFF2-40B4-BE49-F238E27FC236}">
                <a16:creationId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Cọ</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thuộc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họ</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dừa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cao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to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xoè</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ra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như</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hình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cái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quạt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pic>
        <p:nvPicPr>
          <p:cNvPr id="2050" name="Picture 2" descr="Cây cọ - Đặc điểm và ý nghĩa phong thủy như thế nào?">
            <a:extLst>
              <a:ext uri="{FF2B5EF4-FFF2-40B4-BE49-F238E27FC236}">
                <a16:creationId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微软雅黑"/>
                <a:cs typeface="Calibri" panose="020F0502020204030204" pitchFamily="34" charset="0"/>
              </a:rPr>
              <a:t>Hoa</a:t>
            </a:r>
            <a:r>
              <a:rPr lang="en-US" sz="3600" b="1" dirty="0">
                <a:solidFill>
                  <a:srgbClr val="FF0000"/>
                </a:solidFill>
                <a:latin typeface="Calibri" panose="020F0502020204030204" pitchFamily="34" charset="0"/>
                <a:ea typeface="微软雅黑"/>
                <a:cs typeface="Calibri" panose="020F0502020204030204" pitchFamily="34" charset="0"/>
              </a:rPr>
              <a:t> </a:t>
            </a:r>
            <a:r>
              <a:rPr lang="en-US" sz="3600" b="1" dirty="0" err="1">
                <a:solidFill>
                  <a:srgbClr val="FF0000"/>
                </a:solidFill>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Hoa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màu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nhạt</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pic>
        <p:nvPicPr>
          <p:cNvPr id="2052" name="Picture 4" descr="Hoa cau (tân lang hoa) và các món ăn làm thuốc hay từ dân gian">
            <a:extLst>
              <a:ext uri="{FF2B5EF4-FFF2-40B4-BE49-F238E27FC236}">
                <a16:creationId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29445" y="1384307"/>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2978030" y="-18221"/>
            <a:ext cx="5806205"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Time"/>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Time"/>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lang="en-US" sz="2800" b="1" dirty="0">
                <a:solidFill>
                  <a:srgbClr val="000000"/>
                </a:solidFill>
                <a:latin typeface="Time"/>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Time"/>
                <a:ea typeface="Arial-Rounded" panose="020B0500000000000000" pitchFamily="34" charset="0"/>
                <a:cs typeface="Arial-Rounded" panose="020B0500000000000000" pitchFamily="34" charset="0"/>
              </a:rPr>
              <a:t>Tìm</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những</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câu</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thơ</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nói</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về</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vẻ</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đẹp</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của</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hoa</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cọ</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và</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lá</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cọ</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Vì</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sao</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lá</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cọ</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được</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gọi</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là</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mặt</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trời</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xanh</a:t>
            </a:r>
            <a:r>
              <a:rPr lang="en-US" sz="2800" b="1" noProof="0" dirty="0">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Time"/>
                <a:ea typeface="Arial-Rounded" panose="020B0500000000000000" pitchFamily="34" charset="0"/>
                <a:cs typeface="Arial-Rounded" panose="020B0500000000000000" pitchFamily="34" charset="0"/>
              </a:rPr>
              <a:t>Vẻ</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đẹp</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của</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rừng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cọ</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được</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tác</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giả</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cảm</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nhận</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bằng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những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giác</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quan</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nào</a:t>
            </a:r>
            <a:r>
              <a:rPr lang="en-US" sz="2800" b="1" dirty="0">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3004340" y="3354292"/>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Time"/>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Time"/>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Time"/>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120337" y="50683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251A3AD-3360-19CF-B825-F15FB48F6789}"/>
              </a:ext>
            </a:extLst>
          </p:cNvPr>
          <p:cNvSpPr txBox="1"/>
          <p:nvPr/>
        </p:nvSpPr>
        <p:spPr>
          <a:xfrm>
            <a:off x="2821151" y="2201132"/>
            <a:ext cx="6329680" cy="1569660"/>
          </a:xfrm>
          <a:prstGeom prst="rect">
            <a:avLst/>
          </a:prstGeom>
          <a:noFill/>
        </p:spPr>
        <p:txBody>
          <a:bodyPr wrap="square" rtlCol="0">
            <a:spAutoFit/>
          </a:bodyPr>
          <a:lstStyle/>
          <a:p>
            <a:r>
              <a:rPr lang="en-US" sz="3200" b="1" dirty="0" err="1">
                <a:solidFill>
                  <a:srgbClr val="FF0000"/>
                </a:solidFill>
                <a:latin typeface="Time"/>
                <a:ea typeface="Arial-Rounded" panose="020B0500000000000000" pitchFamily="34" charset="0"/>
                <a:cs typeface="Arial-Rounded" panose="020B0500000000000000" pitchFamily="34" charset="0"/>
              </a:rPr>
              <a:t>Tiếng</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mưa</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trong</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rừng</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cọ</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được</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tác</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giả</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ví</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như</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tiếng</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thác</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dội</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về</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như</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ào</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ào</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trận</a:t>
            </a:r>
            <a:r>
              <a:rPr lang="en-US" sz="3200" b="1" dirty="0">
                <a:solidFill>
                  <a:srgbClr val="FF0000"/>
                </a:solidFill>
                <a:latin typeface="Time"/>
                <a:ea typeface="Arial-Rounded" panose="020B0500000000000000" pitchFamily="34" charset="0"/>
                <a:cs typeface="Arial-Rounded" panose="020B0500000000000000" pitchFamily="34" charset="0"/>
              </a:rPr>
              <a:t> </a:t>
            </a:r>
            <a:r>
              <a:rPr lang="en-US" sz="3200" b="1" dirty="0" err="1">
                <a:solidFill>
                  <a:srgbClr val="FF0000"/>
                </a:solidFill>
                <a:latin typeface="Time"/>
                <a:ea typeface="Arial-Rounded" panose="020B0500000000000000" pitchFamily="34" charset="0"/>
                <a:cs typeface="Arial-Rounded" panose="020B0500000000000000" pitchFamily="34" charset="0"/>
              </a:rPr>
              <a:t>gió</a:t>
            </a:r>
            <a:r>
              <a:rPr lang="en-US" sz="3200" b="1" dirty="0">
                <a:solidFill>
                  <a:srgbClr val="FF0000"/>
                </a:solidFill>
                <a:latin typeface="Time"/>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Time"/>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khổ thơ 2</a:t>
                </a:r>
                <a:endPar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lang="en-US" sz="2800" b="1" dirty="0">
                <a:solidFill>
                  <a:srgbClr val="000000"/>
                </a:solidFill>
                <a:latin typeface="Time"/>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lang="en-US" sz="2800" b="1" dirty="0">
                <a:solidFill>
                  <a:srgbClr val="FF0000"/>
                </a:solidFill>
                <a:latin typeface="Time"/>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mát</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vì</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lá</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che</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ánh</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nắng</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trời</a:t>
            </a:r>
            <a:r>
              <a:rPr kumimoji="0" lang="en-US" sz="2800" b="1" i="0"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a:t>
            </a:r>
          </a:p>
          <a:p>
            <a:pPr lvl="0"/>
            <a:r>
              <a:rPr lang="en-US" sz="2800" b="1" baseline="0" dirty="0" err="1">
                <a:solidFill>
                  <a:srgbClr val="FF0000"/>
                </a:solidFill>
                <a:latin typeface="Time"/>
                <a:ea typeface="Arial-Rounded" panose="020B0500000000000000" pitchFamily="34" charset="0"/>
                <a:cs typeface="Arial-Rounded" panose="020B0500000000000000" pitchFamily="34" charset="0"/>
              </a:rPr>
              <a:t>Buổi</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trưa</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mùa</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hè</a:t>
            </a:r>
            <a:r>
              <a:rPr lang="en-US" sz="2800" b="1" dirty="0">
                <a:solidFill>
                  <a:srgbClr val="FF0000"/>
                </a:solidFill>
                <a:latin typeface="Time"/>
                <a:ea typeface="Arial-Rounded" panose="020B0500000000000000" pitchFamily="34" charset="0"/>
                <a:cs typeface="Arial-Rounded" panose="020B0500000000000000" pitchFamily="34" charset="0"/>
              </a:rPr>
              <a:t> ở </a:t>
            </a:r>
            <a:r>
              <a:rPr lang="en-US" sz="2800" b="1" dirty="0" err="1">
                <a:solidFill>
                  <a:srgbClr val="FF0000"/>
                </a:solidFill>
                <a:latin typeface="Time"/>
                <a:ea typeface="Arial-Rounded" panose="020B0500000000000000" pitchFamily="34" charset="0"/>
                <a:cs typeface="Arial-Rounded" panose="020B0500000000000000" pitchFamily="34" charset="0"/>
              </a:rPr>
              <a:t>rừng</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cọ</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rất</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thơ</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mộng</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vì</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có</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thể</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gối</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đầu</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lên</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thảm</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cỏ</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nhìn</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trời</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xanh</a:t>
            </a:r>
            <a:r>
              <a:rPr lang="en-US" sz="2800" b="1" dirty="0">
                <a:solidFill>
                  <a:srgbClr val="FF0000"/>
                </a:solidFill>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Tim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103033" y="3496040"/>
            <a:ext cx="9173872" cy="4630558"/>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48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hổ thơ số </a:t>
                </a:r>
                <a:r>
                  <a:rPr kumimoji="0" lang="en-US" sz="3600" b="1" i="0" u="none" strike="noStrike" kern="1200" cap="none" spc="0" normalizeH="0" baseline="0" noProof="0" dirty="0">
                    <a:ln>
                      <a:noFill/>
                    </a:ln>
                    <a:solidFill>
                      <a:prstClr val="black"/>
                    </a:solidFill>
                    <a:effectLst/>
                    <a:uLnTx/>
                    <a:uFillTx/>
                    <a:latin typeface="Time"/>
                    <a:ea typeface="Arial-Rounded" panose="020B0500000000000000" pitchFamily="34" charset="0"/>
                    <a:cs typeface="Arial-Rounded" panose="020B0500000000000000" pitchFamily="34"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332222" y="524153"/>
            <a:ext cx="12000605" cy="997835"/>
            <a:chOff x="1692376" y="2459551"/>
            <a:chExt cx="9444197" cy="808235"/>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id="{347D10E2-6FC4-14E4-A4FA-BF8E304E3C9D}"/>
              </a:ext>
            </a:extLst>
          </p:cNvPr>
          <p:cNvSpPr txBox="1"/>
          <p:nvPr/>
        </p:nvSpPr>
        <p:spPr>
          <a:xfrm>
            <a:off x="1297876" y="505508"/>
            <a:ext cx="10672996" cy="954107"/>
          </a:xfrm>
          <a:prstGeom prst="rect">
            <a:avLst/>
          </a:prstGeom>
          <a:noFill/>
        </p:spPr>
        <p:txBody>
          <a:bodyPr wrap="square" rtlCol="0">
            <a:spAutoFit/>
          </a:bodyPr>
          <a:lstStyle/>
          <a:p>
            <a:pPr lvl="0"/>
            <a:r>
              <a:rPr lang="en-US" sz="2800" b="1" noProof="0" dirty="0" err="1">
                <a:latin typeface="Time"/>
                <a:ea typeface="Arial-Rounded" panose="020B0500000000000000" pitchFamily="34" charset="0"/>
                <a:cs typeface="Arial-Rounded" panose="020B0500000000000000" pitchFamily="34" charset="0"/>
              </a:rPr>
              <a:t>Tìm</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những</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câu</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thơ</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nói</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về</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vẻ</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đẹp</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của</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hoa</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cọ</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và</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lá</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cọ</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Vì</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sao</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lá</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cọ</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được</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gọi</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là</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mặt</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trời</a:t>
            </a:r>
            <a:r>
              <a:rPr lang="en-US" sz="2800" b="1" noProof="0" dirty="0">
                <a:latin typeface="Time"/>
                <a:ea typeface="Arial-Rounded" panose="020B0500000000000000" pitchFamily="34" charset="0"/>
                <a:cs typeface="Arial-Rounded" panose="020B0500000000000000" pitchFamily="34" charset="0"/>
              </a:rPr>
              <a:t> </a:t>
            </a:r>
            <a:r>
              <a:rPr lang="en-US" sz="2800" b="1" noProof="0" dirty="0" err="1">
                <a:latin typeface="Time"/>
                <a:ea typeface="Arial-Rounded" panose="020B0500000000000000" pitchFamily="34" charset="0"/>
                <a:cs typeface="Arial-Rounded" panose="020B0500000000000000" pitchFamily="34" charset="0"/>
              </a:rPr>
              <a:t>xanh</a:t>
            </a:r>
            <a:r>
              <a:rPr lang="en-US" sz="2800" b="1" noProof="0" dirty="0">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CA3E3BA8-7E28-A468-949C-563FA27DBC84}"/>
              </a:ext>
            </a:extLst>
          </p:cNvPr>
          <p:cNvSpPr txBox="1"/>
          <p:nvPr/>
        </p:nvSpPr>
        <p:spPr>
          <a:xfrm>
            <a:off x="869431" y="1647095"/>
            <a:ext cx="10672996" cy="2677656"/>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Câu</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thơ</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nói</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lên</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đẹp</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của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hoa</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Time"/>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smtClean="0">
                <a:ln>
                  <a:noFill/>
                </a:ln>
                <a:solidFill>
                  <a:srgbClr val="000000"/>
                </a:solidFill>
                <a:effectLst/>
                <a:uLnTx/>
                <a:uFillTx/>
                <a:latin typeface="Time"/>
                <a:ea typeface="Arial-Rounded" panose="020B0500000000000000" pitchFamily="34" charset="0"/>
                <a:cs typeface="Arial-Rounded" panose="020B0500000000000000" pitchFamily="34" charset="0"/>
              </a:rPr>
              <a:t>là</a:t>
            </a:r>
            <a:r>
              <a:rPr kumimoji="0" lang="en-US" sz="2800" b="1" i="0" u="none" strike="noStrike" kern="1200" cap="none" spc="0" normalizeH="0" noProof="0" dirty="0" smtClean="0">
                <a:ln>
                  <a:noFill/>
                </a:ln>
                <a:solidFill>
                  <a:srgbClr val="000000"/>
                </a:solidFill>
                <a:effectLst/>
                <a:uLnTx/>
                <a:uFillTx/>
                <a:latin typeface="Time"/>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vàng</a:t>
            </a:r>
            <a:r>
              <a:rPr kumimoji="0" lang="en-US" sz="2800" b="1" i="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như</a:t>
            </a:r>
            <a:r>
              <a:rPr kumimoji="0" lang="en-US" sz="2800" b="1" i="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cau</a:t>
            </a:r>
            <a:r>
              <a:rPr kumimoji="0" lang="en-US" sz="2800" b="1" i="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p>
          <a:p>
            <a:pPr lvl="0"/>
            <a:r>
              <a:rPr lang="en-US" sz="2800" b="1" baseline="0" dirty="0" err="1">
                <a:latin typeface="Time"/>
                <a:ea typeface="Arial-Rounded" panose="020B0500000000000000" pitchFamily="34" charset="0"/>
                <a:cs typeface="Arial-Rounded" panose="020B0500000000000000" pitchFamily="34" charset="0"/>
              </a:rPr>
              <a:t>Câu</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thơ</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nói</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lên</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vẻ</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đẹp</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của</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lá</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cọ</a:t>
            </a:r>
            <a:r>
              <a:rPr lang="en-US" sz="2800" b="1" dirty="0">
                <a:latin typeface="Time"/>
                <a:ea typeface="Arial-Rounded" panose="020B0500000000000000" pitchFamily="34" charset="0"/>
                <a:cs typeface="Arial-Rounded" panose="020B0500000000000000" pitchFamily="34" charset="0"/>
              </a:rPr>
              <a:t> </a:t>
            </a:r>
            <a:r>
              <a:rPr lang="en-US" sz="2800" b="1" dirty="0" err="1" smtClean="0">
                <a:latin typeface="Time"/>
                <a:ea typeface="Arial-Rounded" panose="020B0500000000000000" pitchFamily="34" charset="0"/>
                <a:cs typeface="Arial-Rounded" panose="020B0500000000000000" pitchFamily="34" charset="0"/>
              </a:rPr>
              <a:t>là</a:t>
            </a:r>
            <a:r>
              <a:rPr lang="en-US" sz="2800" b="1" dirty="0" smtClean="0">
                <a:latin typeface="Time"/>
                <a:ea typeface="Arial-Rounded" panose="020B0500000000000000" pitchFamily="34" charset="0"/>
                <a:cs typeface="Arial-Rounded" panose="020B0500000000000000" pitchFamily="34" charset="0"/>
              </a:rPr>
              <a:t>: </a:t>
            </a:r>
            <a:endParaRPr lang="en-US" sz="2800" b="1" dirty="0">
              <a:latin typeface="Time"/>
              <a:ea typeface="Arial-Rounded" panose="020B0500000000000000" pitchFamily="34" charset="0"/>
              <a:cs typeface="Arial-Rounded" panose="020B0500000000000000" pitchFamily="34" charset="0"/>
            </a:endParaRPr>
          </a:p>
          <a:p>
            <a:pPr lvl="0"/>
            <a:r>
              <a:rPr lang="en-US" sz="2800" b="1" dirty="0" err="1">
                <a:solidFill>
                  <a:srgbClr val="FF0000"/>
                </a:solidFill>
                <a:latin typeface="Time"/>
                <a:ea typeface="Arial-Rounded" panose="020B0500000000000000" pitchFamily="34" charset="0"/>
                <a:cs typeface="Arial-Rounded" panose="020B0500000000000000" pitchFamily="34" charset="0"/>
              </a:rPr>
              <a:t>Lá</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xoè</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từng</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tia</a:t>
            </a:r>
            <a:r>
              <a:rPr lang="en-US" sz="2800" b="1" dirty="0">
                <a:solidFill>
                  <a:srgbClr val="FF0000"/>
                </a:solidFill>
                <a:latin typeface="Time"/>
                <a:ea typeface="Arial-Rounded" panose="020B0500000000000000" pitchFamily="34" charset="0"/>
                <a:cs typeface="Arial-Rounded" panose="020B0500000000000000" pitchFamily="34" charset="0"/>
              </a:rPr>
              <a:t> </a:t>
            </a:r>
            <a:r>
              <a:rPr lang="en-US" sz="2800" b="1" dirty="0" err="1">
                <a:solidFill>
                  <a:srgbClr val="FF0000"/>
                </a:solidFill>
                <a:latin typeface="Time"/>
                <a:ea typeface="Arial-Rounded" panose="020B0500000000000000" pitchFamily="34" charset="0"/>
                <a:cs typeface="Arial-Rounded" panose="020B0500000000000000" pitchFamily="34" charset="0"/>
              </a:rPr>
              <a:t>nắng</a:t>
            </a:r>
            <a:endParaRPr lang="en-US" sz="2800" b="1" dirty="0">
              <a:solidFill>
                <a:srgbClr val="FF0000"/>
              </a:solidFill>
              <a:latin typeface="Time"/>
              <a:ea typeface="Arial-Rounded" panose="020B0500000000000000" pitchFamily="34" charset="0"/>
              <a:cs typeface="Arial-Rounded" panose="020B0500000000000000" pitchFamily="34" charset="0"/>
            </a:endParaRPr>
          </a:p>
          <a:p>
            <a:pPr lvl="0"/>
            <a:r>
              <a:rPr kumimoji="0" lang="en-US" sz="2800" b="1" u="none" strike="noStrike" kern="1200" cap="none" spc="0" normalizeH="0" baseline="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Giống</a:t>
            </a:r>
            <a:r>
              <a:rPr kumimoji="0" lang="en-US" sz="2800" b="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hệt</a:t>
            </a:r>
            <a:r>
              <a:rPr kumimoji="0" lang="en-US" sz="2800" b="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như</a:t>
            </a:r>
            <a:r>
              <a:rPr kumimoji="0" lang="en-US" sz="2800" b="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mặt</a:t>
            </a:r>
            <a:r>
              <a:rPr kumimoji="0" lang="en-US" sz="2800" b="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Time"/>
                <a:ea typeface="Arial-Rounded" panose="020B0500000000000000" pitchFamily="34" charset="0"/>
                <a:cs typeface="Arial-Rounded" panose="020B0500000000000000" pitchFamily="34" charset="0"/>
              </a:rPr>
              <a:t>trời</a:t>
            </a:r>
            <a:endParaRPr kumimoji="0" lang="en-US" sz="2800" b="1" u="none" strike="noStrike" kern="1200" cap="none" spc="0" normalizeH="0" noProof="0" dirty="0">
              <a:ln>
                <a:noFill/>
              </a:ln>
              <a:solidFill>
                <a:srgbClr val="FF0000"/>
              </a:solidFill>
              <a:effectLst/>
              <a:uLnTx/>
              <a:uFillTx/>
              <a:latin typeface="Time"/>
              <a:ea typeface="Arial-Rounded" panose="020B0500000000000000" pitchFamily="34" charset="0"/>
              <a:cs typeface="Arial-Rounded" panose="020B0500000000000000" pitchFamily="34" charset="0"/>
            </a:endParaRPr>
          </a:p>
          <a:p>
            <a:pPr lvl="0"/>
            <a:r>
              <a:rPr lang="en-US" sz="2800" b="1" baseline="0" dirty="0" err="1">
                <a:latin typeface="Time"/>
                <a:ea typeface="Arial-Rounded" panose="020B0500000000000000" pitchFamily="34" charset="0"/>
                <a:cs typeface="Arial-Rounded" panose="020B0500000000000000" pitchFamily="34" charset="0"/>
              </a:rPr>
              <a:t>Lá</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cọ</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được</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gọi</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là</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mặt</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trời</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xanh</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vì</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lá</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cọ</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màu</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xanh</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hình</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tròn</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xoè</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ra</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từng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tia</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nắng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giống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như</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mặt</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trời</a:t>
            </a:r>
            <a:r>
              <a:rPr lang="en-US" sz="2800" b="1" dirty="0">
                <a:latin typeface="Time"/>
                <a:ea typeface="Arial-Rounded" panose="020B0500000000000000" pitchFamily="34" charset="0"/>
                <a:cs typeface="Arial-Rounded" panose="020B0500000000000000" pitchFamily="34" charset="0"/>
              </a:rPr>
              <a:t>.</a:t>
            </a:r>
            <a:endParaRPr kumimoji="0" lang="en-US" sz="2800" b="1" u="none" strike="noStrike" kern="1200" cap="none" spc="0" normalizeH="0" baseline="0" noProof="0" dirty="0">
              <a:ln>
                <a:noFill/>
              </a:ln>
              <a:effectLst/>
              <a:uLnTx/>
              <a:uFillTx/>
              <a:latin typeface="Tim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Time"/>
                <a:ea typeface="Arial-Rounded" panose="020B0500000000000000" pitchFamily="34" charset="0"/>
                <a:cs typeface="Arial-Rounded" panose="020B0500000000000000" pitchFamily="34" charset="0"/>
              </a:rPr>
              <a:t>Thính</a:t>
            </a:r>
            <a:r>
              <a:rPr lang="en-US" sz="3600" dirty="0">
                <a:solidFill>
                  <a:srgbClr val="FF0000"/>
                </a:solidFill>
                <a:latin typeface="Time"/>
                <a:ea typeface="Arial-Rounded" panose="020B0500000000000000" pitchFamily="34" charset="0"/>
                <a:cs typeface="Arial-Rounded" panose="020B0500000000000000" pitchFamily="34" charset="0"/>
              </a:rPr>
              <a:t> </a:t>
            </a:r>
            <a:r>
              <a:rPr lang="en-US" sz="3600" dirty="0" err="1">
                <a:solidFill>
                  <a:srgbClr val="FF0000"/>
                </a:solidFill>
                <a:latin typeface="Time"/>
                <a:ea typeface="Arial-Rounded" panose="020B0500000000000000" pitchFamily="34" charset="0"/>
                <a:cs typeface="Arial-Rounded" panose="020B0500000000000000" pitchFamily="34" charset="0"/>
              </a:rPr>
              <a:t>giác</a:t>
            </a:r>
            <a:r>
              <a:rPr lang="en-US" sz="3600" dirty="0">
                <a:solidFill>
                  <a:srgbClr val="FF0000"/>
                </a:solidFill>
                <a:latin typeface="Time"/>
                <a:ea typeface="Arial-Rounded" panose="020B0500000000000000" pitchFamily="34" charset="0"/>
                <a:cs typeface="Arial-Rounded" panose="020B0500000000000000" pitchFamily="34" charset="0"/>
              </a:rPr>
              <a:t>, </a:t>
            </a:r>
            <a:r>
              <a:rPr lang="en-US" sz="3600" dirty="0" err="1">
                <a:solidFill>
                  <a:srgbClr val="FF0000"/>
                </a:solidFill>
                <a:latin typeface="Time"/>
                <a:ea typeface="Arial-Rounded" panose="020B0500000000000000" pitchFamily="34" charset="0"/>
                <a:cs typeface="Arial-Rounded" panose="020B0500000000000000" pitchFamily="34" charset="0"/>
              </a:rPr>
              <a:t>thị</a:t>
            </a:r>
            <a:r>
              <a:rPr lang="en-US" sz="3600" dirty="0">
                <a:solidFill>
                  <a:srgbClr val="FF0000"/>
                </a:solidFill>
                <a:latin typeface="Time"/>
                <a:ea typeface="Arial-Rounded" panose="020B0500000000000000" pitchFamily="34" charset="0"/>
                <a:cs typeface="Arial-Rounded" panose="020B0500000000000000" pitchFamily="34" charset="0"/>
              </a:rPr>
              <a:t> </a:t>
            </a:r>
            <a:r>
              <a:rPr lang="en-US" sz="3600" dirty="0" err="1">
                <a:solidFill>
                  <a:srgbClr val="FF0000"/>
                </a:solidFill>
                <a:latin typeface="Time"/>
                <a:ea typeface="Arial-Rounded" panose="020B0500000000000000" pitchFamily="34" charset="0"/>
                <a:cs typeface="Arial-Rounded" panose="020B0500000000000000" pitchFamily="34" charset="0"/>
              </a:rPr>
              <a:t>giác</a:t>
            </a:r>
            <a:r>
              <a:rPr lang="en-US" sz="3600" dirty="0">
                <a:solidFill>
                  <a:srgbClr val="FF0000"/>
                </a:solidFill>
                <a:latin typeface="Time"/>
                <a:ea typeface="Arial-Rounded" panose="020B0500000000000000" pitchFamily="34" charset="0"/>
                <a:cs typeface="Arial-Rounded" panose="020B0500000000000000" pitchFamily="34" charset="0"/>
              </a:rPr>
              <a:t>, </a:t>
            </a:r>
            <a:r>
              <a:rPr lang="en-US" sz="3600" dirty="0" err="1">
                <a:solidFill>
                  <a:srgbClr val="FF0000"/>
                </a:solidFill>
                <a:latin typeface="Time"/>
                <a:ea typeface="Arial-Rounded" panose="020B0500000000000000" pitchFamily="34" charset="0"/>
                <a:cs typeface="Arial-Rounded" panose="020B0500000000000000" pitchFamily="34" charset="0"/>
              </a:rPr>
              <a:t>xúc</a:t>
            </a:r>
            <a:r>
              <a:rPr lang="en-US" sz="3600" dirty="0">
                <a:solidFill>
                  <a:srgbClr val="FF0000"/>
                </a:solidFill>
                <a:latin typeface="Time"/>
                <a:ea typeface="Arial-Rounded" panose="020B0500000000000000" pitchFamily="34" charset="0"/>
                <a:cs typeface="Arial-Rounded" panose="020B0500000000000000" pitchFamily="34" charset="0"/>
              </a:rPr>
              <a:t> </a:t>
            </a:r>
            <a:r>
              <a:rPr lang="en-US" sz="3600" dirty="0" err="1">
                <a:solidFill>
                  <a:srgbClr val="FF0000"/>
                </a:solidFill>
                <a:latin typeface="Time"/>
                <a:ea typeface="Arial-Rounded" panose="020B0500000000000000" pitchFamily="34" charset="0"/>
                <a:cs typeface="Arial-Rounded" panose="020B0500000000000000" pitchFamily="34" charset="0"/>
              </a:rPr>
              <a:t>giác</a:t>
            </a:r>
            <a:endParaRPr lang="en-US" sz="3600" dirty="0">
              <a:solidFill>
                <a:srgbClr val="FF0000"/>
              </a:solidFill>
              <a:latin typeface="Time"/>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Time"/>
                <a:ea typeface="Arial-Rounded" panose="020B0500000000000000" pitchFamily="34" charset="0"/>
                <a:cs typeface="Arial-Rounded" panose="020B0500000000000000" pitchFamily="34" charset="0"/>
              </a:rPr>
              <a:t>Vẻ</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đẹp</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của</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rừng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cọ</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được</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tác</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giả</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cảm</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nhận</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bằng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những</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giác</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quan</a:t>
            </a:r>
            <a:r>
              <a:rPr lang="en-US" sz="2800" b="1" dirty="0">
                <a:latin typeface="Time"/>
                <a:ea typeface="Arial-Rounded" panose="020B0500000000000000" pitchFamily="34" charset="0"/>
                <a:cs typeface="Arial-Rounded" panose="020B0500000000000000" pitchFamily="34" charset="0"/>
              </a:rPr>
              <a:t> </a:t>
            </a:r>
            <a:r>
              <a:rPr lang="en-US" sz="2800" b="1" dirty="0" err="1">
                <a:latin typeface="Time"/>
                <a:ea typeface="Arial-Rounded" panose="020B0500000000000000" pitchFamily="34" charset="0"/>
                <a:cs typeface="Arial-Rounded" panose="020B0500000000000000" pitchFamily="34" charset="0"/>
              </a:rPr>
              <a:t>nào</a:t>
            </a:r>
            <a:r>
              <a:rPr lang="en-US" sz="2800" b="1" dirty="0">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Soạn Tiếng Việt lớp 3 trang 32 Kết nối tri thức tập 2">
            <a:extLst>
              <a:ext uri="{FF2B5EF4-FFF2-40B4-BE49-F238E27FC236}">
                <a16:creationId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8" y="2896187"/>
            <a:ext cx="9136777" cy="954107"/>
          </a:xfrm>
          <a:prstGeom prst="rect">
            <a:avLst/>
          </a:prstGeom>
          <a:noFill/>
        </p:spPr>
        <p:txBody>
          <a:bodyPr wrap="square">
            <a:spAutoFit/>
          </a:bodyPr>
          <a:lstStyle/>
          <a:p>
            <a:r>
              <a:rPr lang="vi-VN" sz="2800" dirty="0">
                <a:latin typeface="Time"/>
              </a:rPr>
              <a:t>Bài thơ </a:t>
            </a:r>
            <a:r>
              <a:rPr lang="en-US" sz="2800" dirty="0" err="1">
                <a:latin typeface="Time"/>
              </a:rPr>
              <a:t>cho</a:t>
            </a:r>
            <a:r>
              <a:rPr lang="en-US" sz="2800" dirty="0">
                <a:latin typeface="Time"/>
              </a:rPr>
              <a:t> </a:t>
            </a:r>
            <a:r>
              <a:rPr lang="en-US" sz="2800" dirty="0" err="1">
                <a:latin typeface="Time"/>
              </a:rPr>
              <a:t>thấy</a:t>
            </a:r>
            <a:r>
              <a:rPr lang="en-US" sz="2800" dirty="0">
                <a:latin typeface="Time"/>
              </a:rPr>
              <a:t> </a:t>
            </a:r>
            <a:r>
              <a:rPr lang="en-US" sz="2800" dirty="0" err="1">
                <a:latin typeface="Time"/>
              </a:rPr>
              <a:t>những</a:t>
            </a:r>
            <a:r>
              <a:rPr lang="en-US" sz="2800" dirty="0">
                <a:latin typeface="Time"/>
              </a:rPr>
              <a:t> </a:t>
            </a:r>
            <a:r>
              <a:rPr lang="en-US" sz="2800" dirty="0" err="1">
                <a:latin typeface="Time"/>
              </a:rPr>
              <a:t>vẻ</a:t>
            </a:r>
            <a:r>
              <a:rPr lang="en-US" sz="2800" dirty="0">
                <a:latin typeface="Time"/>
              </a:rPr>
              <a:t> </a:t>
            </a:r>
            <a:r>
              <a:rPr lang="en-US" sz="2800" dirty="0" err="1">
                <a:latin typeface="Time"/>
              </a:rPr>
              <a:t>đẹp</a:t>
            </a:r>
            <a:r>
              <a:rPr lang="en-US" sz="2800" dirty="0">
                <a:latin typeface="Time"/>
              </a:rPr>
              <a:t> </a:t>
            </a:r>
            <a:r>
              <a:rPr lang="en-US" sz="2800" dirty="0" err="1">
                <a:latin typeface="Time"/>
              </a:rPr>
              <a:t>đa</a:t>
            </a:r>
            <a:r>
              <a:rPr lang="en-US" sz="2800" dirty="0">
                <a:latin typeface="Time"/>
              </a:rPr>
              <a:t> </a:t>
            </a:r>
            <a:r>
              <a:rPr lang="en-US" sz="2800" dirty="0" err="1">
                <a:latin typeface="Time"/>
              </a:rPr>
              <a:t>dạng</a:t>
            </a:r>
            <a:r>
              <a:rPr lang="en-US" sz="2800" dirty="0">
                <a:latin typeface="Time"/>
              </a:rPr>
              <a:t> </a:t>
            </a:r>
            <a:r>
              <a:rPr lang="en-US" sz="2800" dirty="0" err="1" smtClean="0">
                <a:latin typeface="Time"/>
              </a:rPr>
              <a:t>của</a:t>
            </a:r>
            <a:r>
              <a:rPr lang="en-US" sz="2800" dirty="0" smtClean="0">
                <a:latin typeface="Time"/>
              </a:rPr>
              <a:t> </a:t>
            </a:r>
            <a:r>
              <a:rPr lang="en-US" sz="2800" dirty="0" err="1" smtClean="0">
                <a:latin typeface="Time"/>
              </a:rPr>
              <a:t>rừng</a:t>
            </a:r>
            <a:r>
              <a:rPr lang="en-US" sz="2800" dirty="0" smtClean="0">
                <a:latin typeface="Time"/>
              </a:rPr>
              <a:t> </a:t>
            </a:r>
            <a:r>
              <a:rPr lang="en-US" sz="2800" dirty="0" err="1">
                <a:latin typeface="Time"/>
              </a:rPr>
              <a:t>cọ</a:t>
            </a:r>
            <a:r>
              <a:rPr lang="en-US" sz="2800" dirty="0">
                <a:latin typeface="Time"/>
              </a:rPr>
              <a:t>, </a:t>
            </a:r>
            <a:r>
              <a:rPr lang="en-US" sz="2800" dirty="0" err="1">
                <a:latin typeface="Time"/>
              </a:rPr>
              <a:t>tình</a:t>
            </a:r>
            <a:r>
              <a:rPr lang="en-US" sz="2800" dirty="0">
                <a:latin typeface="Time"/>
              </a:rPr>
              <a:t> </a:t>
            </a:r>
            <a:r>
              <a:rPr lang="en-US" sz="2800" dirty="0" err="1">
                <a:latin typeface="Time"/>
              </a:rPr>
              <a:t>yêu</a:t>
            </a:r>
            <a:r>
              <a:rPr lang="en-US" sz="2800" dirty="0">
                <a:latin typeface="Time"/>
              </a:rPr>
              <a:t> </a:t>
            </a:r>
            <a:r>
              <a:rPr lang="en-US" sz="2800" dirty="0" err="1">
                <a:latin typeface="Time"/>
              </a:rPr>
              <a:t>thương</a:t>
            </a:r>
            <a:r>
              <a:rPr lang="en-US" sz="2800" dirty="0">
                <a:latin typeface="Time"/>
              </a:rPr>
              <a:t> </a:t>
            </a:r>
            <a:r>
              <a:rPr lang="en-US" sz="2800" dirty="0" err="1">
                <a:latin typeface="Time"/>
              </a:rPr>
              <a:t>của</a:t>
            </a:r>
            <a:r>
              <a:rPr lang="en-US" sz="2800" dirty="0">
                <a:latin typeface="Time"/>
              </a:rPr>
              <a:t> </a:t>
            </a:r>
            <a:r>
              <a:rPr lang="en-US" sz="2800" dirty="0" err="1">
                <a:latin typeface="Time"/>
              </a:rPr>
              <a:t>tác</a:t>
            </a:r>
            <a:r>
              <a:rPr lang="en-US" sz="2800" dirty="0">
                <a:latin typeface="Time"/>
              </a:rPr>
              <a:t> </a:t>
            </a:r>
            <a:r>
              <a:rPr lang="en-US" sz="2800" dirty="0" err="1">
                <a:latin typeface="Time"/>
              </a:rPr>
              <a:t>giả</a:t>
            </a:r>
            <a:r>
              <a:rPr lang="en-US" sz="2800" dirty="0">
                <a:latin typeface="Time"/>
              </a:rPr>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412011" y="2306068"/>
            <a:ext cx="10475189"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Time"/>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Time"/>
                <a:ea typeface="Arial-Rounded" panose="020B0500000000000000" pitchFamily="34" charset="0"/>
                <a:cs typeface="Arial-Rounded" panose="020B0500000000000000" pitchFamily="34" charset="0"/>
              </a:rPr>
              <a:t>Bài thơ giúp em hiểu điều gì</a:t>
            </a:r>
            <a:r>
              <a:rPr lang="en-US" sz="2800" b="1" dirty="0">
                <a:latin typeface="Time"/>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Tim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dirty="0" err="1">
                <a:solidFill>
                  <a:srgbClr val="0000FF"/>
                </a:solidFill>
                <a:latin typeface="Times New Roman" panose="02020603050405020304" pitchFamily="18" charset="0"/>
                <a:cs typeface="Times New Roman" panose="02020603050405020304" pitchFamily="18" charset="0"/>
              </a:rPr>
              <a:t>Nêu</a:t>
            </a:r>
            <a:r>
              <a:rPr lang="en-US" sz="3200" kern="0" dirty="0">
                <a:solidFill>
                  <a:srgbClr val="0000FF"/>
                </a:solidFill>
                <a:latin typeface="Times New Roman" panose="02020603050405020304" pitchFamily="18" charset="0"/>
                <a:cs typeface="Times New Roman" panose="02020603050405020304" pitchFamily="18" charset="0"/>
              </a:rPr>
              <a:t> </a:t>
            </a:r>
            <a:r>
              <a:rPr lang="en-US" sz="3200" kern="0" dirty="0" err="1">
                <a:solidFill>
                  <a:srgbClr val="0000FF"/>
                </a:solidFill>
                <a:latin typeface="Times New Roman" panose="02020603050405020304" pitchFamily="18" charset="0"/>
                <a:cs typeface="Times New Roman" panose="02020603050405020304" pitchFamily="18" charset="0"/>
              </a:rPr>
              <a:t>nội</a:t>
            </a:r>
            <a:r>
              <a:rPr lang="en-US" sz="3200" kern="0" dirty="0">
                <a:solidFill>
                  <a:srgbClr val="0000FF"/>
                </a:solidFill>
                <a:latin typeface="Times New Roman" panose="02020603050405020304" pitchFamily="18" charset="0"/>
                <a:cs typeface="Times New Roman" panose="02020603050405020304" pitchFamily="18" charset="0"/>
              </a:rPr>
              <a:t> dung </a:t>
            </a:r>
            <a:r>
              <a:rPr lang="en-US" sz="3200" kern="0" smtClean="0">
                <a:solidFill>
                  <a:srgbClr val="0000FF"/>
                </a:solidFill>
                <a:latin typeface="Times New Roman" panose="02020603050405020304" pitchFamily="18" charset="0"/>
                <a:cs typeface="Times New Roman" panose="02020603050405020304" pitchFamily="18" charset="0"/>
              </a:rPr>
              <a:t>từng</a:t>
            </a:r>
            <a:r>
              <a:rPr lang="en-US" sz="3200" kern="0" dirty="0" smtClean="0">
                <a:solidFill>
                  <a:srgbClr val="0000FF"/>
                </a:solidFill>
                <a:latin typeface="Times New Roman" panose="02020603050405020304" pitchFamily="18" charset="0"/>
                <a:cs typeface="Times New Roman" panose="02020603050405020304" pitchFamily="18" charset="0"/>
              </a:rPr>
              <a:t> </a:t>
            </a:r>
            <a:r>
              <a:rPr lang="en-US" sz="3200" kern="0" dirty="0" err="1">
                <a:solidFill>
                  <a:srgbClr val="0000FF"/>
                </a:solidFill>
                <a:latin typeface="Times New Roman" panose="02020603050405020304" pitchFamily="18" charset="0"/>
                <a:cs typeface="Times New Roman" panose="02020603050405020304" pitchFamily="18" charset="0"/>
              </a:rPr>
              <a:t>tranh</a:t>
            </a:r>
            <a:r>
              <a:rPr lang="en-US" sz="3200" kern="0" dirty="0">
                <a:solidFill>
                  <a:srgbClr val="0000FF"/>
                </a:solidFill>
                <a:latin typeface="Times New Roman" panose="02020603050405020304" pitchFamily="18" charset="0"/>
                <a:cs typeface="Times New Roman" panose="02020603050405020304" pitchFamily="18" charset="0"/>
              </a:rPr>
              <a:t>.</a:t>
            </a:r>
          </a:p>
        </p:txBody>
      </p:sp>
      <p:sp>
        <p:nvSpPr>
          <p:cNvPr id="5" name="Wave 4">
            <a:extLst>
              <a:ext uri="{FF2B5EF4-FFF2-40B4-BE49-F238E27FC236}">
                <a16:creationId xmlns:a16="http://schemas.microsoft.com/office/drawing/2014/main" id="{788BAC56-50BD-4C0E-ADB0-D54AF3C29254}"/>
              </a:ext>
            </a:extLst>
          </p:cNvPr>
          <p:cNvSpPr/>
          <p:nvPr/>
        </p:nvSpPr>
        <p:spPr>
          <a:xfrm>
            <a:off x="6434441" y="1"/>
            <a:ext cx="5175668" cy="892977"/>
          </a:xfrm>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792512" y="-125077"/>
                  <a:pt x="3377257" y="321182"/>
                  <a:pt x="5175668" y="111622"/>
                </a:cubicBezTo>
                <a:cubicBezTo>
                  <a:pt x="5191627" y="251140"/>
                  <a:pt x="4779491" y="503967"/>
                  <a:pt x="4541131" y="781355"/>
                </a:cubicBezTo>
                <a:cubicBezTo>
                  <a:pt x="3175907" y="1064511"/>
                  <a:pt x="1123503" y="510807"/>
                  <a:pt x="0" y="781355"/>
                </a:cubicBezTo>
                <a:cubicBezTo>
                  <a:pt x="106794" y="632539"/>
                  <a:pt x="318666" y="386853"/>
                  <a:pt x="634537" y="111622"/>
                </a:cubicBezTo>
                <a:close/>
              </a:path>
              <a:path w="5175668" h="892977" stroke="0" extrusionOk="0">
                <a:moveTo>
                  <a:pt x="634537" y="111622"/>
                </a:moveTo>
                <a:cubicBezTo>
                  <a:pt x="2128789" y="-240833"/>
                  <a:pt x="3477151" y="39869"/>
                  <a:pt x="5175668" y="111622"/>
                </a:cubicBezTo>
                <a:cubicBezTo>
                  <a:pt x="5050354" y="257027"/>
                  <a:pt x="4816966" y="578234"/>
                  <a:pt x="4541131" y="781355"/>
                </a:cubicBezTo>
                <a:cubicBezTo>
                  <a:pt x="3227618" y="1100683"/>
                  <a:pt x="1350166" y="372672"/>
                  <a:pt x="0" y="781355"/>
                </a:cubicBezTo>
                <a:cubicBezTo>
                  <a:pt x="131532" y="536919"/>
                  <a:pt x="377303" y="329026"/>
                  <a:pt x="634537" y="111622"/>
                </a:cubicBezTo>
                <a:close/>
              </a:path>
              <a:path w="5175668" h="892977" fill="none" stroke="0" extrusionOk="0">
                <a:moveTo>
                  <a:pt x="634537" y="111622"/>
                </a:moveTo>
                <a:cubicBezTo>
                  <a:pt x="1953211" y="-258702"/>
                  <a:pt x="3572775" y="284429"/>
                  <a:pt x="5175668" y="111622"/>
                </a:cubicBezTo>
                <a:cubicBezTo>
                  <a:pt x="5204524" y="249235"/>
                  <a:pt x="4757828" y="489921"/>
                  <a:pt x="4541131" y="781355"/>
                </a:cubicBezTo>
                <a:cubicBezTo>
                  <a:pt x="3249141" y="942505"/>
                  <a:pt x="1340059" y="584746"/>
                  <a:pt x="0" y="781355"/>
                </a:cubicBezTo>
                <a:cubicBezTo>
                  <a:pt x="92321" y="616805"/>
                  <a:pt x="288946" y="436674"/>
                  <a:pt x="634537" y="11162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UTM Cookies" panose="02040603050506020204" pitchFamily="18" charset="0"/>
              </a:rPr>
              <a:t>Kể</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lại</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câu</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chuyện</a:t>
            </a:r>
            <a:endParaRPr lang="en-US" sz="5867" b="1" dirty="0">
              <a:solidFill>
                <a:srgbClr val="FF0000"/>
              </a:solidFill>
              <a:latin typeface="UTM Cookies" panose="020406030505060202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634686" y="2141211"/>
            <a:ext cx="8922634" cy="1107996"/>
          </a:xfrm>
          <a:prstGeom prst="rect">
            <a:avLst/>
          </a:prstGeom>
          <a:noFill/>
        </p:spPr>
        <p:txBody>
          <a:bodyPr wrap="none" rtlCol="0">
            <a:spAutoFit/>
          </a:bodyPr>
          <a:lstStyle/>
          <a:p>
            <a:pPr algn="ct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Bà</a:t>
            </a:r>
            <a:r>
              <a:rPr lang="vi-VN"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Mặt</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trời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xanh</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của</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tôi</a:t>
            </a:r>
            <a:endParaRPr lang="zh-CN" altLang="en-US"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Cambria" panose="02040503050406030204" pitchFamily="18" charset="0"/>
                <a:ea typeface="Cambria" panose="02040503050406030204" pitchFamily="18" charset="0"/>
              </a:rPr>
              <a:t>Mặt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tôi</a:t>
            </a:r>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id="{8F9C54B9-61AE-1770-7E0D-193123D621FA}"/>
              </a:ext>
            </a:extLst>
          </p:cNvPr>
          <p:cNvSpPr txBox="1"/>
          <p:nvPr/>
        </p:nvSpPr>
        <p:spPr>
          <a:xfrm>
            <a:off x="2209800"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Times" panose="02020603050405020304" pitchFamily="18" charset="0"/>
                  <a:ea typeface="Arial-Rounded" panose="020B0500000000000000" pitchFamily="34" charset="0"/>
                  <a:cs typeface="Times" panose="02020603050405020304" pitchFamily="18" charset="0"/>
                </a:rPr>
                <a:t>Xoè</a:t>
              </a:r>
              <a:endParaRPr lang="en-US" sz="5000" b="1" kern="0" dirty="0">
                <a:solidFill>
                  <a:prstClr val="white"/>
                </a:solidFill>
                <a:latin typeface="Times" panose="02020603050405020304" pitchFamily="18" charset="0"/>
                <a:ea typeface="Arial-Rounded" panose="020B0500000000000000" pitchFamily="34" charset="0"/>
                <a:cs typeface="Times" panose="02020603050405020304" pitchFamily="18"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Times" panose="02020603050405020304" pitchFamily="18" charset="0"/>
                  <a:ea typeface="Arial-Rounded" panose="020B0500000000000000" pitchFamily="34" charset="0"/>
                  <a:cs typeface="Times" panose="02020603050405020304" pitchFamily="18" charset="0"/>
                </a:rPr>
                <a:t>Ngời</a:t>
              </a:r>
              <a:endParaRPr lang="en-US" sz="5000" b="1" dirty="0">
                <a:solidFill>
                  <a:prstClr val="white"/>
                </a:solidFill>
                <a:latin typeface="Times" panose="02020603050405020304" pitchFamily="18" charset="0"/>
                <a:ea typeface="Arial-Rounded" panose="020B0500000000000000" pitchFamily="34" charset="0"/>
                <a:cs typeface="Times" panose="02020603050405020304" pitchFamily="18"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Luyện</a:t>
            </a:r>
            <a:r>
              <a:rPr lang="en-US" sz="4000" b="1" dirty="0">
                <a:solidFill>
                  <a:srgbClr val="002060"/>
                </a:solidFill>
                <a:latin typeface="Times" panose="02020603050405020304" pitchFamily="18" charset="0"/>
                <a:ea typeface="Arial-Rounded" panose="020B0500000000000000" pitchFamily="34" charset="0"/>
                <a:cs typeface="Times" panose="02020603050405020304" pitchFamily="18" charset="0"/>
              </a:rPr>
              <a:t> </a:t>
            </a: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đọc</a:t>
            </a:r>
            <a:r>
              <a:rPr lang="en-US" sz="4000" b="1" dirty="0">
                <a:solidFill>
                  <a:srgbClr val="002060"/>
                </a:solidFill>
                <a:latin typeface="Times" panose="02020603050405020304" pitchFamily="18" charset="0"/>
                <a:ea typeface="Arial-Rounded" panose="020B0500000000000000" pitchFamily="34" charset="0"/>
                <a:cs typeface="Times" panose="02020603050405020304" pitchFamily="18" charset="0"/>
              </a:rPr>
              <a:t> </a:t>
            </a: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từ</a:t>
            </a:r>
            <a:r>
              <a:rPr lang="en-US" sz="4000" b="1" dirty="0">
                <a:solidFill>
                  <a:srgbClr val="002060"/>
                </a:solidFill>
                <a:latin typeface="Times" panose="02020603050405020304" pitchFamily="18" charset="0"/>
                <a:ea typeface="Arial-Rounded" panose="020B0500000000000000" pitchFamily="34" charset="0"/>
                <a:cs typeface="Times" panose="02020603050405020304" pitchFamily="18" charset="0"/>
              </a:rPr>
              <a:t> </a:t>
            </a:r>
            <a:r>
              <a:rPr lang="en-US" sz="4000" b="1" dirty="0" err="1">
                <a:solidFill>
                  <a:srgbClr val="002060"/>
                </a:solidFill>
                <a:latin typeface="Times" panose="02020603050405020304" pitchFamily="18" charset="0"/>
                <a:ea typeface="Arial-Rounded" panose="020B0500000000000000" pitchFamily="34" charset="0"/>
                <a:cs typeface="Times" panose="02020603050405020304" pitchFamily="18" charset="0"/>
              </a:rPr>
              <a:t>khó</a:t>
            </a:r>
            <a:endParaRPr lang="en-US" sz="4000" b="1" dirty="0">
              <a:solidFill>
                <a:srgbClr val="338C8E"/>
              </a:solidFill>
              <a:latin typeface="Times" panose="02020603050405020304" pitchFamily="18" charset="0"/>
              <a:ea typeface="Arial-Rounded" panose="020B0500000000000000" pitchFamily="34" charset="0"/>
              <a:cs typeface="Times"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Times" panose="02020603050405020304" pitchFamily="18" charset="0"/>
                  <a:ea typeface="Arial-Rounded" panose="020B0500000000000000" pitchFamily="34" charset="0"/>
                  <a:cs typeface="Times" panose="02020603050405020304" pitchFamily="18" charset="0"/>
                </a:rPr>
                <a:t>Trận</a:t>
              </a:r>
              <a:endParaRPr lang="en-US" sz="5000" b="1" kern="0" dirty="0">
                <a:solidFill>
                  <a:prstClr val="white"/>
                </a:solidFill>
                <a:latin typeface="Times" panose="02020603050405020304" pitchFamily="18" charset="0"/>
                <a:ea typeface="Arial-Rounded" panose="020B0500000000000000" pitchFamily="34" charset="0"/>
                <a:cs typeface="Times"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02FA3DB6-B521-7B38-7CE2-74D0C57A97C7}"/>
              </a:ext>
            </a:extLst>
          </p:cNvPr>
          <p:cNvCxnSpPr/>
          <p:nvPr/>
        </p:nvCxnSpPr>
        <p:spPr>
          <a:xfrm flipH="1">
            <a:off x="5035198"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668A1C8-6476-A611-CAF9-17443CC26170}"/>
              </a:ext>
            </a:extLst>
          </p:cNvPr>
          <p:cNvCxnSpPr/>
          <p:nvPr/>
        </p:nvCxnSpPr>
        <p:spPr>
          <a:xfrm flipH="1">
            <a:off x="609599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D89C5CF-F273-C27E-192F-94699E2B82BB}"/>
              </a:ext>
            </a:extLst>
          </p:cNvPr>
          <p:cNvCxnSpPr/>
          <p:nvPr/>
        </p:nvCxnSpPr>
        <p:spPr>
          <a:xfrm flipH="1">
            <a:off x="587077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B88C09A-9332-E6E1-89C8-B0F71069DCE8}"/>
              </a:ext>
            </a:extLst>
          </p:cNvPr>
          <p:cNvCxnSpPr/>
          <p:nvPr/>
        </p:nvCxnSpPr>
        <p:spPr>
          <a:xfrm flipH="1">
            <a:off x="6432719"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ECFFCF-D44A-9BAF-18E0-C25A310964FF}"/>
              </a:ext>
            </a:extLst>
          </p:cNvPr>
          <p:cNvCxnSpPr/>
          <p:nvPr/>
        </p:nvCxnSpPr>
        <p:spPr>
          <a:xfrm flipH="1">
            <a:off x="6389504" y="376197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3C3FC34-A66B-34A2-2EC0-A1BD73FBF755}"/>
              </a:ext>
            </a:extLst>
          </p:cNvPr>
          <p:cNvCxnSpPr/>
          <p:nvPr/>
        </p:nvCxnSpPr>
        <p:spPr>
          <a:xfrm flipH="1">
            <a:off x="614870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AFA1BC5-35FD-B08F-ABF3-B39A1B384CBE}"/>
              </a:ext>
            </a:extLst>
          </p:cNvPr>
          <p:cNvCxnSpPr/>
          <p:nvPr/>
        </p:nvCxnSpPr>
        <p:spPr>
          <a:xfrm flipH="1">
            <a:off x="577379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0B4F0DB-F3D1-C18A-890B-093072F2AB43}"/>
              </a:ext>
            </a:extLst>
          </p:cNvPr>
          <p:cNvCxnSpPr/>
          <p:nvPr/>
        </p:nvCxnSpPr>
        <p:spPr>
          <a:xfrm flipH="1">
            <a:off x="614120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EDFF030-EABB-E488-7738-D24F711EE227}"/>
              </a:ext>
            </a:extLst>
          </p:cNvPr>
          <p:cNvCxnSpPr/>
          <p:nvPr/>
        </p:nvCxnSpPr>
        <p:spPr>
          <a:xfrm flipH="1">
            <a:off x="5943137"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E585FAC-530B-CA71-1EE9-83E441263817}"/>
              </a:ext>
            </a:extLst>
          </p:cNvPr>
          <p:cNvCxnSpPr/>
          <p:nvPr/>
        </p:nvCxnSpPr>
        <p:spPr>
          <a:xfrm flipH="1">
            <a:off x="648121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0A6D0C5-D1A1-CF4A-6419-84650FDEE228}"/>
              </a:ext>
            </a:extLst>
          </p:cNvPr>
          <p:cNvCxnSpPr/>
          <p:nvPr/>
        </p:nvCxnSpPr>
        <p:spPr>
          <a:xfrm flipH="1">
            <a:off x="653359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32" name="Oval 31">
            <a:extLst>
              <a:ext uri="{FF2B5EF4-FFF2-40B4-BE49-F238E27FC236}">
                <a16:creationId xmlns:a16="http://schemas.microsoft.com/office/drawing/2014/main" id="{B3319171-B157-0ADD-D081-15A83819A485}"/>
              </a:ext>
            </a:extLst>
          </p:cNvPr>
          <p:cNvSpPr/>
          <p:nvPr/>
        </p:nvSpPr>
        <p:spPr>
          <a:xfrm>
            <a:off x="7462737" y="282522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33" name="Oval 32">
            <a:extLst>
              <a:ext uri="{FF2B5EF4-FFF2-40B4-BE49-F238E27FC236}">
                <a16:creationId xmlns:a16="http://schemas.microsoft.com/office/drawing/2014/main" id="{BF53F42E-AD8C-9046-07EC-EB3E0DEEA245}"/>
              </a:ext>
            </a:extLst>
          </p:cNvPr>
          <p:cNvSpPr/>
          <p:nvPr/>
        </p:nvSpPr>
        <p:spPr>
          <a:xfrm>
            <a:off x="7483057" y="146119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34" name="TextBox 33">
            <a:extLst>
              <a:ext uri="{FF2B5EF4-FFF2-40B4-BE49-F238E27FC236}">
                <a16:creationId xmlns:a16="http://schemas.microsoft.com/office/drawing/2014/main" id="{CDD72BCC-59F4-0E4D-1473-15ED2C26B2E0}"/>
              </a:ext>
            </a:extLst>
          </p:cNvPr>
          <p:cNvSpPr txBox="1"/>
          <p:nvPr/>
        </p:nvSpPr>
        <p:spPr>
          <a:xfrm>
            <a:off x="7923338" y="131264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1" presetClass="exit" presetSubtype="0" fill="hold" nodeType="withEffect">
                                  <p:stCondLst>
                                    <p:cond delay="125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7"/>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1" presetClass="exit" presetSubtype="0" fill="hold" nodeType="withEffect">
                                  <p:stCondLst>
                                    <p:cond delay="1250"/>
                                  </p:stCondLst>
                                  <p:childTnLst>
                                    <p:set>
                                      <p:cBhvr>
                                        <p:cTn id="9" dur="1" fill="hold">
                                          <p:stCondLst>
                                            <p:cond delay="0"/>
                                          </p:stCondLst>
                                        </p:cTn>
                                        <p:tgtEl>
                                          <p:spTgt spid="2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1300</Words>
  <Application>Microsoft Office PowerPoint</Application>
  <PresentationFormat>Widescreen</PresentationFormat>
  <Paragraphs>271</Paragraphs>
  <Slides>31</Slides>
  <Notes>25</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31</vt:i4>
      </vt:variant>
    </vt:vector>
  </HeadingPairs>
  <TitlesOfParts>
    <vt:vector size="52" baseType="lpstr">
      <vt:lpstr>微软雅黑</vt:lpstr>
      <vt:lpstr>宋体</vt:lpstr>
      <vt:lpstr>Arial</vt:lpstr>
      <vt:lpstr>Arial-Rounded</vt:lpstr>
      <vt:lpstr>AvantGarde</vt:lpstr>
      <vt:lpstr>Calibri</vt:lpstr>
      <vt:lpstr>Calibri Light</vt:lpstr>
      <vt:lpstr>Cambria</vt:lpstr>
      <vt:lpstr>Coiny</vt:lpstr>
      <vt:lpstr>等线</vt:lpstr>
      <vt:lpstr>DFGothic-EB</vt:lpstr>
      <vt:lpstr>Impact</vt:lpstr>
      <vt:lpstr>inpin heiti</vt:lpstr>
      <vt:lpstr>Time</vt:lpstr>
      <vt:lpstr>Times</vt:lpstr>
      <vt:lpstr>Times New Roman</vt:lpstr>
      <vt:lpstr>UTM Cookies</vt:lpstr>
      <vt:lpstr>思源黑体 CN Bold</vt: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Techsi.vn</cp:lastModifiedBy>
  <cp:revision>22</cp:revision>
  <dcterms:created xsi:type="dcterms:W3CDTF">2017-10-03T14:23:00Z</dcterms:created>
  <dcterms:modified xsi:type="dcterms:W3CDTF">2023-02-13T02:58:13Z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