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302" r:id="rId3"/>
    <p:sldId id="303" r:id="rId4"/>
    <p:sldId id="317" r:id="rId5"/>
    <p:sldId id="325" r:id="rId6"/>
    <p:sldId id="326" r:id="rId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9A"/>
    <a:srgbClr val="DF3C7E"/>
    <a:srgbClr val="FFFAC2"/>
    <a:srgbClr val="D34CD6"/>
    <a:srgbClr val="F7941E"/>
    <a:srgbClr val="EA8EA2"/>
    <a:srgbClr val="EB54E9"/>
    <a:srgbClr val="71CFED"/>
    <a:srgbClr val="ED3D6C"/>
    <a:srgbClr val="FFF0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21" autoAdjust="0"/>
    <p:restoredTop sz="94308" autoAdjust="0"/>
  </p:normalViewPr>
  <p:slideViewPr>
    <p:cSldViewPr snapToGrid="0">
      <p:cViewPr varScale="1">
        <p:scale>
          <a:sx n="68" d="100"/>
          <a:sy n="68"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11/08/2022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a:p>
        </p:txBody>
      </p:sp>
      <p:sp>
        <p:nvSpPr>
          <p:cNvPr id="4" name="Slide Number Placeholder 3"/>
          <p:cNvSpPr>
            <a:spLocks noGrp="1"/>
          </p:cNvSpPr>
          <p:nvPr>
            <p:ph type="sldNum" sz="quarter" idx="5"/>
          </p:nvPr>
        </p:nvSpPr>
        <p:spPr/>
        <p:txBody>
          <a:bodyPr/>
          <a:lstStyle/>
          <a:p>
            <a:fld id="{A82EFB06-5F17-49C2-91DA-F48D8E806B19}" type="slidenum">
              <a:rPr lang="vi-VN" smtClean="0"/>
              <a:t>3</a:t>
            </a:fld>
            <a:endParaRPr lang="vi-VN"/>
          </a:p>
        </p:txBody>
      </p:sp>
    </p:spTree>
    <p:extLst>
      <p:ext uri="{BB962C8B-B14F-4D97-AF65-F5344CB8AC3E}">
        <p14:creationId xmlns:p14="http://schemas.microsoft.com/office/powerpoint/2010/main" val="2578510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a:solidFill>
                  <a:srgbClr val="C00000"/>
                </a:solidFill>
                <a:latin typeface="+mj-lt"/>
              </a:rPr>
              <a:t>TRÒ CHƠI</a:t>
            </a:r>
          </a:p>
        </p:txBody>
      </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939;p32">
            <a:extLst>
              <a:ext uri="{FF2B5EF4-FFF2-40B4-BE49-F238E27FC236}">
                <a16:creationId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631;p30">
            <a:extLst>
              <a:ext uri="{FF2B5EF4-FFF2-40B4-BE49-F238E27FC236}">
                <a16:creationId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633;p30">
              <a:extLst>
                <a:ext uri="{FF2B5EF4-FFF2-40B4-BE49-F238E27FC236}">
                  <a16:creationId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634;p30">
              <a:extLst>
                <a:ext uri="{FF2B5EF4-FFF2-40B4-BE49-F238E27FC236}">
                  <a16:creationId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635;p30">
              <a:extLst>
                <a:ext uri="{FF2B5EF4-FFF2-40B4-BE49-F238E27FC236}">
                  <a16:creationId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636;p30">
              <a:extLst>
                <a:ext uri="{FF2B5EF4-FFF2-40B4-BE49-F238E27FC236}">
                  <a16:creationId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637;p30">
              <a:extLst>
                <a:ext uri="{FF2B5EF4-FFF2-40B4-BE49-F238E27FC236}">
                  <a16:creationId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638;p30">
              <a:extLst>
                <a:ext uri="{FF2B5EF4-FFF2-40B4-BE49-F238E27FC236}">
                  <a16:creationId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639;p30">
              <a:extLst>
                <a:ext uri="{FF2B5EF4-FFF2-40B4-BE49-F238E27FC236}">
                  <a16:creationId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640;p30">
              <a:extLst>
                <a:ext uri="{FF2B5EF4-FFF2-40B4-BE49-F238E27FC236}">
                  <a16:creationId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641;p30">
              <a:extLst>
                <a:ext uri="{FF2B5EF4-FFF2-40B4-BE49-F238E27FC236}">
                  <a16:creationId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642;p30">
              <a:extLst>
                <a:ext uri="{FF2B5EF4-FFF2-40B4-BE49-F238E27FC236}">
                  <a16:creationId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643;p30">
              <a:extLst>
                <a:ext uri="{FF2B5EF4-FFF2-40B4-BE49-F238E27FC236}">
                  <a16:creationId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644;p30">
              <a:extLst>
                <a:ext uri="{FF2B5EF4-FFF2-40B4-BE49-F238E27FC236}">
                  <a16:creationId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645;p30">
              <a:extLst>
                <a:ext uri="{FF2B5EF4-FFF2-40B4-BE49-F238E27FC236}">
                  <a16:creationId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646;p30">
              <a:extLst>
                <a:ext uri="{FF2B5EF4-FFF2-40B4-BE49-F238E27FC236}">
                  <a16:creationId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647;p30">
              <a:extLst>
                <a:ext uri="{FF2B5EF4-FFF2-40B4-BE49-F238E27FC236}">
                  <a16:creationId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648;p30">
              <a:extLst>
                <a:ext uri="{FF2B5EF4-FFF2-40B4-BE49-F238E27FC236}">
                  <a16:creationId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649;p30">
              <a:extLst>
                <a:ext uri="{FF2B5EF4-FFF2-40B4-BE49-F238E27FC236}">
                  <a16:creationId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650;p30">
              <a:extLst>
                <a:ext uri="{FF2B5EF4-FFF2-40B4-BE49-F238E27FC236}">
                  <a16:creationId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651;p30">
              <a:extLst>
                <a:ext uri="{FF2B5EF4-FFF2-40B4-BE49-F238E27FC236}">
                  <a16:creationId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652;p30">
              <a:extLst>
                <a:ext uri="{FF2B5EF4-FFF2-40B4-BE49-F238E27FC236}">
                  <a16:creationId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653;p30">
              <a:extLst>
                <a:ext uri="{FF2B5EF4-FFF2-40B4-BE49-F238E27FC236}">
                  <a16:creationId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654;p30">
              <a:extLst>
                <a:ext uri="{FF2B5EF4-FFF2-40B4-BE49-F238E27FC236}">
                  <a16:creationId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655;p30">
              <a:extLst>
                <a:ext uri="{FF2B5EF4-FFF2-40B4-BE49-F238E27FC236}">
                  <a16:creationId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656;p30">
              <a:extLst>
                <a:ext uri="{FF2B5EF4-FFF2-40B4-BE49-F238E27FC236}">
                  <a16:creationId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57;p30">
              <a:extLst>
                <a:ext uri="{FF2B5EF4-FFF2-40B4-BE49-F238E27FC236}">
                  <a16:creationId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658;p30">
              <a:extLst>
                <a:ext uri="{FF2B5EF4-FFF2-40B4-BE49-F238E27FC236}">
                  <a16:creationId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659;p30">
              <a:extLst>
                <a:ext uri="{FF2B5EF4-FFF2-40B4-BE49-F238E27FC236}">
                  <a16:creationId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660;p30">
              <a:extLst>
                <a:ext uri="{FF2B5EF4-FFF2-40B4-BE49-F238E27FC236}">
                  <a16:creationId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661;p30">
              <a:extLst>
                <a:ext uri="{FF2B5EF4-FFF2-40B4-BE49-F238E27FC236}">
                  <a16:creationId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62;p30">
              <a:extLst>
                <a:ext uri="{FF2B5EF4-FFF2-40B4-BE49-F238E27FC236}">
                  <a16:creationId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63;p30">
              <a:extLst>
                <a:ext uri="{FF2B5EF4-FFF2-40B4-BE49-F238E27FC236}">
                  <a16:creationId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664;p30">
              <a:extLst>
                <a:ext uri="{FF2B5EF4-FFF2-40B4-BE49-F238E27FC236}">
                  <a16:creationId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665;p30">
              <a:extLst>
                <a:ext uri="{FF2B5EF4-FFF2-40B4-BE49-F238E27FC236}">
                  <a16:creationId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666;p30">
              <a:extLst>
                <a:ext uri="{FF2B5EF4-FFF2-40B4-BE49-F238E27FC236}">
                  <a16:creationId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667;p30">
              <a:extLst>
                <a:ext uri="{FF2B5EF4-FFF2-40B4-BE49-F238E27FC236}">
                  <a16:creationId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668;p30">
              <a:extLst>
                <a:ext uri="{FF2B5EF4-FFF2-40B4-BE49-F238E27FC236}">
                  <a16:creationId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669;p30">
              <a:extLst>
                <a:ext uri="{FF2B5EF4-FFF2-40B4-BE49-F238E27FC236}">
                  <a16:creationId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670;p30">
              <a:extLst>
                <a:ext uri="{FF2B5EF4-FFF2-40B4-BE49-F238E27FC236}">
                  <a16:creationId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671;p30">
              <a:extLst>
                <a:ext uri="{FF2B5EF4-FFF2-40B4-BE49-F238E27FC236}">
                  <a16:creationId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672;p30">
              <a:extLst>
                <a:ext uri="{FF2B5EF4-FFF2-40B4-BE49-F238E27FC236}">
                  <a16:creationId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5166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a:extLst>
              <a:ext uri="{FF2B5EF4-FFF2-40B4-BE49-F238E27FC236}">
                <a16:creationId xmlns:a16="http://schemas.microsoft.com/office/drawing/2014/main" id="{C747FDE4-8F45-F44C-B9B6-817871E1EA58}"/>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harpenSoften amount="28000"/>
                    </a14:imgEffect>
                  </a14:imgLayer>
                </a14:imgProps>
              </a:ext>
              <a:ext uri="{28A0092B-C50C-407E-A947-70E740481C1C}">
                <a14:useLocalDpi xmlns:a14="http://schemas.microsoft.com/office/drawing/2010/main" val="0"/>
              </a:ext>
            </a:extLst>
          </a:blip>
          <a:stretch>
            <a:fillRect/>
          </a:stretch>
        </p:blipFill>
        <p:spPr>
          <a:xfrm>
            <a:off x="527336" y="106519"/>
            <a:ext cx="2069886" cy="1034943"/>
          </a:xfrm>
          <a:prstGeom prst="rect">
            <a:avLst/>
          </a:prstGeom>
        </p:spPr>
      </p:pic>
    </p:spTree>
    <p:extLst>
      <p:ext uri="{BB962C8B-B14F-4D97-AF65-F5344CB8AC3E}">
        <p14:creationId xmlns:p14="http://schemas.microsoft.com/office/powerpoint/2010/main" val="2861392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a:solidFill>
                  <a:srgbClr val="000000"/>
                </a:solidFill>
                <a:effectLst/>
                <a:latin typeface="+mn-lt"/>
              </a:rPr>
              <a:t>FeistyForwarders_0968120672</a:t>
            </a:r>
            <a:endParaRPr lang="vi-VN" sz="80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91" r:id="rId5"/>
    <p:sldLayoutId id="2147483674" r:id="rId6"/>
    <p:sldLayoutId id="2147483692" r:id="rId7"/>
    <p:sldLayoutId id="2147483662" r:id="rId8"/>
    <p:sldLayoutId id="2147483663" r:id="rId9"/>
    <p:sldLayoutId id="2147483664" r:id="rId10"/>
    <p:sldLayoutId id="2147483665"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23220"/>
            </a:xfrm>
            <a:prstGeom prst="rect">
              <a:avLst/>
            </a:prstGeom>
            <a:noFill/>
          </p:spPr>
          <p:txBody>
            <a:bodyPr wrap="square" rtlCol="0">
              <a:spAutoFit/>
            </a:bodyPr>
            <a:lstStyle/>
            <a:p>
              <a:pPr algn="ctr"/>
              <a:r>
                <a:rPr lang="vi-VN" sz="2800">
                  <a:solidFill>
                    <a:schemeClr val="accent6">
                      <a:lumMod val="75000"/>
                    </a:schemeClr>
                  </a:solidFill>
                  <a:latin typeface="+mj-lt"/>
                </a:rPr>
                <a:t>CHỦ ĐỀ 11</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073402" y="232092"/>
            <a:ext cx="7381674" cy="1323439"/>
          </a:xfrm>
          <a:prstGeom prst="rect">
            <a:avLst/>
          </a:prstGeom>
          <a:noFill/>
        </p:spPr>
        <p:txBody>
          <a:bodyPr wrap="square" rtlCol="0">
            <a:spAutoFit/>
          </a:bodyPr>
          <a:lstStyle/>
          <a:p>
            <a:pPr algn="ctr"/>
            <a:r>
              <a:rPr lang="vi-VN" sz="4000">
                <a:solidFill>
                  <a:schemeClr val="accent6">
                    <a:lumMod val="75000"/>
                  </a:schemeClr>
                </a:solidFill>
                <a:latin typeface="+mj-lt"/>
              </a:rPr>
              <a:t>ĐỘ DÀI VÀ ĐƠN VỊ ĐO ĐỘ DÀI</a:t>
            </a:r>
          </a:p>
          <a:p>
            <a:pPr algn="ctr"/>
            <a:r>
              <a:rPr lang="vi-VN" sz="4000">
                <a:solidFill>
                  <a:schemeClr val="accent6">
                    <a:lumMod val="75000"/>
                  </a:schemeClr>
                </a:solidFill>
                <a:latin typeface="+mj-lt"/>
              </a:rPr>
              <a:t>TIỀN VIỆT NAM</a:t>
            </a:r>
          </a:p>
        </p:txBody>
      </p:sp>
      <p:sp>
        <p:nvSpPr>
          <p:cNvPr id="8" name="TextBox 7">
            <a:extLst>
              <a:ext uri="{FF2B5EF4-FFF2-40B4-BE49-F238E27FC236}">
                <a16:creationId xmlns:a16="http://schemas.microsoft.com/office/drawing/2014/main" id="{D05E2FA4-701D-4C92-898E-7EE4AF07FEBA}"/>
              </a:ext>
            </a:extLst>
          </p:cNvPr>
          <p:cNvSpPr txBox="1"/>
          <p:nvPr/>
        </p:nvSpPr>
        <p:spPr>
          <a:xfrm>
            <a:off x="1002778" y="1555531"/>
            <a:ext cx="9769020" cy="3153299"/>
          </a:xfrm>
          <a:prstGeom prst="rect">
            <a:avLst/>
          </a:prstGeom>
          <a:noFill/>
          <a:ln>
            <a:noFill/>
          </a:ln>
        </p:spPr>
        <p:txBody>
          <a:bodyPr wrap="none" rtlCol="0">
            <a:spAutoFit/>
          </a:bodyPr>
          <a:lstStyle/>
          <a:p>
            <a:pPr algn="ctr">
              <a:lnSpc>
                <a:spcPct val="120000"/>
              </a:lnSpc>
            </a:pPr>
            <a:r>
              <a:rPr lang="vi-VN" sz="5400">
                <a:ln>
                  <a:solidFill>
                    <a:schemeClr val="accent6">
                      <a:lumMod val="50000"/>
                    </a:schemeClr>
                  </a:solidFill>
                </a:ln>
                <a:solidFill>
                  <a:schemeClr val="bg1"/>
                </a:solidFill>
                <a:latin typeface="+mj-lt"/>
              </a:rPr>
              <a:t>BÀI 57</a:t>
            </a:r>
          </a:p>
          <a:p>
            <a:pPr algn="ctr">
              <a:lnSpc>
                <a:spcPct val="120000"/>
              </a:lnSpc>
            </a:pPr>
            <a:r>
              <a:rPr lang="vi-VN" sz="6000">
                <a:ln>
                  <a:solidFill>
                    <a:schemeClr val="accent6">
                      <a:lumMod val="50000"/>
                    </a:schemeClr>
                  </a:solidFill>
                </a:ln>
                <a:solidFill>
                  <a:schemeClr val="bg1"/>
                </a:solidFill>
                <a:latin typeface="+mj-lt"/>
              </a:rPr>
              <a:t>THỰC HÀNH VÀ TRẢI NGHIỆM</a:t>
            </a:r>
          </a:p>
          <a:p>
            <a:pPr algn="ctr">
              <a:lnSpc>
                <a:spcPct val="120000"/>
              </a:lnSpc>
            </a:pPr>
            <a:r>
              <a:rPr lang="vi-VN" sz="6000">
                <a:ln>
                  <a:solidFill>
                    <a:schemeClr val="accent6">
                      <a:lumMod val="50000"/>
                    </a:schemeClr>
                  </a:solidFill>
                </a:ln>
                <a:solidFill>
                  <a:schemeClr val="bg1"/>
                </a:solidFill>
                <a:latin typeface="+mj-lt"/>
              </a:rPr>
              <a:t>ĐO ĐỘ DÀI</a:t>
            </a:r>
            <a:endParaRPr lang="vi-VN" sz="7200">
              <a:ln>
                <a:solidFill>
                  <a:schemeClr val="accent6">
                    <a:lumMod val="50000"/>
                  </a:schemeClr>
                </a:solidFill>
              </a:ln>
              <a:solidFill>
                <a:schemeClr val="bg1"/>
              </a:solidFill>
              <a:latin typeface="+mj-lt"/>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81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339F1BD7-0479-7E49-8689-C54A32F14D40}"/>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72" name="Group 71">
            <a:extLst>
              <a:ext uri="{FF2B5EF4-FFF2-40B4-BE49-F238E27FC236}">
                <a16:creationId xmlns:a16="http://schemas.microsoft.com/office/drawing/2014/main" id="{1C0FA1DB-170C-794D-BCAD-D23D14A26DE2}"/>
              </a:ext>
            </a:extLst>
          </p:cNvPr>
          <p:cNvGrpSpPr/>
          <p:nvPr/>
        </p:nvGrpSpPr>
        <p:grpSpPr>
          <a:xfrm>
            <a:off x="2957822" y="617724"/>
            <a:ext cx="5945546" cy="570588"/>
            <a:chOff x="1183343" y="1464304"/>
            <a:chExt cx="5945546" cy="570588"/>
          </a:xfrm>
        </p:grpSpPr>
        <p:sp>
          <p:nvSpPr>
            <p:cNvPr id="73" name="TextBox 72">
              <a:extLst>
                <a:ext uri="{FF2B5EF4-FFF2-40B4-BE49-F238E27FC236}">
                  <a16:creationId xmlns:a16="http://schemas.microsoft.com/office/drawing/2014/main" id="{636F61FE-06FE-FB4C-BBD0-13146A7A11C5}"/>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dirty="0" err="1"/>
                <a:t>Làm</a:t>
              </a:r>
              <a:r>
                <a:rPr lang="en-US" sz="2800"/>
                <a:t> </a:t>
              </a:r>
              <a:r>
                <a:rPr lang="en-US" sz="2800" err="1"/>
                <a:t>thước</a:t>
              </a:r>
              <a:r>
                <a:rPr lang="en-US" sz="2800"/>
                <a:t> </a:t>
              </a:r>
              <a:r>
                <a:rPr lang="en-US" sz="2800" err="1"/>
                <a:t>dây</a:t>
              </a:r>
              <a:r>
                <a:rPr lang="en-US" sz="2800"/>
                <a:t>:</a:t>
              </a:r>
            </a:p>
          </p:txBody>
        </p:sp>
        <p:sp>
          <p:nvSpPr>
            <p:cNvPr id="74" name="Oval 73">
              <a:extLst>
                <a:ext uri="{FF2B5EF4-FFF2-40B4-BE49-F238E27FC236}">
                  <a16:creationId xmlns:a16="http://schemas.microsoft.com/office/drawing/2014/main" id="{66D889A0-ED05-754F-BAD6-14DDC2253448}"/>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1</a:t>
              </a:r>
            </a:p>
          </p:txBody>
        </p:sp>
      </p:grpSp>
      <p:pic>
        <p:nvPicPr>
          <p:cNvPr id="68" name="Picture 67">
            <a:extLst>
              <a:ext uri="{FF2B5EF4-FFF2-40B4-BE49-F238E27FC236}">
                <a16:creationId xmlns:a16="http://schemas.microsoft.com/office/drawing/2014/main" id="{7816E786-C921-944E-8A15-936DE23A6C7D}"/>
              </a:ext>
            </a:extLst>
          </p:cNvPr>
          <p:cNvPicPr>
            <a:picLocks noChangeAspect="1"/>
          </p:cNvPicPr>
          <p:nvPr/>
        </p:nvPicPr>
        <p:blipFill rotWithShape="1">
          <a:blip r:embed="rId5">
            <a:extLst>
              <a:ext uri="{28A0092B-C50C-407E-A947-70E740481C1C}">
                <a14:useLocalDpi xmlns:a14="http://schemas.microsoft.com/office/drawing/2010/main" val="0"/>
              </a:ext>
            </a:extLst>
          </a:blip>
          <a:srcRect l="2377"/>
          <a:stretch/>
        </p:blipFill>
        <p:spPr>
          <a:xfrm>
            <a:off x="6337339" y="2305921"/>
            <a:ext cx="4966270" cy="2246157"/>
          </a:xfrm>
          <a:prstGeom prst="rect">
            <a:avLst/>
          </a:prstGeom>
        </p:spPr>
      </p:pic>
      <p:sp>
        <p:nvSpPr>
          <p:cNvPr id="77" name="TextBox 76">
            <a:extLst>
              <a:ext uri="{FF2B5EF4-FFF2-40B4-BE49-F238E27FC236}">
                <a16:creationId xmlns:a16="http://schemas.microsoft.com/office/drawing/2014/main" id="{F1495702-8FE6-9043-91D5-31CA0645DD21}"/>
              </a:ext>
            </a:extLst>
          </p:cNvPr>
          <p:cNvSpPr txBox="1"/>
          <p:nvPr/>
        </p:nvSpPr>
        <p:spPr>
          <a:xfrm>
            <a:off x="803936" y="2205474"/>
            <a:ext cx="5448948" cy="3890424"/>
          </a:xfrm>
          <a:prstGeom prst="rect">
            <a:avLst/>
          </a:prstGeom>
          <a:noFill/>
          <a:ln w="38100">
            <a:noFill/>
          </a:ln>
        </p:spPr>
        <p:txBody>
          <a:bodyPr wrap="square" rtlCol="0">
            <a:spAutoFit/>
          </a:bodyPr>
          <a:lstStyle/>
          <a:p>
            <a:pPr algn="just">
              <a:lnSpc>
                <a:spcPct val="150000"/>
              </a:lnSpc>
            </a:pPr>
            <a:r>
              <a:rPr lang="vi-VN" sz="2800"/>
              <a:t>- Dùng thước 1 m. từ đầu dây, cứ 1 m em hãy vạch một vạch đỏ</a:t>
            </a:r>
          </a:p>
          <a:p>
            <a:pPr algn="just">
              <a:lnSpc>
                <a:spcPct val="150000"/>
              </a:lnSpc>
            </a:pPr>
            <a:r>
              <a:rPr lang="vi-VN" sz="2800"/>
              <a:t>- Dùng thước kẻ có vạch chia đề-xi-mét. Từ đầu dây cứ 1 dm em hãy vạch một vạch xanh (trừ chỗ đã có vạch đỏ)</a:t>
            </a:r>
          </a:p>
        </p:txBody>
      </p:sp>
      <p:sp>
        <p:nvSpPr>
          <p:cNvPr id="69" name="Rectangle 68">
            <a:extLst>
              <a:ext uri="{FF2B5EF4-FFF2-40B4-BE49-F238E27FC236}">
                <a16:creationId xmlns:a16="http://schemas.microsoft.com/office/drawing/2014/main" id="{6AC1A809-7591-324A-8DE9-7FBD1D710B77}"/>
              </a:ext>
            </a:extLst>
          </p:cNvPr>
          <p:cNvSpPr/>
          <p:nvPr/>
        </p:nvSpPr>
        <p:spPr>
          <a:xfrm>
            <a:off x="803936" y="1455783"/>
            <a:ext cx="5719836" cy="658770"/>
          </a:xfrm>
          <a:prstGeom prst="rect">
            <a:avLst/>
          </a:prstGeom>
        </p:spPr>
        <p:txBody>
          <a:bodyPr wrap="none">
            <a:spAutoFit/>
          </a:bodyPr>
          <a:lstStyle/>
          <a:p>
            <a:pPr lvl="0" algn="just">
              <a:lnSpc>
                <a:spcPct val="150000"/>
              </a:lnSpc>
            </a:pPr>
            <a:r>
              <a:rPr lang="vi-VN" sz="2800">
                <a:solidFill>
                  <a:prstClr val="black"/>
                </a:solidFill>
              </a:rPr>
              <a:t>- Chuẩn bị một dải dây dài hơn 3m</a:t>
            </a:r>
          </a:p>
        </p:txBody>
      </p:sp>
    </p:spTree>
    <p:extLst>
      <p:ext uri="{BB962C8B-B14F-4D97-AF65-F5344CB8AC3E}">
        <p14:creationId xmlns:p14="http://schemas.microsoft.com/office/powerpoint/2010/main" val="78142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CD1E955-30C6-B540-8430-26A67175D8BC}"/>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16" name="Group 15">
            <a:extLst>
              <a:ext uri="{FF2B5EF4-FFF2-40B4-BE49-F238E27FC236}">
                <a16:creationId xmlns:a16="http://schemas.microsoft.com/office/drawing/2014/main" id="{D984502E-5919-394F-A5B0-592D3902C996}"/>
              </a:ext>
            </a:extLst>
          </p:cNvPr>
          <p:cNvGrpSpPr/>
          <p:nvPr/>
        </p:nvGrpSpPr>
        <p:grpSpPr>
          <a:xfrm>
            <a:off x="2957822" y="617724"/>
            <a:ext cx="5945546" cy="570588"/>
            <a:chOff x="1183343" y="1464304"/>
            <a:chExt cx="5945546" cy="570588"/>
          </a:xfrm>
        </p:grpSpPr>
        <p:sp>
          <p:nvSpPr>
            <p:cNvPr id="17" name="TextBox 16">
              <a:extLst>
                <a:ext uri="{FF2B5EF4-FFF2-40B4-BE49-F238E27FC236}">
                  <a16:creationId xmlns:a16="http://schemas.microsoft.com/office/drawing/2014/main" id="{F2BF7A7E-4D9C-9445-B274-018AAA310032}"/>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err="1"/>
                <a:t>Thực</a:t>
              </a:r>
              <a:r>
                <a:rPr lang="en-US" sz="2800"/>
                <a:t> </a:t>
              </a:r>
              <a:r>
                <a:rPr lang="en-US" sz="2800" err="1"/>
                <a:t>hành</a:t>
              </a:r>
              <a:r>
                <a:rPr lang="en-US" sz="2800"/>
                <a:t> </a:t>
              </a:r>
              <a:r>
                <a:rPr lang="en-US" sz="2800" err="1"/>
                <a:t>đo</a:t>
              </a:r>
              <a:r>
                <a:rPr lang="en-US" sz="2800"/>
                <a:t>:</a:t>
              </a:r>
            </a:p>
          </p:txBody>
        </p:sp>
        <p:sp>
          <p:nvSpPr>
            <p:cNvPr id="18" name="Oval 17">
              <a:extLst>
                <a:ext uri="{FF2B5EF4-FFF2-40B4-BE49-F238E27FC236}">
                  <a16:creationId xmlns:a16="http://schemas.microsoft.com/office/drawing/2014/main" id="{95FE5B27-9280-4F41-8FAE-9DA1919042B2}"/>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2</a:t>
              </a:r>
            </a:p>
          </p:txBody>
        </p:sp>
      </p:grpSp>
      <p:pic>
        <p:nvPicPr>
          <p:cNvPr id="10" name="Picture 9">
            <a:extLst>
              <a:ext uri="{FF2B5EF4-FFF2-40B4-BE49-F238E27FC236}">
                <a16:creationId xmlns:a16="http://schemas.microsoft.com/office/drawing/2014/main" id="{38B26B3E-B1FF-DC4E-85DC-C8AAC9980E1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7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855669" y="2022095"/>
            <a:ext cx="6378818" cy="2813810"/>
          </a:xfrm>
          <a:prstGeom prst="rect">
            <a:avLst/>
          </a:prstGeom>
        </p:spPr>
      </p:pic>
      <p:sp>
        <p:nvSpPr>
          <p:cNvPr id="25" name="TextBox 24">
            <a:extLst>
              <a:ext uri="{FF2B5EF4-FFF2-40B4-BE49-F238E27FC236}">
                <a16:creationId xmlns:a16="http://schemas.microsoft.com/office/drawing/2014/main" id="{67375527-D8A4-ED4F-9D9E-2845D5650C66}"/>
              </a:ext>
            </a:extLst>
          </p:cNvPr>
          <p:cNvSpPr txBox="1"/>
          <p:nvPr/>
        </p:nvSpPr>
        <p:spPr>
          <a:xfrm>
            <a:off x="819264" y="1829589"/>
            <a:ext cx="3865031" cy="3664208"/>
          </a:xfrm>
          <a:prstGeom prst="rect">
            <a:avLst/>
          </a:prstGeom>
          <a:noFill/>
          <a:ln w="38100">
            <a:noFill/>
          </a:ln>
        </p:spPr>
        <p:txBody>
          <a:bodyPr wrap="square" rtlCol="0">
            <a:spAutoFit/>
          </a:bodyPr>
          <a:lstStyle/>
          <a:p>
            <a:pPr algn="just">
              <a:lnSpc>
                <a:spcPct val="120000"/>
              </a:lnSpc>
            </a:pPr>
            <a:r>
              <a:rPr lang="vi-VN" sz="2800"/>
              <a:t>Em hãy ước lượng độ dài của một số đồ vật trong lớp theo yêu cầu, rồi dùng thước dây đã làm đo lại. Sau đó ghi kết quả vào phiếu thực hành.</a:t>
            </a:r>
            <a:endParaRPr lang="en-US" sz="2800"/>
          </a:p>
        </p:txBody>
      </p:sp>
    </p:spTree>
    <p:extLst>
      <p:ext uri="{BB962C8B-B14F-4D97-AF65-F5344CB8AC3E}">
        <p14:creationId xmlns:p14="http://schemas.microsoft.com/office/powerpoint/2010/main" val="249690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490">
            <a:extLst>
              <a:ext uri="{FF2B5EF4-FFF2-40B4-BE49-F238E27FC236}">
                <a16:creationId xmlns:a16="http://schemas.microsoft.com/office/drawing/2014/main" id="{DBF09A9A-4489-0E4F-A954-798BA667CB23}"/>
              </a:ext>
            </a:extLst>
          </p:cNvPr>
          <p:cNvGraphicFramePr>
            <a:graphicFrameLocks noGrp="1"/>
          </p:cNvGraphicFramePr>
          <p:nvPr>
            <p:extLst>
              <p:ext uri="{D42A27DB-BD31-4B8C-83A1-F6EECF244321}">
                <p14:modId xmlns:p14="http://schemas.microsoft.com/office/powerpoint/2010/main" val="201863470"/>
              </p:ext>
            </p:extLst>
          </p:nvPr>
        </p:nvGraphicFramePr>
        <p:xfrm>
          <a:off x="946483" y="1122946"/>
          <a:ext cx="9914022" cy="5037220"/>
        </p:xfrm>
        <a:graphic>
          <a:graphicData uri="http://schemas.openxmlformats.org/drawingml/2006/table">
            <a:tbl>
              <a:tblPr firstRow="1" bandRow="1">
                <a:tableStyleId>{5C22544A-7EE6-4342-B048-85BDC9FD1C3A}</a:tableStyleId>
              </a:tblPr>
              <a:tblGrid>
                <a:gridCol w="4315328">
                  <a:extLst>
                    <a:ext uri="{9D8B030D-6E8A-4147-A177-3AD203B41FA5}">
                      <a16:colId xmlns:a16="http://schemas.microsoft.com/office/drawing/2014/main" val="2828112282"/>
                    </a:ext>
                  </a:extLst>
                </a:gridCol>
                <a:gridCol w="3088151">
                  <a:extLst>
                    <a:ext uri="{9D8B030D-6E8A-4147-A177-3AD203B41FA5}">
                      <a16:colId xmlns:a16="http://schemas.microsoft.com/office/drawing/2014/main" val="2636762149"/>
                    </a:ext>
                  </a:extLst>
                </a:gridCol>
                <a:gridCol w="2510543">
                  <a:extLst>
                    <a:ext uri="{9D8B030D-6E8A-4147-A177-3AD203B41FA5}">
                      <a16:colId xmlns:a16="http://schemas.microsoft.com/office/drawing/2014/main" val="1380285473"/>
                    </a:ext>
                  </a:extLst>
                </a:gridCol>
              </a:tblGrid>
              <a:tr h="1154419">
                <a:tc>
                  <a:txBody>
                    <a:bodyPr/>
                    <a:lstStyle/>
                    <a:p>
                      <a:pPr algn="ctr"/>
                      <a:r>
                        <a:rPr lang="en-VN" sz="2800">
                          <a:solidFill>
                            <a:schemeClr val="tx1"/>
                          </a:solidFill>
                        </a:rPr>
                        <a:t>Yêu cầu</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VN" sz="2800">
                          <a:solidFill>
                            <a:schemeClr val="tx1"/>
                          </a:solidFill>
                        </a:rPr>
                        <a:t>Ước lượng</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VN" sz="2800">
                          <a:solidFill>
                            <a:schemeClr val="tx1"/>
                          </a:solidFill>
                        </a:rPr>
                        <a:t>Đo bằng thước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extLst>
                  <a:ext uri="{0D108BD9-81ED-4DB2-BD59-A6C34878D82A}">
                    <a16:rowId xmlns:a16="http://schemas.microsoft.com/office/drawing/2014/main" val="2137862058"/>
                  </a:ext>
                </a:extLst>
              </a:tr>
              <a:tr h="1227032">
                <a:tc>
                  <a:txBody>
                    <a:bodyPr/>
                    <a:lstStyle/>
                    <a:p>
                      <a:pPr marL="317500" indent="0" algn="l">
                        <a:tabLst/>
                      </a:pPr>
                      <a:r>
                        <a:rPr lang="en-VN" sz="2800">
                          <a:solidFill>
                            <a:schemeClr val="tx1"/>
                          </a:solidFill>
                        </a:rPr>
                        <a:t>Đo độ dài bảng lớp</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7607564"/>
                  </a:ext>
                </a:extLst>
              </a:tr>
              <a:tr h="1275180">
                <a:tc>
                  <a:txBody>
                    <a:bodyPr/>
                    <a:lstStyle/>
                    <a:p>
                      <a:pPr marL="317500" indent="0" algn="l">
                        <a:tabLst/>
                      </a:pPr>
                      <a:r>
                        <a:rPr lang="en-VN" sz="2800">
                          <a:solidFill>
                            <a:schemeClr val="tx1"/>
                          </a:solidFill>
                        </a:rPr>
                        <a:t>Đo chiều rộng cửa lớp</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8627883"/>
                  </a:ext>
                </a:extLst>
              </a:tr>
              <a:tr h="1380589">
                <a:tc>
                  <a:txBody>
                    <a:bodyPr/>
                    <a:lstStyle/>
                    <a:p>
                      <a:pPr marL="317500" indent="0" algn="l">
                        <a:tabLst/>
                      </a:pPr>
                      <a:r>
                        <a:rPr lang="en-VN" sz="2800">
                          <a:solidFill>
                            <a:schemeClr val="tx1"/>
                          </a:solidFill>
                        </a:rPr>
                        <a:t>Đo chiều cao bàn học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800">
                          <a:solidFill>
                            <a:schemeClr val="tx1"/>
                          </a:solidFill>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800">
                          <a:solidFill>
                            <a:schemeClr val="tx1"/>
                          </a:solidFill>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4106989"/>
                  </a:ext>
                </a:extLst>
              </a:tr>
            </a:tbl>
          </a:graphicData>
        </a:graphic>
      </p:graphicFrame>
      <p:sp>
        <p:nvSpPr>
          <p:cNvPr id="10" name="TextBox 9">
            <a:extLst>
              <a:ext uri="{FF2B5EF4-FFF2-40B4-BE49-F238E27FC236}">
                <a16:creationId xmlns:a16="http://schemas.microsoft.com/office/drawing/2014/main" id="{0FE425E8-AC16-6245-A504-5FA007403E14}"/>
              </a:ext>
            </a:extLst>
          </p:cNvPr>
          <p:cNvSpPr txBox="1"/>
          <p:nvPr/>
        </p:nvSpPr>
        <p:spPr>
          <a:xfrm>
            <a:off x="4087277" y="388067"/>
            <a:ext cx="4017446" cy="523220"/>
          </a:xfrm>
          <a:prstGeom prst="rect">
            <a:avLst/>
          </a:prstGeom>
          <a:noFill/>
        </p:spPr>
        <p:txBody>
          <a:bodyPr wrap="none" rtlCol="0">
            <a:spAutoFit/>
          </a:bodyPr>
          <a:lstStyle/>
          <a:p>
            <a:pPr algn="ctr"/>
            <a:r>
              <a:rPr lang="en-VN" sz="2800" dirty="0">
                <a:latin typeface="UTM Cooper Black" panose="02040603050506020204" pitchFamily="18" charset="0"/>
              </a:rPr>
              <a:t>PHIẾU THỰC HÀNH </a:t>
            </a:r>
          </a:p>
        </p:txBody>
      </p:sp>
      <p:sp>
        <p:nvSpPr>
          <p:cNvPr id="11" name="Rounded Rectangle 10">
            <a:extLst>
              <a:ext uri="{FF2B5EF4-FFF2-40B4-BE49-F238E27FC236}">
                <a16:creationId xmlns:a16="http://schemas.microsoft.com/office/drawing/2014/main" id="{930EF005-7F1C-9D43-9703-9F81912BEA06}"/>
              </a:ext>
            </a:extLst>
          </p:cNvPr>
          <p:cNvSpPr/>
          <p:nvPr/>
        </p:nvSpPr>
        <p:spPr>
          <a:xfrm>
            <a:off x="6759808" y="2512308"/>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2" name="Rounded Rectangle 11">
            <a:extLst>
              <a:ext uri="{FF2B5EF4-FFF2-40B4-BE49-F238E27FC236}">
                <a16:creationId xmlns:a16="http://schemas.microsoft.com/office/drawing/2014/main" id="{12959EB6-A524-EB4C-ADCE-0A3C24F54AF3}"/>
              </a:ext>
            </a:extLst>
          </p:cNvPr>
          <p:cNvSpPr/>
          <p:nvPr/>
        </p:nvSpPr>
        <p:spPr>
          <a:xfrm>
            <a:off x="6759807" y="3771614"/>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3" name="Rounded Rectangle 12">
            <a:extLst>
              <a:ext uri="{FF2B5EF4-FFF2-40B4-BE49-F238E27FC236}">
                <a16:creationId xmlns:a16="http://schemas.microsoft.com/office/drawing/2014/main" id="{9BE8F83A-A155-6447-B917-02B486A7F36A}"/>
              </a:ext>
            </a:extLst>
          </p:cNvPr>
          <p:cNvSpPr/>
          <p:nvPr/>
        </p:nvSpPr>
        <p:spPr>
          <a:xfrm>
            <a:off x="6759806" y="5160976"/>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4" name="Rounded Rectangle 13">
            <a:extLst>
              <a:ext uri="{FF2B5EF4-FFF2-40B4-BE49-F238E27FC236}">
                <a16:creationId xmlns:a16="http://schemas.microsoft.com/office/drawing/2014/main" id="{4D689368-5785-BF4E-9F31-F41B4ECC7601}"/>
              </a:ext>
            </a:extLst>
          </p:cNvPr>
          <p:cNvSpPr/>
          <p:nvPr/>
        </p:nvSpPr>
        <p:spPr>
          <a:xfrm>
            <a:off x="8981639" y="2512308"/>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5" name="Rounded Rectangle 14">
            <a:extLst>
              <a:ext uri="{FF2B5EF4-FFF2-40B4-BE49-F238E27FC236}">
                <a16:creationId xmlns:a16="http://schemas.microsoft.com/office/drawing/2014/main" id="{D88999F6-76F9-744C-938B-AB25141F7521}"/>
              </a:ext>
            </a:extLst>
          </p:cNvPr>
          <p:cNvSpPr/>
          <p:nvPr/>
        </p:nvSpPr>
        <p:spPr>
          <a:xfrm>
            <a:off x="8981638" y="3771614"/>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6" name="Rounded Rectangle 15">
            <a:extLst>
              <a:ext uri="{FF2B5EF4-FFF2-40B4-BE49-F238E27FC236}">
                <a16:creationId xmlns:a16="http://schemas.microsoft.com/office/drawing/2014/main" id="{901FAC8F-A896-D345-AEA3-5A40F1754023}"/>
              </a:ext>
            </a:extLst>
          </p:cNvPr>
          <p:cNvSpPr/>
          <p:nvPr/>
        </p:nvSpPr>
        <p:spPr>
          <a:xfrm>
            <a:off x="8981637" y="5160976"/>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Tree>
    <p:extLst>
      <p:ext uri="{BB962C8B-B14F-4D97-AF65-F5344CB8AC3E}">
        <p14:creationId xmlns:p14="http://schemas.microsoft.com/office/powerpoint/2010/main" val="22812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6C6A631C-2A22-8A4D-89D0-B72819DC9515}"/>
              </a:ext>
            </a:extLst>
          </p:cNvPr>
          <p:cNvSpPr/>
          <p:nvPr/>
        </p:nvSpPr>
        <p:spPr>
          <a:xfrm>
            <a:off x="3584531" y="607865"/>
            <a:ext cx="923301" cy="523220"/>
          </a:xfrm>
          <a:prstGeom prst="roundRect">
            <a:avLst/>
          </a:prstGeom>
          <a:solidFill>
            <a:srgbClr val="FFC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8" name="Picture 7">
            <a:extLst>
              <a:ext uri="{FF2B5EF4-FFF2-40B4-BE49-F238E27FC236}">
                <a16:creationId xmlns:a16="http://schemas.microsoft.com/office/drawing/2014/main" id="{830EF416-7A41-8243-81AB-75596F831606}"/>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45000"/>
                    </a14:imgEffect>
                  </a14:imgLayer>
                </a14:imgProps>
              </a:ext>
              <a:ext uri="{28A0092B-C50C-407E-A947-70E740481C1C}">
                <a14:useLocalDpi xmlns:a14="http://schemas.microsoft.com/office/drawing/2010/main" val="0"/>
              </a:ext>
            </a:extLst>
          </a:blip>
          <a:stretch>
            <a:fillRect/>
          </a:stretch>
        </p:blipFill>
        <p:spPr>
          <a:xfrm>
            <a:off x="423808" y="145611"/>
            <a:ext cx="2325467" cy="1162735"/>
          </a:xfrm>
          <a:prstGeom prst="rect">
            <a:avLst/>
          </a:prstGeom>
        </p:spPr>
      </p:pic>
      <p:grpSp>
        <p:nvGrpSpPr>
          <p:cNvPr id="9" name="Group 8">
            <a:extLst>
              <a:ext uri="{FF2B5EF4-FFF2-40B4-BE49-F238E27FC236}">
                <a16:creationId xmlns:a16="http://schemas.microsoft.com/office/drawing/2014/main" id="{39D5D529-54A5-3041-90B8-9193A91388A7}"/>
              </a:ext>
            </a:extLst>
          </p:cNvPr>
          <p:cNvGrpSpPr/>
          <p:nvPr/>
        </p:nvGrpSpPr>
        <p:grpSpPr>
          <a:xfrm>
            <a:off x="2957822" y="617724"/>
            <a:ext cx="5945546" cy="570588"/>
            <a:chOff x="1183343" y="1464304"/>
            <a:chExt cx="5945546" cy="570588"/>
          </a:xfrm>
        </p:grpSpPr>
        <p:sp>
          <p:nvSpPr>
            <p:cNvPr id="10" name="TextBox 9">
              <a:extLst>
                <a:ext uri="{FF2B5EF4-FFF2-40B4-BE49-F238E27FC236}">
                  <a16:creationId xmlns:a16="http://schemas.microsoft.com/office/drawing/2014/main" id="{B5223AF5-4FD1-3D4A-859C-5FBEEC41B064}"/>
                </a:ext>
              </a:extLst>
            </p:cNvPr>
            <p:cNvSpPr txBox="1"/>
            <p:nvPr/>
          </p:nvSpPr>
          <p:spPr>
            <a:xfrm>
              <a:off x="1820069" y="1474175"/>
              <a:ext cx="5308820" cy="523220"/>
            </a:xfrm>
            <a:prstGeom prst="rect">
              <a:avLst/>
            </a:prstGeom>
            <a:noFill/>
            <a:ln w="38100">
              <a:noFill/>
            </a:ln>
          </p:spPr>
          <p:txBody>
            <a:bodyPr wrap="square" rtlCol="0">
              <a:spAutoFit/>
            </a:bodyPr>
            <a:lstStyle/>
            <a:p>
              <a:r>
                <a:rPr lang="en-US" sz="2800" dirty="0" err="1"/>
                <a:t>Số</a:t>
              </a:r>
              <a:r>
                <a:rPr lang="en-US" sz="2800" dirty="0"/>
                <a:t> ?</a:t>
              </a:r>
            </a:p>
          </p:txBody>
        </p:sp>
        <p:sp>
          <p:nvSpPr>
            <p:cNvPr id="11" name="Oval 10">
              <a:extLst>
                <a:ext uri="{FF2B5EF4-FFF2-40B4-BE49-F238E27FC236}">
                  <a16:creationId xmlns:a16="http://schemas.microsoft.com/office/drawing/2014/main" id="{7CAD24FA-2370-5642-A29F-B384F849200F}"/>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3</a:t>
              </a:r>
            </a:p>
          </p:txBody>
        </p:sp>
      </p:grpSp>
      <p:grpSp>
        <p:nvGrpSpPr>
          <p:cNvPr id="18" name="Group 17">
            <a:extLst>
              <a:ext uri="{FF2B5EF4-FFF2-40B4-BE49-F238E27FC236}">
                <a16:creationId xmlns:a16="http://schemas.microsoft.com/office/drawing/2014/main" id="{1DDA8D09-9489-E646-A2EB-8CA4AE65C792}"/>
              </a:ext>
            </a:extLst>
          </p:cNvPr>
          <p:cNvGrpSpPr/>
          <p:nvPr/>
        </p:nvGrpSpPr>
        <p:grpSpPr>
          <a:xfrm>
            <a:off x="1138988" y="1308346"/>
            <a:ext cx="8454190" cy="5633402"/>
            <a:chOff x="1138988" y="1150815"/>
            <a:chExt cx="8454190" cy="5633402"/>
          </a:xfrm>
        </p:grpSpPr>
        <p:sp>
          <p:nvSpPr>
            <p:cNvPr id="13" name="TextBox 12">
              <a:extLst>
                <a:ext uri="{FF2B5EF4-FFF2-40B4-BE49-F238E27FC236}">
                  <a16:creationId xmlns:a16="http://schemas.microsoft.com/office/drawing/2014/main" id="{AE2CDFAD-5466-754B-9E6E-6009F5B7DE25}"/>
                </a:ext>
              </a:extLst>
            </p:cNvPr>
            <p:cNvSpPr txBox="1"/>
            <p:nvPr/>
          </p:nvSpPr>
          <p:spPr>
            <a:xfrm>
              <a:off x="1138988" y="1150815"/>
              <a:ext cx="8454190" cy="5633402"/>
            </a:xfrm>
            <a:prstGeom prst="rect">
              <a:avLst/>
            </a:prstGeom>
            <a:noFill/>
          </p:spPr>
          <p:txBody>
            <a:bodyPr wrap="square" rtlCol="0">
              <a:spAutoFit/>
            </a:bodyPr>
            <a:lstStyle/>
            <a:p>
              <a:pPr>
                <a:lnSpc>
                  <a:spcPct val="150000"/>
                </a:lnSpc>
              </a:pPr>
              <a:r>
                <a:rPr lang="en-US" sz="3200" dirty="0"/>
                <a:t>a) </a:t>
              </a:r>
              <a:r>
                <a:rPr lang="en-US" sz="3200" dirty="0" err="1"/>
                <a:t>Em</a:t>
              </a:r>
              <a:r>
                <a:rPr lang="en-US" sz="3200" dirty="0"/>
                <a:t> </a:t>
              </a:r>
              <a:r>
                <a:rPr lang="en-US" sz="3200" dirty="0" err="1"/>
                <a:t>hã</a:t>
              </a:r>
              <a:r>
                <a:rPr lang="vi-VN" sz="3200" dirty="0"/>
                <a:t>y</a:t>
              </a:r>
              <a:r>
                <a:rPr lang="en-US" sz="3200" dirty="0"/>
                <a:t> </a:t>
              </a:r>
              <a:r>
                <a:rPr lang="en-US" sz="3200" dirty="0" err="1"/>
                <a:t>quan</a:t>
              </a:r>
              <a:r>
                <a:rPr lang="en-US" sz="3200" dirty="0"/>
                <a:t> </a:t>
              </a:r>
              <a:r>
                <a:rPr lang="en-US" sz="3200" dirty="0" err="1"/>
                <a:t>sát</a:t>
              </a:r>
              <a:r>
                <a:rPr lang="en-US" sz="3200" dirty="0"/>
                <a:t> </a:t>
              </a:r>
              <a:r>
                <a:rPr lang="en-US" sz="3200" dirty="0" err="1"/>
                <a:t>rồi</a:t>
              </a:r>
              <a:r>
                <a:rPr lang="en-US" sz="3200" dirty="0"/>
                <a:t> </a:t>
              </a:r>
              <a:r>
                <a:rPr lang="en-US" sz="3200" dirty="0" err="1"/>
                <a:t>ước</a:t>
              </a:r>
              <a:r>
                <a:rPr lang="en-US" sz="3200" dirty="0"/>
                <a:t> </a:t>
              </a:r>
              <a:r>
                <a:rPr lang="en-US" sz="3200" dirty="0" err="1"/>
                <a:t>lượng</a:t>
              </a:r>
              <a:r>
                <a:rPr lang="en-US" sz="3200" dirty="0"/>
                <a:t>:</a:t>
              </a:r>
              <a:endParaRPr lang="en-VN" sz="3200" dirty="0"/>
            </a:p>
            <a:p>
              <a:pPr>
                <a:lnSpc>
                  <a:spcPct val="150000"/>
                </a:lnSpc>
              </a:pPr>
              <a:r>
                <a:rPr lang="en-US" sz="3200" dirty="0"/>
                <a:t>- </a:t>
              </a:r>
              <a:r>
                <a:rPr lang="en-US" sz="3200" dirty="0" err="1"/>
                <a:t>Cổng</a:t>
              </a:r>
              <a:r>
                <a:rPr lang="en-US" sz="3200" dirty="0"/>
                <a:t> </a:t>
              </a:r>
              <a:r>
                <a:rPr lang="en-US" sz="3200" dirty="0" err="1"/>
                <a:t>trường</a:t>
              </a:r>
              <a:r>
                <a:rPr lang="en-US" sz="3200" dirty="0"/>
                <a:t> </a:t>
              </a:r>
              <a:r>
                <a:rPr lang="en-US" sz="3200" dirty="0" err="1"/>
                <a:t>em</a:t>
              </a:r>
              <a:r>
                <a:rPr lang="en-US" sz="3200" dirty="0"/>
                <a:t> </a:t>
              </a:r>
              <a:r>
                <a:rPr lang="en-US" sz="3200" dirty="0" err="1"/>
                <a:t>rộng</a:t>
              </a:r>
              <a:r>
                <a:rPr lang="en-US" sz="3200" dirty="0"/>
                <a:t> </a:t>
              </a:r>
              <a:r>
                <a:rPr lang="en-US" sz="3200" dirty="0" err="1"/>
                <a:t>khoảng</a:t>
              </a:r>
              <a:r>
                <a:rPr lang="en-US" sz="3200" dirty="0"/>
                <a:t>           m.</a:t>
              </a:r>
              <a:endParaRPr lang="en-VN" sz="3200" dirty="0"/>
            </a:p>
            <a:p>
              <a:pPr>
                <a:lnSpc>
                  <a:spcPct val="150000"/>
                </a:lnSpc>
              </a:pPr>
              <a:r>
                <a:rPr lang="en-US" sz="3200" dirty="0"/>
                <a:t>- </a:t>
              </a:r>
              <a:r>
                <a:rPr lang="en-US" sz="3200" dirty="0" err="1"/>
                <a:t>Tòa</a:t>
              </a:r>
              <a:r>
                <a:rPr lang="en-US" sz="3200" dirty="0"/>
                <a:t> </a:t>
              </a:r>
              <a:r>
                <a:rPr lang="en-US" sz="3200" dirty="0" err="1"/>
                <a:t>nhà</a:t>
              </a:r>
              <a:r>
                <a:rPr lang="en-US" sz="3200" dirty="0"/>
                <a:t> </a:t>
              </a:r>
              <a:r>
                <a:rPr lang="en-US" sz="3200" dirty="0" err="1"/>
                <a:t>em</a:t>
              </a:r>
              <a:r>
                <a:rPr lang="en-US" sz="3200" dirty="0"/>
                <a:t> </a:t>
              </a:r>
              <a:r>
                <a:rPr lang="en-US" sz="3200" dirty="0" err="1"/>
                <a:t>học</a:t>
              </a:r>
              <a:r>
                <a:rPr lang="en-US" sz="3200" dirty="0"/>
                <a:t> </a:t>
              </a:r>
              <a:r>
                <a:rPr lang="en-US" sz="3200" dirty="0" err="1"/>
                <a:t>cao</a:t>
              </a:r>
              <a:r>
                <a:rPr lang="en-US" sz="3200" dirty="0"/>
                <a:t> </a:t>
              </a:r>
              <a:r>
                <a:rPr lang="en-US" sz="3200" dirty="0" err="1"/>
                <a:t>khoảng</a:t>
              </a:r>
              <a:r>
                <a:rPr lang="en-US" sz="3200" dirty="0"/>
                <a:t>             m.</a:t>
              </a:r>
            </a:p>
            <a:p>
              <a:pPr>
                <a:lnSpc>
                  <a:spcPct val="150000"/>
                </a:lnSpc>
              </a:pPr>
              <a:endParaRPr lang="en-VN" sz="2000" dirty="0"/>
            </a:p>
            <a:p>
              <a:pPr>
                <a:lnSpc>
                  <a:spcPct val="150000"/>
                </a:lnSpc>
              </a:pPr>
              <a:r>
                <a:rPr lang="en-US" sz="3200" dirty="0"/>
                <a:t>b) </a:t>
              </a:r>
              <a:r>
                <a:rPr lang="en-US" sz="3200" dirty="0" err="1"/>
                <a:t>Em</a:t>
              </a:r>
              <a:r>
                <a:rPr lang="en-US" sz="3200" dirty="0"/>
                <a:t> </a:t>
              </a:r>
              <a:r>
                <a:rPr lang="en-US" sz="3200" dirty="0" err="1"/>
                <a:t>hãy</a:t>
              </a:r>
              <a:r>
                <a:rPr lang="en-US" sz="3200" dirty="0"/>
                <a:t> </a:t>
              </a:r>
              <a:r>
                <a:rPr lang="en-US" sz="3200" dirty="0" err="1"/>
                <a:t>đo</a:t>
              </a:r>
              <a:r>
                <a:rPr lang="en-US" sz="3200" dirty="0"/>
                <a:t> </a:t>
              </a:r>
              <a:r>
                <a:rPr lang="en-US" sz="3200" dirty="0" err="1"/>
                <a:t>rồi</a:t>
              </a:r>
              <a:r>
                <a:rPr lang="en-US" sz="3200" dirty="0"/>
                <a:t> </a:t>
              </a:r>
              <a:r>
                <a:rPr lang="en-US" sz="3200" dirty="0" err="1"/>
                <a:t>ghi</a:t>
              </a:r>
              <a:r>
                <a:rPr lang="en-US" sz="3200" dirty="0"/>
                <a:t> </a:t>
              </a:r>
              <a:r>
                <a:rPr lang="en-US" sz="3200" dirty="0" err="1"/>
                <a:t>lại</a:t>
              </a:r>
              <a:r>
                <a:rPr lang="en-US" sz="3200" dirty="0"/>
                <a:t>:</a:t>
              </a:r>
              <a:endParaRPr lang="en-VN" sz="3200" dirty="0"/>
            </a:p>
            <a:p>
              <a:pPr>
                <a:lnSpc>
                  <a:spcPct val="150000"/>
                </a:lnSpc>
              </a:pPr>
              <a:r>
                <a:rPr lang="en-US" sz="3200" dirty="0"/>
                <a:t>- </a:t>
              </a:r>
              <a:r>
                <a:rPr lang="en-US" sz="3200" dirty="0" err="1"/>
                <a:t>Cổng</a:t>
              </a:r>
              <a:r>
                <a:rPr lang="en-US" sz="3200" dirty="0"/>
                <a:t> </a:t>
              </a:r>
              <a:r>
                <a:rPr lang="en-US" sz="3200" dirty="0" err="1"/>
                <a:t>trường</a:t>
              </a:r>
              <a:r>
                <a:rPr lang="en-US" sz="3200" dirty="0"/>
                <a:t> </a:t>
              </a:r>
              <a:r>
                <a:rPr lang="en-US" sz="3200" dirty="0" err="1"/>
                <a:t>em</a:t>
              </a:r>
              <a:r>
                <a:rPr lang="en-US" sz="3200" dirty="0"/>
                <a:t> </a:t>
              </a:r>
              <a:r>
                <a:rPr lang="en-US" sz="3200" dirty="0" err="1"/>
                <a:t>rộng</a:t>
              </a:r>
              <a:r>
                <a:rPr lang="en-US" sz="3200" dirty="0"/>
                <a:t>              m.</a:t>
              </a:r>
              <a:endParaRPr lang="en-VN" sz="3200" dirty="0"/>
            </a:p>
            <a:p>
              <a:pPr>
                <a:lnSpc>
                  <a:spcPct val="150000"/>
                </a:lnSpc>
              </a:pPr>
              <a:r>
                <a:rPr lang="en-US" sz="3200" dirty="0"/>
                <a:t>- Hai </a:t>
              </a:r>
              <a:r>
                <a:rPr lang="en-US" sz="3200" dirty="0" err="1"/>
                <a:t>cây</a:t>
              </a:r>
              <a:r>
                <a:rPr lang="en-US" sz="3200" dirty="0"/>
                <a:t> </a:t>
              </a:r>
              <a:r>
                <a:rPr lang="en-US" sz="3200" dirty="0" err="1"/>
                <a:t>ở</a:t>
              </a:r>
              <a:r>
                <a:rPr lang="en-US" sz="3200" dirty="0"/>
                <a:t> </a:t>
              </a:r>
              <a:r>
                <a:rPr lang="en-US" sz="3200" dirty="0" err="1"/>
                <a:t>sân</a:t>
              </a:r>
              <a:r>
                <a:rPr lang="en-US" sz="3200" dirty="0"/>
                <a:t> </a:t>
              </a:r>
              <a:r>
                <a:rPr lang="en-US" sz="3200" dirty="0" err="1"/>
                <a:t>trường</a:t>
              </a:r>
              <a:r>
                <a:rPr lang="en-US" sz="3200" dirty="0"/>
                <a:t> </a:t>
              </a:r>
              <a:r>
                <a:rPr lang="en-US" sz="3200" dirty="0" err="1"/>
                <a:t>cách</a:t>
              </a:r>
              <a:r>
                <a:rPr lang="en-US" sz="3200" dirty="0"/>
                <a:t> </a:t>
              </a:r>
              <a:r>
                <a:rPr lang="en-US" sz="3200" dirty="0" err="1"/>
                <a:t>nhau</a:t>
              </a:r>
              <a:r>
                <a:rPr lang="en-US" sz="3200" dirty="0"/>
                <a:t>           m.</a:t>
              </a:r>
              <a:endParaRPr lang="en-VN" sz="3200" dirty="0"/>
            </a:p>
            <a:p>
              <a:pPr>
                <a:lnSpc>
                  <a:spcPct val="150000"/>
                </a:lnSpc>
              </a:pPr>
              <a:endParaRPr lang="en-VN" sz="3200" dirty="0"/>
            </a:p>
          </p:txBody>
        </p:sp>
        <p:sp>
          <p:nvSpPr>
            <p:cNvPr id="14" name="Rounded Rectangle 13">
              <a:extLst>
                <a:ext uri="{FF2B5EF4-FFF2-40B4-BE49-F238E27FC236}">
                  <a16:creationId xmlns:a16="http://schemas.microsoft.com/office/drawing/2014/main" id="{A4E0CBC3-4D5F-3748-BDB2-7164C231B813}"/>
                </a:ext>
              </a:extLst>
            </p:cNvPr>
            <p:cNvSpPr/>
            <p:nvPr/>
          </p:nvSpPr>
          <p:spPr>
            <a:xfrm>
              <a:off x="6906379" y="1926772"/>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5" name="Rounded Rectangle 14">
              <a:extLst>
                <a:ext uri="{FF2B5EF4-FFF2-40B4-BE49-F238E27FC236}">
                  <a16:creationId xmlns:a16="http://schemas.microsoft.com/office/drawing/2014/main" id="{EDE9C937-24AE-494A-9075-63927A4D1B4F}"/>
                </a:ext>
              </a:extLst>
            </p:cNvPr>
            <p:cNvSpPr/>
            <p:nvPr/>
          </p:nvSpPr>
          <p:spPr>
            <a:xfrm>
              <a:off x="6896261" y="2773274"/>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6" name="Rounded Rectangle 15">
              <a:extLst>
                <a:ext uri="{FF2B5EF4-FFF2-40B4-BE49-F238E27FC236}">
                  <a16:creationId xmlns:a16="http://schemas.microsoft.com/office/drawing/2014/main" id="{E79DF245-5B96-2747-9656-3EB02D6F53BE}"/>
                </a:ext>
              </a:extLst>
            </p:cNvPr>
            <p:cNvSpPr/>
            <p:nvPr/>
          </p:nvSpPr>
          <p:spPr>
            <a:xfrm>
              <a:off x="5773977" y="4581742"/>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sp>
          <p:nvSpPr>
            <p:cNvPr id="17" name="Rounded Rectangle 16">
              <a:extLst>
                <a:ext uri="{FF2B5EF4-FFF2-40B4-BE49-F238E27FC236}">
                  <a16:creationId xmlns:a16="http://schemas.microsoft.com/office/drawing/2014/main" id="{C3F96965-5339-B54F-BE24-6C4C7E10749B}"/>
                </a:ext>
              </a:extLst>
            </p:cNvPr>
            <p:cNvSpPr/>
            <p:nvPr/>
          </p:nvSpPr>
          <p:spPr>
            <a:xfrm>
              <a:off x="7421662" y="5292098"/>
              <a:ext cx="94996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rPr>
                <a:t>?</a:t>
              </a:r>
            </a:p>
          </p:txBody>
        </p:sp>
      </p:grpSp>
    </p:spTree>
    <p:extLst>
      <p:ext uri="{BB962C8B-B14F-4D97-AF65-F5344CB8AC3E}">
        <p14:creationId xmlns:p14="http://schemas.microsoft.com/office/powerpoint/2010/main" val="396444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2820</TotalTime>
  <Words>232</Words>
  <Application>Microsoft Office PowerPoint</Application>
  <PresentationFormat>Widescreen</PresentationFormat>
  <Paragraphs>47</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UTM Cookies</vt:lpstr>
      <vt:lpstr>UTM Cooper Black</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Kim Quỳnh</cp:lastModifiedBy>
  <cp:revision>277</cp:revision>
  <dcterms:created xsi:type="dcterms:W3CDTF">2021-06-02T01:34:28Z</dcterms:created>
  <dcterms:modified xsi:type="dcterms:W3CDTF">2022-08-11T03:14:01Z</dcterms:modified>
</cp:coreProperties>
</file>