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6" roundtripDataSignature="AMtx7mgdWSaHCQ0U6+Bn2dG7TPzaHMBmS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0ADB3CD-2CE3-4562-8C1D-729E4ED0A712}">
  <a:tblStyle styleId="{60ADB3CD-2CE3-4562-8C1D-729E4ED0A712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tcBdr/>
        <a:fill>
          <a:solidFill>
            <a:srgbClr val="D0DEE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0DEE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8" d="100"/>
          <a:sy n="68" d="100"/>
        </p:scale>
        <p:origin x="79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customschemas.google.com/relationships/presentationmetadata" Target="meta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2" name="Google Shape;15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Bài tập này các thầy cô có thể in cho hs chơi trên bảng lớp sau khi đã làm vào trong sách.</a:t>
            </a:r>
            <a:endParaRPr/>
          </a:p>
        </p:txBody>
      </p:sp>
      <p:sp>
        <p:nvSpPr>
          <p:cNvPr id="153" name="Google Shape;153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5" name="Google Shape;185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4" name="Google Shape;24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7" y="893"/>
            <a:ext cx="12190413" cy="6857107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/>
          <p:cNvSpPr txBox="1"/>
          <p:nvPr/>
        </p:nvSpPr>
        <p:spPr>
          <a:xfrm>
            <a:off x="2882946" y="1068933"/>
            <a:ext cx="6858000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Bài 14: LUYỆN TẬP CHUNG</a:t>
            </a:r>
            <a:endParaRPr/>
          </a:p>
        </p:txBody>
      </p:sp>
      <p:sp>
        <p:nvSpPr>
          <p:cNvPr id="90" name="Google Shape;90;p1"/>
          <p:cNvSpPr txBox="1"/>
          <p:nvPr/>
        </p:nvSpPr>
        <p:spPr>
          <a:xfrm>
            <a:off x="3996600" y="2250319"/>
            <a:ext cx="463069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Tiết 1: Luyện tập</a:t>
            </a:r>
            <a:endParaRPr sz="40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1" name="Google Shape;91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72112" y="2958205"/>
            <a:ext cx="4849360" cy="37737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Google Shape;243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7" y="893"/>
            <a:ext cx="12190413" cy="68571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82946" y="2906414"/>
            <a:ext cx="4849360" cy="3773796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10"/>
          <p:cNvSpPr txBox="1"/>
          <p:nvPr/>
        </p:nvSpPr>
        <p:spPr>
          <a:xfrm>
            <a:off x="2111037" y="973558"/>
            <a:ext cx="7633146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Tạm biệt và hẹn gặp lại 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các con vào những tiết học sau!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2"/>
          <p:cNvPicPr preferRelativeResize="0"/>
          <p:nvPr/>
        </p:nvPicPr>
        <p:blipFill rotWithShape="1">
          <a:blip r:embed="rId3">
            <a:alphaModFix/>
          </a:blip>
          <a:srcRect r="607" b="4509"/>
          <a:stretch/>
        </p:blipFill>
        <p:spPr>
          <a:xfrm>
            <a:off x="-1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7" name="Google Shape;97;p2"/>
          <p:cNvGrpSpPr/>
          <p:nvPr/>
        </p:nvGrpSpPr>
        <p:grpSpPr>
          <a:xfrm>
            <a:off x="5126885" y="1756313"/>
            <a:ext cx="1122724" cy="1054115"/>
            <a:chOff x="4644008" y="1988840"/>
            <a:chExt cx="966398" cy="973763"/>
          </a:xfrm>
        </p:grpSpPr>
        <p:sp>
          <p:nvSpPr>
            <p:cNvPr id="98" name="Google Shape;98;p2"/>
            <p:cNvSpPr/>
            <p:nvPr/>
          </p:nvSpPr>
          <p:spPr>
            <a:xfrm>
              <a:off x="4644008" y="1988840"/>
              <a:ext cx="864096" cy="866686"/>
            </a:xfrm>
            <a:custGeom>
              <a:avLst/>
              <a:gdLst/>
              <a:ahLst/>
              <a:cxnLst/>
              <a:rect l="l" t="t" r="r" b="b"/>
              <a:pathLst>
                <a:path w="864096" h="866686" extrusionOk="0">
                  <a:moveTo>
                    <a:pt x="180020" y="0"/>
                  </a:moveTo>
                  <a:lnTo>
                    <a:pt x="684076" y="0"/>
                  </a:lnTo>
                  <a:cubicBezTo>
                    <a:pt x="783498" y="0"/>
                    <a:pt x="864096" y="80598"/>
                    <a:pt x="864096" y="180020"/>
                  </a:cubicBezTo>
                  <a:cubicBezTo>
                    <a:pt x="864096" y="279442"/>
                    <a:pt x="783498" y="360040"/>
                    <a:pt x="684076" y="360040"/>
                  </a:cubicBezTo>
                  <a:lnTo>
                    <a:pt x="360040" y="360040"/>
                  </a:lnTo>
                  <a:lnTo>
                    <a:pt x="360040" y="686666"/>
                  </a:lnTo>
                  <a:cubicBezTo>
                    <a:pt x="360040" y="786088"/>
                    <a:pt x="279442" y="866686"/>
                    <a:pt x="180020" y="866686"/>
                  </a:cubicBezTo>
                  <a:cubicBezTo>
                    <a:pt x="80598" y="866686"/>
                    <a:pt x="0" y="786088"/>
                    <a:pt x="0" y="686666"/>
                  </a:cubicBezTo>
                  <a:lnTo>
                    <a:pt x="0" y="182610"/>
                  </a:lnTo>
                  <a:lnTo>
                    <a:pt x="131" y="181315"/>
                  </a:lnTo>
                  <a:cubicBezTo>
                    <a:pt x="2" y="180884"/>
                    <a:pt x="0" y="180452"/>
                    <a:pt x="0" y="180020"/>
                  </a:cubicBezTo>
                  <a:cubicBezTo>
                    <a:pt x="0" y="80598"/>
                    <a:pt x="80598" y="0"/>
                    <a:pt x="180020" y="0"/>
                  </a:cubicBez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5049264" y="2407296"/>
              <a:ext cx="561142" cy="555307"/>
            </a:xfrm>
            <a:custGeom>
              <a:avLst/>
              <a:gdLst/>
              <a:ahLst/>
              <a:cxnLst/>
              <a:rect l="l" t="t" r="r" b="b"/>
              <a:pathLst>
                <a:path w="561142" h="555307" extrusionOk="0">
                  <a:moveTo>
                    <a:pt x="0" y="0"/>
                  </a:moveTo>
                  <a:lnTo>
                    <a:pt x="260421" y="0"/>
                  </a:lnTo>
                  <a:lnTo>
                    <a:pt x="561142" y="300720"/>
                  </a:lnTo>
                  <a:cubicBezTo>
                    <a:pt x="631443" y="371022"/>
                    <a:pt x="631443" y="485005"/>
                    <a:pt x="561142" y="555307"/>
                  </a:cubicBezTo>
                  <a:cubicBezTo>
                    <a:pt x="490840" y="625609"/>
                    <a:pt x="376857" y="625609"/>
                    <a:pt x="306555" y="555307"/>
                  </a:cubicBezTo>
                  <a:lnTo>
                    <a:pt x="0" y="248753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" name="Google Shape;100;p2"/>
          <p:cNvGrpSpPr/>
          <p:nvPr/>
        </p:nvGrpSpPr>
        <p:grpSpPr>
          <a:xfrm>
            <a:off x="5694422" y="2941409"/>
            <a:ext cx="1122720" cy="1083692"/>
            <a:chOff x="4644008" y="3137107"/>
            <a:chExt cx="966398" cy="973763"/>
          </a:xfrm>
        </p:grpSpPr>
        <p:sp>
          <p:nvSpPr>
            <p:cNvPr id="101" name="Google Shape;101;p2"/>
            <p:cNvSpPr/>
            <p:nvPr/>
          </p:nvSpPr>
          <p:spPr>
            <a:xfrm rot="10800000">
              <a:off x="4746310" y="3244184"/>
              <a:ext cx="864096" cy="866686"/>
            </a:xfrm>
            <a:custGeom>
              <a:avLst/>
              <a:gdLst/>
              <a:ahLst/>
              <a:cxnLst/>
              <a:rect l="l" t="t" r="r" b="b"/>
              <a:pathLst>
                <a:path w="864096" h="866686" extrusionOk="0">
                  <a:moveTo>
                    <a:pt x="180020" y="0"/>
                  </a:moveTo>
                  <a:lnTo>
                    <a:pt x="684076" y="0"/>
                  </a:lnTo>
                  <a:cubicBezTo>
                    <a:pt x="783498" y="0"/>
                    <a:pt x="864096" y="80598"/>
                    <a:pt x="864096" y="180020"/>
                  </a:cubicBezTo>
                  <a:cubicBezTo>
                    <a:pt x="864096" y="279442"/>
                    <a:pt x="783498" y="360040"/>
                    <a:pt x="684076" y="360040"/>
                  </a:cubicBezTo>
                  <a:lnTo>
                    <a:pt x="360040" y="360040"/>
                  </a:lnTo>
                  <a:lnTo>
                    <a:pt x="360040" y="686666"/>
                  </a:lnTo>
                  <a:cubicBezTo>
                    <a:pt x="360040" y="786088"/>
                    <a:pt x="279442" y="866686"/>
                    <a:pt x="180020" y="866686"/>
                  </a:cubicBezTo>
                  <a:cubicBezTo>
                    <a:pt x="80598" y="866686"/>
                    <a:pt x="0" y="786088"/>
                    <a:pt x="0" y="686666"/>
                  </a:cubicBezTo>
                  <a:lnTo>
                    <a:pt x="0" y="182610"/>
                  </a:lnTo>
                  <a:lnTo>
                    <a:pt x="131" y="181315"/>
                  </a:lnTo>
                  <a:cubicBezTo>
                    <a:pt x="2" y="180884"/>
                    <a:pt x="0" y="180452"/>
                    <a:pt x="0" y="180020"/>
                  </a:cubicBezTo>
                  <a:cubicBezTo>
                    <a:pt x="0" y="80598"/>
                    <a:pt x="80598" y="0"/>
                    <a:pt x="180020" y="0"/>
                  </a:cubicBez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2"/>
            <p:cNvSpPr/>
            <p:nvPr/>
          </p:nvSpPr>
          <p:spPr>
            <a:xfrm rot="10800000">
              <a:off x="4644008" y="3137107"/>
              <a:ext cx="561142" cy="555307"/>
            </a:xfrm>
            <a:custGeom>
              <a:avLst/>
              <a:gdLst/>
              <a:ahLst/>
              <a:cxnLst/>
              <a:rect l="l" t="t" r="r" b="b"/>
              <a:pathLst>
                <a:path w="561142" h="555307" extrusionOk="0">
                  <a:moveTo>
                    <a:pt x="0" y="0"/>
                  </a:moveTo>
                  <a:lnTo>
                    <a:pt x="260421" y="0"/>
                  </a:lnTo>
                  <a:lnTo>
                    <a:pt x="561142" y="300720"/>
                  </a:lnTo>
                  <a:cubicBezTo>
                    <a:pt x="631443" y="371022"/>
                    <a:pt x="631443" y="485005"/>
                    <a:pt x="561142" y="555307"/>
                  </a:cubicBezTo>
                  <a:cubicBezTo>
                    <a:pt x="490840" y="625609"/>
                    <a:pt x="376857" y="625609"/>
                    <a:pt x="306555" y="555307"/>
                  </a:cubicBezTo>
                  <a:lnTo>
                    <a:pt x="0" y="248753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3" name="Google Shape;103;p2"/>
          <p:cNvGrpSpPr/>
          <p:nvPr/>
        </p:nvGrpSpPr>
        <p:grpSpPr>
          <a:xfrm>
            <a:off x="5388645" y="4733094"/>
            <a:ext cx="1182136" cy="1191143"/>
            <a:chOff x="4644008" y="3137107"/>
            <a:chExt cx="966398" cy="973763"/>
          </a:xfrm>
        </p:grpSpPr>
        <p:sp>
          <p:nvSpPr>
            <p:cNvPr id="104" name="Google Shape;104;p2"/>
            <p:cNvSpPr/>
            <p:nvPr/>
          </p:nvSpPr>
          <p:spPr>
            <a:xfrm rot="10800000">
              <a:off x="4746310" y="3244184"/>
              <a:ext cx="864096" cy="866686"/>
            </a:xfrm>
            <a:custGeom>
              <a:avLst/>
              <a:gdLst/>
              <a:ahLst/>
              <a:cxnLst/>
              <a:rect l="l" t="t" r="r" b="b"/>
              <a:pathLst>
                <a:path w="864096" h="866686" extrusionOk="0">
                  <a:moveTo>
                    <a:pt x="180020" y="0"/>
                  </a:moveTo>
                  <a:lnTo>
                    <a:pt x="684076" y="0"/>
                  </a:lnTo>
                  <a:cubicBezTo>
                    <a:pt x="783498" y="0"/>
                    <a:pt x="864096" y="80598"/>
                    <a:pt x="864096" y="180020"/>
                  </a:cubicBezTo>
                  <a:cubicBezTo>
                    <a:pt x="864096" y="279442"/>
                    <a:pt x="783498" y="360040"/>
                    <a:pt x="684076" y="360040"/>
                  </a:cubicBezTo>
                  <a:lnTo>
                    <a:pt x="360040" y="360040"/>
                  </a:lnTo>
                  <a:lnTo>
                    <a:pt x="360040" y="686666"/>
                  </a:lnTo>
                  <a:cubicBezTo>
                    <a:pt x="360040" y="786088"/>
                    <a:pt x="279442" y="866686"/>
                    <a:pt x="180020" y="866686"/>
                  </a:cubicBezTo>
                  <a:cubicBezTo>
                    <a:pt x="80598" y="866686"/>
                    <a:pt x="0" y="786088"/>
                    <a:pt x="0" y="686666"/>
                  </a:cubicBezTo>
                  <a:lnTo>
                    <a:pt x="0" y="182610"/>
                  </a:lnTo>
                  <a:lnTo>
                    <a:pt x="131" y="181315"/>
                  </a:lnTo>
                  <a:cubicBezTo>
                    <a:pt x="2" y="180884"/>
                    <a:pt x="0" y="180452"/>
                    <a:pt x="0" y="180020"/>
                  </a:cubicBezTo>
                  <a:cubicBezTo>
                    <a:pt x="0" y="80598"/>
                    <a:pt x="80598" y="0"/>
                    <a:pt x="180020" y="0"/>
                  </a:cubicBez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2"/>
            <p:cNvSpPr/>
            <p:nvPr/>
          </p:nvSpPr>
          <p:spPr>
            <a:xfrm rot="10800000">
              <a:off x="4644008" y="3137107"/>
              <a:ext cx="561142" cy="555307"/>
            </a:xfrm>
            <a:custGeom>
              <a:avLst/>
              <a:gdLst/>
              <a:ahLst/>
              <a:cxnLst/>
              <a:rect l="l" t="t" r="r" b="b"/>
              <a:pathLst>
                <a:path w="561142" h="555307" extrusionOk="0">
                  <a:moveTo>
                    <a:pt x="0" y="0"/>
                  </a:moveTo>
                  <a:lnTo>
                    <a:pt x="260421" y="0"/>
                  </a:lnTo>
                  <a:lnTo>
                    <a:pt x="561142" y="300720"/>
                  </a:lnTo>
                  <a:cubicBezTo>
                    <a:pt x="631443" y="371022"/>
                    <a:pt x="631443" y="485005"/>
                    <a:pt x="561142" y="555307"/>
                  </a:cubicBezTo>
                  <a:cubicBezTo>
                    <a:pt x="490840" y="625609"/>
                    <a:pt x="376857" y="625609"/>
                    <a:pt x="306555" y="555307"/>
                  </a:cubicBezTo>
                  <a:lnTo>
                    <a:pt x="0" y="248753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6" name="Google Shape;106;p2"/>
          <p:cNvGrpSpPr/>
          <p:nvPr/>
        </p:nvGrpSpPr>
        <p:grpSpPr>
          <a:xfrm>
            <a:off x="4856915" y="3480510"/>
            <a:ext cx="1066737" cy="1074865"/>
            <a:chOff x="4823407" y="3433269"/>
            <a:chExt cx="1018493" cy="1026254"/>
          </a:xfrm>
        </p:grpSpPr>
        <p:sp>
          <p:nvSpPr>
            <p:cNvPr id="107" name="Google Shape;107;p2"/>
            <p:cNvSpPr/>
            <p:nvPr/>
          </p:nvSpPr>
          <p:spPr>
            <a:xfrm>
              <a:off x="4823407" y="3433269"/>
              <a:ext cx="910676" cy="913405"/>
            </a:xfrm>
            <a:custGeom>
              <a:avLst/>
              <a:gdLst/>
              <a:ahLst/>
              <a:cxnLst/>
              <a:rect l="l" t="t" r="r" b="b"/>
              <a:pathLst>
                <a:path w="864096" h="866686" extrusionOk="0">
                  <a:moveTo>
                    <a:pt x="180020" y="0"/>
                  </a:moveTo>
                  <a:lnTo>
                    <a:pt x="684076" y="0"/>
                  </a:lnTo>
                  <a:cubicBezTo>
                    <a:pt x="783498" y="0"/>
                    <a:pt x="864096" y="80598"/>
                    <a:pt x="864096" y="180020"/>
                  </a:cubicBezTo>
                  <a:cubicBezTo>
                    <a:pt x="864096" y="279442"/>
                    <a:pt x="783498" y="360040"/>
                    <a:pt x="684076" y="360040"/>
                  </a:cubicBezTo>
                  <a:lnTo>
                    <a:pt x="360040" y="360040"/>
                  </a:lnTo>
                  <a:lnTo>
                    <a:pt x="360040" y="686666"/>
                  </a:lnTo>
                  <a:cubicBezTo>
                    <a:pt x="360040" y="786088"/>
                    <a:pt x="279442" y="866686"/>
                    <a:pt x="180020" y="866686"/>
                  </a:cubicBezTo>
                  <a:cubicBezTo>
                    <a:pt x="80598" y="866686"/>
                    <a:pt x="0" y="786088"/>
                    <a:pt x="0" y="686666"/>
                  </a:cubicBezTo>
                  <a:lnTo>
                    <a:pt x="0" y="182610"/>
                  </a:lnTo>
                  <a:lnTo>
                    <a:pt x="131" y="181315"/>
                  </a:lnTo>
                  <a:cubicBezTo>
                    <a:pt x="2" y="180884"/>
                    <a:pt x="0" y="180452"/>
                    <a:pt x="0" y="180020"/>
                  </a:cubicBezTo>
                  <a:cubicBezTo>
                    <a:pt x="0" y="80598"/>
                    <a:pt x="80598" y="0"/>
                    <a:pt x="180020" y="0"/>
                  </a:cubicBez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5250509" y="3874282"/>
              <a:ext cx="591391" cy="585241"/>
            </a:xfrm>
            <a:custGeom>
              <a:avLst/>
              <a:gdLst/>
              <a:ahLst/>
              <a:cxnLst/>
              <a:rect l="l" t="t" r="r" b="b"/>
              <a:pathLst>
                <a:path w="561142" h="555307" extrusionOk="0">
                  <a:moveTo>
                    <a:pt x="0" y="0"/>
                  </a:moveTo>
                  <a:lnTo>
                    <a:pt x="260421" y="0"/>
                  </a:lnTo>
                  <a:lnTo>
                    <a:pt x="561142" y="300720"/>
                  </a:lnTo>
                  <a:cubicBezTo>
                    <a:pt x="631443" y="371022"/>
                    <a:pt x="631443" y="485005"/>
                    <a:pt x="561142" y="555307"/>
                  </a:cubicBezTo>
                  <a:cubicBezTo>
                    <a:pt x="490840" y="625609"/>
                    <a:pt x="376857" y="625609"/>
                    <a:pt x="306555" y="555307"/>
                  </a:cubicBezTo>
                  <a:lnTo>
                    <a:pt x="0" y="248753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9" name="Google Shape;109;p2"/>
          <p:cNvSpPr txBox="1"/>
          <p:nvPr/>
        </p:nvSpPr>
        <p:spPr>
          <a:xfrm>
            <a:off x="3077004" y="655305"/>
            <a:ext cx="6784447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54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YÊU CẦU CẦN ĐẠT</a:t>
            </a:r>
            <a:endParaRPr sz="540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2"/>
          <p:cNvSpPr/>
          <p:nvPr/>
        </p:nvSpPr>
        <p:spPr>
          <a:xfrm>
            <a:off x="293770" y="1638602"/>
            <a:ext cx="4563145" cy="964495"/>
          </a:xfrm>
          <a:prstGeom prst="roundRect">
            <a:avLst>
              <a:gd name="adj" fmla="val 16667"/>
            </a:avLst>
          </a:prstGeom>
          <a:noFill/>
          <a:ln w="47625" cap="flat" cmpd="sng">
            <a:solidFill>
              <a:srgbClr val="7030A0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Thực hiện được phép trừ (qua 10) trong phạm vi 20.</a:t>
            </a:r>
            <a:endParaRPr/>
          </a:p>
        </p:txBody>
      </p:sp>
      <p:sp>
        <p:nvSpPr>
          <p:cNvPr id="111" name="Google Shape;111;p2"/>
          <p:cNvSpPr/>
          <p:nvPr/>
        </p:nvSpPr>
        <p:spPr>
          <a:xfrm>
            <a:off x="6987593" y="3155846"/>
            <a:ext cx="4563145" cy="1190734"/>
          </a:xfrm>
          <a:prstGeom prst="roundRect">
            <a:avLst>
              <a:gd name="adj" fmla="val 16667"/>
            </a:avLst>
          </a:prstGeom>
          <a:noFill/>
          <a:ln w="47625" cap="flat" cmpd="sng">
            <a:solidFill>
              <a:srgbClr val="28A3A0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Giải được bài toán có lời văn liên quan đến cộng, trừ.</a:t>
            </a:r>
            <a:endParaRPr/>
          </a:p>
        </p:txBody>
      </p:sp>
      <p:sp>
        <p:nvSpPr>
          <p:cNvPr id="112" name="Google Shape;112;p2"/>
          <p:cNvSpPr/>
          <p:nvPr/>
        </p:nvSpPr>
        <p:spPr>
          <a:xfrm>
            <a:off x="145567" y="3673341"/>
            <a:ext cx="4563145" cy="1190734"/>
          </a:xfrm>
          <a:prstGeom prst="roundRect">
            <a:avLst>
              <a:gd name="adj" fmla="val 16667"/>
            </a:avLst>
          </a:prstGeom>
          <a:noFill/>
          <a:ln w="47625" cap="flat" cmpd="sng">
            <a:solidFill>
              <a:srgbClr val="FFD966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Thực hiện được tính với hai dấu phép tính (cộng, trừ).</a:t>
            </a:r>
            <a:endParaRPr/>
          </a:p>
        </p:txBody>
      </p:sp>
      <p:sp>
        <p:nvSpPr>
          <p:cNvPr id="113" name="Google Shape;113;p2"/>
          <p:cNvSpPr/>
          <p:nvPr/>
        </p:nvSpPr>
        <p:spPr>
          <a:xfrm>
            <a:off x="7073569" y="5169086"/>
            <a:ext cx="4563145" cy="1190734"/>
          </a:xfrm>
          <a:prstGeom prst="roundRect">
            <a:avLst>
              <a:gd name="adj" fmla="val 16667"/>
            </a:avLst>
          </a:prstGeom>
          <a:noFill/>
          <a:ln w="47625" cap="flat" cmpd="sng">
            <a:solidFill>
              <a:srgbClr val="9CC2E5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Phát triển năng lực tư duy, lập luận, giải quyết vấn đề.</a:t>
            </a:r>
            <a:endParaRPr sz="2400" b="1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3"/>
          <p:cNvPicPr preferRelativeResize="0"/>
          <p:nvPr/>
        </p:nvPicPr>
        <p:blipFill rotWithShape="1">
          <a:blip r:embed="rId3">
            <a:alphaModFix/>
          </a:blip>
          <a:srcRect r="607"/>
          <a:stretch/>
        </p:blipFill>
        <p:spPr>
          <a:xfrm>
            <a:off x="-1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3"/>
          <p:cNvSpPr/>
          <p:nvPr/>
        </p:nvSpPr>
        <p:spPr>
          <a:xfrm>
            <a:off x="464554" y="168920"/>
            <a:ext cx="1600200" cy="5334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Số ?</a:t>
            </a:r>
            <a:endParaRPr/>
          </a:p>
        </p:txBody>
      </p:sp>
      <p:sp>
        <p:nvSpPr>
          <p:cNvPr id="121" name="Google Shape;121;p3"/>
          <p:cNvSpPr/>
          <p:nvPr/>
        </p:nvSpPr>
        <p:spPr>
          <a:xfrm>
            <a:off x="258228" y="46360"/>
            <a:ext cx="609600" cy="609600"/>
          </a:xfrm>
          <a:prstGeom prst="ellipse">
            <a:avLst/>
          </a:prstGeom>
          <a:solidFill>
            <a:srgbClr val="002060"/>
          </a:solidFill>
          <a:ln w="12700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graphicFrame>
        <p:nvGraphicFramePr>
          <p:cNvPr id="122" name="Google Shape;122;p3"/>
          <p:cNvGraphicFramePr/>
          <p:nvPr/>
        </p:nvGraphicFramePr>
        <p:xfrm>
          <a:off x="1314735" y="1529889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{60ADB3CD-2CE3-4562-8C1D-729E4ED0A712}</a:tableStyleId>
              </a:tblPr>
              <a:tblGrid>
                <a:gridCol w="3568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68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68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1" u="none" strike="noStrike" cap="non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 + 6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200" b="1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1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 + 4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1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 + 8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1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 + 7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1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 + 8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1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 + 7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23" name="Google Shape;123;p3"/>
          <p:cNvGraphicFramePr/>
          <p:nvPr/>
        </p:nvGraphicFramePr>
        <p:xfrm>
          <a:off x="1279862" y="3856554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{60ADB3CD-2CE3-4562-8C1D-729E4ED0A712}</a:tableStyleId>
              </a:tblPr>
              <a:tblGrid>
                <a:gridCol w="3548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48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48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23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1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11 - 8 </a:t>
                      </a:r>
                      <a:endParaRPr sz="3200" b="1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1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13 - 7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1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17 - 9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1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14 - 8 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1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12 - 5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1" i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16 - 8</a:t>
                      </a:r>
                      <a:endParaRPr sz="3200" b="1" i="0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4" name="Google Shape;124;p3"/>
          <p:cNvSpPr txBox="1"/>
          <p:nvPr/>
        </p:nvSpPr>
        <p:spPr>
          <a:xfrm>
            <a:off x="430527" y="1377794"/>
            <a:ext cx="74793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a)</a:t>
            </a:r>
            <a:endParaRPr/>
          </a:p>
        </p:txBody>
      </p:sp>
      <p:sp>
        <p:nvSpPr>
          <p:cNvPr id="125" name="Google Shape;125;p3"/>
          <p:cNvSpPr txBox="1"/>
          <p:nvPr/>
        </p:nvSpPr>
        <p:spPr>
          <a:xfrm>
            <a:off x="392427" y="3467100"/>
            <a:ext cx="74793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b)</a:t>
            </a:r>
            <a:endParaRPr/>
          </a:p>
        </p:txBody>
      </p:sp>
      <p:sp>
        <p:nvSpPr>
          <p:cNvPr id="126" name="Google Shape;126;p3"/>
          <p:cNvSpPr txBox="1"/>
          <p:nvPr/>
        </p:nvSpPr>
        <p:spPr>
          <a:xfrm>
            <a:off x="2379192" y="1487067"/>
            <a:ext cx="115824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= 14</a:t>
            </a:r>
            <a:endParaRPr/>
          </a:p>
        </p:txBody>
      </p:sp>
      <p:sp>
        <p:nvSpPr>
          <p:cNvPr id="127" name="Google Shape;127;p3"/>
          <p:cNvSpPr txBox="1"/>
          <p:nvPr/>
        </p:nvSpPr>
        <p:spPr>
          <a:xfrm>
            <a:off x="2379192" y="2543838"/>
            <a:ext cx="115824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= 12</a:t>
            </a:r>
            <a:endParaRPr/>
          </a:p>
        </p:txBody>
      </p:sp>
      <p:sp>
        <p:nvSpPr>
          <p:cNvPr id="128" name="Google Shape;128;p3"/>
          <p:cNvSpPr txBox="1"/>
          <p:nvPr/>
        </p:nvSpPr>
        <p:spPr>
          <a:xfrm>
            <a:off x="5977004" y="1525167"/>
            <a:ext cx="115824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= 13</a:t>
            </a:r>
            <a:endParaRPr/>
          </a:p>
        </p:txBody>
      </p:sp>
      <p:sp>
        <p:nvSpPr>
          <p:cNvPr id="129" name="Google Shape;129;p3"/>
          <p:cNvSpPr txBox="1"/>
          <p:nvPr/>
        </p:nvSpPr>
        <p:spPr>
          <a:xfrm>
            <a:off x="5977004" y="2581938"/>
            <a:ext cx="115824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= 12</a:t>
            </a:r>
            <a:endParaRPr/>
          </a:p>
        </p:txBody>
      </p:sp>
      <p:sp>
        <p:nvSpPr>
          <p:cNvPr id="130" name="Google Shape;130;p3"/>
          <p:cNvSpPr txBox="1"/>
          <p:nvPr/>
        </p:nvSpPr>
        <p:spPr>
          <a:xfrm>
            <a:off x="9593866" y="1525167"/>
            <a:ext cx="115824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= 15</a:t>
            </a:r>
            <a:endParaRPr/>
          </a:p>
        </p:txBody>
      </p:sp>
      <p:sp>
        <p:nvSpPr>
          <p:cNvPr id="131" name="Google Shape;131;p3"/>
          <p:cNvSpPr txBox="1"/>
          <p:nvPr/>
        </p:nvSpPr>
        <p:spPr>
          <a:xfrm>
            <a:off x="9593866" y="2581938"/>
            <a:ext cx="115824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= 15</a:t>
            </a:r>
            <a:endParaRPr/>
          </a:p>
        </p:txBody>
      </p:sp>
      <p:sp>
        <p:nvSpPr>
          <p:cNvPr id="132" name="Google Shape;132;p3"/>
          <p:cNvSpPr txBox="1"/>
          <p:nvPr/>
        </p:nvSpPr>
        <p:spPr>
          <a:xfrm>
            <a:off x="9574816" y="3810520"/>
            <a:ext cx="115824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= 8</a:t>
            </a:r>
            <a:endParaRPr/>
          </a:p>
        </p:txBody>
      </p:sp>
      <p:sp>
        <p:nvSpPr>
          <p:cNvPr id="133" name="Google Shape;133;p3"/>
          <p:cNvSpPr txBox="1"/>
          <p:nvPr/>
        </p:nvSpPr>
        <p:spPr>
          <a:xfrm>
            <a:off x="9574816" y="4729837"/>
            <a:ext cx="115824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= 8</a:t>
            </a:r>
            <a:endParaRPr/>
          </a:p>
        </p:txBody>
      </p:sp>
      <p:sp>
        <p:nvSpPr>
          <p:cNvPr id="134" name="Google Shape;134;p3"/>
          <p:cNvSpPr txBox="1"/>
          <p:nvPr/>
        </p:nvSpPr>
        <p:spPr>
          <a:xfrm>
            <a:off x="6037378" y="3810520"/>
            <a:ext cx="115824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= 6</a:t>
            </a:r>
            <a:endParaRPr/>
          </a:p>
        </p:txBody>
      </p:sp>
      <p:sp>
        <p:nvSpPr>
          <p:cNvPr id="135" name="Google Shape;135;p3"/>
          <p:cNvSpPr txBox="1"/>
          <p:nvPr/>
        </p:nvSpPr>
        <p:spPr>
          <a:xfrm>
            <a:off x="6037378" y="4729837"/>
            <a:ext cx="115824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= 7</a:t>
            </a:r>
            <a:endParaRPr/>
          </a:p>
        </p:txBody>
      </p:sp>
      <p:sp>
        <p:nvSpPr>
          <p:cNvPr id="136" name="Google Shape;136;p3"/>
          <p:cNvSpPr txBox="1"/>
          <p:nvPr/>
        </p:nvSpPr>
        <p:spPr>
          <a:xfrm>
            <a:off x="2493492" y="3810520"/>
            <a:ext cx="115824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= 3</a:t>
            </a:r>
            <a:endParaRPr/>
          </a:p>
        </p:txBody>
      </p:sp>
      <p:sp>
        <p:nvSpPr>
          <p:cNvPr id="137" name="Google Shape;137;p3"/>
          <p:cNvSpPr txBox="1"/>
          <p:nvPr/>
        </p:nvSpPr>
        <p:spPr>
          <a:xfrm>
            <a:off x="2493492" y="4729837"/>
            <a:ext cx="115824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= 6</a:t>
            </a:r>
            <a:endParaRPr/>
          </a:p>
        </p:txBody>
      </p:sp>
      <p:sp>
        <p:nvSpPr>
          <p:cNvPr id="138" name="Google Shape;138;p3"/>
          <p:cNvSpPr/>
          <p:nvPr/>
        </p:nvSpPr>
        <p:spPr>
          <a:xfrm>
            <a:off x="8343900" y="1339694"/>
            <a:ext cx="2408212" cy="1975006"/>
          </a:xfrm>
          <a:prstGeom prst="rect">
            <a:avLst/>
          </a:prstGeom>
          <a:noFill/>
          <a:ln w="57150" cap="flat" cmpd="sng">
            <a:solidFill>
              <a:srgbClr val="0070C0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3"/>
          <p:cNvSpPr/>
          <p:nvPr/>
        </p:nvSpPr>
        <p:spPr>
          <a:xfrm>
            <a:off x="1111339" y="3588871"/>
            <a:ext cx="2408212" cy="1975006"/>
          </a:xfrm>
          <a:prstGeom prst="rect">
            <a:avLst/>
          </a:prstGeom>
          <a:noFill/>
          <a:ln w="57150" cap="flat" cmpd="sng">
            <a:solidFill>
              <a:srgbClr val="C55A11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4"/>
          <p:cNvPicPr preferRelativeResize="0"/>
          <p:nvPr/>
        </p:nvPicPr>
        <p:blipFill rotWithShape="1">
          <a:blip r:embed="rId3">
            <a:alphaModFix/>
          </a:blip>
          <a:srcRect r="607" b="4509"/>
          <a:stretch/>
        </p:blipFill>
        <p:spPr>
          <a:xfrm>
            <a:off x="-1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4"/>
          <p:cNvSpPr/>
          <p:nvPr/>
        </p:nvSpPr>
        <p:spPr>
          <a:xfrm>
            <a:off x="258228" y="46360"/>
            <a:ext cx="2660336" cy="609600"/>
          </a:xfrm>
          <a:prstGeom prst="ellipse">
            <a:avLst/>
          </a:prstGeom>
          <a:solidFill>
            <a:srgbClr val="002060"/>
          </a:solidFill>
          <a:ln w="12700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? thêm</a:t>
            </a:r>
            <a:endParaRPr sz="40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6" name="Google Shape;146;p4"/>
          <p:cNvGrpSpPr/>
          <p:nvPr/>
        </p:nvGrpSpPr>
        <p:grpSpPr>
          <a:xfrm>
            <a:off x="206187" y="2002931"/>
            <a:ext cx="12192001" cy="2591747"/>
            <a:chOff x="206187" y="2002931"/>
            <a:chExt cx="12192001" cy="2591747"/>
          </a:xfrm>
        </p:grpSpPr>
        <p:sp>
          <p:nvSpPr>
            <p:cNvPr id="147" name="Google Shape;147;p4"/>
            <p:cNvSpPr/>
            <p:nvPr/>
          </p:nvSpPr>
          <p:spPr>
            <a:xfrm>
              <a:off x="206187" y="2002931"/>
              <a:ext cx="11779624" cy="2591747"/>
            </a:xfrm>
            <a:prstGeom prst="round2DiagRect">
              <a:avLst>
                <a:gd name="adj1" fmla="val 16667"/>
                <a:gd name="adj2" fmla="val 0"/>
              </a:avLst>
            </a:prstGeom>
            <a:solidFill>
              <a:srgbClr val="C4E0B2">
                <a:alpha val="64705"/>
              </a:srgbClr>
            </a:solidFill>
            <a:ln w="12700" cap="flat" cmpd="sng">
              <a:solidFill>
                <a:srgbClr val="92D05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8;p4"/>
            <p:cNvSpPr/>
            <p:nvPr/>
          </p:nvSpPr>
          <p:spPr>
            <a:xfrm>
              <a:off x="412377" y="2217107"/>
              <a:ext cx="11985811" cy="1826426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Không cần tính hãy so sánh kết quả của 2 phép tính sau:</a:t>
              </a:r>
              <a:endParaRPr/>
            </a:p>
            <a:p>
              <a:pPr marL="0" marR="0" lvl="0" indent="0" algn="ctr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18 - 9 ....... 28 - 9</a:t>
              </a:r>
              <a:endParaRPr sz="28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49" name="Google Shape;149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-290705" y="3298804"/>
            <a:ext cx="3191699" cy="3191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9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5"/>
          <p:cNvPicPr preferRelativeResize="0"/>
          <p:nvPr/>
        </p:nvPicPr>
        <p:blipFill rotWithShape="1">
          <a:blip r:embed="rId3">
            <a:alphaModFix/>
          </a:blip>
          <a:srcRect r="607" b="4509"/>
          <a:stretch/>
        </p:blipFill>
        <p:spPr>
          <a:xfrm>
            <a:off x="-1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5"/>
          <p:cNvPicPr preferRelativeResize="0"/>
          <p:nvPr/>
        </p:nvPicPr>
        <p:blipFill rotWithShape="1">
          <a:blip r:embed="rId4">
            <a:alphaModFix/>
          </a:blip>
          <a:srcRect l="65812" t="51042" r="13983" b="13801"/>
          <a:stretch/>
        </p:blipFill>
        <p:spPr>
          <a:xfrm rot="-214285">
            <a:off x="9220964" y="3130692"/>
            <a:ext cx="2920045" cy="28565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5"/>
          <p:cNvPicPr preferRelativeResize="0"/>
          <p:nvPr/>
        </p:nvPicPr>
        <p:blipFill rotWithShape="1">
          <a:blip r:embed="rId5">
            <a:alphaModFix/>
          </a:blip>
          <a:srcRect l="64054" t="22917" r="14715" b="48437"/>
          <a:stretch/>
        </p:blipFill>
        <p:spPr>
          <a:xfrm>
            <a:off x="8587483" y="587799"/>
            <a:ext cx="2805658" cy="21284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5"/>
          <p:cNvPicPr preferRelativeResize="0"/>
          <p:nvPr/>
        </p:nvPicPr>
        <p:blipFill rotWithShape="1">
          <a:blip r:embed="rId6">
            <a:alphaModFix/>
          </a:blip>
          <a:srcRect l="15739" t="52345" r="67422" b="12499"/>
          <a:stretch/>
        </p:blipFill>
        <p:spPr>
          <a:xfrm rot="-726935">
            <a:off x="392848" y="3173667"/>
            <a:ext cx="2794838" cy="27706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5"/>
          <p:cNvPicPr preferRelativeResize="0"/>
          <p:nvPr/>
        </p:nvPicPr>
        <p:blipFill rotWithShape="1">
          <a:blip r:embed="rId7">
            <a:alphaModFix/>
          </a:blip>
          <a:srcRect l="34627" t="64843" r="35943" b="8854"/>
          <a:stretch/>
        </p:blipFill>
        <p:spPr>
          <a:xfrm>
            <a:off x="4406003" y="4915594"/>
            <a:ext cx="3865580" cy="19424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707501" y="3882015"/>
            <a:ext cx="415244" cy="5192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5"/>
          <p:cNvPicPr preferRelativeResize="0"/>
          <p:nvPr/>
        </p:nvPicPr>
        <p:blipFill rotWithShape="1">
          <a:blip r:embed="rId9">
            <a:alphaModFix/>
          </a:blip>
          <a:srcRect l="8614" t="25149" r="50558" b="23264"/>
          <a:stretch/>
        </p:blipFill>
        <p:spPr>
          <a:xfrm>
            <a:off x="709808" y="589334"/>
            <a:ext cx="3203249" cy="22755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5"/>
          <p:cNvPicPr preferRelativeResize="0"/>
          <p:nvPr/>
        </p:nvPicPr>
        <p:blipFill rotWithShape="1">
          <a:blip r:embed="rId10">
            <a:alphaModFix/>
          </a:blip>
          <a:srcRect l="49497" t="22272" r="3092" b="26538"/>
          <a:stretch/>
        </p:blipFill>
        <p:spPr>
          <a:xfrm>
            <a:off x="4409165" y="421286"/>
            <a:ext cx="3434416" cy="208489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3" name="Google Shape;163;p5"/>
          <p:cNvGrpSpPr/>
          <p:nvPr/>
        </p:nvGrpSpPr>
        <p:grpSpPr>
          <a:xfrm>
            <a:off x="4098347" y="2813690"/>
            <a:ext cx="1196421" cy="1335934"/>
            <a:chOff x="4101720" y="2863589"/>
            <a:chExt cx="1331259" cy="1486495"/>
          </a:xfrm>
        </p:grpSpPr>
        <p:pic>
          <p:nvPicPr>
            <p:cNvPr id="164" name="Google Shape;164;p5"/>
            <p:cNvPicPr preferRelativeResize="0"/>
            <p:nvPr/>
          </p:nvPicPr>
          <p:blipFill rotWithShape="1">
            <a:blip r:embed="rId11">
              <a:alphaModFix/>
            </a:blip>
            <a:srcRect l="14360" t="3136" r="13768" b="34903"/>
            <a:stretch/>
          </p:blipFill>
          <p:spPr>
            <a:xfrm>
              <a:off x="4101720" y="2863589"/>
              <a:ext cx="1331259" cy="148649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5" name="Google Shape;165;p5"/>
            <p:cNvSpPr/>
            <p:nvPr/>
          </p:nvSpPr>
          <p:spPr>
            <a:xfrm>
              <a:off x="4475054" y="3457692"/>
              <a:ext cx="534200" cy="507683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rgbClr val="C55A1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166;p5"/>
            <p:cNvSpPr txBox="1"/>
            <p:nvPr/>
          </p:nvSpPr>
          <p:spPr>
            <a:xfrm>
              <a:off x="4522107" y="3405907"/>
              <a:ext cx="595284" cy="4555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9</a:t>
              </a:r>
              <a:endParaRPr/>
            </a:p>
          </p:txBody>
        </p:sp>
      </p:grpSp>
      <p:grpSp>
        <p:nvGrpSpPr>
          <p:cNvPr id="167" name="Google Shape;167;p5"/>
          <p:cNvGrpSpPr/>
          <p:nvPr/>
        </p:nvGrpSpPr>
        <p:grpSpPr>
          <a:xfrm>
            <a:off x="5617844" y="2813690"/>
            <a:ext cx="1196421" cy="1335934"/>
            <a:chOff x="4101720" y="2863589"/>
            <a:chExt cx="1331259" cy="1486495"/>
          </a:xfrm>
        </p:grpSpPr>
        <p:pic>
          <p:nvPicPr>
            <p:cNvPr id="168" name="Google Shape;168;p5"/>
            <p:cNvPicPr preferRelativeResize="0"/>
            <p:nvPr/>
          </p:nvPicPr>
          <p:blipFill rotWithShape="1">
            <a:blip r:embed="rId11">
              <a:alphaModFix/>
            </a:blip>
            <a:srcRect l="14360" t="3136" r="13768" b="34903"/>
            <a:stretch/>
          </p:blipFill>
          <p:spPr>
            <a:xfrm>
              <a:off x="4101720" y="2863589"/>
              <a:ext cx="1331259" cy="148649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9" name="Google Shape;169;p5"/>
            <p:cNvSpPr/>
            <p:nvPr/>
          </p:nvSpPr>
          <p:spPr>
            <a:xfrm>
              <a:off x="4475054" y="3457692"/>
              <a:ext cx="534200" cy="507683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rgbClr val="C55A1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p5"/>
            <p:cNvSpPr txBox="1"/>
            <p:nvPr/>
          </p:nvSpPr>
          <p:spPr>
            <a:xfrm>
              <a:off x="4412337" y="3405907"/>
              <a:ext cx="675129" cy="6506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13</a:t>
              </a:r>
              <a:endParaRPr/>
            </a:p>
          </p:txBody>
        </p:sp>
      </p:grpSp>
      <p:grpSp>
        <p:nvGrpSpPr>
          <p:cNvPr id="171" name="Google Shape;171;p5"/>
          <p:cNvGrpSpPr/>
          <p:nvPr/>
        </p:nvGrpSpPr>
        <p:grpSpPr>
          <a:xfrm>
            <a:off x="7172795" y="2813690"/>
            <a:ext cx="1196421" cy="1335934"/>
            <a:chOff x="4101720" y="2863589"/>
            <a:chExt cx="1331259" cy="1486495"/>
          </a:xfrm>
        </p:grpSpPr>
        <p:pic>
          <p:nvPicPr>
            <p:cNvPr id="172" name="Google Shape;172;p5"/>
            <p:cNvPicPr preferRelativeResize="0"/>
            <p:nvPr/>
          </p:nvPicPr>
          <p:blipFill rotWithShape="1">
            <a:blip r:embed="rId11">
              <a:alphaModFix/>
            </a:blip>
            <a:srcRect l="14360" t="3136" r="13768" b="34903"/>
            <a:stretch/>
          </p:blipFill>
          <p:spPr>
            <a:xfrm>
              <a:off x="4101720" y="2863589"/>
              <a:ext cx="1331259" cy="148649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3" name="Google Shape;173;p5"/>
            <p:cNvSpPr/>
            <p:nvPr/>
          </p:nvSpPr>
          <p:spPr>
            <a:xfrm>
              <a:off x="4475054" y="3457692"/>
              <a:ext cx="534200" cy="507683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rgbClr val="C55A1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p5"/>
            <p:cNvSpPr txBox="1"/>
            <p:nvPr/>
          </p:nvSpPr>
          <p:spPr>
            <a:xfrm>
              <a:off x="4417775" y="3405907"/>
              <a:ext cx="714579" cy="6506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15</a:t>
              </a:r>
              <a:endParaRPr/>
            </a:p>
          </p:txBody>
        </p:sp>
      </p:grpSp>
      <p:sp>
        <p:nvSpPr>
          <p:cNvPr id="175" name="Google Shape;175;p5"/>
          <p:cNvSpPr/>
          <p:nvPr/>
        </p:nvSpPr>
        <p:spPr>
          <a:xfrm>
            <a:off x="258228" y="46360"/>
            <a:ext cx="609600" cy="609600"/>
          </a:xfrm>
          <a:prstGeom prst="ellipse">
            <a:avLst/>
          </a:prstGeom>
          <a:solidFill>
            <a:srgbClr val="002060"/>
          </a:solidFill>
          <a:ln w="12700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176" name="Google Shape;176;p5"/>
          <p:cNvSpPr/>
          <p:nvPr/>
        </p:nvSpPr>
        <p:spPr>
          <a:xfrm>
            <a:off x="464554" y="168920"/>
            <a:ext cx="6526796" cy="5334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Tìm chuồng cho mỗi con chim</a:t>
            </a:r>
            <a:endParaRPr sz="3200" b="1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5"/>
          <p:cNvSpPr/>
          <p:nvPr/>
        </p:nvSpPr>
        <p:spPr>
          <a:xfrm>
            <a:off x="2724150" y="2507722"/>
            <a:ext cx="3483600" cy="321531"/>
          </a:xfrm>
          <a:custGeom>
            <a:avLst/>
            <a:gdLst/>
            <a:ahLst/>
            <a:cxnLst/>
            <a:rect l="l" t="t" r="r" b="b"/>
            <a:pathLst>
              <a:path w="3295650" h="425978" extrusionOk="0">
                <a:moveTo>
                  <a:pt x="0" y="102128"/>
                </a:moveTo>
                <a:cubicBezTo>
                  <a:pt x="160337" y="219603"/>
                  <a:pt x="320675" y="337078"/>
                  <a:pt x="609600" y="349778"/>
                </a:cubicBezTo>
                <a:cubicBezTo>
                  <a:pt x="898525" y="362478"/>
                  <a:pt x="1409700" y="235478"/>
                  <a:pt x="1733550" y="178328"/>
                </a:cubicBezTo>
                <a:cubicBezTo>
                  <a:pt x="2057400" y="121178"/>
                  <a:pt x="2292350" y="-34397"/>
                  <a:pt x="2552700" y="6878"/>
                </a:cubicBezTo>
                <a:cubicBezTo>
                  <a:pt x="2813050" y="48153"/>
                  <a:pt x="3054350" y="237065"/>
                  <a:pt x="3295650" y="425978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5"/>
          <p:cNvSpPr/>
          <p:nvPr/>
        </p:nvSpPr>
        <p:spPr>
          <a:xfrm>
            <a:off x="6248400" y="1485900"/>
            <a:ext cx="1543050" cy="1371600"/>
          </a:xfrm>
          <a:custGeom>
            <a:avLst/>
            <a:gdLst/>
            <a:ahLst/>
            <a:cxnLst/>
            <a:rect l="l" t="t" r="r" b="b"/>
            <a:pathLst>
              <a:path w="1543050" h="1371600" extrusionOk="0">
                <a:moveTo>
                  <a:pt x="0" y="0"/>
                </a:moveTo>
                <a:cubicBezTo>
                  <a:pt x="139700" y="153987"/>
                  <a:pt x="279400" y="307975"/>
                  <a:pt x="476250" y="400050"/>
                </a:cubicBezTo>
                <a:cubicBezTo>
                  <a:pt x="673100" y="492125"/>
                  <a:pt x="1003300" y="390525"/>
                  <a:pt x="1181100" y="552450"/>
                </a:cubicBezTo>
                <a:cubicBezTo>
                  <a:pt x="1358900" y="714375"/>
                  <a:pt x="1450975" y="1042987"/>
                  <a:pt x="1543050" y="137160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5"/>
          <p:cNvSpPr/>
          <p:nvPr/>
        </p:nvSpPr>
        <p:spPr>
          <a:xfrm>
            <a:off x="4648200" y="2190750"/>
            <a:ext cx="4686300" cy="647700"/>
          </a:xfrm>
          <a:custGeom>
            <a:avLst/>
            <a:gdLst/>
            <a:ahLst/>
            <a:cxnLst/>
            <a:rect l="l" t="t" r="r" b="b"/>
            <a:pathLst>
              <a:path w="4686300" h="647700" extrusionOk="0">
                <a:moveTo>
                  <a:pt x="4686300" y="0"/>
                </a:moveTo>
                <a:cubicBezTo>
                  <a:pt x="4683125" y="117475"/>
                  <a:pt x="4679950" y="234950"/>
                  <a:pt x="4400550" y="285750"/>
                </a:cubicBezTo>
                <a:cubicBezTo>
                  <a:pt x="4121150" y="336550"/>
                  <a:pt x="3009900" y="304800"/>
                  <a:pt x="3009900" y="304800"/>
                </a:cubicBezTo>
                <a:lnTo>
                  <a:pt x="1714500" y="342900"/>
                </a:lnTo>
                <a:cubicBezTo>
                  <a:pt x="1212850" y="400050"/>
                  <a:pt x="606425" y="523875"/>
                  <a:pt x="0" y="64770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5"/>
          <p:cNvSpPr/>
          <p:nvPr/>
        </p:nvSpPr>
        <p:spPr>
          <a:xfrm>
            <a:off x="6503748" y="3710525"/>
            <a:ext cx="2887902" cy="1223425"/>
          </a:xfrm>
          <a:custGeom>
            <a:avLst/>
            <a:gdLst/>
            <a:ahLst/>
            <a:cxnLst/>
            <a:rect l="l" t="t" r="r" b="b"/>
            <a:pathLst>
              <a:path w="2819400" h="1162050" extrusionOk="0">
                <a:moveTo>
                  <a:pt x="2819400" y="1162050"/>
                </a:moveTo>
                <a:cubicBezTo>
                  <a:pt x="2235200" y="1135062"/>
                  <a:pt x="1651000" y="1108075"/>
                  <a:pt x="1181100" y="914400"/>
                </a:cubicBezTo>
                <a:cubicBezTo>
                  <a:pt x="711200" y="720725"/>
                  <a:pt x="355600" y="360362"/>
                  <a:pt x="0" y="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5"/>
          <p:cNvSpPr/>
          <p:nvPr/>
        </p:nvSpPr>
        <p:spPr>
          <a:xfrm>
            <a:off x="4362450" y="3752850"/>
            <a:ext cx="2286000" cy="1219200"/>
          </a:xfrm>
          <a:custGeom>
            <a:avLst/>
            <a:gdLst/>
            <a:ahLst/>
            <a:cxnLst/>
            <a:rect l="l" t="t" r="r" b="b"/>
            <a:pathLst>
              <a:path w="2286000" h="1219200" extrusionOk="0">
                <a:moveTo>
                  <a:pt x="2286000" y="1219200"/>
                </a:moveTo>
                <a:cubicBezTo>
                  <a:pt x="2135187" y="1039812"/>
                  <a:pt x="1984375" y="860425"/>
                  <a:pt x="1733550" y="762000"/>
                </a:cubicBezTo>
                <a:cubicBezTo>
                  <a:pt x="1482725" y="663575"/>
                  <a:pt x="1069975" y="755650"/>
                  <a:pt x="781050" y="628650"/>
                </a:cubicBezTo>
                <a:cubicBezTo>
                  <a:pt x="492125" y="501650"/>
                  <a:pt x="246062" y="250825"/>
                  <a:pt x="0" y="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5"/>
          <p:cNvSpPr/>
          <p:nvPr/>
        </p:nvSpPr>
        <p:spPr>
          <a:xfrm>
            <a:off x="3200399" y="3717891"/>
            <a:ext cx="4307915" cy="1177959"/>
          </a:xfrm>
          <a:custGeom>
            <a:avLst/>
            <a:gdLst/>
            <a:ahLst/>
            <a:cxnLst/>
            <a:rect l="l" t="t" r="r" b="b"/>
            <a:pathLst>
              <a:path w="4248150" h="1143000" extrusionOk="0">
                <a:moveTo>
                  <a:pt x="0" y="1143000"/>
                </a:moveTo>
                <a:cubicBezTo>
                  <a:pt x="166687" y="962025"/>
                  <a:pt x="333375" y="781050"/>
                  <a:pt x="704850" y="762000"/>
                </a:cubicBezTo>
                <a:cubicBezTo>
                  <a:pt x="1076325" y="742950"/>
                  <a:pt x="1638300" y="1155700"/>
                  <a:pt x="2228850" y="1028700"/>
                </a:cubicBezTo>
                <a:cubicBezTo>
                  <a:pt x="2819400" y="901700"/>
                  <a:pt x="3533775" y="450850"/>
                  <a:pt x="4248150" y="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189" name="Google Shape;189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190" name="Google Shape;190;p6"/>
          <p:cNvPicPr preferRelativeResize="0"/>
          <p:nvPr/>
        </p:nvPicPr>
        <p:blipFill rotWithShape="1">
          <a:blip r:embed="rId3">
            <a:alphaModFix/>
          </a:blip>
          <a:srcRect r="607"/>
          <a:stretch/>
        </p:blipFill>
        <p:spPr>
          <a:xfrm>
            <a:off x="-1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6"/>
          <p:cNvPicPr preferRelativeResize="0"/>
          <p:nvPr/>
        </p:nvPicPr>
        <p:blipFill rotWithShape="1">
          <a:blip r:embed="rId4">
            <a:alphaModFix/>
          </a:blip>
          <a:srcRect l="15739" t="52345" r="67422" b="12499"/>
          <a:stretch/>
        </p:blipFill>
        <p:spPr>
          <a:xfrm rot="-726935">
            <a:off x="1292228" y="968235"/>
            <a:ext cx="2794838" cy="27706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6"/>
          <p:cNvPicPr preferRelativeResize="0"/>
          <p:nvPr/>
        </p:nvPicPr>
        <p:blipFill rotWithShape="1">
          <a:blip r:embed="rId5">
            <a:alphaModFix/>
          </a:blip>
          <a:srcRect l="49497" t="22272" r="3092" b="26538"/>
          <a:stretch/>
        </p:blipFill>
        <p:spPr>
          <a:xfrm>
            <a:off x="7506954" y="1783820"/>
            <a:ext cx="3434416" cy="208489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3" name="Google Shape;193;p6"/>
          <p:cNvGrpSpPr/>
          <p:nvPr/>
        </p:nvGrpSpPr>
        <p:grpSpPr>
          <a:xfrm>
            <a:off x="5472332" y="2637227"/>
            <a:ext cx="1196421" cy="1335934"/>
            <a:chOff x="4101720" y="2863589"/>
            <a:chExt cx="1331259" cy="1486495"/>
          </a:xfrm>
        </p:grpSpPr>
        <p:pic>
          <p:nvPicPr>
            <p:cNvPr id="194" name="Google Shape;194;p6"/>
            <p:cNvPicPr preferRelativeResize="0"/>
            <p:nvPr/>
          </p:nvPicPr>
          <p:blipFill rotWithShape="1">
            <a:blip r:embed="rId6">
              <a:alphaModFix/>
            </a:blip>
            <a:srcRect l="14360" t="3136" r="13768" b="34903"/>
            <a:stretch/>
          </p:blipFill>
          <p:spPr>
            <a:xfrm>
              <a:off x="4101720" y="2863589"/>
              <a:ext cx="1331259" cy="148649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5" name="Google Shape;195;p6"/>
            <p:cNvSpPr/>
            <p:nvPr/>
          </p:nvSpPr>
          <p:spPr>
            <a:xfrm>
              <a:off x="4475054" y="3457692"/>
              <a:ext cx="534200" cy="507683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rgbClr val="C55A1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6"/>
            <p:cNvSpPr txBox="1"/>
            <p:nvPr/>
          </p:nvSpPr>
          <p:spPr>
            <a:xfrm>
              <a:off x="4417775" y="3405907"/>
              <a:ext cx="714579" cy="6506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15</a:t>
              </a:r>
              <a:endParaRPr/>
            </a:p>
          </p:txBody>
        </p:sp>
      </p:grpSp>
      <p:sp>
        <p:nvSpPr>
          <p:cNvPr id="197" name="Google Shape;197;p6"/>
          <p:cNvSpPr txBox="1"/>
          <p:nvPr/>
        </p:nvSpPr>
        <p:spPr>
          <a:xfrm>
            <a:off x="2071501" y="4662075"/>
            <a:ext cx="98379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Con có nhận xét gì về k</a:t>
            </a:r>
            <a:r>
              <a:rPr lang="en-US" sz="3200" b="1">
                <a:solidFill>
                  <a:srgbClr val="FF0000"/>
                </a:solidFill>
              </a:rPr>
              <a:t>ết quả </a:t>
            </a:r>
            <a:r>
              <a:rPr lang="en-US" sz="32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hai phép tính này?</a:t>
            </a:r>
            <a:endParaRPr/>
          </a:p>
        </p:txBody>
      </p:sp>
      <p:pic>
        <p:nvPicPr>
          <p:cNvPr id="198" name="Google Shape;198;p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62667" y="4514960"/>
            <a:ext cx="964385" cy="964385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6"/>
          <p:cNvSpPr/>
          <p:nvPr/>
        </p:nvSpPr>
        <p:spPr>
          <a:xfrm>
            <a:off x="258228" y="46360"/>
            <a:ext cx="2660336" cy="609600"/>
          </a:xfrm>
          <a:prstGeom prst="ellipse">
            <a:avLst/>
          </a:prstGeom>
          <a:solidFill>
            <a:srgbClr val="002060"/>
          </a:solidFill>
          <a:ln w="12700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? thêm</a:t>
            </a:r>
            <a:endParaRPr sz="40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oogle Shape;204;p7"/>
          <p:cNvPicPr preferRelativeResize="0"/>
          <p:nvPr/>
        </p:nvPicPr>
        <p:blipFill rotWithShape="1">
          <a:blip r:embed="rId3">
            <a:alphaModFix/>
          </a:blip>
          <a:srcRect r="607"/>
          <a:stretch/>
        </p:blipFill>
        <p:spPr>
          <a:xfrm>
            <a:off x="-1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7"/>
          <p:cNvPicPr preferRelativeResize="0"/>
          <p:nvPr/>
        </p:nvPicPr>
        <p:blipFill rotWithShape="1">
          <a:blip r:embed="rId4">
            <a:alphaModFix/>
          </a:blip>
          <a:srcRect l="64642" t="40625" r="12515" b="34375"/>
          <a:stretch/>
        </p:blipFill>
        <p:spPr>
          <a:xfrm>
            <a:off x="8161922" y="-221235"/>
            <a:ext cx="4119726" cy="2740225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7"/>
          <p:cNvSpPr/>
          <p:nvPr/>
        </p:nvSpPr>
        <p:spPr>
          <a:xfrm>
            <a:off x="224364" y="217810"/>
            <a:ext cx="609600" cy="609600"/>
          </a:xfrm>
          <a:prstGeom prst="ellipse">
            <a:avLst/>
          </a:prstGeom>
          <a:solidFill>
            <a:srgbClr val="002060"/>
          </a:solidFill>
          <a:ln w="12700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207" name="Google Shape;207;p7"/>
          <p:cNvSpPr/>
          <p:nvPr/>
        </p:nvSpPr>
        <p:spPr>
          <a:xfrm>
            <a:off x="867828" y="79978"/>
            <a:ext cx="8142822" cy="1844072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Trên giá có 9 quyển sách và 8 quyển vở.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Hỏi trên giá có tất cả bao nhiêu quyển sách và vở?</a:t>
            </a:r>
            <a:endParaRPr/>
          </a:p>
        </p:txBody>
      </p:sp>
      <p:sp>
        <p:nvSpPr>
          <p:cNvPr id="208" name="Google Shape;208;p7"/>
          <p:cNvSpPr/>
          <p:nvPr/>
        </p:nvSpPr>
        <p:spPr>
          <a:xfrm>
            <a:off x="3635205" y="2077865"/>
            <a:ext cx="2282782" cy="457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763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008A3E"/>
                </a:solidFill>
                <a:latin typeface="Arial"/>
                <a:ea typeface="Arial"/>
                <a:cs typeface="Arial"/>
                <a:sym typeface="Arial"/>
              </a:rPr>
              <a:t>Tóm tắt</a:t>
            </a:r>
            <a:endParaRPr sz="3200" b="1" i="0" u="none" strike="noStrike" cap="none">
              <a:solidFill>
                <a:srgbClr val="008A3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7"/>
          <p:cNvSpPr/>
          <p:nvPr/>
        </p:nvSpPr>
        <p:spPr>
          <a:xfrm>
            <a:off x="633239" y="2518990"/>
            <a:ext cx="7649029" cy="1644533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763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008A3E"/>
                </a:solidFill>
                <a:latin typeface="Arial"/>
                <a:ea typeface="Arial"/>
                <a:cs typeface="Arial"/>
                <a:sym typeface="Arial"/>
              </a:rPr>
              <a:t>Quyển sách		: 9 quyển</a:t>
            </a:r>
            <a:endParaRPr sz="3200" b="1" i="0" u="none" strike="noStrike" cap="none">
              <a:solidFill>
                <a:srgbClr val="008A3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763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008A3E"/>
                </a:solidFill>
                <a:latin typeface="Arial"/>
                <a:ea typeface="Arial"/>
                <a:cs typeface="Arial"/>
                <a:sym typeface="Arial"/>
              </a:rPr>
              <a:t>Quyển vở		: 8 quyển</a:t>
            </a:r>
            <a:endParaRPr sz="3200" b="1" i="0" u="none" strike="noStrike" cap="none">
              <a:solidFill>
                <a:srgbClr val="008A3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763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008A3E"/>
                </a:solidFill>
                <a:latin typeface="Arial"/>
                <a:ea typeface="Arial"/>
                <a:cs typeface="Arial"/>
                <a:sym typeface="Arial"/>
              </a:rPr>
              <a:t>Trên giá có tất cả	: … quyển?</a:t>
            </a:r>
            <a:endParaRPr/>
          </a:p>
        </p:txBody>
      </p:sp>
      <p:sp>
        <p:nvSpPr>
          <p:cNvPr id="210" name="Google Shape;210;p7"/>
          <p:cNvSpPr/>
          <p:nvPr/>
        </p:nvSpPr>
        <p:spPr>
          <a:xfrm>
            <a:off x="7083605" y="4267108"/>
            <a:ext cx="1927045" cy="457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763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Bài giải</a:t>
            </a:r>
            <a:endParaRPr sz="3200" b="1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7"/>
          <p:cNvSpPr/>
          <p:nvPr/>
        </p:nvSpPr>
        <p:spPr>
          <a:xfrm>
            <a:off x="3537698" y="4842906"/>
            <a:ext cx="8743950" cy="1615536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1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Trên giá có tất cả số quyển sách và vở là:</a:t>
            </a:r>
            <a:endParaRPr/>
          </a:p>
          <a:p>
            <a:pPr marL="285750" marR="0" lvl="1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9 + 8 = 17 (quyển)</a:t>
            </a:r>
            <a:endParaRPr/>
          </a:p>
          <a:p>
            <a:pPr marL="285750" marR="0" lvl="1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Đáp số: 17 quyển sách và vở</a:t>
            </a:r>
            <a:endParaRPr sz="3200" b="1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8"/>
          <p:cNvPicPr preferRelativeResize="0"/>
          <p:nvPr/>
        </p:nvPicPr>
        <p:blipFill rotWithShape="1">
          <a:blip r:embed="rId3">
            <a:alphaModFix/>
          </a:blip>
          <a:srcRect r="607"/>
          <a:stretch/>
        </p:blipFill>
        <p:spPr>
          <a:xfrm>
            <a:off x="-1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8"/>
          <p:cNvSpPr/>
          <p:nvPr/>
        </p:nvSpPr>
        <p:spPr>
          <a:xfrm>
            <a:off x="464554" y="168920"/>
            <a:ext cx="1600200" cy="5334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Số ?</a:t>
            </a:r>
            <a:endParaRPr/>
          </a:p>
        </p:txBody>
      </p:sp>
      <p:sp>
        <p:nvSpPr>
          <p:cNvPr id="218" name="Google Shape;218;p8"/>
          <p:cNvSpPr/>
          <p:nvPr/>
        </p:nvSpPr>
        <p:spPr>
          <a:xfrm>
            <a:off x="258228" y="46360"/>
            <a:ext cx="609600" cy="609600"/>
          </a:xfrm>
          <a:prstGeom prst="ellipse">
            <a:avLst/>
          </a:prstGeom>
          <a:solidFill>
            <a:srgbClr val="002060"/>
          </a:solidFill>
          <a:ln w="12700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219" name="Google Shape;219;p8"/>
          <p:cNvSpPr/>
          <p:nvPr/>
        </p:nvSpPr>
        <p:spPr>
          <a:xfrm>
            <a:off x="464554" y="3553892"/>
            <a:ext cx="1249946" cy="1249946"/>
          </a:xfrm>
          <a:prstGeom prst="ellipse">
            <a:avLst/>
          </a:prstGeom>
          <a:solidFill>
            <a:srgbClr val="FFD966"/>
          </a:solidFill>
          <a:ln w="28575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/>
          </a:p>
        </p:txBody>
      </p:sp>
      <p:sp>
        <p:nvSpPr>
          <p:cNvPr id="220" name="Google Shape;220;p8"/>
          <p:cNvSpPr/>
          <p:nvPr/>
        </p:nvSpPr>
        <p:spPr>
          <a:xfrm>
            <a:off x="3417332" y="1568618"/>
            <a:ext cx="1605500" cy="1605500"/>
          </a:xfrm>
          <a:prstGeom prst="diamond">
            <a:avLst/>
          </a:prstGeom>
          <a:solidFill>
            <a:srgbClr val="BBD6EE"/>
          </a:solidFill>
          <a:ln w="12700" cap="flat" cmpd="sng">
            <a:solidFill>
              <a:srgbClr val="BBD6E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/>
          </a:p>
        </p:txBody>
      </p:sp>
      <p:sp>
        <p:nvSpPr>
          <p:cNvPr id="221" name="Google Shape;221;p8"/>
          <p:cNvSpPr/>
          <p:nvPr/>
        </p:nvSpPr>
        <p:spPr>
          <a:xfrm>
            <a:off x="6721637" y="3264822"/>
            <a:ext cx="1502664" cy="1295400"/>
          </a:xfrm>
          <a:prstGeom prst="triangle">
            <a:avLst>
              <a:gd name="adj" fmla="val 50000"/>
            </a:avLst>
          </a:prstGeom>
          <a:solidFill>
            <a:srgbClr val="FFABCD"/>
          </a:solidFill>
          <a:ln w="12700" cap="flat" cmpd="sng">
            <a:solidFill>
              <a:srgbClr val="FFABC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/>
          </a:p>
        </p:txBody>
      </p:sp>
      <p:sp>
        <p:nvSpPr>
          <p:cNvPr id="222" name="Google Shape;222;p8"/>
          <p:cNvSpPr/>
          <p:nvPr/>
        </p:nvSpPr>
        <p:spPr>
          <a:xfrm>
            <a:off x="9910286" y="2046326"/>
            <a:ext cx="1690490" cy="1611423"/>
          </a:xfrm>
          <a:prstGeom prst="star5">
            <a:avLst>
              <a:gd name="adj" fmla="val 24031"/>
              <a:gd name="hf" fmla="val 105146"/>
              <a:gd name="vf" fmla="val 110557"/>
            </a:avLst>
          </a:prstGeom>
          <a:solidFill>
            <a:srgbClr val="C4E0B2"/>
          </a:solidFill>
          <a:ln w="12700" cap="flat" cmpd="sng">
            <a:solidFill>
              <a:srgbClr val="C4E0B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/>
          </a:p>
        </p:txBody>
      </p:sp>
      <p:sp>
        <p:nvSpPr>
          <p:cNvPr id="223" name="Google Shape;223;p8"/>
          <p:cNvSpPr/>
          <p:nvPr/>
        </p:nvSpPr>
        <p:spPr>
          <a:xfrm>
            <a:off x="9872186" y="2046325"/>
            <a:ext cx="1747604" cy="1611423"/>
          </a:xfrm>
          <a:prstGeom prst="star5">
            <a:avLst>
              <a:gd name="adj" fmla="val 24031"/>
              <a:gd name="hf" fmla="val 105146"/>
              <a:gd name="vf" fmla="val 110557"/>
            </a:avLst>
          </a:prstGeom>
          <a:solidFill>
            <a:srgbClr val="C4E0B2"/>
          </a:solidFill>
          <a:ln w="12700" cap="flat" cmpd="sng">
            <a:solidFill>
              <a:srgbClr val="C4E0B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13</a:t>
            </a:r>
            <a:endParaRPr/>
          </a:p>
        </p:txBody>
      </p:sp>
      <p:sp>
        <p:nvSpPr>
          <p:cNvPr id="224" name="Google Shape;224;p8"/>
          <p:cNvSpPr/>
          <p:nvPr/>
        </p:nvSpPr>
        <p:spPr>
          <a:xfrm>
            <a:off x="3408900" y="1568618"/>
            <a:ext cx="1605500" cy="1605500"/>
          </a:xfrm>
          <a:prstGeom prst="diamond">
            <a:avLst/>
          </a:prstGeom>
          <a:solidFill>
            <a:srgbClr val="BBD6EE"/>
          </a:solidFill>
          <a:ln w="12700" cap="flat" cmpd="sng">
            <a:solidFill>
              <a:srgbClr val="BBD6E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16</a:t>
            </a:r>
            <a:endParaRPr/>
          </a:p>
        </p:txBody>
      </p:sp>
      <p:cxnSp>
        <p:nvCxnSpPr>
          <p:cNvPr id="225" name="Google Shape;225;p8"/>
          <p:cNvCxnSpPr/>
          <p:nvPr/>
        </p:nvCxnSpPr>
        <p:spPr>
          <a:xfrm rot="10800000" flipH="1">
            <a:off x="1671447" y="2752725"/>
            <a:ext cx="2052477" cy="1159798"/>
          </a:xfrm>
          <a:prstGeom prst="straightConnector1">
            <a:avLst/>
          </a:prstGeom>
          <a:noFill/>
          <a:ln w="28575" cap="flat" cmpd="sng">
            <a:solidFill>
              <a:srgbClr val="00206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26" name="Google Shape;226;p8"/>
          <p:cNvCxnSpPr/>
          <p:nvPr/>
        </p:nvCxnSpPr>
        <p:spPr>
          <a:xfrm>
            <a:off x="4775576" y="2608583"/>
            <a:ext cx="2249338" cy="1570282"/>
          </a:xfrm>
          <a:prstGeom prst="straightConnector1">
            <a:avLst/>
          </a:prstGeom>
          <a:noFill/>
          <a:ln w="28575" cap="flat" cmpd="sng">
            <a:solidFill>
              <a:srgbClr val="00206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27" name="Google Shape;227;p8"/>
          <p:cNvCxnSpPr/>
          <p:nvPr/>
        </p:nvCxnSpPr>
        <p:spPr>
          <a:xfrm rot="10800000" flipH="1">
            <a:off x="7973568" y="3046783"/>
            <a:ext cx="2360609" cy="1005123"/>
          </a:xfrm>
          <a:prstGeom prst="straightConnector1">
            <a:avLst/>
          </a:prstGeom>
          <a:noFill/>
          <a:ln w="28575" cap="flat" cmpd="sng">
            <a:solidFill>
              <a:srgbClr val="00206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28" name="Google Shape;228;p8"/>
          <p:cNvSpPr txBox="1"/>
          <p:nvPr/>
        </p:nvSpPr>
        <p:spPr>
          <a:xfrm rot="-1964935">
            <a:off x="1956126" y="2692840"/>
            <a:ext cx="1158246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+ 9</a:t>
            </a:r>
            <a:endParaRPr/>
          </a:p>
        </p:txBody>
      </p:sp>
      <p:sp>
        <p:nvSpPr>
          <p:cNvPr id="229" name="Google Shape;229;p8"/>
          <p:cNvSpPr txBox="1"/>
          <p:nvPr/>
        </p:nvSpPr>
        <p:spPr>
          <a:xfrm rot="2232442">
            <a:off x="5608981" y="2746476"/>
            <a:ext cx="1158246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- 8</a:t>
            </a:r>
            <a:endParaRPr/>
          </a:p>
        </p:txBody>
      </p:sp>
      <p:sp>
        <p:nvSpPr>
          <p:cNvPr id="230" name="Google Shape;230;p8"/>
          <p:cNvSpPr txBox="1"/>
          <p:nvPr/>
        </p:nvSpPr>
        <p:spPr>
          <a:xfrm rot="-1338082">
            <a:off x="8382509" y="2902280"/>
            <a:ext cx="1158246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+ 5</a:t>
            </a:r>
            <a:endParaRPr/>
          </a:p>
        </p:txBody>
      </p:sp>
      <p:sp>
        <p:nvSpPr>
          <p:cNvPr id="231" name="Google Shape;231;p8"/>
          <p:cNvSpPr/>
          <p:nvPr/>
        </p:nvSpPr>
        <p:spPr>
          <a:xfrm>
            <a:off x="6721637" y="3256223"/>
            <a:ext cx="1502664" cy="1295400"/>
          </a:xfrm>
          <a:prstGeom prst="triangle">
            <a:avLst>
              <a:gd name="adj" fmla="val 50000"/>
            </a:avLst>
          </a:prstGeom>
          <a:solidFill>
            <a:srgbClr val="FFABCD"/>
          </a:solidFill>
          <a:ln w="12700" cap="flat" cmpd="sng">
            <a:solidFill>
              <a:srgbClr val="FFABC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p9"/>
          <p:cNvPicPr preferRelativeResize="0"/>
          <p:nvPr/>
        </p:nvPicPr>
        <p:blipFill rotWithShape="1">
          <a:blip r:embed="rId3">
            <a:alphaModFix/>
          </a:blip>
          <a:srcRect r="607"/>
          <a:stretch/>
        </p:blipFill>
        <p:spPr>
          <a:xfrm>
            <a:off x="-1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9"/>
          <p:cNvSpPr txBox="1"/>
          <p:nvPr/>
        </p:nvSpPr>
        <p:spPr>
          <a:xfrm>
            <a:off x="990601" y="3079897"/>
            <a:ext cx="10687050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Arial"/>
              <a:buChar char="-"/>
            </a:pPr>
            <a:r>
              <a:rPr lang="en-US" sz="36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Ôn lại về các phép cộng qua 10</a:t>
            </a:r>
            <a:endParaRPr/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Arial"/>
              <a:buChar char="-"/>
            </a:pPr>
            <a:r>
              <a:rPr lang="en-US" sz="36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Xem trước bài sau : “Luyện tập” trang 54.”</a:t>
            </a:r>
            <a:endParaRPr sz="3600" b="1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9"/>
          <p:cNvSpPr txBox="1"/>
          <p:nvPr/>
        </p:nvSpPr>
        <p:spPr>
          <a:xfrm>
            <a:off x="3378516" y="1396177"/>
            <a:ext cx="543496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Củng cố - dặn dò</a:t>
            </a:r>
            <a:endParaRPr sz="40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350</Words>
  <Application>Microsoft Office PowerPoint</Application>
  <PresentationFormat>Widescreen</PresentationFormat>
  <Paragraphs>78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Kim Quỳnh</cp:lastModifiedBy>
  <cp:revision>1</cp:revision>
  <dcterms:created xsi:type="dcterms:W3CDTF">2021-06-02T14:09:39Z</dcterms:created>
  <dcterms:modified xsi:type="dcterms:W3CDTF">2023-10-21T16:44:12Z</dcterms:modified>
</cp:coreProperties>
</file>