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350" r:id="rId4"/>
    <p:sldId id="354" r:id="rId5"/>
    <p:sldId id="369" r:id="rId6"/>
    <p:sldId id="352" r:id="rId7"/>
    <p:sldId id="365" r:id="rId8"/>
    <p:sldId id="366" r:id="rId9"/>
    <p:sldId id="367" r:id="rId10"/>
    <p:sldId id="370" r:id="rId11"/>
    <p:sldId id="371" r:id="rId12"/>
    <p:sldId id="372" r:id="rId13"/>
    <p:sldId id="373" r:id="rId14"/>
    <p:sldId id="374" r:id="rId15"/>
    <p:sldId id="290" r:id="rId16"/>
    <p:sldId id="28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59" d="100"/>
          <a:sy n="59" d="100"/>
        </p:scale>
        <p:origin x="16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5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3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90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32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92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639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48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88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82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952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21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97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015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01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98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4266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631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175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9803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2755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2477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636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121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0066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317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3384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72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0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8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5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2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7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8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68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2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1.gif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jpg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9.jpg"/><Relationship Id="rId4" Type="http://schemas.openxmlformats.org/officeDocument/2006/relationships/audio" Target="../media/media2.mp3"/><Relationship Id="rId9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0" Type="http://schemas.openxmlformats.org/officeDocument/2006/relationships/image" Target="../media/image21.png"/><Relationship Id="rId4" Type="http://schemas.openxmlformats.org/officeDocument/2006/relationships/image" Target="../media/image12.jpg"/><Relationship Id="rId9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4.gi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12.jp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733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6381" y="980729"/>
            <a:ext cx="6211238" cy="324036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2060"/>
                </a:solidFill>
              </a:rPr>
              <a:t>Chào mừng quý thầy cô và các bạn học sinh đến với tiết âm nhạc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637" y="204962"/>
            <a:ext cx="714820" cy="7148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0" y="2221906"/>
            <a:ext cx="858120" cy="758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457" y="1124744"/>
            <a:ext cx="858120" cy="7580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6" y="6616527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87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65" y="4599370"/>
            <a:ext cx="5541528" cy="2228142"/>
          </a:xfrm>
          <a:prstGeom prst="rect">
            <a:avLst/>
          </a:prstGeom>
        </p:spPr>
      </p:pic>
      <p:pic>
        <p:nvPicPr>
          <p:cNvPr id="7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87824" y="976611"/>
            <a:ext cx="6768752" cy="512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5"/>
              </a:lnSpc>
              <a:spcAft>
                <a:spcPts val="0"/>
              </a:spcAft>
            </a:pPr>
            <a:r>
              <a:rPr lang="en-US" sz="1100">
                <a:latin typeface="Times New Roman"/>
                <a:ea typeface="Times New Roman"/>
                <a:cs typeface="Arial"/>
              </a:rPr>
              <a:t> </a:t>
            </a:r>
            <a:endParaRPr lang="en-US" sz="1100">
              <a:ea typeface="Calibri"/>
              <a:cs typeface="Arial"/>
            </a:endParaRPr>
          </a:p>
          <a:p>
            <a:pPr>
              <a:spcAft>
                <a:spcPts val="0"/>
              </a:spcAft>
            </a:pPr>
            <a:r>
              <a:rPr lang="en-US" sz="2400">
                <a:latin typeface="Times New Roman"/>
                <a:ea typeface="Times New Roman"/>
                <a:cs typeface="Arial"/>
              </a:rPr>
              <a:t>– Luyện tập gõ nối tiếp, gõ đối đáp theo nhóm.</a:t>
            </a:r>
            <a:endParaRPr lang="en-US" sz="2400">
              <a:ea typeface="Calibri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HS tập gõ bài tập tiết tấu 1 với song loan , tiết tấu 2 với trai-en-go từ chậm đến nhanh dần.</a:t>
            </a:r>
            <a:endParaRPr lang="en-US" sz="2800">
              <a:solidFill>
                <a:prstClr val="black"/>
              </a:solidFill>
              <a:ea typeface="Calibri"/>
              <a:cs typeface="Arial"/>
            </a:endParaRPr>
          </a:p>
        </p:txBody>
      </p:sp>
      <p:pic>
        <p:nvPicPr>
          <p:cNvPr id="4098" name="Picture 2" descr="C:\Users\Administrator\Desktop\2021-06-24_21494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500" y="1628800"/>
            <a:ext cx="458947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499" y="3140969"/>
            <a:ext cx="4589473" cy="13205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12003" y="2282507"/>
            <a:ext cx="1351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Tiết tấu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20114" y="4599370"/>
            <a:ext cx="1351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Tiết tấu 2</a:t>
            </a:r>
          </a:p>
        </p:txBody>
      </p:sp>
    </p:spTree>
    <p:extLst>
      <p:ext uri="{BB962C8B-B14F-4D97-AF65-F5344CB8AC3E}">
        <p14:creationId xmlns:p14="http://schemas.microsoft.com/office/powerpoint/2010/main" val="3203769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030" y="4576244"/>
            <a:ext cx="5541528" cy="2228142"/>
          </a:xfrm>
          <a:prstGeom prst="rect">
            <a:avLst/>
          </a:prstGeom>
        </p:spPr>
      </p:pic>
      <p:pic>
        <p:nvPicPr>
          <p:cNvPr id="7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99592" y="-1"/>
            <a:ext cx="816074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Nghe mẫu sau đó HD Ứ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 dụng gõ trai-en-go vào bài Ngày hè vui theo tiết tấu 2 với các hình thức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8540103" cy="3384376"/>
          </a:xfrm>
          <a:prstGeom prst="rect">
            <a:avLst/>
          </a:prstGeom>
        </p:spPr>
      </p:pic>
      <p:pic>
        <p:nvPicPr>
          <p:cNvPr id="18" name="ngay he vui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452320" y="5506500"/>
            <a:ext cx="609600" cy="609600"/>
          </a:xfrm>
          <a:prstGeom prst="rect">
            <a:avLst/>
          </a:prstGeom>
        </p:spPr>
      </p:pic>
      <p:pic>
        <p:nvPicPr>
          <p:cNvPr id="14" name="GO TAM GIAC GIO - Par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11648" y="53855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8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2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337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9" name="ngay he vui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95461" y="5385515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445" y="4881044"/>
            <a:ext cx="5541528" cy="2228142"/>
          </a:xfrm>
          <a:prstGeom prst="rect">
            <a:avLst/>
          </a:prstGeom>
        </p:spPr>
      </p:pic>
      <p:pic>
        <p:nvPicPr>
          <p:cNvPr id="7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3382" y="692696"/>
            <a:ext cx="6079654" cy="674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914400" indent="-180340">
              <a:lnSpc>
                <a:spcPct val="126000"/>
              </a:lnSpc>
              <a:spcAft>
                <a:spcPts val="0"/>
              </a:spcAft>
            </a:pPr>
            <a:endParaRPr lang="en-US" sz="1100">
              <a:ea typeface="Calibri"/>
              <a:cs typeface="Arial"/>
            </a:endParaRPr>
          </a:p>
          <a:p>
            <a:pPr>
              <a:spcAft>
                <a:spcPts val="0"/>
              </a:spcAft>
            </a:pPr>
            <a:r>
              <a:rPr lang="en-US" sz="2400">
                <a:latin typeface="Times New Roman"/>
                <a:ea typeface="Times New Roman"/>
                <a:cs typeface="Arial"/>
              </a:rPr>
              <a:t>– Luyện tập luân phiên theo tổ, nhóm, cá nhân.</a:t>
            </a:r>
            <a:endParaRPr lang="en-US" sz="2400">
              <a:ea typeface="Calibri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3" y="37054"/>
            <a:ext cx="9721081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914400" lvl="0" indent="-180340">
              <a:lnSpc>
                <a:spcPct val="126000"/>
              </a:lnSpc>
            </a:pPr>
            <a:r>
              <a:rPr lang="en-US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- HD HS gõ đệm mẫu tiết tấu thứ nhất với 2 câu đầu</a:t>
            </a:r>
          </a:p>
          <a:p>
            <a:pPr marL="177800" marR="914400" lvl="0" indent="-180340">
              <a:lnSpc>
                <a:spcPct val="126000"/>
              </a:lnSpc>
            </a:pPr>
            <a:r>
              <a:rPr lang="en-US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- Hd HS gõ đệm mẫu tiết tấu thứ hai với 2 câu cuối sau đó hd gõ cả bài kết hợp 2 mẫu tiết tấu.</a:t>
            </a:r>
            <a:endParaRPr lang="en-US" sz="1100">
              <a:solidFill>
                <a:prstClr val="black"/>
              </a:solidFill>
              <a:ea typeface="Calibri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31" y="1385684"/>
            <a:ext cx="8826469" cy="35108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85" y="2322413"/>
            <a:ext cx="369022" cy="4739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850" y="2322413"/>
            <a:ext cx="369022" cy="4739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382" y="2322413"/>
            <a:ext cx="369022" cy="4739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292" y="2322413"/>
            <a:ext cx="369022" cy="4739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60" y="2322413"/>
            <a:ext cx="369022" cy="4739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375" y="2291007"/>
            <a:ext cx="369022" cy="4739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336307"/>
            <a:ext cx="369022" cy="4739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2291007"/>
            <a:ext cx="369022" cy="4739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1656" y="2918688"/>
            <a:ext cx="297987" cy="31536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25395" y="2860057"/>
            <a:ext cx="297987" cy="31536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3410" y="2886357"/>
            <a:ext cx="297987" cy="31536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3243" y="2886358"/>
            <a:ext cx="297987" cy="31536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71427" y="2918688"/>
            <a:ext cx="297987" cy="31536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43451" y="2881820"/>
            <a:ext cx="297987" cy="31536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7695" y="2881821"/>
            <a:ext cx="297987" cy="31536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58764" y="2918688"/>
            <a:ext cx="297987" cy="31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7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1620" y="0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dục-củng cố-dặn dò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496" y="6551392"/>
            <a:ext cx="236963" cy="1899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474315"/>
            <a:ext cx="4752528" cy="126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30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708920"/>
            <a:ext cx="420054" cy="336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9" y="31"/>
            <a:ext cx="826192" cy="82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56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14835" y="-103167"/>
            <a:ext cx="1713931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000" b="1">
                <a:solidFill>
                  <a:srgbClr val="FC330E"/>
                </a:solidFill>
                <a:latin typeface="Times New Roman"/>
                <a:ea typeface="Arial"/>
              </a:rPr>
              <a:t>KHỞI ĐỘNG</a:t>
            </a:r>
            <a:endParaRPr lang="en-US" sz="2000">
              <a:effectLst/>
              <a:latin typeface="Times New Roman"/>
              <a:ea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6439483"/>
            <a:ext cx="301199" cy="2414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27784" y="1052736"/>
            <a:ext cx="53640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>
                <a:latin typeface="Times New Roman"/>
                <a:ea typeface="Calibri"/>
              </a:rPr>
              <a:t>Nghe giai điệu và xem tranh hỏi câu giai điệu và tranh là của bài hát nào</a:t>
            </a:r>
            <a:endParaRPr lang="en-US" sz="2800">
              <a:effectLst/>
              <a:latin typeface="Times New Roman"/>
              <a:ea typeface="Calibri"/>
            </a:endParaRPr>
          </a:p>
        </p:txBody>
      </p:sp>
      <p:pic>
        <p:nvPicPr>
          <p:cNvPr id="8" name="Picture 1" descr="2021-06-14_1511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4464496" cy="428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509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14835" y="-103167"/>
            <a:ext cx="1713931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000" b="1">
                <a:solidFill>
                  <a:srgbClr val="FC330E"/>
                </a:solidFill>
                <a:latin typeface="Times New Roman"/>
                <a:ea typeface="Arial"/>
              </a:rPr>
              <a:t>KHỞI ĐỘNG</a:t>
            </a:r>
            <a:endParaRPr lang="en-US" sz="2000">
              <a:effectLst/>
              <a:latin typeface="Times New Roman"/>
              <a:ea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6439483"/>
            <a:ext cx="301199" cy="241474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7543" y="2265258"/>
            <a:ext cx="836609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 lại bài Ngày hè vui khởi động</a:t>
            </a: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489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589240"/>
            <a:ext cx="4896544" cy="12687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656" y="1"/>
            <a:ext cx="7668344" cy="2014956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ÂM NHẠC LỚP 2</a:t>
            </a:r>
          </a:p>
        </p:txBody>
      </p:sp>
      <p:sp>
        <p:nvSpPr>
          <p:cNvPr id="7" name="Rectangle 6"/>
          <p:cNvSpPr/>
          <p:nvPr/>
        </p:nvSpPr>
        <p:spPr>
          <a:xfrm>
            <a:off x="4139952" y="658772"/>
            <a:ext cx="17716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</a:rPr>
              <a:t>T</a:t>
            </a:r>
            <a:r>
              <a:rPr lang="en-US" sz="4000" b="1">
                <a:solidFill>
                  <a:srgbClr val="FF0000"/>
                </a:solidFill>
              </a:rPr>
              <a:t>IẾT 32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252" y="4901456"/>
            <a:ext cx="413096" cy="4130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146" y="5679242"/>
            <a:ext cx="708669" cy="625991"/>
          </a:xfrm>
          <a:prstGeom prst="rect">
            <a:avLst/>
          </a:prstGeom>
        </p:spPr>
      </p:pic>
      <p:pic>
        <p:nvPicPr>
          <p:cNvPr id="2050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5877272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468560" y="2033644"/>
            <a:ext cx="9937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980" algn="ctr">
              <a:lnSpc>
                <a:spcPct val="150000"/>
              </a:lnSpc>
              <a:spcAft>
                <a:spcPts val="0"/>
              </a:spcAft>
              <a:tabLst>
                <a:tab pos="906145" algn="l"/>
              </a:tabLst>
            </a:pPr>
            <a:r>
              <a:rPr lang="en-US" sz="2400" b="1">
                <a:solidFill>
                  <a:srgbClr val="C00000"/>
                </a:solidFill>
                <a:latin typeface="Times New Roman"/>
                <a:ea typeface="Arial"/>
              </a:rPr>
              <a:t>NHẠC CỤ DÙNG NHẠC CỤ GÕ THỂ HIỆN CÁC HÌNH TIẾT TẤU</a:t>
            </a:r>
            <a:endParaRPr lang="en-US" sz="2400">
              <a:solidFill>
                <a:srgbClr val="C0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3942" y="1366658"/>
            <a:ext cx="4806508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3980" lvl="0" algn="ctr">
              <a:lnSpc>
                <a:spcPct val="150000"/>
              </a:lnSpc>
              <a:tabLst>
                <a:tab pos="906145" algn="l"/>
              </a:tabLst>
            </a:pPr>
            <a:r>
              <a:rPr lang="en-US" sz="2800" b="1">
                <a:solidFill>
                  <a:srgbClr val="C00000"/>
                </a:solidFill>
                <a:latin typeface="Times New Roman"/>
                <a:ea typeface="Arial"/>
              </a:rPr>
              <a:t>ÔN BÀI HÁT:</a:t>
            </a:r>
            <a:r>
              <a:rPr lang="en-US" sz="2800" b="1" i="1">
                <a:solidFill>
                  <a:srgbClr val="C00000"/>
                </a:solidFill>
                <a:latin typeface="Times New Roman"/>
                <a:ea typeface="Arial"/>
              </a:rPr>
              <a:t>NGÀY HÈ VUI</a:t>
            </a:r>
            <a:endParaRPr lang="en-US" sz="2800">
              <a:solidFill>
                <a:srgbClr val="C00000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4585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2271" y="2577098"/>
            <a:ext cx="52588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/>
              <a:t>Ôn hát với các hình thức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801" y="6616526"/>
            <a:ext cx="301199" cy="241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72" y="4509121"/>
            <a:ext cx="5541528" cy="2228142"/>
          </a:xfrm>
          <a:prstGeom prst="rect">
            <a:avLst/>
          </a:prstGeom>
        </p:spPr>
      </p:pic>
      <p:pic>
        <p:nvPicPr>
          <p:cNvPr id="8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72765" y="1127"/>
            <a:ext cx="5724128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b="1">
                <a:solidFill>
                  <a:schemeClr val="bg1"/>
                </a:solidFill>
                <a:latin typeface="Times New Roman"/>
                <a:ea typeface="Arial"/>
              </a:rPr>
              <a:t>THỰC HÀNH − LUYỆN TẬP</a:t>
            </a:r>
            <a:endParaRPr lang="en-US" sz="3200">
              <a:solidFill>
                <a:schemeClr val="bg1"/>
              </a:solidFill>
              <a:latin typeface="Times New Roman"/>
              <a:ea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16726" y="871847"/>
            <a:ext cx="463620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b="1">
                <a:solidFill>
                  <a:prstClr val="black"/>
                </a:solidFill>
                <a:latin typeface="Times New Roman"/>
                <a:ea typeface="Arial"/>
              </a:rPr>
              <a:t>1. Ôn tập bài hát </a:t>
            </a:r>
            <a:r>
              <a:rPr lang="en-US" sz="2800" b="1" i="1">
                <a:solidFill>
                  <a:prstClr val="black"/>
                </a:solidFill>
                <a:latin typeface="Times New Roman"/>
                <a:ea typeface="Arial"/>
              </a:rPr>
              <a:t>Ngày hè vui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2714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75619" y="764704"/>
            <a:ext cx="516838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– GV có thể chia HS thành 3 nhóm hát nối tiếp:</a:t>
            </a:r>
          </a:p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+Nhóm 1 hát câu 1.</a:t>
            </a:r>
          </a:p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+Nhóm 2 hát câu 2.</a:t>
            </a:r>
          </a:p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+Nhóm 3 hát câu 3.</a:t>
            </a:r>
          </a:p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+Câu 4 cả 3 nhóm cùng hát.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01840" y="0"/>
            <a:ext cx="43877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Ôn hát nối tiếp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226" y="4644100"/>
            <a:ext cx="5541528" cy="2228142"/>
          </a:xfrm>
          <a:prstGeom prst="rect">
            <a:avLst/>
          </a:prstGeom>
        </p:spPr>
      </p:pic>
      <p:pic>
        <p:nvPicPr>
          <p:cNvPr id="6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197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97851" y="1484784"/>
            <a:ext cx="594614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/>
              <a:t>Ôn Hát </a:t>
            </a:r>
            <a:r>
              <a:rPr lang="en-US" sz="4400" err="1"/>
              <a:t>gõ</a:t>
            </a:r>
            <a:r>
              <a:rPr lang="en-US" sz="4400"/>
              <a:t> </a:t>
            </a:r>
            <a:r>
              <a:rPr lang="en-US" sz="4400" err="1"/>
              <a:t>đệm</a:t>
            </a:r>
            <a:r>
              <a:rPr lang="en-US" sz="4400"/>
              <a:t> theo nhịp với các hình thức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72" y="4509121"/>
            <a:ext cx="5541528" cy="2228142"/>
          </a:xfrm>
          <a:prstGeom prst="rect">
            <a:avLst/>
          </a:prstGeom>
        </p:spPr>
      </p:pic>
      <p:pic>
        <p:nvPicPr>
          <p:cNvPr id="7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151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952" y="4623119"/>
            <a:ext cx="5541528" cy="2228142"/>
          </a:xfrm>
          <a:prstGeom prst="rect">
            <a:avLst/>
          </a:prstGeom>
        </p:spPr>
      </p:pic>
      <p:pic>
        <p:nvPicPr>
          <p:cNvPr id="7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83" y="23306"/>
            <a:ext cx="9324529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Nghe mẫu và HD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HS </a:t>
            </a:r>
            <a:r>
              <a:rPr lang="en-US" sz="28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gõ song loan</a:t>
            </a:r>
            <a:r>
              <a:rPr kumimoji="0" lang="en-US" sz="28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 hình tiết tấu 1</a:t>
            </a:r>
            <a:r>
              <a:rPr lang="en-US" sz="28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Chia HS thành 2 nhóm luân phiên 1 bên hát, 1 bên gõ song loan.</a:t>
            </a:r>
            <a:endParaRPr lang="en-US" sz="280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62024"/>
            <a:ext cx="8472425" cy="36911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88840"/>
            <a:ext cx="539497" cy="6431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988838"/>
            <a:ext cx="539497" cy="6431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44" y="2017309"/>
            <a:ext cx="539497" cy="6431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233" y="2018071"/>
            <a:ext cx="539497" cy="6431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017310"/>
            <a:ext cx="539497" cy="64312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134" y="1988839"/>
            <a:ext cx="539497" cy="6431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68" y="2109793"/>
            <a:ext cx="539497" cy="64312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543" y="2109794"/>
            <a:ext cx="539497" cy="64312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966" y="3982610"/>
            <a:ext cx="539497" cy="64312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319" y="4010004"/>
            <a:ext cx="539497" cy="64312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05" y="3982610"/>
            <a:ext cx="539497" cy="64312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59" y="4010003"/>
            <a:ext cx="539497" cy="64312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58" y="4010007"/>
            <a:ext cx="539497" cy="64312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966050"/>
            <a:ext cx="539497" cy="64312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804" y="4011080"/>
            <a:ext cx="539497" cy="64312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883" y="3982609"/>
            <a:ext cx="539497" cy="643129"/>
          </a:xfrm>
          <a:prstGeom prst="rect">
            <a:avLst/>
          </a:prstGeom>
        </p:spPr>
      </p:pic>
      <p:pic>
        <p:nvPicPr>
          <p:cNvPr id="37" name="ngay he vui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571130" y="57027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27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7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3" y="980728"/>
            <a:ext cx="59461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>
                <a:latin typeface="Times New Roman"/>
                <a:ea typeface="Times New Roman"/>
              </a:rPr>
              <a:t> hát và nhún chân nhịp nhàng theo nhịp điệu của bài hát, kết hợp một vài động tác phụ hoạ đơn giản.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0465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326</Words>
  <Application>Microsoft Office PowerPoint</Application>
  <PresentationFormat>On-screen Show (4:3)</PresentationFormat>
  <Paragraphs>32</Paragraphs>
  <Slides>14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</cp:lastModifiedBy>
  <cp:revision>155</cp:revision>
  <dcterms:created xsi:type="dcterms:W3CDTF">2021-06-23T07:33:39Z</dcterms:created>
  <dcterms:modified xsi:type="dcterms:W3CDTF">2023-04-25T14:14:13Z</dcterms:modified>
</cp:coreProperties>
</file>