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88" r:id="rId2"/>
    <p:sldId id="291" r:id="rId3"/>
    <p:sldId id="289" r:id="rId4"/>
    <p:sldId id="260" r:id="rId5"/>
    <p:sldId id="283" r:id="rId6"/>
    <p:sldId id="285" r:id="rId7"/>
    <p:sldId id="286" r:id="rId8"/>
    <p:sldId id="287" r:id="rId9"/>
    <p:sldId id="290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4BACC6"/>
    <a:srgbClr val="F15441"/>
    <a:srgbClr val="000000"/>
    <a:srgbClr val="F8B1A9"/>
    <a:srgbClr val="002060"/>
    <a:srgbClr val="D7AA80"/>
    <a:srgbClr val="D3E5BB"/>
    <a:srgbClr val="E1D299"/>
    <a:srgbClr val="ADDF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93" autoAdjust="0"/>
    <p:restoredTop sz="94660"/>
  </p:normalViewPr>
  <p:slideViewPr>
    <p:cSldViewPr snapToGrid="0">
      <p:cViewPr>
        <p:scale>
          <a:sx n="75" d="100"/>
          <a:sy n="75" d="100"/>
        </p:scale>
        <p:origin x="-45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E7665A-98B0-46D7-B7BA-001BAE63AD8F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851B9E-04EA-4041-924B-26CB2B9AB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89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9157F-80D9-4907-AB99-2BAC87FB517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71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xmlns="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991411"/>
      </p:ext>
    </p:extLst>
  </p:cSld>
  <p:clrMapOvr>
    <a:masterClrMapping/>
  </p:clrMapOvr>
  <p:transition spd="slow" advClick="0" advTm="2000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AAC449E-BCC4-4594-A5F0-4AA2C3218B67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276E0B2-8E57-43AD-BBAE-25E41B1B7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9735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A1C593-65D0-4073-BCC9-577B9352EA97}" type="datetimeFigureOut">
              <a:rPr lang="en-US" smtClean="0"/>
              <a:t>7/15/2021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557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452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xmlns="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99" r:id="rId5"/>
    <p:sldLayoutId id="2147483675" r:id="rId6"/>
    <p:sldLayoutId id="2147483692" r:id="rId7"/>
    <p:sldLayoutId id="2147483694" r:id="rId8"/>
    <p:sldLayoutId id="2147483693" r:id="rId9"/>
    <p:sldLayoutId id="2147483691" r:id="rId10"/>
    <p:sldLayoutId id="2147483676" r:id="rId11"/>
    <p:sldLayoutId id="2147483677" r:id="rId12"/>
    <p:sldLayoutId id="2147483678" r:id="rId13"/>
    <p:sldLayoutId id="2147483679" r:id="rId14"/>
    <p:sldLayoutId id="2147483700" r:id="rId15"/>
    <p:sldLayoutId id="2147483680" r:id="rId16"/>
    <p:sldLayoutId id="2147483695" r:id="rId17"/>
    <p:sldLayoutId id="2147483696" r:id="rId18"/>
    <p:sldLayoutId id="2147483697" r:id="rId19"/>
    <p:sldLayoutId id="2147483698" r:id="rId20"/>
    <p:sldLayoutId id="2147483701" r:id="rId21"/>
    <p:sldLayoutId id="2147483702" r:id="rId22"/>
    <p:sldLayoutId id="2147483703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21.xml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2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microsoft.com/office/2007/relationships/hdphoto" Target="../media/hdphoto8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microsoft.com/office/2007/relationships/hdphoto" Target="../media/hdphoto5.wdp"/><Relationship Id="rId10" Type="http://schemas.openxmlformats.org/officeDocument/2006/relationships/image" Target="../media/image35.jpeg"/><Relationship Id="rId4" Type="http://schemas.openxmlformats.org/officeDocument/2006/relationships/image" Target="../media/image32.png"/><Relationship Id="rId9" Type="http://schemas.microsoft.com/office/2007/relationships/hdphoto" Target="../media/hdphoto7.wdp"/><Relationship Id="rId14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11.wdp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380" y="609584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908" y="2724264"/>
            <a:ext cx="1704722" cy="12192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1849136" y="1509721"/>
            <a:ext cx="9872964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buNone/>
            </a:pPr>
            <a:r>
              <a:rPr lang="vi-VN" sz="6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/>
              </a:rPr>
              <a:t>Chào mừng các em đến với </a:t>
            </a:r>
            <a:r>
              <a:rPr lang="vi-VN" sz="66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/>
              </a:rPr>
              <a:t>tiết</a:t>
            </a:r>
            <a:r>
              <a:rPr lang="en-US" sz="6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/>
              </a:rPr>
              <a:t> </a:t>
            </a:r>
            <a:r>
              <a:rPr lang="en-US" sz="6600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/>
              </a:rPr>
              <a:t>toán</a:t>
            </a:r>
            <a:endParaRPr lang="vi-VN" sz="66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+mn-lt"/>
              <a:cs typeface="Times New Roman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sp>
        <p:nvSpPr>
          <p:cNvPr id="50" name="圆角矩形 1"/>
          <p:cNvSpPr/>
          <p:nvPr/>
        </p:nvSpPr>
        <p:spPr>
          <a:xfrm>
            <a:off x="3434779" y="4268794"/>
            <a:ext cx="2460625" cy="48700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52" name="圆角矩形 1"/>
          <p:cNvSpPr/>
          <p:nvPr/>
        </p:nvSpPr>
        <p:spPr>
          <a:xfrm>
            <a:off x="6280045" y="4253626"/>
            <a:ext cx="2460625" cy="48700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54" name="图片 5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493" y="3980385"/>
            <a:ext cx="449539" cy="265774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2597942" y="2312312"/>
            <a:ext cx="744732" cy="719487"/>
          </a:xfrm>
          <a:prstGeom prst="rect">
            <a:avLst/>
          </a:prstGeom>
        </p:spPr>
      </p:pic>
      <p:pic>
        <p:nvPicPr>
          <p:cNvPr id="2" name="背景音乐01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55015" y="-715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065660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3" presetClass="entr" presetSubtype="3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34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39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64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6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78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6" grpId="0"/>
      <p:bldP spid="50" grpId="0" bldLvl="0" animBg="1"/>
      <p:bldP spid="52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Mình Rất Rất Vui 🌹Nhạc Thiếu Nhi Hay Cho Bé _Tri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1384" y="310154"/>
            <a:ext cx="11377264" cy="59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49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2" t="10581" r="26249" b="15060"/>
          <a:stretch/>
        </p:blipFill>
        <p:spPr bwMode="auto">
          <a:xfrm>
            <a:off x="452582" y="2050444"/>
            <a:ext cx="2895600" cy="4807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A_图片 16">
            <a:extLst>
              <a:ext uri="{FF2B5EF4-FFF2-40B4-BE49-F238E27FC236}">
                <a16:creationId xmlns:a16="http://schemas.microsoft.com/office/drawing/2014/main" xmlns="" id="{0B6F3F52-D026-4099-9FA8-2FE3E4F1883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848" y="1326522"/>
            <a:ext cx="4436152" cy="2721570"/>
          </a:xfrm>
          <a:prstGeom prst="rect">
            <a:avLst/>
          </a:prstGeom>
        </p:spPr>
      </p:pic>
      <p:sp>
        <p:nvSpPr>
          <p:cNvPr id="46" name="PA_文本框 13">
            <a:extLst>
              <a:ext uri="{FF2B5EF4-FFF2-40B4-BE49-F238E27FC236}">
                <a16:creationId xmlns:a16="http://schemas.microsoft.com/office/drawing/2014/main" xmlns="" id="{5223BF5F-857D-47B2-A219-5294EA07D82D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214276" y="1742405"/>
            <a:ext cx="3592924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zh-CN" sz="3200" dirty="0" err="1" smtClean="0">
                <a:latin typeface="+mn-lt"/>
                <a:ea typeface="方正卡通简体" panose="03000509000000000000" pitchFamily="65" charset="-122"/>
                <a:sym typeface="Arial" panose="020B0604020202020204" pitchFamily="34" charset="0"/>
              </a:rPr>
              <a:t>Trong</a:t>
            </a:r>
            <a:r>
              <a:rPr lang="en-US" altLang="zh-CN" sz="3200" dirty="0" smtClean="0">
                <a:latin typeface="+mn-lt"/>
                <a:ea typeface="方正卡通简体" panose="03000509000000000000" pitchFamily="65" charset="-122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+mn-lt"/>
                <a:ea typeface="方正卡通简体" panose="03000509000000000000" pitchFamily="65" charset="-122"/>
                <a:sym typeface="Arial" panose="020B0604020202020204" pitchFamily="34" charset="0"/>
              </a:rPr>
              <a:t>lớp</a:t>
            </a:r>
            <a:r>
              <a:rPr lang="en-US" altLang="zh-CN" sz="3200" dirty="0" smtClean="0">
                <a:latin typeface="+mn-lt"/>
                <a:ea typeface="方正卡通简体" panose="03000509000000000000" pitchFamily="65" charset="-122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+mn-lt"/>
                <a:ea typeface="方正卡通简体" panose="03000509000000000000" pitchFamily="65" charset="-122"/>
                <a:sym typeface="Arial" panose="020B0604020202020204" pitchFamily="34" charset="0"/>
              </a:rPr>
              <a:t>học</a:t>
            </a:r>
            <a:r>
              <a:rPr lang="en-US" altLang="zh-CN" sz="3200" dirty="0" smtClean="0">
                <a:latin typeface="+mn-lt"/>
                <a:ea typeface="方正卡通简体" panose="03000509000000000000" pitchFamily="65" charset="-122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+mn-lt"/>
                <a:ea typeface="方正卡通简体" panose="03000509000000000000" pitchFamily="65" charset="-122"/>
                <a:sym typeface="Arial" panose="020B0604020202020204" pitchFamily="34" charset="0"/>
              </a:rPr>
              <a:t>có</a:t>
            </a:r>
            <a:r>
              <a:rPr lang="en-US" altLang="zh-CN" sz="3200" dirty="0" smtClean="0">
                <a:latin typeface="+mn-lt"/>
                <a:ea typeface="方正卡通简体" panose="03000509000000000000" pitchFamily="65" charset="-122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+mn-lt"/>
                <a:ea typeface="方正卡通简体" panose="03000509000000000000" pitchFamily="65" charset="-122"/>
                <a:sym typeface="Arial" panose="020B0604020202020204" pitchFamily="34" charset="0"/>
              </a:rPr>
              <a:t>bao</a:t>
            </a:r>
            <a:r>
              <a:rPr lang="en-US" altLang="zh-CN" sz="3200" dirty="0" smtClean="0">
                <a:latin typeface="+mn-lt"/>
                <a:ea typeface="方正卡通简体" panose="03000509000000000000" pitchFamily="65" charset="-122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+mn-lt"/>
                <a:ea typeface="方正卡通简体" panose="03000509000000000000" pitchFamily="65" charset="-122"/>
                <a:sym typeface="Arial" panose="020B0604020202020204" pitchFamily="34" charset="0"/>
              </a:rPr>
              <a:t>nhiêu</a:t>
            </a:r>
            <a:r>
              <a:rPr lang="en-US" altLang="zh-CN" sz="3200" dirty="0" smtClean="0">
                <a:latin typeface="+mn-lt"/>
                <a:ea typeface="方正卡通简体" panose="03000509000000000000" pitchFamily="65" charset="-122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+mn-lt"/>
                <a:ea typeface="方正卡通简体" panose="03000509000000000000" pitchFamily="65" charset="-122"/>
                <a:sym typeface="Arial" panose="020B0604020202020204" pitchFamily="34" charset="0"/>
              </a:rPr>
              <a:t>cái</a:t>
            </a:r>
            <a:r>
              <a:rPr lang="en-US" altLang="zh-CN" sz="3200" dirty="0" smtClean="0">
                <a:latin typeface="+mn-lt"/>
                <a:ea typeface="方正卡通简体" panose="03000509000000000000" pitchFamily="65" charset="-122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+mn-lt"/>
                <a:ea typeface="方正卡通简体" panose="03000509000000000000" pitchFamily="65" charset="-122"/>
                <a:sym typeface="Arial" panose="020B0604020202020204" pitchFamily="34" charset="0"/>
              </a:rPr>
              <a:t>bóng</a:t>
            </a:r>
            <a:r>
              <a:rPr lang="en-US" altLang="zh-CN" sz="3200" dirty="0" smtClean="0">
                <a:latin typeface="+mn-lt"/>
                <a:ea typeface="方正卡通简体" panose="03000509000000000000" pitchFamily="65" charset="-122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+mn-lt"/>
                <a:ea typeface="方正卡通简体" panose="03000509000000000000" pitchFamily="65" charset="-122"/>
                <a:sym typeface="Arial" panose="020B0604020202020204" pitchFamily="34" charset="0"/>
              </a:rPr>
              <a:t>đèn</a:t>
            </a:r>
            <a:r>
              <a:rPr lang="en-US" altLang="zh-CN" sz="3200" dirty="0" smtClean="0">
                <a:latin typeface="+mn-lt"/>
                <a:ea typeface="方正卡通简体" panose="03000509000000000000" pitchFamily="65" charset="-122"/>
                <a:sym typeface="Arial" panose="020B0604020202020204" pitchFamily="34" charset="0"/>
              </a:rPr>
              <a:t>, </a:t>
            </a:r>
            <a:r>
              <a:rPr lang="en-US" altLang="zh-CN" sz="3200" dirty="0" err="1" smtClean="0">
                <a:latin typeface="+mn-lt"/>
                <a:ea typeface="方正卡通简体" panose="03000509000000000000" pitchFamily="65" charset="-122"/>
                <a:sym typeface="Arial" panose="020B0604020202020204" pitchFamily="34" charset="0"/>
              </a:rPr>
              <a:t>bao</a:t>
            </a:r>
            <a:r>
              <a:rPr lang="en-US" altLang="zh-CN" sz="3200" dirty="0" smtClean="0">
                <a:latin typeface="+mn-lt"/>
                <a:ea typeface="方正卡通简体" panose="03000509000000000000" pitchFamily="65" charset="-122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+mn-lt"/>
                <a:ea typeface="方正卡通简体" panose="03000509000000000000" pitchFamily="65" charset="-122"/>
                <a:sym typeface="Arial" panose="020B0604020202020204" pitchFamily="34" charset="0"/>
              </a:rPr>
              <a:t>nhiêu</a:t>
            </a:r>
            <a:r>
              <a:rPr lang="en-US" altLang="zh-CN" sz="3200" dirty="0" smtClean="0">
                <a:latin typeface="+mn-lt"/>
                <a:ea typeface="方正卡通简体" panose="03000509000000000000" pitchFamily="65" charset="-122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+mn-lt"/>
                <a:ea typeface="方正卡通简体" panose="03000509000000000000" pitchFamily="65" charset="-122"/>
                <a:sym typeface="Arial" panose="020B0604020202020204" pitchFamily="34" charset="0"/>
              </a:rPr>
              <a:t>cái</a:t>
            </a:r>
            <a:r>
              <a:rPr lang="en-US" altLang="zh-CN" sz="3200" dirty="0" smtClean="0">
                <a:latin typeface="+mn-lt"/>
                <a:ea typeface="方正卡通简体" panose="03000509000000000000" pitchFamily="65" charset="-122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+mn-lt"/>
                <a:ea typeface="方正卡通简体" panose="03000509000000000000" pitchFamily="65" charset="-122"/>
                <a:sym typeface="Arial" panose="020B0604020202020204" pitchFamily="34" charset="0"/>
              </a:rPr>
              <a:t>quạt</a:t>
            </a:r>
            <a:r>
              <a:rPr lang="en-US" altLang="zh-CN" sz="3200" dirty="0" smtClean="0">
                <a:latin typeface="+mn-lt"/>
                <a:ea typeface="方正卡通简体" panose="03000509000000000000" pitchFamily="65" charset="-122"/>
                <a:sym typeface="Arial" panose="020B0604020202020204" pitchFamily="34" charset="0"/>
              </a:rPr>
              <a:t>?</a:t>
            </a:r>
            <a:endParaRPr lang="en-US" altLang="zh-CN" sz="3200" dirty="0">
              <a:latin typeface="+mn-lt"/>
              <a:ea typeface="方正卡通简体" panose="03000509000000000000" pitchFamily="65" charset="-122"/>
              <a:sym typeface="Arial" panose="020B0604020202020204" pitchFamily="34" charset="0"/>
            </a:endParaRPr>
          </a:p>
        </p:txBody>
      </p:sp>
      <p:grpSp>
        <p:nvGrpSpPr>
          <p:cNvPr id="47" name="组合 8">
            <a:extLst>
              <a:ext uri="{FF2B5EF4-FFF2-40B4-BE49-F238E27FC236}">
                <a16:creationId xmlns="" xmlns:a16="http://schemas.microsoft.com/office/drawing/2014/main" id="{DC793661-EACC-43A5-95A5-05CC44D61DEC}"/>
              </a:ext>
            </a:extLst>
          </p:cNvPr>
          <p:cNvGrpSpPr/>
          <p:nvPr/>
        </p:nvGrpSpPr>
        <p:grpSpPr>
          <a:xfrm>
            <a:off x="9004300" y="3712175"/>
            <a:ext cx="3119247" cy="2950031"/>
            <a:chOff x="1773008" y="1581313"/>
            <a:chExt cx="2062279" cy="2327283"/>
          </a:xfrm>
        </p:grpSpPr>
        <p:sp>
          <p:nvSpPr>
            <p:cNvPr id="48" name="椭圆 53"/>
            <p:cNvSpPr/>
            <p:nvPr/>
          </p:nvSpPr>
          <p:spPr>
            <a:xfrm>
              <a:off x="1773008" y="1846318"/>
              <a:ext cx="2062279" cy="2062278"/>
            </a:xfrm>
            <a:prstGeom prst="ellipse">
              <a:avLst/>
            </a:prstGeom>
            <a:noFill/>
            <a:ln w="165100">
              <a:solidFill>
                <a:srgbClr val="A5C0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9" name="图片 2">
              <a:extLst>
                <a:ext uri="{FF2B5EF4-FFF2-40B4-BE49-F238E27FC236}">
                  <a16:creationId xmlns="" xmlns:a16="http://schemas.microsoft.com/office/drawing/2014/main" id="{A62E583B-2245-4916-9BC9-8F0FC2944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9907" y="1581313"/>
              <a:ext cx="1588479" cy="2203595"/>
            </a:xfrm>
            <a:custGeom>
              <a:avLst/>
              <a:gdLst>
                <a:gd name="connsiteX0" fmla="*/ 753947 w 1507894"/>
                <a:gd name="connsiteY0" fmla="*/ 0 h 1507894"/>
                <a:gd name="connsiteX1" fmla="*/ 1507894 w 1507894"/>
                <a:gd name="connsiteY1" fmla="*/ 753947 h 1507894"/>
                <a:gd name="connsiteX2" fmla="*/ 753947 w 1507894"/>
                <a:gd name="connsiteY2" fmla="*/ 1507894 h 1507894"/>
                <a:gd name="connsiteX3" fmla="*/ 0 w 1507894"/>
                <a:gd name="connsiteY3" fmla="*/ 753947 h 1507894"/>
                <a:gd name="connsiteX4" fmla="*/ 753947 w 1507894"/>
                <a:gd name="connsiteY4" fmla="*/ 0 h 150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7894" h="1507894">
                  <a:moveTo>
                    <a:pt x="753947" y="0"/>
                  </a:moveTo>
                  <a:cubicBezTo>
                    <a:pt x="1170340" y="0"/>
                    <a:pt x="1507894" y="337554"/>
                    <a:pt x="1507894" y="753947"/>
                  </a:cubicBezTo>
                  <a:cubicBezTo>
                    <a:pt x="1507894" y="1170340"/>
                    <a:pt x="1170340" y="1507894"/>
                    <a:pt x="753947" y="1507894"/>
                  </a:cubicBezTo>
                  <a:cubicBezTo>
                    <a:pt x="337554" y="1507894"/>
                    <a:pt x="0" y="1170340"/>
                    <a:pt x="0" y="753947"/>
                  </a:cubicBezTo>
                  <a:cubicBezTo>
                    <a:pt x="0" y="337554"/>
                    <a:pt x="337554" y="0"/>
                    <a:pt x="753947" y="0"/>
                  </a:cubicBezTo>
                  <a:close/>
                </a:path>
              </a:pathLst>
            </a:custGeom>
          </p:spPr>
        </p:pic>
      </p:grpSp>
      <p:pic>
        <p:nvPicPr>
          <p:cNvPr id="50" name="Picture 49" descr="200817134335306 [Converted]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056" y="100601"/>
            <a:ext cx="2016125" cy="118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文本框 566">
            <a:extLst>
              <a:ext uri="{FF2B5EF4-FFF2-40B4-BE49-F238E27FC236}">
                <a16:creationId xmlns:a16="http://schemas.microsoft.com/office/drawing/2014/main" xmlns="" id="{64FAE160-7F0E-4FD5-AD21-9C1616BF5532}"/>
              </a:ext>
            </a:extLst>
          </p:cNvPr>
          <p:cNvSpPr txBox="1"/>
          <p:nvPr/>
        </p:nvSpPr>
        <p:spPr>
          <a:xfrm>
            <a:off x="5276712" y="656197"/>
            <a:ext cx="1396536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buNone/>
            </a:pPr>
            <a:r>
              <a:rPr lang="en-US" altLang="zh-CN" sz="4000" b="1" dirty="0" err="1" smtClean="0">
                <a:solidFill>
                  <a:srgbClr val="FF0000"/>
                </a:solidFill>
                <a:latin typeface="HP001 4 hàng" pitchFamily="34" charset="0"/>
                <a:ea typeface="字魂36号-正文宋楷" panose="02000000000000000000" pitchFamily="2" charset="-122"/>
                <a:cs typeface="Times New Roman" pitchFamily="18" charset="0"/>
              </a:rPr>
              <a:t>Toán</a:t>
            </a:r>
            <a:endParaRPr lang="zh-CN" altLang="en-US" sz="4000" b="1" dirty="0">
              <a:solidFill>
                <a:srgbClr val="FF0000"/>
              </a:solidFill>
              <a:latin typeface="HP001 4 hàng" pitchFamily="34" charset="0"/>
              <a:ea typeface="字魂36号-正文宋楷" panose="02000000000000000000" pitchFamily="2" charset="-122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762344" y="105387"/>
            <a:ext cx="80096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latin typeface="HP001 4 hàng" pitchFamily="34" charset="0"/>
              </a:rPr>
              <a:t>Thứ</a:t>
            </a:r>
            <a:r>
              <a:rPr lang="en-US" sz="3600" b="1" dirty="0" smtClean="0">
                <a:latin typeface="HP001 4 hàng" pitchFamily="34" charset="0"/>
              </a:rPr>
              <a:t>     </a:t>
            </a:r>
            <a:r>
              <a:rPr lang="en-US" sz="3600" b="1" dirty="0" err="1" smtClean="0">
                <a:latin typeface="HP001 4 hàng" pitchFamily="34" charset="0"/>
              </a:rPr>
              <a:t>ngày</a:t>
            </a:r>
            <a:r>
              <a:rPr lang="en-US" sz="3600" b="1" dirty="0" smtClean="0">
                <a:latin typeface="HP001 4 hàng" pitchFamily="34" charset="0"/>
              </a:rPr>
              <a:t>    </a:t>
            </a:r>
            <a:r>
              <a:rPr lang="en-US" sz="3600" b="1" dirty="0" err="1" smtClean="0">
                <a:latin typeface="HP001 4 hàng" pitchFamily="34" charset="0"/>
              </a:rPr>
              <a:t>tháng</a:t>
            </a:r>
            <a:r>
              <a:rPr lang="en-US" sz="3600" b="1" dirty="0" smtClean="0">
                <a:latin typeface="HP001 4 hàng" pitchFamily="34" charset="0"/>
              </a:rPr>
              <a:t>    </a:t>
            </a:r>
            <a:r>
              <a:rPr lang="en-US" sz="3600" b="1" dirty="0" err="1" smtClean="0">
                <a:latin typeface="HP001 4 hàng" pitchFamily="34" charset="0"/>
              </a:rPr>
              <a:t>năm</a:t>
            </a:r>
            <a:r>
              <a:rPr lang="en-US" sz="3600" b="1" dirty="0" smtClean="0">
                <a:latin typeface="HP001 4 hàng" pitchFamily="34" charset="0"/>
              </a:rPr>
              <a:t> 2022</a:t>
            </a:r>
            <a:endParaRPr lang="en-US" sz="3600" b="1" dirty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60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7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7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0868" y="2194562"/>
            <a:ext cx="81250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64:</a:t>
            </a:r>
          </a:p>
          <a:p>
            <a:pPr algn="ctr"/>
            <a:r>
              <a:rPr lang="en-US" sz="48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THU THẬP, PHÂN LOẠI, </a:t>
            </a:r>
          </a:p>
          <a:p>
            <a:pPr algn="ctr"/>
            <a:r>
              <a:rPr lang="en-US" sz="48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KIỂM ĐẾM SỐ LƯỢNG</a:t>
            </a:r>
            <a:endParaRPr lang="en-US" sz="48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xmlns="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xmlns="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46C80A5A-72BA-45B9-A254-2A8D09624ECF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+mj-lt"/>
                </a:rPr>
                <a:t>CHỦ ĐỀ </a:t>
              </a:r>
              <a:r>
                <a:rPr lang="en-US" sz="3200" dirty="0" smtClean="0">
                  <a:solidFill>
                    <a:srgbClr val="002060"/>
                  </a:solidFill>
                  <a:latin typeface="+mj-lt"/>
                </a:rPr>
                <a:t>13</a:t>
              </a:r>
              <a:endParaRPr lang="vi-VN" sz="3200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dirty="0" smtClean="0">
                <a:solidFill>
                  <a:srgbClr val="002060"/>
                </a:solidFill>
                <a:latin typeface="+mj-lt"/>
              </a:rPr>
              <a:t>LÀM QUEN VỚI YẾU TỐ THỐNG KÊ XÁC SUẤT</a:t>
            </a:r>
            <a:endParaRPr lang="vi-VN" sz="3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529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4336" y="1433293"/>
            <a:ext cx="35410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</a:t>
            </a:r>
            <a:r>
              <a:rPr lang="en-US" sz="3200" dirty="0" err="1" smtClean="0"/>
              <a:t>Rô</a:t>
            </a:r>
            <a:r>
              <a:rPr lang="en-US" sz="3200" dirty="0" smtClean="0"/>
              <a:t> </a:t>
            </a:r>
            <a:r>
              <a:rPr lang="en-US" sz="3200" dirty="0" err="1" smtClean="0"/>
              <a:t>bốt</a:t>
            </a:r>
            <a:r>
              <a:rPr lang="en-US" sz="3200" dirty="0" smtClean="0"/>
              <a:t> </a:t>
            </a:r>
            <a:r>
              <a:rPr lang="en-US" sz="3200" dirty="0" err="1" smtClean="0"/>
              <a:t>được</a:t>
            </a:r>
            <a:r>
              <a:rPr lang="en-US" sz="3200" dirty="0" smtClean="0"/>
              <a:t> </a:t>
            </a:r>
            <a:r>
              <a:rPr lang="en-US" sz="3200" dirty="0" err="1" smtClean="0"/>
              <a:t>giao</a:t>
            </a:r>
            <a:r>
              <a:rPr lang="en-US" sz="3200" dirty="0" smtClean="0"/>
              <a:t> </a:t>
            </a:r>
            <a:r>
              <a:rPr lang="en-US" sz="3200" dirty="0" err="1" smtClean="0"/>
              <a:t>nhiệm</a:t>
            </a:r>
            <a:r>
              <a:rPr lang="en-US" sz="3200" dirty="0" smtClean="0"/>
              <a:t> </a:t>
            </a:r>
            <a:r>
              <a:rPr lang="en-US" sz="3200" dirty="0" err="1" smtClean="0"/>
              <a:t>vụ</a:t>
            </a:r>
            <a:r>
              <a:rPr lang="en-US" sz="3200" dirty="0" smtClean="0"/>
              <a:t> </a:t>
            </a:r>
            <a:r>
              <a:rPr lang="en-US" sz="3200" dirty="0" err="1" smtClean="0"/>
              <a:t>kiểm</a:t>
            </a:r>
            <a:r>
              <a:rPr lang="en-US" sz="3200" dirty="0" smtClean="0"/>
              <a:t> </a:t>
            </a:r>
            <a:r>
              <a:rPr lang="en-US" sz="3200" dirty="0" err="1" smtClean="0"/>
              <a:t>tra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</a:t>
            </a:r>
            <a:r>
              <a:rPr lang="en-US" sz="3200" dirty="0" err="1" smtClean="0"/>
              <a:t>lượng</a:t>
            </a:r>
            <a:r>
              <a:rPr lang="en-US" sz="3200" dirty="0" smtClean="0"/>
              <a:t> </a:t>
            </a:r>
            <a:r>
              <a:rPr lang="en-US" sz="3200" dirty="0" err="1" smtClean="0"/>
              <a:t>một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</a:t>
            </a:r>
            <a:r>
              <a:rPr lang="en-US" sz="3200" dirty="0" err="1" smtClean="0"/>
              <a:t>đồ</a:t>
            </a:r>
            <a:r>
              <a:rPr lang="en-US" sz="3200" dirty="0" smtClean="0"/>
              <a:t> </a:t>
            </a:r>
            <a:r>
              <a:rPr lang="en-US" sz="3200" dirty="0" err="1" smtClean="0"/>
              <a:t>vật</a:t>
            </a:r>
            <a:r>
              <a:rPr lang="en-US" sz="3200" dirty="0" smtClean="0"/>
              <a:t> </a:t>
            </a:r>
            <a:r>
              <a:rPr lang="en-US" sz="3200" dirty="0" err="1" smtClean="0"/>
              <a:t>trong</a:t>
            </a:r>
            <a:r>
              <a:rPr lang="en-US" sz="3200" dirty="0" smtClean="0"/>
              <a:t> </a:t>
            </a:r>
            <a:r>
              <a:rPr lang="en-US" sz="3200" dirty="0" err="1" smtClean="0"/>
              <a:t>phòng</a:t>
            </a:r>
            <a:r>
              <a:rPr lang="en-US" sz="3200" dirty="0" smtClean="0"/>
              <a:t> </a:t>
            </a:r>
            <a:r>
              <a:rPr lang="en-US" sz="3200" dirty="0" err="1" smtClean="0"/>
              <a:t>học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886" y="546516"/>
            <a:ext cx="7051179" cy="3934043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759043"/>
              </p:ext>
            </p:extLst>
          </p:nvPr>
        </p:nvGraphicFramePr>
        <p:xfrm>
          <a:off x="1463041" y="4790779"/>
          <a:ext cx="9323976" cy="11531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0994">
                  <a:extLst>
                    <a:ext uri="{9D8B030D-6E8A-4147-A177-3AD203B41FA5}">
                      <a16:colId xmlns:a16="http://schemas.microsoft.com/office/drawing/2014/main" xmlns="" val="943914287"/>
                    </a:ext>
                  </a:extLst>
                </a:gridCol>
                <a:gridCol w="2330994">
                  <a:extLst>
                    <a:ext uri="{9D8B030D-6E8A-4147-A177-3AD203B41FA5}">
                      <a16:colId xmlns:a16="http://schemas.microsoft.com/office/drawing/2014/main" xmlns="" val="3338658073"/>
                    </a:ext>
                  </a:extLst>
                </a:gridCol>
                <a:gridCol w="2330994">
                  <a:extLst>
                    <a:ext uri="{9D8B030D-6E8A-4147-A177-3AD203B41FA5}">
                      <a16:colId xmlns:a16="http://schemas.microsoft.com/office/drawing/2014/main" xmlns="" val="3052687361"/>
                    </a:ext>
                  </a:extLst>
                </a:gridCol>
                <a:gridCol w="2330994">
                  <a:extLst>
                    <a:ext uri="{9D8B030D-6E8A-4147-A177-3AD203B41FA5}">
                      <a16:colId xmlns:a16="http://schemas.microsoft.com/office/drawing/2014/main" xmlns="" val="845566035"/>
                    </a:ext>
                  </a:extLst>
                </a:gridCol>
              </a:tblGrid>
              <a:tr h="576557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</a:rPr>
                        <a:t>Giá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</a:rPr>
                        <a:t>vẽ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</a:rPr>
                        <a:t>Đồng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</a:rPr>
                        <a:t>hồ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</a:rPr>
                        <a:t>Bức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</a:rPr>
                        <a:t>tượng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</a:rPr>
                        <a:t>Ghế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4040209"/>
                  </a:ext>
                </a:extLst>
              </a:tr>
              <a:tr h="57655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8</a:t>
                      </a:r>
                      <a:endParaRPr lang="en-US" sz="2800" dirty="0"/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</a:t>
                      </a:r>
                      <a:endParaRPr lang="en-US" sz="2800" dirty="0"/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4</a:t>
                      </a:r>
                      <a:endParaRPr lang="en-US" sz="2800" dirty="0"/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8</a:t>
                      </a:r>
                      <a:endParaRPr lang="en-US" sz="2800" dirty="0"/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68579016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867988" y="4790779"/>
            <a:ext cx="1502229" cy="44742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128886" y="4829968"/>
            <a:ext cx="1502229" cy="44742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389784" y="4829968"/>
            <a:ext cx="1787565" cy="44742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01909" y="4829968"/>
            <a:ext cx="1787565" cy="44742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867988" y="5442570"/>
            <a:ext cx="1502229" cy="44742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245429" y="5442570"/>
            <a:ext cx="1502229" cy="44742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532451" y="5442570"/>
            <a:ext cx="1502229" cy="44742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926070" y="5442570"/>
            <a:ext cx="1502229" cy="44742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59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39032" y="798098"/>
            <a:ext cx="7307196" cy="570588"/>
            <a:chOff x="1183343" y="1464304"/>
            <a:chExt cx="7307196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66892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Quan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sát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tranh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để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tìm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số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thích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hợp</a:t>
              </a:r>
              <a:endParaRPr lang="en-US" sz="28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1</a:t>
              </a:r>
              <a:endParaRPr lang="en-US" sz="3600" b="1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583987" y="2728954"/>
            <a:ext cx="5597819" cy="3554282"/>
            <a:chOff x="5583987" y="2728954"/>
            <a:chExt cx="5597819" cy="3554282"/>
          </a:xfrm>
        </p:grpSpPr>
        <p:pic>
          <p:nvPicPr>
            <p:cNvPr id="6" name="Picture 5" descr="Screen Clipping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8" r="1896"/>
            <a:stretch/>
          </p:blipFill>
          <p:spPr>
            <a:xfrm>
              <a:off x="5708193" y="2728954"/>
              <a:ext cx="5473613" cy="355428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" name="Rectangle 6"/>
            <p:cNvSpPr/>
            <p:nvPr/>
          </p:nvSpPr>
          <p:spPr>
            <a:xfrm>
              <a:off x="5583987" y="3198094"/>
              <a:ext cx="2063932" cy="8098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914400" y="2229907"/>
            <a:ext cx="74658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/>
              <a:t>Xung</a:t>
            </a:r>
            <a:r>
              <a:rPr lang="en-US" sz="2800" dirty="0" smtClean="0"/>
              <a:t> </a:t>
            </a:r>
            <a:r>
              <a:rPr lang="en-US" sz="2800" dirty="0" err="1" smtClean="0"/>
              <a:t>quanh</a:t>
            </a:r>
            <a:r>
              <a:rPr lang="en-US" sz="2800" dirty="0" smtClean="0"/>
              <a:t> </a:t>
            </a:r>
            <a:r>
              <a:rPr lang="en-US" sz="2800" dirty="0" err="1" smtClean="0"/>
              <a:t>quạ</a:t>
            </a:r>
            <a:r>
              <a:rPr lang="en-US" sz="2800" dirty="0" smtClean="0"/>
              <a:t> </a:t>
            </a:r>
            <a:r>
              <a:rPr lang="en-US" sz="2800" dirty="0" err="1" smtClean="0"/>
              <a:t>đen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 ?  </a:t>
            </a:r>
            <a:r>
              <a:rPr lang="en-US" sz="2800" dirty="0" err="1" smtClean="0"/>
              <a:t>viên</a:t>
            </a:r>
            <a:r>
              <a:rPr lang="en-US" sz="2800" dirty="0" smtClean="0"/>
              <a:t> </a:t>
            </a:r>
            <a:r>
              <a:rPr lang="en-US" sz="2800" dirty="0" err="1" smtClean="0"/>
              <a:t>sỏi</a:t>
            </a:r>
            <a:r>
              <a:rPr lang="en-US" sz="2800" dirty="0" smtClean="0"/>
              <a:t>, </a:t>
            </a:r>
            <a:r>
              <a:rPr lang="en-US" sz="2800" dirty="0" err="1" smtClean="0"/>
              <a:t>bao</a:t>
            </a:r>
            <a:r>
              <a:rPr lang="en-US" sz="2800" dirty="0" smtClean="0"/>
              <a:t> </a:t>
            </a:r>
            <a:r>
              <a:rPr lang="en-US" sz="2800" dirty="0" err="1" smtClean="0"/>
              <a:t>gồm</a:t>
            </a:r>
            <a:r>
              <a:rPr lang="en-US" sz="2800" dirty="0" smtClean="0"/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 ?  </a:t>
            </a:r>
            <a:r>
              <a:rPr lang="en-US" sz="2800" dirty="0" err="1" smtClean="0"/>
              <a:t>viên</a:t>
            </a:r>
            <a:r>
              <a:rPr lang="en-US" sz="2800" dirty="0" smtClean="0"/>
              <a:t> </a:t>
            </a:r>
            <a:r>
              <a:rPr lang="en-US" sz="2800" dirty="0" err="1" smtClean="0"/>
              <a:t>sỏi</a:t>
            </a:r>
            <a:r>
              <a:rPr lang="en-US" sz="2800" dirty="0" smtClean="0"/>
              <a:t> </a:t>
            </a:r>
            <a:r>
              <a:rPr lang="en-US" sz="2800" dirty="0" err="1" smtClean="0"/>
              <a:t>dạng</a:t>
            </a:r>
            <a:r>
              <a:rPr lang="en-US" sz="2800" dirty="0" smtClean="0"/>
              <a:t> </a:t>
            </a:r>
            <a:r>
              <a:rPr lang="en-US" sz="2800" dirty="0" err="1" smtClean="0"/>
              <a:t>khối</a:t>
            </a:r>
            <a:r>
              <a:rPr lang="en-US" sz="2800" dirty="0" smtClean="0"/>
              <a:t> </a:t>
            </a:r>
            <a:r>
              <a:rPr lang="en-US" sz="2800" dirty="0" err="1" smtClean="0"/>
              <a:t>lập</a:t>
            </a:r>
            <a:r>
              <a:rPr lang="en-US" sz="2800" dirty="0" smtClean="0"/>
              <a:t> </a:t>
            </a:r>
            <a:r>
              <a:rPr lang="en-US" sz="2800" dirty="0" err="1" smtClean="0"/>
              <a:t>phương</a:t>
            </a:r>
            <a:r>
              <a:rPr lang="en-US" sz="2800" dirty="0" smtClean="0"/>
              <a:t>;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 ?  </a:t>
            </a:r>
            <a:r>
              <a:rPr lang="en-US" sz="2800" dirty="0" err="1" smtClean="0"/>
              <a:t>viên</a:t>
            </a:r>
            <a:r>
              <a:rPr lang="en-US" sz="2800" dirty="0" smtClean="0"/>
              <a:t> </a:t>
            </a:r>
            <a:r>
              <a:rPr lang="en-US" sz="2800" dirty="0" err="1" smtClean="0"/>
              <a:t>sỏi</a:t>
            </a:r>
            <a:r>
              <a:rPr lang="en-US" sz="2800" dirty="0" smtClean="0"/>
              <a:t> </a:t>
            </a:r>
            <a:r>
              <a:rPr lang="en-US" sz="2800" dirty="0" err="1" smtClean="0"/>
              <a:t>dạng</a:t>
            </a:r>
            <a:r>
              <a:rPr lang="en-US" sz="2800" dirty="0" smtClean="0"/>
              <a:t> </a:t>
            </a:r>
            <a:r>
              <a:rPr lang="en-US" sz="2800" dirty="0" err="1" smtClean="0"/>
              <a:t>khối</a:t>
            </a:r>
            <a:r>
              <a:rPr lang="en-US" sz="2800" dirty="0" smtClean="0"/>
              <a:t> </a:t>
            </a:r>
            <a:r>
              <a:rPr lang="en-US" sz="2800" dirty="0" err="1" smtClean="0"/>
              <a:t>trụ</a:t>
            </a:r>
            <a:r>
              <a:rPr lang="en-US" sz="2800" dirty="0" smtClean="0"/>
              <a:t>;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 ?  </a:t>
            </a:r>
            <a:r>
              <a:rPr lang="en-US" sz="2800" dirty="0" err="1" smtClean="0"/>
              <a:t>viên</a:t>
            </a:r>
            <a:r>
              <a:rPr lang="en-US" sz="2800" dirty="0" smtClean="0"/>
              <a:t> </a:t>
            </a:r>
            <a:r>
              <a:rPr lang="en-US" sz="2800" dirty="0" err="1" smtClean="0"/>
              <a:t>sỏi</a:t>
            </a:r>
            <a:r>
              <a:rPr lang="en-US" sz="2800" dirty="0" smtClean="0"/>
              <a:t> </a:t>
            </a:r>
            <a:r>
              <a:rPr lang="en-US" sz="2800" dirty="0" err="1" smtClean="0"/>
              <a:t>dạng</a:t>
            </a:r>
            <a:r>
              <a:rPr lang="en-US" sz="2800" dirty="0" smtClean="0"/>
              <a:t> </a:t>
            </a:r>
            <a:r>
              <a:rPr lang="en-US" sz="2800" dirty="0" err="1" smtClean="0"/>
              <a:t>khối</a:t>
            </a:r>
            <a:r>
              <a:rPr lang="en-US" sz="2800" dirty="0" smtClean="0"/>
              <a:t> </a:t>
            </a:r>
            <a:r>
              <a:rPr lang="en-US" sz="2800" dirty="0" err="1" smtClean="0"/>
              <a:t>cầu</a:t>
            </a:r>
            <a:r>
              <a:rPr lang="en-US" sz="2800" dirty="0" smtClean="0"/>
              <a:t>;</a:t>
            </a:r>
            <a:endParaRPr lang="en-US" sz="2800" dirty="0"/>
          </a:p>
        </p:txBody>
      </p:sp>
      <p:sp>
        <p:nvSpPr>
          <p:cNvPr id="9" name="Rounded Rectangle 8"/>
          <p:cNvSpPr/>
          <p:nvPr/>
        </p:nvSpPr>
        <p:spPr>
          <a:xfrm>
            <a:off x="4872445" y="2375074"/>
            <a:ext cx="457200" cy="4572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79715" y="3043854"/>
            <a:ext cx="457200" cy="4572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979715" y="3681420"/>
            <a:ext cx="457200" cy="4572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979715" y="4315001"/>
            <a:ext cx="457200" cy="4572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be 12"/>
          <p:cNvSpPr/>
          <p:nvPr/>
        </p:nvSpPr>
        <p:spPr>
          <a:xfrm>
            <a:off x="6946106" y="4985874"/>
            <a:ext cx="267494" cy="247650"/>
          </a:xfrm>
          <a:prstGeom prst="cube">
            <a:avLst>
              <a:gd name="adj" fmla="val 2307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524875" y="4949825"/>
            <a:ext cx="190500" cy="190500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Magnetic Disk 15"/>
          <p:cNvSpPr/>
          <p:nvPr/>
        </p:nvSpPr>
        <p:spPr>
          <a:xfrm>
            <a:off x="7235825" y="5553075"/>
            <a:ext cx="231775" cy="374650"/>
          </a:xfrm>
          <a:prstGeom prst="flowChartMagneticDisk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015794" y="3057010"/>
            <a:ext cx="385042" cy="43088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0" rIns="91440" bIns="0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6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8857" y="3690498"/>
            <a:ext cx="385042" cy="43088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0" rIns="91440" bIns="0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15794" y="4341314"/>
            <a:ext cx="385042" cy="43088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0" rIns="91440" bIns="0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8</a:t>
            </a: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93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7" presetClass="emph" presetSubtype="0" fill="remove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6" presetClass="emph" presetSubtype="0" repeatCount="5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6" presetClass="emph" presetSubtype="0" repeatCount="4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26" presetClass="emph" presetSubtype="0" repeatCount="4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9" grpId="0" animBg="1"/>
      <p:bldP spid="10" grpId="0" animBg="1"/>
      <p:bldP spid="11" grpId="0" animBg="1"/>
      <p:bldP spid="12" grpId="0" animBg="1"/>
      <p:bldP spid="13" grpId="0" animBg="1"/>
      <p:bldP spid="13" grpId="2" animBg="1"/>
      <p:bldP spid="13" grpId="3" animBg="1"/>
      <p:bldP spid="14" grpId="0" animBg="1"/>
      <p:bldP spid="14" grpId="1" animBg="1"/>
      <p:bldP spid="14" grpId="2" animBg="1"/>
      <p:bldP spid="16" grpId="0" animBg="1"/>
      <p:bldP spid="16" grpId="1" animBg="1"/>
      <p:bldP spid="16" grpId="2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175657" y="979711"/>
            <a:ext cx="705394" cy="4833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35467" y="367021"/>
            <a:ext cx="7307196" cy="570588"/>
            <a:chOff x="1183343" y="1464304"/>
            <a:chExt cx="7307196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66892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Quan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sát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tranh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để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trả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lời</a:t>
              </a:r>
              <a:endParaRPr lang="en-US" sz="28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2</a:t>
              </a:r>
              <a:endParaRPr lang="en-US" sz="3600" b="1" dirty="0"/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792" y="689411"/>
            <a:ext cx="5938334" cy="25371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7273" y="971734"/>
            <a:ext cx="66892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eriod"/>
            </a:pPr>
            <a:r>
              <a:rPr lang="en-US" sz="2800" dirty="0" err="1" smtClean="0"/>
              <a:t>Số</a:t>
            </a:r>
            <a:r>
              <a:rPr lang="en-US" sz="2800" dirty="0" smtClean="0"/>
              <a:t>   ?</a:t>
            </a:r>
          </a:p>
          <a:p>
            <a:r>
              <a:rPr lang="en-US" sz="2800" dirty="0" err="1" smtClean="0"/>
              <a:t>Mỗi</a:t>
            </a:r>
            <a:r>
              <a:rPr lang="en-US" sz="2800" dirty="0" smtClean="0"/>
              <a:t> </a:t>
            </a:r>
            <a:r>
              <a:rPr lang="en-US" sz="2800" dirty="0" err="1" smtClean="0"/>
              <a:t>loại</a:t>
            </a:r>
            <a:r>
              <a:rPr lang="en-US" sz="2800" dirty="0" smtClean="0"/>
              <a:t> </a:t>
            </a:r>
            <a:r>
              <a:rPr lang="en-US" sz="2800" dirty="0" err="1" smtClean="0"/>
              <a:t>gà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bao</a:t>
            </a:r>
            <a:r>
              <a:rPr lang="en-US" sz="2800" dirty="0" smtClean="0"/>
              <a:t> </a:t>
            </a:r>
            <a:r>
              <a:rPr lang="en-US" sz="2800" dirty="0" err="1" smtClean="0"/>
              <a:t>nhiêu</a:t>
            </a:r>
            <a:r>
              <a:rPr lang="en-US" sz="2800" dirty="0" smtClean="0"/>
              <a:t> con?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219850"/>
              </p:ext>
            </p:extLst>
          </p:nvPr>
        </p:nvGraphicFramePr>
        <p:xfrm>
          <a:off x="687273" y="2012902"/>
          <a:ext cx="4830519" cy="11483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10173">
                  <a:extLst>
                    <a:ext uri="{9D8B030D-6E8A-4147-A177-3AD203B41FA5}">
                      <a16:colId xmlns:a16="http://schemas.microsoft.com/office/drawing/2014/main" xmlns="" val="3282746171"/>
                    </a:ext>
                  </a:extLst>
                </a:gridCol>
                <a:gridCol w="1610173">
                  <a:extLst>
                    <a:ext uri="{9D8B030D-6E8A-4147-A177-3AD203B41FA5}">
                      <a16:colId xmlns:a16="http://schemas.microsoft.com/office/drawing/2014/main" xmlns="" val="4209947731"/>
                    </a:ext>
                  </a:extLst>
                </a:gridCol>
                <a:gridCol w="1610173">
                  <a:extLst>
                    <a:ext uri="{9D8B030D-6E8A-4147-A177-3AD203B41FA5}">
                      <a16:colId xmlns:a16="http://schemas.microsoft.com/office/drawing/2014/main" xmlns="" val="1695973288"/>
                    </a:ext>
                  </a:extLst>
                </a:gridCol>
              </a:tblGrid>
              <a:tr h="5741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Gà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trống</a:t>
                      </a:r>
                      <a:endParaRPr lang="en-US" sz="2800" dirty="0"/>
                    </a:p>
                  </a:txBody>
                  <a:tcPr anchor="ctr">
                    <a:solidFill>
                      <a:srgbClr val="F8B1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Gà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mái</a:t>
                      </a:r>
                      <a:endParaRPr lang="en-US" sz="2800" dirty="0"/>
                    </a:p>
                  </a:txBody>
                  <a:tcPr anchor="ctr">
                    <a:solidFill>
                      <a:srgbClr val="F8B1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Gà</a:t>
                      </a:r>
                      <a:r>
                        <a:rPr lang="en-US" sz="2800" baseline="0" dirty="0" smtClean="0"/>
                        <a:t> con</a:t>
                      </a:r>
                      <a:endParaRPr lang="en-US" sz="2800" dirty="0"/>
                    </a:p>
                  </a:txBody>
                  <a:tcPr anchor="ctr">
                    <a:solidFill>
                      <a:srgbClr val="F8B1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19722692"/>
                  </a:ext>
                </a:extLst>
              </a:tr>
              <a:tr h="5741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89216585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322909" y="2637985"/>
            <a:ext cx="461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59324" y="2637985"/>
            <a:ext cx="461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7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37016" y="2637985"/>
            <a:ext cx="461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9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5021" y="3265707"/>
            <a:ext cx="1039003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/>
              <a:t>b</a:t>
            </a:r>
            <a:r>
              <a:rPr lang="en-US" sz="2800" dirty="0" smtClean="0"/>
              <a:t>) </a:t>
            </a:r>
            <a:r>
              <a:rPr lang="en-US" sz="2800" dirty="0" err="1" smtClean="0"/>
              <a:t>Chọn</a:t>
            </a:r>
            <a:r>
              <a:rPr lang="en-US" sz="2800" dirty="0" smtClean="0"/>
              <a:t> </a:t>
            </a:r>
            <a:r>
              <a:rPr lang="en-US" sz="2800" dirty="0" err="1" smtClean="0"/>
              <a:t>câu</a:t>
            </a:r>
            <a:r>
              <a:rPr lang="en-US" sz="2800" dirty="0" smtClean="0"/>
              <a:t> </a:t>
            </a:r>
            <a:r>
              <a:rPr lang="en-US" sz="2800" dirty="0" err="1" smtClean="0"/>
              <a:t>trả</a:t>
            </a:r>
            <a:r>
              <a:rPr lang="en-US" sz="2800" dirty="0" smtClean="0"/>
              <a:t> </a:t>
            </a:r>
            <a:r>
              <a:rPr lang="en-US" sz="2800" dirty="0" err="1" smtClean="0"/>
              <a:t>lời</a:t>
            </a:r>
            <a:r>
              <a:rPr lang="en-US" sz="2800" dirty="0" smtClean="0"/>
              <a:t> </a:t>
            </a:r>
            <a:r>
              <a:rPr lang="en-US" sz="2800" dirty="0" err="1" smtClean="0"/>
              <a:t>đúng</a:t>
            </a:r>
            <a:endParaRPr lang="en-US" sz="2800" dirty="0" smtClean="0"/>
          </a:p>
          <a:p>
            <a:pPr marL="457200" indent="-4572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/>
              <a:t>Loại</a:t>
            </a:r>
            <a:r>
              <a:rPr lang="en-US" sz="2800" dirty="0" smtClean="0"/>
              <a:t> </a:t>
            </a:r>
            <a:r>
              <a:rPr lang="en-US" sz="2800" dirty="0" err="1" smtClean="0"/>
              <a:t>gà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 </a:t>
            </a:r>
            <a:r>
              <a:rPr lang="en-US" sz="2800" dirty="0" err="1" smtClean="0"/>
              <a:t>nhiều</a:t>
            </a:r>
            <a:r>
              <a:rPr lang="en-US" sz="2800" dirty="0" smtClean="0"/>
              <a:t> </a:t>
            </a:r>
            <a:r>
              <a:rPr lang="en-US" sz="2800" dirty="0" err="1" smtClean="0"/>
              <a:t>nhất</a:t>
            </a:r>
            <a:endParaRPr lang="en-US" sz="2800" dirty="0" smtClean="0"/>
          </a:p>
          <a:p>
            <a:pPr marL="514350" indent="-514350">
              <a:lnSpc>
                <a:spcPts val="4000"/>
              </a:lnSpc>
              <a:buAutoNum type="alphaUcPeriod"/>
            </a:pPr>
            <a:r>
              <a:rPr lang="en-US" sz="2800" dirty="0" err="1" smtClean="0"/>
              <a:t>Gà</a:t>
            </a:r>
            <a:r>
              <a:rPr lang="en-US" sz="2800" dirty="0" smtClean="0"/>
              <a:t> </a:t>
            </a:r>
            <a:r>
              <a:rPr lang="en-US" sz="2800" dirty="0" err="1" smtClean="0"/>
              <a:t>trống</a:t>
            </a:r>
            <a:r>
              <a:rPr lang="en-US" sz="2800" dirty="0" smtClean="0"/>
              <a:t>                     B. </a:t>
            </a:r>
            <a:r>
              <a:rPr lang="en-US" sz="2800" dirty="0" err="1" smtClean="0"/>
              <a:t>Gà</a:t>
            </a:r>
            <a:r>
              <a:rPr lang="en-US" sz="2800" dirty="0" smtClean="0"/>
              <a:t> </a:t>
            </a:r>
            <a:r>
              <a:rPr lang="en-US" sz="2800" dirty="0" err="1" smtClean="0"/>
              <a:t>mái</a:t>
            </a:r>
            <a:r>
              <a:rPr lang="en-US" sz="2800" dirty="0" smtClean="0"/>
              <a:t>                  C. </a:t>
            </a:r>
            <a:r>
              <a:rPr lang="en-US" sz="2800" dirty="0" err="1" smtClean="0"/>
              <a:t>Gà</a:t>
            </a:r>
            <a:r>
              <a:rPr lang="en-US" sz="2800" dirty="0" smtClean="0"/>
              <a:t> con</a:t>
            </a:r>
          </a:p>
          <a:p>
            <a:pPr marL="457200" indent="-4572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/>
              <a:t>Loại</a:t>
            </a:r>
            <a:r>
              <a:rPr lang="en-US" sz="2800" dirty="0" smtClean="0"/>
              <a:t> </a:t>
            </a:r>
            <a:r>
              <a:rPr lang="en-US" sz="2800" dirty="0" err="1" smtClean="0"/>
              <a:t>gà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 </a:t>
            </a:r>
            <a:r>
              <a:rPr lang="en-US" sz="2800" dirty="0" err="1" smtClean="0"/>
              <a:t>ít</a:t>
            </a:r>
            <a:r>
              <a:rPr lang="en-US" sz="2800" dirty="0" smtClean="0"/>
              <a:t> </a:t>
            </a:r>
            <a:r>
              <a:rPr lang="en-US" sz="2800" dirty="0" err="1" smtClean="0"/>
              <a:t>nhất</a:t>
            </a:r>
            <a:endParaRPr lang="en-US" sz="2800" dirty="0" smtClean="0"/>
          </a:p>
          <a:p>
            <a:pPr marL="514350" indent="-514350">
              <a:lnSpc>
                <a:spcPts val="4000"/>
              </a:lnSpc>
              <a:buAutoNum type="alphaUcPeriod"/>
            </a:pPr>
            <a:r>
              <a:rPr lang="en-US" sz="2800" dirty="0" err="1" smtClean="0"/>
              <a:t>Gà</a:t>
            </a:r>
            <a:r>
              <a:rPr lang="en-US" sz="2800" dirty="0" smtClean="0"/>
              <a:t> </a:t>
            </a:r>
            <a:r>
              <a:rPr lang="en-US" sz="2800" dirty="0" err="1"/>
              <a:t>trống</a:t>
            </a:r>
            <a:r>
              <a:rPr lang="en-US" sz="2800" dirty="0"/>
              <a:t>                     B. </a:t>
            </a:r>
            <a:r>
              <a:rPr lang="en-US" sz="2800" dirty="0" err="1"/>
              <a:t>Gà</a:t>
            </a:r>
            <a:r>
              <a:rPr lang="en-US" sz="2800" dirty="0"/>
              <a:t> </a:t>
            </a:r>
            <a:r>
              <a:rPr lang="en-US" sz="2800" dirty="0" err="1"/>
              <a:t>mái</a:t>
            </a:r>
            <a:r>
              <a:rPr lang="en-US" sz="2800" dirty="0"/>
              <a:t>                  C. </a:t>
            </a:r>
            <a:r>
              <a:rPr lang="en-US" sz="2800" dirty="0" err="1"/>
              <a:t>Gà</a:t>
            </a:r>
            <a:r>
              <a:rPr lang="en-US" sz="2800" dirty="0"/>
              <a:t> </a:t>
            </a:r>
            <a:r>
              <a:rPr lang="en-US" sz="2800" dirty="0" smtClean="0"/>
              <a:t>con</a:t>
            </a:r>
          </a:p>
          <a:p>
            <a:pPr>
              <a:lnSpc>
                <a:spcPts val="4000"/>
              </a:lnSpc>
            </a:pPr>
            <a:r>
              <a:rPr lang="en-US" sz="2800" dirty="0" smtClean="0"/>
              <a:t>c)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tất</a:t>
            </a:r>
            <a:r>
              <a:rPr lang="en-US" sz="2800" dirty="0" smtClean="0"/>
              <a:t> </a:t>
            </a:r>
            <a:r>
              <a:rPr lang="en-US" sz="2800" dirty="0" err="1" smtClean="0"/>
              <a:t>cả</a:t>
            </a:r>
            <a:r>
              <a:rPr lang="en-US" sz="2800" dirty="0" smtClean="0"/>
              <a:t> </a:t>
            </a:r>
            <a:r>
              <a:rPr lang="en-US" sz="2800" dirty="0" err="1" smtClean="0"/>
              <a:t>bao</a:t>
            </a:r>
            <a:r>
              <a:rPr lang="en-US" sz="2800" dirty="0" smtClean="0"/>
              <a:t> </a:t>
            </a:r>
            <a:r>
              <a:rPr lang="en-US" sz="2800" dirty="0" err="1" smtClean="0"/>
              <a:t>nhiêu</a:t>
            </a:r>
            <a:r>
              <a:rPr lang="en-US" sz="2800" dirty="0" smtClean="0"/>
              <a:t> con </a:t>
            </a:r>
            <a:r>
              <a:rPr lang="en-US" sz="2800" dirty="0" err="1" smtClean="0"/>
              <a:t>gà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13" name="Oval 12"/>
          <p:cNvSpPr/>
          <p:nvPr/>
        </p:nvSpPr>
        <p:spPr>
          <a:xfrm>
            <a:off x="7950236" y="4328241"/>
            <a:ext cx="496389" cy="4963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03836" y="5356022"/>
            <a:ext cx="496389" cy="4963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788333" y="5869211"/>
            <a:ext cx="4323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2 + 7 + 9 = 18 (con)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7" name="Picture 2" descr="Gà Trống Gà Phim Hoạt Hình Tải - gà png tải về - Miễn phí trong suốt Gia  Cầm png Tải về.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3" b="99844" l="10000" r="89222">
                        <a14:foregroundMark x1="36667" y1="44219" x2="53778" y2="53594"/>
                        <a14:foregroundMark x1="39667" y1="44063" x2="52333" y2="4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87" y="2899595"/>
            <a:ext cx="4536925" cy="322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on Gà Trống Biểu Tượng Thiết Kế Phim Hoạt Hình đầy Màu Sắc-phim Hoạt Hình  Véc Tơ-miễn Phí Vector Miễn Phí Tải Về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7"/>
          <a:stretch/>
        </p:blipFill>
        <p:spPr bwMode="auto">
          <a:xfrm flipH="1">
            <a:off x="8232741" y="3558290"/>
            <a:ext cx="1698659" cy="260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5518142" y="4147170"/>
            <a:ext cx="1937961" cy="1146128"/>
            <a:chOff x="6185832" y="4622035"/>
            <a:chExt cx="1937961" cy="1146128"/>
          </a:xfrm>
        </p:grpSpPr>
        <p:pic>
          <p:nvPicPr>
            <p:cNvPr id="30" name="Picture 6" descr="Vector Cartoon Hand Drawn Sketch Yellow Color Small Chick. Isolated..  Royalty Free Cliparts, Vectors, And Stock Illustration. Image 84861811.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154" b="78385" l="27923" r="7184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45" t="20337" r="27930" b="22125"/>
            <a:stretch/>
          </p:blipFill>
          <p:spPr bwMode="auto">
            <a:xfrm flipH="1">
              <a:off x="6185832" y="4849943"/>
              <a:ext cx="643901" cy="782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1" name="Group 30"/>
            <p:cNvGrpSpPr/>
            <p:nvPr/>
          </p:nvGrpSpPr>
          <p:grpSpPr>
            <a:xfrm>
              <a:off x="6480518" y="4622035"/>
              <a:ext cx="1241082" cy="1146128"/>
              <a:chOff x="8322017" y="3838574"/>
              <a:chExt cx="1507784" cy="1406317"/>
            </a:xfrm>
          </p:grpSpPr>
          <p:pic>
            <p:nvPicPr>
              <p:cNvPr id="33" name="Picture 6" descr="Vector Cartoon Hand Drawn Sketch Yellow Color Small Chick. Isolated..  Royalty Free Cliparts, Vectors, And Stock Illustration. Image 84861811.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645" t="20337" r="27930" b="22125"/>
              <a:stretch/>
            </p:blipFill>
            <p:spPr bwMode="auto">
              <a:xfrm>
                <a:off x="9168257" y="3838574"/>
                <a:ext cx="661544" cy="9547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6" descr="Vector Cartoon Hand Drawn Sketch Yellow Color Small Chick. Isolated..  Royalty Free Cliparts, Vectors, And Stock Illustration. Image 84861811."/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21154" b="78385" l="27923" r="7184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645" t="20337" r="27930" b="22125"/>
              <a:stretch/>
            </p:blipFill>
            <p:spPr bwMode="auto">
              <a:xfrm flipH="1">
                <a:off x="8322017" y="3838574"/>
                <a:ext cx="1085804" cy="14063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2" name="Picture 6" descr="Vector Cartoon Hand Drawn Sketch Yellow Color Small Chick. Isolated..  Royalty Free Cliparts, Vectors, And Stock Illustration. Image 84861811.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1154" b="78385" l="27923" r="7184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45" t="20337" r="27930" b="22125"/>
            <a:stretch/>
          </p:blipFill>
          <p:spPr bwMode="auto">
            <a:xfrm flipH="1">
              <a:off x="7493137" y="4907778"/>
              <a:ext cx="630656" cy="808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Rounded Rectangle 34"/>
          <p:cNvSpPr/>
          <p:nvPr/>
        </p:nvSpPr>
        <p:spPr>
          <a:xfrm>
            <a:off x="1172619" y="5635599"/>
            <a:ext cx="2083197" cy="736600"/>
          </a:xfrm>
          <a:prstGeom prst="roundRect">
            <a:avLst/>
          </a:prstGeom>
          <a:noFill/>
          <a:ln w="76200" cmpd="dbl">
            <a:solidFill>
              <a:srgbClr val="4BAC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Gà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trống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9817100" y="5324832"/>
            <a:ext cx="1663700" cy="621534"/>
          </a:xfrm>
          <a:prstGeom prst="roundRect">
            <a:avLst/>
          </a:prstGeom>
          <a:noFill/>
          <a:ln w="76200" cmpd="dbl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Gà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mái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5677532" y="5338628"/>
            <a:ext cx="1663700" cy="621534"/>
          </a:xfrm>
          <a:prstGeom prst="roundRect">
            <a:avLst/>
          </a:prstGeom>
          <a:noFill/>
          <a:ln w="76200" cmpd="dbl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Gà</a:t>
            </a:r>
            <a:r>
              <a:rPr lang="en-US" sz="2800" dirty="0" smtClean="0">
                <a:solidFill>
                  <a:schemeClr val="tx1"/>
                </a:solidFill>
              </a:rPr>
              <a:t> con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36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42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42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42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4" dur="10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10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7" fill="hold">
                          <p:stCondLst>
                            <p:cond delay="indefinite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2" fill="hold">
                          <p:stCondLst>
                            <p:cond delay="indefinite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6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9" dur="500"/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1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5" dur="500"/>
                                            <p:tgtEl>
                                              <p:spTgt spid="1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8" dur="500"/>
                                            <p:tgtEl>
                                              <p:spTgt spid="12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1" dur="500"/>
                                            <p:tgtEl>
                                              <p:spTgt spid="12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2" fill="hold">
                          <p:stCondLst>
                            <p:cond delay="indefinite"/>
                          </p:stCondLst>
                          <p:childTnLst>
                            <p:par>
                              <p:cTn id="1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7" fill="hold">
                          <p:stCondLst>
                            <p:cond delay="indefinite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2" fill="hold">
                          <p:stCondLst>
                            <p:cond delay="indefinite"/>
                          </p:stCondLst>
                          <p:childTnLst>
                            <p:par>
                              <p:cTn id="1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6" grpId="0" uiExpand="1" build="p"/>
          <p:bldP spid="9" grpId="0"/>
          <p:bldP spid="10" grpId="0"/>
          <p:bldP spid="11" grpId="0"/>
          <p:bldP spid="12" grpId="0" uiExpand="1" build="p"/>
          <p:bldP spid="13" grpId="0" animBg="1"/>
          <p:bldP spid="14" grpId="0" animBg="1"/>
          <p:bldP spid="15" grpId="0"/>
          <p:bldP spid="35" grpId="0" animBg="1"/>
          <p:bldP spid="35" grpId="1" animBg="1"/>
          <p:bldP spid="36" grpId="0" animBg="1"/>
          <p:bldP spid="36" grpId="1" animBg="1"/>
          <p:bldP spid="37" grpId="0" animBg="1"/>
          <p:bldP spid="3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42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10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42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42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4" dur="10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10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7" fill="hold">
                          <p:stCondLst>
                            <p:cond delay="indefinite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2" fill="hold">
                          <p:stCondLst>
                            <p:cond delay="indefinite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6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9" dur="500"/>
                                            <p:tgtEl>
                                              <p:spTgt spid="1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1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5" dur="500"/>
                                            <p:tgtEl>
                                              <p:spTgt spid="1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8" dur="500"/>
                                            <p:tgtEl>
                                              <p:spTgt spid="12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1" dur="500"/>
                                            <p:tgtEl>
                                              <p:spTgt spid="12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2" fill="hold">
                          <p:stCondLst>
                            <p:cond delay="indefinite"/>
                          </p:stCondLst>
                          <p:childTnLst>
                            <p:par>
                              <p:cTn id="1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7" fill="hold">
                          <p:stCondLst>
                            <p:cond delay="indefinite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2" fill="hold">
                          <p:stCondLst>
                            <p:cond delay="indefinite"/>
                          </p:stCondLst>
                          <p:childTnLst>
                            <p:par>
                              <p:cTn id="1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6" grpId="0" uiExpand="1" build="p"/>
          <p:bldP spid="9" grpId="0"/>
          <p:bldP spid="10" grpId="0"/>
          <p:bldP spid="11" grpId="0"/>
          <p:bldP spid="12" grpId="0" uiExpand="1" build="p"/>
          <p:bldP spid="13" grpId="0" animBg="1"/>
          <p:bldP spid="14" grpId="0" animBg="1"/>
          <p:bldP spid="15" grpId="0"/>
          <p:bldP spid="35" grpId="0" animBg="1"/>
          <p:bldP spid="35" grpId="1" animBg="1"/>
          <p:bldP spid="36" grpId="0" animBg="1"/>
          <p:bldP spid="36" grpId="1" animBg="1"/>
          <p:bldP spid="37" grpId="0" animBg="1"/>
          <p:bldP spid="37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35467" y="367021"/>
            <a:ext cx="7307196" cy="570588"/>
            <a:chOff x="1183343" y="1464304"/>
            <a:chExt cx="7307196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66892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Quan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sát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tranh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rồi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trả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lời</a:t>
              </a:r>
              <a:endParaRPr lang="en-US" sz="28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3</a:t>
              </a:r>
              <a:endParaRPr lang="en-US" sz="3600" b="1" dirty="0"/>
            </a:p>
          </p:txBody>
        </p:sp>
      </p:grpSp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2"/>
          <a:stretch/>
        </p:blipFill>
        <p:spPr>
          <a:xfrm>
            <a:off x="4898042" y="1089009"/>
            <a:ext cx="6439988" cy="29046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5467" y="1236061"/>
            <a:ext cx="4618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a. Mai </a:t>
            </a:r>
            <a:r>
              <a:rPr lang="en-US" sz="2800" dirty="0" err="1" smtClean="0"/>
              <a:t>gấp</a:t>
            </a:r>
            <a:r>
              <a:rPr lang="en-US" sz="2800" dirty="0" smtClean="0"/>
              <a:t>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</a:t>
            </a:r>
            <a:r>
              <a:rPr lang="en-US" sz="2800" dirty="0" err="1" smtClean="0"/>
              <a:t>bao</a:t>
            </a:r>
            <a:r>
              <a:rPr lang="en-US" sz="2800" dirty="0" smtClean="0"/>
              <a:t> </a:t>
            </a:r>
            <a:r>
              <a:rPr lang="en-US" sz="2800" dirty="0" err="1" smtClean="0"/>
              <a:t>nhiêu</a:t>
            </a:r>
            <a:r>
              <a:rPr lang="en-US" sz="2800" dirty="0" smtClean="0"/>
              <a:t> con </a:t>
            </a:r>
            <a:r>
              <a:rPr lang="en-US" sz="2800" dirty="0" err="1" smtClean="0"/>
              <a:t>hạc</a:t>
            </a:r>
            <a:r>
              <a:rPr lang="en-US" sz="2800" dirty="0" smtClean="0"/>
              <a:t> </a:t>
            </a:r>
            <a:r>
              <a:rPr lang="en-US" sz="2800" dirty="0" err="1" smtClean="0"/>
              <a:t>giấy</a:t>
            </a:r>
            <a:r>
              <a:rPr lang="en-US" sz="2800" dirty="0" smtClean="0"/>
              <a:t> </a:t>
            </a:r>
            <a:r>
              <a:rPr lang="en-US" sz="2800" dirty="0" err="1" smtClean="0"/>
              <a:t>mỗi</a:t>
            </a:r>
            <a:r>
              <a:rPr lang="en-US" sz="2800" dirty="0" smtClean="0"/>
              <a:t> </a:t>
            </a:r>
            <a:r>
              <a:rPr lang="en-US" sz="2800" dirty="0" err="1" smtClean="0"/>
              <a:t>màu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2835515"/>
              </p:ext>
            </p:extLst>
          </p:nvPr>
        </p:nvGraphicFramePr>
        <p:xfrm>
          <a:off x="803163" y="2488620"/>
          <a:ext cx="3657600" cy="11483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82391">
                  <a:extLst>
                    <a:ext uri="{9D8B030D-6E8A-4147-A177-3AD203B41FA5}">
                      <a16:colId xmlns:a16="http://schemas.microsoft.com/office/drawing/2014/main" xmlns="" val="3282746171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xmlns="" val="4209947731"/>
                    </a:ext>
                  </a:extLst>
                </a:gridCol>
                <a:gridCol w="1195049">
                  <a:extLst>
                    <a:ext uri="{9D8B030D-6E8A-4147-A177-3AD203B41FA5}">
                      <a16:colId xmlns:a16="http://schemas.microsoft.com/office/drawing/2014/main" xmlns="" val="1695973288"/>
                    </a:ext>
                  </a:extLst>
                </a:gridCol>
              </a:tblGrid>
              <a:tr h="5741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 </a:t>
                      </a:r>
                      <a:endParaRPr lang="en-US" sz="2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 </a:t>
                      </a:r>
                      <a:endParaRPr lang="en-US" sz="2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 </a:t>
                      </a:r>
                      <a:endParaRPr lang="en-US" sz="2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19722692"/>
                  </a:ext>
                </a:extLst>
              </a:tr>
              <a:tr h="5741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15441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4BACC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89216585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220761" y="3062771"/>
            <a:ext cx="461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7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379736" y="3086864"/>
            <a:ext cx="461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8</a:t>
            </a: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716651" y="3113702"/>
            <a:ext cx="461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5</a:t>
            </a:r>
            <a:endParaRPr lang="en-US" sz="2800" b="1" dirty="0"/>
          </a:p>
        </p:txBody>
      </p:sp>
      <p:pic>
        <p:nvPicPr>
          <p:cNvPr id="12" name="Picture 11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55" r="65666" b="46107"/>
          <a:stretch/>
        </p:blipFill>
        <p:spPr>
          <a:xfrm>
            <a:off x="1073390" y="2566753"/>
            <a:ext cx="570588" cy="410809"/>
          </a:xfrm>
          <a:prstGeom prst="roundRect">
            <a:avLst>
              <a:gd name="adj" fmla="val 29875"/>
            </a:avLst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5" t="39509" r="35011" b="24153"/>
          <a:stretch/>
        </p:blipFill>
        <p:spPr>
          <a:xfrm>
            <a:off x="2244315" y="2566752"/>
            <a:ext cx="570588" cy="410809"/>
          </a:xfrm>
          <a:prstGeom prst="roundRect">
            <a:avLst>
              <a:gd name="adj" fmla="val 29875"/>
            </a:avLst>
          </a:prstGeom>
        </p:spPr>
      </p:pic>
      <p:pic>
        <p:nvPicPr>
          <p:cNvPr id="14" name="Picture 13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26" t="62618" r="-360" b="1044"/>
          <a:stretch/>
        </p:blipFill>
        <p:spPr>
          <a:xfrm>
            <a:off x="3607089" y="2566752"/>
            <a:ext cx="570588" cy="410809"/>
          </a:xfrm>
          <a:prstGeom prst="roundRect">
            <a:avLst>
              <a:gd name="adj" fmla="val 29875"/>
            </a:avLst>
          </a:prstGeom>
        </p:spPr>
      </p:pic>
      <p:sp>
        <p:nvSpPr>
          <p:cNvPr id="15" name="TextBox 14"/>
          <p:cNvSpPr txBox="1"/>
          <p:nvPr/>
        </p:nvSpPr>
        <p:spPr>
          <a:xfrm>
            <a:off x="1062416" y="4184235"/>
            <a:ext cx="74770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b. </a:t>
            </a:r>
            <a:r>
              <a:rPr lang="en-US" sz="2800" dirty="0" err="1" smtClean="0"/>
              <a:t>Hạc</a:t>
            </a:r>
            <a:r>
              <a:rPr lang="en-US" sz="2800" dirty="0" smtClean="0"/>
              <a:t> </a:t>
            </a:r>
            <a:r>
              <a:rPr lang="en-US" sz="2800" dirty="0" err="1" smtClean="0"/>
              <a:t>giấy</a:t>
            </a:r>
            <a:r>
              <a:rPr lang="en-US" sz="2800" dirty="0" smtClean="0"/>
              <a:t> </a:t>
            </a:r>
            <a:r>
              <a:rPr lang="en-US" sz="2800" dirty="0" err="1" smtClean="0"/>
              <a:t>màu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 </a:t>
            </a:r>
            <a:r>
              <a:rPr lang="en-US" sz="2800" dirty="0" err="1" smtClean="0"/>
              <a:t>nhiều</a:t>
            </a:r>
            <a:r>
              <a:rPr lang="en-US" sz="2800" dirty="0" smtClean="0"/>
              <a:t> </a:t>
            </a:r>
            <a:r>
              <a:rPr lang="en-US" sz="2800" dirty="0" err="1" smtClean="0"/>
              <a:t>nhất</a:t>
            </a:r>
            <a:r>
              <a:rPr lang="en-US" sz="2800" dirty="0" smtClean="0"/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smtClean="0"/>
              <a:t>   </a:t>
            </a:r>
            <a:r>
              <a:rPr lang="en-US" sz="2800" dirty="0" err="1" smtClean="0"/>
              <a:t>Hạc</a:t>
            </a:r>
            <a:r>
              <a:rPr lang="en-US" sz="2800" dirty="0" smtClean="0"/>
              <a:t> </a:t>
            </a:r>
            <a:r>
              <a:rPr lang="en-US" sz="2800" dirty="0" err="1" smtClean="0"/>
              <a:t>giấy</a:t>
            </a:r>
            <a:r>
              <a:rPr lang="en-US" sz="2800" dirty="0" smtClean="0"/>
              <a:t> </a:t>
            </a:r>
            <a:r>
              <a:rPr lang="en-US" sz="2800" dirty="0" err="1" smtClean="0"/>
              <a:t>màu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 </a:t>
            </a:r>
            <a:r>
              <a:rPr lang="en-US" sz="2800" dirty="0" err="1" smtClean="0"/>
              <a:t>ít</a:t>
            </a:r>
            <a:r>
              <a:rPr lang="en-US" sz="2800" dirty="0" smtClean="0"/>
              <a:t> </a:t>
            </a:r>
            <a:r>
              <a:rPr lang="en-US" sz="2800" dirty="0" err="1" smtClean="0"/>
              <a:t>nhất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pic>
        <p:nvPicPr>
          <p:cNvPr id="16" name="Picture 15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5" t="39509" r="35011" b="24153"/>
          <a:stretch/>
        </p:blipFill>
        <p:spPr>
          <a:xfrm>
            <a:off x="6515870" y="4335566"/>
            <a:ext cx="570588" cy="410809"/>
          </a:xfrm>
          <a:prstGeom prst="roundRect">
            <a:avLst>
              <a:gd name="adj" fmla="val 29875"/>
            </a:avLst>
          </a:prstGeom>
        </p:spPr>
      </p:pic>
      <p:pic>
        <p:nvPicPr>
          <p:cNvPr id="17" name="Picture 16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26" t="62618" r="-360" b="1044"/>
          <a:stretch/>
        </p:blipFill>
        <p:spPr>
          <a:xfrm>
            <a:off x="5814712" y="4996444"/>
            <a:ext cx="570588" cy="410809"/>
          </a:xfrm>
          <a:prstGeom prst="roundRect">
            <a:avLst>
              <a:gd name="adj" fmla="val 29875"/>
            </a:avLst>
          </a:prstGeom>
        </p:spPr>
      </p:pic>
    </p:spTree>
    <p:extLst>
      <p:ext uri="{BB962C8B-B14F-4D97-AF65-F5344CB8AC3E}">
        <p14:creationId xmlns:p14="http://schemas.microsoft.com/office/powerpoint/2010/main" val="269932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kern="10" dirty="0" err="1" smtClean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Tiết</a:t>
            </a:r>
            <a:r>
              <a:rPr lang="en-US" sz="3600" b="1" i="1" kern="10" dirty="0" smtClean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 smtClean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học</a:t>
            </a:r>
            <a:r>
              <a:rPr lang="en-US" sz="3600" b="1" i="1" kern="10" dirty="0" smtClean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 smtClean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kết</a:t>
            </a:r>
            <a:r>
              <a:rPr lang="en-US" sz="3600" b="1" i="1" kern="10" dirty="0" smtClean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 smtClean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thúc</a:t>
            </a:r>
            <a:r>
              <a:rPr lang="en-US" sz="3600" b="1" i="1" kern="10" dirty="0" smtClean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!</a:t>
            </a:r>
            <a:endParaRPr kumimoji="0" lang="en-US" sz="3600" b="1" i="1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effectLst/>
              <a:uLnTx/>
              <a:uFillTx/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1400908" y="4070376"/>
            <a:ext cx="10346592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Chúc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các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con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chăm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ngoan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!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Học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giỏi</a:t>
            </a:r>
            <a:r>
              <a:rPr kumimoji="0" lang="en-US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!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6181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</TotalTime>
  <Words>281</Words>
  <Application>Microsoft Office PowerPoint</Application>
  <PresentationFormat>Custom</PresentationFormat>
  <Paragraphs>62</Paragraphs>
  <Slides>9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Hien_Bui</cp:lastModifiedBy>
  <cp:revision>71</cp:revision>
  <dcterms:created xsi:type="dcterms:W3CDTF">2021-06-02T01:34:28Z</dcterms:created>
  <dcterms:modified xsi:type="dcterms:W3CDTF">2021-07-15T03:53:49Z</dcterms:modified>
</cp:coreProperties>
</file>