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71" r:id="rId4"/>
    <p:sldId id="272" r:id="rId5"/>
    <p:sldId id="273" r:id="rId6"/>
    <p:sldId id="274" r:id="rId7"/>
    <p:sldId id="275" r:id="rId8"/>
    <p:sldId id="276" r:id="rId9"/>
  </p:sldIdLst>
  <p:sldSz cx="12192000" cy="6858000"/>
  <p:notesSz cx="6858000" cy="9144000"/>
  <p:embeddedFontLst>
    <p:embeddedFont>
      <p:font typeface="Cookie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2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1648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22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56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94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" name="Google Shape;35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57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0790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096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3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3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3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3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3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3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2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29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0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61: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PHÉP TRỪ (KHÔNG NHỚ) TRONG PHẠM VI 1000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848" y="587272"/>
            <a:ext cx="1035571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YÊU CẦU CẦN ĐẠT</a:t>
            </a:r>
            <a:endParaRPr lang="en-US" sz="2600" dirty="0"/>
          </a:p>
          <a:p>
            <a:r>
              <a:rPr lang="en-US" sz="2600" dirty="0"/>
              <a:t>-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phép</a:t>
            </a:r>
            <a:r>
              <a:rPr lang="en-US" sz="2600" dirty="0"/>
              <a:t> </a:t>
            </a:r>
            <a:r>
              <a:rPr lang="en-US" sz="2600" dirty="0" err="1"/>
              <a:t>trừ</a:t>
            </a:r>
            <a:r>
              <a:rPr lang="en-US" sz="2600" dirty="0"/>
              <a:t> (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nhớ</a:t>
            </a:r>
            <a:r>
              <a:rPr lang="en-US" sz="2600" dirty="0"/>
              <a:t>)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phạm</a:t>
            </a:r>
            <a:r>
              <a:rPr lang="en-US" sz="2600" dirty="0"/>
              <a:t> vi 1 000.</a:t>
            </a:r>
          </a:p>
          <a:p>
            <a:r>
              <a:rPr lang="en-US" sz="2600" dirty="0"/>
              <a:t>-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việc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trường</a:t>
            </a:r>
            <a:r>
              <a:rPr lang="en-US" sz="2600" dirty="0"/>
              <a:t> </a:t>
            </a:r>
            <a:r>
              <a:rPr lang="en-US" sz="2600" dirty="0" err="1"/>
              <a:t>hợp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dấu</a:t>
            </a:r>
            <a:r>
              <a:rPr lang="en-US" sz="2600" dirty="0"/>
              <a:t> </a:t>
            </a:r>
            <a:r>
              <a:rPr lang="en-US" sz="2600" dirty="0" err="1"/>
              <a:t>phép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cộng</a:t>
            </a:r>
            <a:r>
              <a:rPr lang="en-US" sz="2600" dirty="0"/>
              <a:t>, </a:t>
            </a:r>
            <a:r>
              <a:rPr lang="en-US" sz="2600" dirty="0" err="1"/>
              <a:t>trừ</a:t>
            </a:r>
            <a:endParaRPr lang="en-US" sz="2600" dirty="0"/>
          </a:p>
          <a:p>
            <a:r>
              <a:rPr lang="en-US" sz="2600" dirty="0"/>
              <a:t>(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tự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trái</a:t>
            </a:r>
            <a:r>
              <a:rPr lang="en-US" sz="2600" dirty="0"/>
              <a:t> sang </a:t>
            </a:r>
            <a:r>
              <a:rPr lang="en-US" sz="2600" dirty="0" err="1"/>
              <a:t>phải</a:t>
            </a:r>
            <a:r>
              <a:rPr lang="en-US" sz="2600" dirty="0"/>
              <a:t>)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phạm</a:t>
            </a:r>
            <a:r>
              <a:rPr lang="en-US" sz="2600" dirty="0"/>
              <a:t> vi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phép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. </a:t>
            </a:r>
          </a:p>
          <a:p>
            <a:r>
              <a:rPr lang="en-US" sz="2600" dirty="0"/>
              <a:t>- </a:t>
            </a:r>
            <a:r>
              <a:rPr lang="en-US" sz="2600" dirty="0" err="1"/>
              <a:t>Biết</a:t>
            </a:r>
            <a:r>
              <a:rPr lang="en-US" sz="2600" dirty="0"/>
              <a:t> so </a:t>
            </a:r>
            <a:r>
              <a:rPr lang="en-US" sz="2600" dirty="0" err="1"/>
              <a:t>sánh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, </a:t>
            </a:r>
            <a:r>
              <a:rPr lang="en-US" sz="2600" dirty="0" err="1"/>
              <a:t>đơn</a:t>
            </a:r>
            <a:r>
              <a:rPr lang="en-US" sz="2600" dirty="0"/>
              <a:t> </a:t>
            </a:r>
            <a:r>
              <a:rPr lang="en-US" sz="2600" dirty="0" err="1"/>
              <a:t>vị</a:t>
            </a:r>
            <a:r>
              <a:rPr lang="en-US" sz="2600" dirty="0"/>
              <a:t> </a:t>
            </a:r>
            <a:r>
              <a:rPr lang="en-US" sz="2600" dirty="0" err="1"/>
              <a:t>đo</a:t>
            </a:r>
            <a:r>
              <a:rPr lang="en-US" sz="2600" dirty="0"/>
              <a:t> </a:t>
            </a:r>
            <a:r>
              <a:rPr lang="en-US" sz="2600" dirty="0" err="1"/>
              <a:t>độ</a:t>
            </a:r>
            <a:r>
              <a:rPr lang="en-US" sz="2600" dirty="0"/>
              <a:t> </a:t>
            </a:r>
            <a:r>
              <a:rPr lang="en-US" sz="2600" dirty="0" err="1"/>
              <a:t>dài</a:t>
            </a:r>
            <a:r>
              <a:rPr lang="en-US" sz="2600" dirty="0"/>
              <a:t> </a:t>
            </a:r>
            <a:r>
              <a:rPr lang="en-US" sz="2600" dirty="0" err="1"/>
              <a:t>mét</a:t>
            </a:r>
            <a:r>
              <a:rPr lang="en-US" sz="2600" dirty="0"/>
              <a:t>.</a:t>
            </a:r>
          </a:p>
          <a:p>
            <a:r>
              <a:rPr lang="en-US" sz="2600" dirty="0"/>
              <a:t>- </a:t>
            </a:r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quyết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vấn</a:t>
            </a:r>
            <a:r>
              <a:rPr lang="en-US" sz="2600" dirty="0"/>
              <a:t> </a:t>
            </a:r>
            <a:r>
              <a:rPr lang="en-US" sz="2600" dirty="0" err="1"/>
              <a:t>đề</a:t>
            </a:r>
            <a:r>
              <a:rPr lang="en-US" sz="2600" dirty="0"/>
              <a:t> </a:t>
            </a:r>
            <a:r>
              <a:rPr lang="en-US" sz="2600" dirty="0" err="1"/>
              <a:t>gắn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việc</a:t>
            </a:r>
            <a:r>
              <a:rPr lang="en-US" sz="2600" dirty="0"/>
              <a:t> </a:t>
            </a:r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tập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bước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phạm</a:t>
            </a:r>
            <a:r>
              <a:rPr lang="en-US" sz="2600" dirty="0"/>
              <a:t> vi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phép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) </a:t>
            </a:r>
            <a:r>
              <a:rPr lang="en-US" sz="2600" dirty="0" err="1"/>
              <a:t>liên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ý </a:t>
            </a:r>
            <a:r>
              <a:rPr lang="en-US" sz="2600" dirty="0" err="1"/>
              <a:t>nghĩa</a:t>
            </a:r>
            <a:r>
              <a:rPr lang="en-US" sz="2600" dirty="0"/>
              <a:t>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tiễn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phép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(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tập</a:t>
            </a:r>
            <a:r>
              <a:rPr lang="en-US" sz="2600" dirty="0"/>
              <a:t> </a:t>
            </a:r>
            <a:r>
              <a:rPr lang="en-US" sz="2600" dirty="0" err="1"/>
              <a:t>về</a:t>
            </a:r>
            <a:r>
              <a:rPr lang="en-US" sz="2600" dirty="0"/>
              <a:t> </a:t>
            </a:r>
            <a:r>
              <a:rPr lang="en-US" sz="2600" dirty="0" err="1"/>
              <a:t>bớt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đơn</a:t>
            </a:r>
            <a:r>
              <a:rPr lang="en-US" sz="2600" dirty="0"/>
              <a:t> </a:t>
            </a:r>
            <a:r>
              <a:rPr lang="en-US" sz="2600" dirty="0" err="1"/>
              <a:t>vị</a:t>
            </a:r>
            <a:r>
              <a:rPr lang="en-US" sz="2600" dirty="0"/>
              <a:t>,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tập</a:t>
            </a:r>
            <a:r>
              <a:rPr lang="en-US" sz="2600" dirty="0"/>
              <a:t> </a:t>
            </a:r>
            <a:r>
              <a:rPr lang="en-US" sz="2600" dirty="0" err="1"/>
              <a:t>về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,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đơn</a:t>
            </a:r>
            <a:r>
              <a:rPr lang="en-US" sz="2600" dirty="0"/>
              <a:t> </a:t>
            </a:r>
            <a:r>
              <a:rPr lang="en-US" sz="2600" dirty="0" err="1"/>
              <a:t>vị</a:t>
            </a:r>
            <a:r>
              <a:rPr lang="en-US" sz="2600" dirty="0"/>
              <a:t>). </a:t>
            </a:r>
          </a:p>
          <a:p>
            <a:r>
              <a:rPr lang="en-US" sz="2600" dirty="0"/>
              <a:t>- Qua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hành</a:t>
            </a:r>
            <a:r>
              <a:rPr lang="en-US" sz="2600" dirty="0"/>
              <a:t> </a:t>
            </a:r>
            <a:r>
              <a:rPr lang="en-US" sz="2600" dirty="0" err="1"/>
              <a:t>luyện</a:t>
            </a:r>
            <a:r>
              <a:rPr lang="en-US" sz="2600" dirty="0"/>
              <a:t> </a:t>
            </a:r>
            <a:r>
              <a:rPr lang="en-US" sz="2600" dirty="0" err="1"/>
              <a:t>tập</a:t>
            </a:r>
            <a:r>
              <a:rPr lang="en-US" sz="2600" dirty="0"/>
              <a:t> </a:t>
            </a:r>
            <a:r>
              <a:rPr lang="en-US" sz="2600" dirty="0" err="1"/>
              <a:t>sẽ</a:t>
            </a:r>
            <a:r>
              <a:rPr lang="en-US" sz="2600" dirty="0"/>
              <a:t> </a:t>
            </a:r>
            <a:r>
              <a:rPr lang="en-US" sz="2600" dirty="0" err="1"/>
              <a:t>phát</a:t>
            </a:r>
            <a:r>
              <a:rPr lang="en-US" sz="2600" dirty="0"/>
              <a:t> </a:t>
            </a:r>
            <a:r>
              <a:rPr lang="en-US" sz="2600" dirty="0" err="1"/>
              <a:t>triển</a:t>
            </a:r>
            <a:r>
              <a:rPr lang="en-US" sz="2600" dirty="0"/>
              <a:t> </a:t>
            </a:r>
            <a:r>
              <a:rPr lang="en-US" sz="2600" dirty="0" err="1"/>
              <a:t>năng</a:t>
            </a:r>
            <a:r>
              <a:rPr lang="en-US" sz="2600" dirty="0"/>
              <a:t> </a:t>
            </a:r>
            <a:r>
              <a:rPr lang="en-US" sz="2600" dirty="0" err="1"/>
              <a:t>lực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duy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lập</a:t>
            </a:r>
            <a:r>
              <a:rPr lang="en-US" sz="2600" dirty="0"/>
              <a:t> </a:t>
            </a:r>
            <a:r>
              <a:rPr lang="en-US" sz="2600" dirty="0" err="1"/>
              <a:t>luận</a:t>
            </a:r>
            <a:endParaRPr lang="en-US" sz="2600" dirty="0"/>
          </a:p>
          <a:p>
            <a:r>
              <a:rPr lang="en-US" sz="2600" dirty="0"/>
              <a:t>- </a:t>
            </a:r>
            <a:r>
              <a:rPr lang="en-US" sz="2600" dirty="0" err="1"/>
              <a:t>Phát</a:t>
            </a:r>
            <a:r>
              <a:rPr lang="en-US" sz="2600" dirty="0"/>
              <a:t> </a:t>
            </a:r>
            <a:r>
              <a:rPr lang="en-US" sz="2600" dirty="0" err="1"/>
              <a:t>triển</a:t>
            </a:r>
            <a:r>
              <a:rPr lang="en-US" sz="2600" dirty="0"/>
              <a:t> </a:t>
            </a:r>
            <a:r>
              <a:rPr lang="en-US" sz="2600" dirty="0" err="1"/>
              <a:t>năng</a:t>
            </a:r>
            <a:r>
              <a:rPr lang="en-US" sz="2600" dirty="0"/>
              <a:t> </a:t>
            </a:r>
            <a:r>
              <a:rPr lang="en-US" sz="2600" dirty="0" err="1"/>
              <a:t>lực</a:t>
            </a:r>
            <a:r>
              <a:rPr lang="en-US" sz="2600" dirty="0"/>
              <a:t> </a:t>
            </a:r>
            <a:r>
              <a:rPr lang="en-US" sz="2600" dirty="0" err="1"/>
              <a:t>giao</a:t>
            </a:r>
            <a:r>
              <a:rPr lang="en-US" sz="2600" dirty="0"/>
              <a:t> </a:t>
            </a:r>
            <a:r>
              <a:rPr lang="en-US" sz="2600" dirty="0" err="1"/>
              <a:t>tiếp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6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17"/>
          <p:cNvGrpSpPr/>
          <p:nvPr/>
        </p:nvGrpSpPr>
        <p:grpSpPr>
          <a:xfrm>
            <a:off x="3001393" y="672425"/>
            <a:ext cx="7565087" cy="954300"/>
            <a:chOff x="1296327" y="1622386"/>
            <a:chExt cx="7565087" cy="954300"/>
          </a:xfrm>
        </p:grpSpPr>
        <p:sp>
          <p:nvSpPr>
            <p:cNvPr id="3568" name="Google Shape;3568;p17"/>
            <p:cNvSpPr txBox="1"/>
            <p:nvPr/>
          </p:nvSpPr>
          <p:spPr>
            <a:xfrm>
              <a:off x="1866914" y="1622386"/>
              <a:ext cx="6994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Trâu sẽ ăn bó cỏ ghi phép tính có kết quả </a:t>
              </a:r>
              <a:r>
                <a:rPr lang="en-US" sz="2800">
                  <a:solidFill>
                    <a:schemeClr val="dk1"/>
                  </a:solidFill>
                </a:rPr>
                <a:t>lớn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nhất. Hỏi trâu sẽ ăn bó cỏ nào?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1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70" name="Google Shape;3570;p1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4367" y="1850551"/>
            <a:ext cx="8762376" cy="4238385"/>
          </a:xfrm>
          <a:prstGeom prst="rect">
            <a:avLst/>
          </a:prstGeom>
          <a:noFill/>
          <a:ln>
            <a:noFill/>
          </a:ln>
        </p:spPr>
      </p:pic>
      <p:sp>
        <p:nvSpPr>
          <p:cNvPr id="3571" name="Google Shape;3571;p17"/>
          <p:cNvSpPr/>
          <p:nvPr/>
        </p:nvSpPr>
        <p:spPr>
          <a:xfrm>
            <a:off x="3159406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17"/>
          <p:cNvSpPr/>
          <p:nvPr/>
        </p:nvSpPr>
        <p:spPr>
          <a:xfrm>
            <a:off x="5612981" y="5476234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17"/>
          <p:cNvSpPr/>
          <p:nvPr/>
        </p:nvSpPr>
        <p:spPr>
          <a:xfrm>
            <a:off x="8225552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4" name="Google Shape;3574;p17"/>
          <p:cNvCxnSpPr/>
          <p:nvPr/>
        </p:nvCxnSpPr>
        <p:spPr>
          <a:xfrm flipH="1">
            <a:off x="4093029" y="2844800"/>
            <a:ext cx="899885" cy="127725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18"/>
          <p:cNvSpPr/>
          <p:nvPr/>
        </p:nvSpPr>
        <p:spPr>
          <a:xfrm>
            <a:off x="5943359" y="1659704"/>
            <a:ext cx="5512285" cy="3559860"/>
          </a:xfrm>
          <a:prstGeom prst="rect">
            <a:avLst/>
          </a:prstGeom>
          <a:solidFill>
            <a:srgbClr val="F7AF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18"/>
          <p:cNvSpPr/>
          <p:nvPr/>
        </p:nvSpPr>
        <p:spPr>
          <a:xfrm>
            <a:off x="431074" y="1659704"/>
            <a:ext cx="5512285" cy="3559860"/>
          </a:xfrm>
          <a:prstGeom prst="rect">
            <a:avLst/>
          </a:prstGeom>
          <a:solidFill>
            <a:srgbClr val="FFF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1" name="Google Shape;3581;p18"/>
          <p:cNvGrpSpPr/>
          <p:nvPr/>
        </p:nvGrpSpPr>
        <p:grpSpPr>
          <a:xfrm>
            <a:off x="1143565" y="900827"/>
            <a:ext cx="4382024" cy="570588"/>
            <a:chOff x="1296327" y="1647588"/>
            <a:chExt cx="4382024" cy="570588"/>
          </a:xfrm>
        </p:grpSpPr>
        <p:sp>
          <p:nvSpPr>
            <p:cNvPr id="3582" name="Google Shape;3582;p18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kết quả đúng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1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4" name="Google Shape;3584;p18"/>
          <p:cNvSpPr txBox="1"/>
          <p:nvPr/>
        </p:nvSpPr>
        <p:spPr>
          <a:xfrm>
            <a:off x="822283" y="1916140"/>
            <a:ext cx="540845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372 – 251 + 437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121    +    437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558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358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558 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458</a:t>
            </a:r>
            <a:endParaRPr/>
          </a:p>
        </p:txBody>
      </p:sp>
      <p:sp>
        <p:nvSpPr>
          <p:cNvPr id="3585" name="Google Shape;3585;p18"/>
          <p:cNvSpPr txBox="1"/>
          <p:nvPr/>
        </p:nvSpPr>
        <p:spPr>
          <a:xfrm>
            <a:off x="6477879" y="1916140"/>
            <a:ext cx="481619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480 – 320 + 382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160    +    382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542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342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442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542</a:t>
            </a:r>
            <a:endParaRPr/>
          </a:p>
        </p:txBody>
      </p:sp>
      <p:sp>
        <p:nvSpPr>
          <p:cNvPr id="3586" name="Google Shape;3586;p18"/>
          <p:cNvSpPr/>
          <p:nvPr/>
        </p:nvSpPr>
        <p:spPr>
          <a:xfrm>
            <a:off x="2327565" y="422563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18"/>
          <p:cNvSpPr/>
          <p:nvPr/>
        </p:nvSpPr>
        <p:spPr>
          <a:xfrm>
            <a:off x="9628911" y="422563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2" name="Google Shape;3592;p19"/>
          <p:cNvGrpSpPr/>
          <p:nvPr/>
        </p:nvGrpSpPr>
        <p:grpSpPr>
          <a:xfrm>
            <a:off x="977307" y="623733"/>
            <a:ext cx="9732252" cy="1001475"/>
            <a:chOff x="1296327" y="1647588"/>
            <a:chExt cx="9732252" cy="1001475"/>
          </a:xfrm>
        </p:grpSpPr>
        <p:sp>
          <p:nvSpPr>
            <p:cNvPr id="3593" name="Google Shape;3593;p19"/>
            <p:cNvSpPr txBox="1"/>
            <p:nvPr/>
          </p:nvSpPr>
          <p:spPr>
            <a:xfrm>
              <a:off x="1866914" y="1694956"/>
              <a:ext cx="9161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hiệu của số lớn nhất nằm trong hình tròn và số bé nhất nằm trong hình vuông.</a:t>
              </a:r>
              <a:endParaRPr/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5" name="Google Shape;3595;p19"/>
          <p:cNvGrpSpPr/>
          <p:nvPr/>
        </p:nvGrpSpPr>
        <p:grpSpPr>
          <a:xfrm>
            <a:off x="6719452" y="1828799"/>
            <a:ext cx="3990106" cy="2646301"/>
            <a:chOff x="6719452" y="1828799"/>
            <a:chExt cx="3990106" cy="2646301"/>
          </a:xfrm>
        </p:grpSpPr>
        <p:sp>
          <p:nvSpPr>
            <p:cNvPr id="3596" name="Google Shape;3596;p19"/>
            <p:cNvSpPr/>
            <p:nvPr/>
          </p:nvSpPr>
          <p:spPr>
            <a:xfrm>
              <a:off x="6719452" y="1828799"/>
              <a:ext cx="2646219" cy="2646219"/>
            </a:xfrm>
            <a:prstGeom prst="rect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8063341" y="1828800"/>
              <a:ext cx="2646218" cy="2646218"/>
            </a:xfrm>
            <a:prstGeom prst="ellipse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98" name="Google Shape;3598;p19"/>
            <p:cNvCxnSpPr>
              <a:stCxn id="3597" idx="0"/>
            </p:cNvCxnSpPr>
            <p:nvPr/>
          </p:nvCxnSpPr>
          <p:spPr>
            <a:xfrm flipH="1">
              <a:off x="9365750" y="1828800"/>
              <a:ext cx="20700" cy="2646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599" name="Google Shape;3599;p19"/>
            <p:cNvSpPr txBox="1"/>
            <p:nvPr/>
          </p:nvSpPr>
          <p:spPr>
            <a:xfrm>
              <a:off x="6842789" y="2036619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9"/>
            <p:cNvSpPr txBox="1"/>
            <p:nvPr/>
          </p:nvSpPr>
          <p:spPr>
            <a:xfrm>
              <a:off x="6842789" y="3906982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9"/>
            <p:cNvSpPr txBox="1"/>
            <p:nvPr/>
          </p:nvSpPr>
          <p:spPr>
            <a:xfrm>
              <a:off x="8405780" y="2921074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824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9"/>
            <p:cNvSpPr txBox="1"/>
            <p:nvPr/>
          </p:nvSpPr>
          <p:spPr>
            <a:xfrm>
              <a:off x="9626332" y="2267451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842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9"/>
            <p:cNvSpPr txBox="1"/>
            <p:nvPr/>
          </p:nvSpPr>
          <p:spPr>
            <a:xfrm>
              <a:off x="9626332" y="3445088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4" name="Google Shape;3604;p19"/>
          <p:cNvSpPr txBox="1"/>
          <p:nvPr/>
        </p:nvSpPr>
        <p:spPr>
          <a:xfrm>
            <a:off x="720437" y="1713036"/>
            <a:ext cx="599901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lớn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nằm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tròn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842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bé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nằm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vuông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410</a:t>
            </a:r>
            <a:endParaRPr dirty="0"/>
          </a:p>
        </p:txBody>
      </p:sp>
      <p:sp>
        <p:nvSpPr>
          <p:cNvPr id="3605" name="Google Shape;3605;p19"/>
          <p:cNvSpPr/>
          <p:nvPr/>
        </p:nvSpPr>
        <p:spPr>
          <a:xfrm>
            <a:off x="8063341" y="1828797"/>
            <a:ext cx="2646218" cy="2646218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19"/>
          <p:cNvSpPr/>
          <p:nvPr/>
        </p:nvSpPr>
        <p:spPr>
          <a:xfrm>
            <a:off x="9489008" y="2171315"/>
            <a:ext cx="959891" cy="653620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19"/>
          <p:cNvSpPr/>
          <p:nvPr/>
        </p:nvSpPr>
        <p:spPr>
          <a:xfrm>
            <a:off x="6719451" y="1828796"/>
            <a:ext cx="2646219" cy="2646219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19"/>
          <p:cNvSpPr/>
          <p:nvPr/>
        </p:nvSpPr>
        <p:spPr>
          <a:xfrm>
            <a:off x="6842789" y="2031922"/>
            <a:ext cx="699230" cy="46150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9" name="Google Shape;3609;p19"/>
          <p:cNvGrpSpPr/>
          <p:nvPr/>
        </p:nvGrpSpPr>
        <p:grpSpPr>
          <a:xfrm>
            <a:off x="4141630" y="4996358"/>
            <a:ext cx="3900930" cy="936030"/>
            <a:chOff x="6881370" y="4098709"/>
            <a:chExt cx="3900930" cy="936030"/>
          </a:xfrm>
        </p:grpSpPr>
        <p:sp>
          <p:nvSpPr>
            <p:cNvPr id="3610" name="Google Shape;3610;p1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 smtClean="0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842 </a:t>
              </a:r>
              <a:r>
                <a:rPr lang="en-US" sz="3600" b="1" dirty="0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– 410 = </a:t>
              </a:r>
              <a:r>
                <a:rPr lang="en-US" sz="3600" b="1" dirty="0" smtClean="0">
                  <a:solidFill>
                    <a:srgbClr val="31859B"/>
                  </a:solidFill>
                </a:rPr>
                <a:t>432</a:t>
              </a:r>
              <a:endParaRPr sz="3600" b="1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6" name="Google Shape;3616;p20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17" name="Google Shape;3617;p20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của một số cây cầu như sau:</a:t>
              </a:r>
              <a:endParaRPr/>
            </a:p>
          </p:txBody>
        </p:sp>
        <p:sp>
          <p:nvSpPr>
            <p:cNvPr id="3618" name="Google Shape;3618;p2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619" name="Google Shape;3619;p20"/>
          <p:cNvGraphicFramePr/>
          <p:nvPr/>
        </p:nvGraphicFramePr>
        <p:xfrm>
          <a:off x="977308" y="1610411"/>
          <a:ext cx="10243700" cy="2056550"/>
        </p:xfrm>
        <a:graphic>
          <a:graphicData uri="http://schemas.openxmlformats.org/drawingml/2006/table">
            <a:tbl>
              <a:tblPr firstRow="1" bandRow="1">
                <a:noFill/>
                <a:tableStyleId>{1FE48C67-604F-4F1F-8C56-4D35BB55C2A9}</a:tableStyleId>
              </a:tblPr>
              <a:tblGrid>
                <a:gridCol w="15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7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Tên cầu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Rồng (Đà Nẵng)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Bãi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Cháy</a:t>
                      </a:r>
                      <a:endParaRPr sz="24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(Quảng Ninh)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Trường Tiền (Thừa Thiên – Huế)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Bến Thủy 2 (Nghệ An –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Hà Tĩnh)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Chiều dài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666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1 000 m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20" name="Google Shape;3620;p20"/>
          <p:cNvSpPr txBox="1"/>
          <p:nvPr/>
        </p:nvSpPr>
        <p:spPr>
          <a:xfrm>
            <a:off x="1382751" y="4592851"/>
            <a:ext cx="877136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dirty="0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endParaRPr sz="2800" dirty="0">
              <a:solidFill>
                <a:srgbClr val="E36C0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Bãi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Cháy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Tiền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903 – 403 = 500 (m)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 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500 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3620;p20"/>
          <p:cNvSpPr txBox="1"/>
          <p:nvPr/>
        </p:nvSpPr>
        <p:spPr>
          <a:xfrm>
            <a:off x="0" y="3666961"/>
            <a:ext cx="1144115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dirty="0" err="1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800" dirty="0" err="1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1000m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ngắn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dirty="0" smtClean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403m</a:t>
            </a:r>
            <a:endParaRPr sz="2800" dirty="0">
              <a:solidFill>
                <a:srgbClr val="E36C0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5" name="Google Shape;3625;p21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26" name="Google Shape;3626;p21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 780 được xếp bởi que tính như sau:</a:t>
              </a:r>
              <a:endParaRPr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8" name="Google Shape;3628;p21"/>
          <p:cNvSpPr/>
          <p:nvPr/>
        </p:nvSpPr>
        <p:spPr>
          <a:xfrm>
            <a:off x="4419600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9" name="Google Shape;3629;p21"/>
          <p:cNvSpPr/>
          <p:nvPr/>
        </p:nvSpPr>
        <p:spPr>
          <a:xfrm>
            <a:off x="4419600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0" name="Google Shape;3630;p21"/>
          <p:cNvSpPr/>
          <p:nvPr/>
        </p:nvSpPr>
        <p:spPr>
          <a:xfrm>
            <a:off x="3207545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1" name="Google Shape;3631;p21"/>
          <p:cNvSpPr/>
          <p:nvPr/>
        </p:nvSpPr>
        <p:spPr>
          <a:xfrm>
            <a:off x="46767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2" name="Google Shape;3632;p21"/>
          <p:cNvSpPr/>
          <p:nvPr/>
        </p:nvSpPr>
        <p:spPr>
          <a:xfrm>
            <a:off x="46767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3" name="Google Shape;3633;p21"/>
          <p:cNvSpPr/>
          <p:nvPr/>
        </p:nvSpPr>
        <p:spPr>
          <a:xfrm>
            <a:off x="59721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4" name="Google Shape;3634;p21"/>
          <p:cNvSpPr/>
          <p:nvPr/>
        </p:nvSpPr>
        <p:spPr>
          <a:xfrm>
            <a:off x="59721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5" name="Google Shape;3635;p21"/>
          <p:cNvSpPr/>
          <p:nvPr/>
        </p:nvSpPr>
        <p:spPr>
          <a:xfrm>
            <a:off x="4760120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6" name="Google Shape;3636;p21"/>
          <p:cNvSpPr/>
          <p:nvPr/>
        </p:nvSpPr>
        <p:spPr>
          <a:xfrm>
            <a:off x="4760120" y="2617787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7" name="Google Shape;3637;p21"/>
          <p:cNvSpPr/>
          <p:nvPr/>
        </p:nvSpPr>
        <p:spPr>
          <a:xfrm>
            <a:off x="4760120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8" name="Google Shape;3638;p21"/>
          <p:cNvSpPr/>
          <p:nvPr/>
        </p:nvSpPr>
        <p:spPr>
          <a:xfrm>
            <a:off x="62285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9" name="Google Shape;3639;p21"/>
          <p:cNvSpPr/>
          <p:nvPr/>
        </p:nvSpPr>
        <p:spPr>
          <a:xfrm>
            <a:off x="62285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0" name="Google Shape;3640;p21"/>
          <p:cNvSpPr/>
          <p:nvPr/>
        </p:nvSpPr>
        <p:spPr>
          <a:xfrm>
            <a:off x="75239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1" name="Google Shape;3641;p21"/>
          <p:cNvSpPr/>
          <p:nvPr/>
        </p:nvSpPr>
        <p:spPr>
          <a:xfrm>
            <a:off x="75239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2" name="Google Shape;3642;p21"/>
          <p:cNvSpPr/>
          <p:nvPr/>
        </p:nvSpPr>
        <p:spPr>
          <a:xfrm>
            <a:off x="6311904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3" name="Google Shape;3643;p21"/>
          <p:cNvSpPr/>
          <p:nvPr/>
        </p:nvSpPr>
        <p:spPr>
          <a:xfrm>
            <a:off x="6311904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4" name="Google Shape;3644;p21"/>
          <p:cNvSpPr txBox="1"/>
          <p:nvPr/>
        </p:nvSpPr>
        <p:spPr>
          <a:xfrm>
            <a:off x="1547893" y="4112801"/>
            <a:ext cx="916166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 chuyển chỗ một que tính để được số lớn nhất có thể.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hiệu của số thu được ở câu a với số ban đầu.</a:t>
            </a:r>
            <a:endParaRPr/>
          </a:p>
        </p:txBody>
      </p:sp>
      <p:sp>
        <p:nvSpPr>
          <p:cNvPr id="3645" name="Google Shape;3645;p21"/>
          <p:cNvSpPr/>
          <p:nvPr/>
        </p:nvSpPr>
        <p:spPr>
          <a:xfrm>
            <a:off x="8827227" y="2411166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6" name="Google Shape;3646;p21"/>
          <p:cNvGrpSpPr/>
          <p:nvPr/>
        </p:nvGrpSpPr>
        <p:grpSpPr>
          <a:xfrm>
            <a:off x="4942565" y="5547380"/>
            <a:ext cx="2738677" cy="741606"/>
            <a:chOff x="6940630" y="4098709"/>
            <a:chExt cx="2928397" cy="827779"/>
          </a:xfrm>
        </p:grpSpPr>
        <p:sp>
          <p:nvSpPr>
            <p:cNvPr id="3647" name="Google Shape;3647;p21"/>
            <p:cNvSpPr txBox="1"/>
            <p:nvPr/>
          </p:nvSpPr>
          <p:spPr>
            <a:xfrm>
              <a:off x="7021028" y="4098709"/>
              <a:ext cx="2788739" cy="735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798 – 780 = 18</a:t>
              </a:r>
              <a:endParaRPr sz="28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6940630" y="4140177"/>
              <a:ext cx="2928397" cy="786311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9" name="Google Shape;3649;p21"/>
          <p:cNvSpPr/>
          <p:nvPr/>
        </p:nvSpPr>
        <p:spPr>
          <a:xfrm>
            <a:off x="7089618" y="5715900"/>
            <a:ext cx="457200" cy="4903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1000" fill="hold"/>
                                        <p:tgtEl>
                                          <p:spTgt spid="3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482</Words>
  <Application>Microsoft Office PowerPoint</Application>
  <PresentationFormat>Widescreen</PresentationFormat>
  <Paragraphs>66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4</cp:revision>
  <dcterms:created xsi:type="dcterms:W3CDTF">2021-06-02T01:34:28Z</dcterms:created>
  <dcterms:modified xsi:type="dcterms:W3CDTF">2023-04-10T03:44:35Z</dcterms:modified>
</cp:coreProperties>
</file>