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2" r:id="rId3"/>
    <p:sldId id="260" r:id="rId4"/>
    <p:sldId id="265" r:id="rId5"/>
    <p:sldId id="256" r:id="rId6"/>
    <p:sldId id="267" r:id="rId7"/>
    <p:sldId id="266" r:id="rId8"/>
    <p:sldId id="261" r:id="rId9"/>
    <p:sldId id="268" r:id="rId10"/>
    <p:sldId id="273" r:id="rId11"/>
    <p:sldId id="262" r:id="rId12"/>
    <p:sldId id="269" r:id="rId13"/>
    <p:sldId id="263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763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4962D-337F-4B08-9E51-E038ABEB4540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F5678-DA0F-4A7D-95AF-BA3FC68298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68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29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cho</a:t>
            </a:r>
            <a:r>
              <a:rPr lang="en-US" dirty="0" smtClean="0"/>
              <a:t> HS </a:t>
            </a:r>
            <a:r>
              <a:rPr lang="en-US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5678-DA0F-4A7D-95AF-BA3FC68298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10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083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cho</a:t>
            </a:r>
            <a:r>
              <a:rPr lang="en-US" dirty="0" smtClean="0"/>
              <a:t> HS </a:t>
            </a:r>
            <a:r>
              <a:rPr lang="en-US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5678-DA0F-4A7D-95AF-BA3FC68298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650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825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2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0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3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27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60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35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6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249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06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81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3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20DEC-1D88-40F3-92D5-65C55F937443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28B2-7890-4A48-8F6E-A918B08F3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9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92044" y="2027540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587268" y="374172"/>
            <a:ext cx="637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HỌC KÌ 1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35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79837" y="2848224"/>
            <a:ext cx="603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ÔN TẬP ĐO LƯỜNG</a:t>
            </a:r>
            <a:endParaRPr lang="en-US" sz="48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1493" y="4775760"/>
            <a:ext cx="780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7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82" y="704538"/>
            <a:ext cx="1141285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YÊU CẦU CẦN ĐẠT: 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Ôn tập củng cố, cảm nhận, nhận biết về dung tích ( lượng nước chứa trong bình) về biểu tượng đơn vị đo dung tích.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Tính được phép tính cộng trừ với số đo dung tích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HS biết vận dụng giải các bài toán thực tế liên quan đến khối lượng (kg) và dung tích (l).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Thông qua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hệ thống giải các bài tập vận dụng, bổ sung nâng cao,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phát triển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năng lực tư duy,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tính toán,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lập luận toán học,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năng lực giao tiếp toán học,…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Yêu thích môn học, có niềm hứng thú, say mê với các bài toán.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Rèn phẩm chất chăm chỉ, cẩn thận, trách nhiệm.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6935"/>
                    </a14:imgEffect>
                    <a14:imgEffect>
                      <a14:saturation sat="297000"/>
                    </a14:imgEffect>
                  </a14:imgLayer>
                </a14:imgProps>
              </a:ext>
            </a:extLst>
          </a:blip>
          <a:srcRect l="33983" t="31744" r="33710" b="50377"/>
          <a:stretch/>
        </p:blipFill>
        <p:spPr>
          <a:xfrm>
            <a:off x="685800" y="2106121"/>
            <a:ext cx="5105400" cy="1589314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5400" y="319161"/>
            <a:ext cx="87714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xmlns="" id="{AE2D1232-D92F-46F2-8C65-FA0251ED8667}"/>
              </a:ext>
            </a:extLst>
          </p:cNvPr>
          <p:cNvSpPr txBox="1"/>
          <p:nvPr/>
        </p:nvSpPr>
        <p:spPr>
          <a:xfrm>
            <a:off x="243333" y="885529"/>
            <a:ext cx="12013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Có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2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bình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chứa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đầy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nước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bạn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Mai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đã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rót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hết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bình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A sang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đầy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ca 1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lít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thì</a:t>
            </a:r>
            <a:r>
              <a:rPr lang="en-US" altLang="zh-CN" sz="2800" dirty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8 ca,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rót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hết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nước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bình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B sang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đầy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ca 1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lít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thì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5 ca. </a:t>
            </a:r>
            <a:endParaRPr lang="zh-CN" altLang="en-US" sz="2800" dirty="0"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6935"/>
                    </a14:imgEffect>
                    <a14:imgEffect>
                      <a14:saturation sat="297000"/>
                    </a14:imgEffect>
                  </a14:imgLayer>
                </a14:imgProps>
              </a:ext>
            </a:extLst>
          </a:blip>
          <a:srcRect l="31189" t="53420" r="37928" b="31762"/>
          <a:stretch/>
        </p:blipFill>
        <p:spPr>
          <a:xfrm>
            <a:off x="5900416" y="2106121"/>
            <a:ext cx="5888813" cy="15893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95995" y="4178356"/>
            <a:ext cx="5158515" cy="548760"/>
            <a:chOff x="1395753" y="5427548"/>
            <a:chExt cx="3306071" cy="443668"/>
          </a:xfrm>
        </p:grpSpPr>
        <p:sp>
          <p:nvSpPr>
            <p:cNvPr id="9" name="Rounded Rectangle 8"/>
            <p:cNvSpPr/>
            <p:nvPr/>
          </p:nvSpPr>
          <p:spPr>
            <a:xfrm>
              <a:off x="3493264" y="5427548"/>
              <a:ext cx="353085" cy="41675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95753" y="5497963"/>
              <a:ext cx="2113792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a) –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00275" y="5471050"/>
              <a:ext cx="801549" cy="37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263645" y="4176850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258753" y="4849340"/>
            <a:ext cx="4921161" cy="553832"/>
            <a:chOff x="1395753" y="5423447"/>
            <a:chExt cx="3153952" cy="447769"/>
          </a:xfrm>
        </p:grpSpPr>
        <p:sp>
          <p:nvSpPr>
            <p:cNvPr id="14" name="Rounded Rectangle 13"/>
            <p:cNvSpPr/>
            <p:nvPr/>
          </p:nvSpPr>
          <p:spPr>
            <a:xfrm>
              <a:off x="3341144" y="5423447"/>
              <a:ext cx="336805" cy="40846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95753" y="5497963"/>
              <a:ext cx="2113792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48156" y="5458655"/>
              <a:ext cx="801549" cy="37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21399" y="5686578"/>
            <a:ext cx="5898141" cy="554024"/>
            <a:chOff x="1395753" y="5423291"/>
            <a:chExt cx="2915341" cy="447924"/>
          </a:xfrm>
        </p:grpSpPr>
        <p:sp>
          <p:nvSpPr>
            <p:cNvPr id="18" name="Rounded Rectangle 17"/>
            <p:cNvSpPr/>
            <p:nvPr/>
          </p:nvSpPr>
          <p:spPr>
            <a:xfrm>
              <a:off x="3216851" y="5423291"/>
              <a:ext cx="292694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95753" y="5497963"/>
              <a:ext cx="2113792" cy="37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09545" y="5471049"/>
              <a:ext cx="801549" cy="37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7294177" y="4836695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58287" y="5686579"/>
            <a:ext cx="687054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3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2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9652">
            <a:off x="11022010" y="49788"/>
            <a:ext cx="1101764" cy="1101764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443824">
            <a:off x="5605917" y="-35288"/>
            <a:ext cx="2896652" cy="1655229"/>
            <a:chOff x="-408633" y="244548"/>
            <a:chExt cx="2896652" cy="1655229"/>
          </a:xfrm>
        </p:grpSpPr>
        <p:pic>
          <p:nvPicPr>
            <p:cNvPr id="13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408633" y="244548"/>
              <a:ext cx="2896652" cy="16552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085234">
              <a:off x="455069" y="1099358"/>
              <a:ext cx="1520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07698" y="1510390"/>
            <a:ext cx="9046091" cy="2846621"/>
            <a:chOff x="2270241" y="737504"/>
            <a:chExt cx="9046091" cy="2846621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xmlns="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285" t="10430" r="46646" b="11190"/>
            <a:stretch/>
          </p:blipFill>
          <p:spPr>
            <a:xfrm>
              <a:off x="6567362" y="737504"/>
              <a:ext cx="4748970" cy="2846621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270241" y="737505"/>
              <a:ext cx="8289813" cy="2846620"/>
              <a:chOff x="2201054" y="812367"/>
              <a:chExt cx="8289813" cy="2211572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xmlns="" id="{E03B3F22-758C-4BBA-9D06-6757B30197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5285" t="10430" r="46646" b="11190"/>
              <a:stretch/>
            </p:blipFill>
            <p:spPr>
              <a:xfrm>
                <a:off x="2201054" y="812367"/>
                <a:ext cx="4748970" cy="2211572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964402" y="1271397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25</a:t>
                </a:r>
                <a:r>
                  <a:rPr lang="en-US" sz="2800" b="1" i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l </a:t>
                </a:r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+ 8 </a:t>
                </a:r>
                <a:r>
                  <a:rPr lang="en-US" sz="2800" b="1" i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006079" y="1715376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33</a:t>
                </a:r>
                <a:r>
                  <a:rPr lang="en-US" sz="2800" b="1" i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l </a:t>
                </a:r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- 8 </a:t>
                </a:r>
                <a:r>
                  <a:rPr lang="en-US" sz="2800" b="1" i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64402" y="2159355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33</a:t>
                </a:r>
                <a:r>
                  <a:rPr lang="en-US" sz="2800" b="1" i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l </a:t>
                </a:r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- 25 </a:t>
                </a:r>
                <a:r>
                  <a:rPr lang="en-US" sz="2800" b="1" i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449956" y="1181255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44</a:t>
                </a:r>
                <a:r>
                  <a:rPr lang="en-US" sz="2800" b="1" i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l </a:t>
                </a:r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+ 19 </a:t>
                </a:r>
                <a:r>
                  <a:rPr lang="en-US" sz="2800" b="1" i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449956" y="1645839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63</a:t>
                </a:r>
                <a:r>
                  <a:rPr lang="en-US" sz="2800" b="1" i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l </a:t>
                </a:r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  44 </a:t>
                </a:r>
                <a:r>
                  <a:rPr lang="en-US" sz="2800" b="1" i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449956" y="2155324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63</a:t>
                </a:r>
                <a:r>
                  <a:rPr lang="en-US" sz="2800" b="1" i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l </a:t>
                </a:r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  19 </a:t>
                </a:r>
                <a:r>
                  <a:rPr lang="en-US" sz="2800" b="1" i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5" t="9789" r="12468"/>
          <a:stretch/>
        </p:blipFill>
        <p:spPr>
          <a:xfrm flipH="1">
            <a:off x="-166329" y="4352534"/>
            <a:ext cx="2950947" cy="273833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06171" y="2088645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99744" y="2611865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2701" y="3190119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44476" y="1943638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63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44476" y="2545791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044476" y="3200781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60590" y="4761660"/>
            <a:ext cx="3985622" cy="762000"/>
            <a:chOff x="3033589" y="4053564"/>
            <a:chExt cx="3985622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3033589" y="4053564"/>
              <a:ext cx="3985622" cy="76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75266" y="4174964"/>
              <a:ext cx="2723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  <a:r>
                <a:rPr lang="en-US" sz="2800" b="1" i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l </a:t>
              </a:r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+ 8 </a:t>
              </a:r>
              <a:r>
                <a:rPr lang="en-US" sz="2800" b="1" i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+ 30 </a:t>
              </a:r>
              <a:r>
                <a:rPr lang="en-US" sz="2800" b="1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511419" y="4883060"/>
            <a:ext cx="135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63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519676" y="4753139"/>
            <a:ext cx="3985622" cy="762000"/>
            <a:chOff x="3033589" y="4053564"/>
            <a:chExt cx="3985622" cy="762000"/>
          </a:xfrm>
        </p:grpSpPr>
        <p:sp>
          <p:nvSpPr>
            <p:cNvPr id="48" name="Rounded Rectangle 47"/>
            <p:cNvSpPr/>
            <p:nvPr/>
          </p:nvSpPr>
          <p:spPr>
            <a:xfrm>
              <a:off x="3033589" y="4053564"/>
              <a:ext cx="3985622" cy="76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75266" y="4174964"/>
              <a:ext cx="2723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42</a:t>
              </a:r>
              <a:r>
                <a:rPr lang="en-US" sz="2800" b="1" i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l </a:t>
              </a:r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- 7 </a:t>
              </a:r>
              <a:r>
                <a:rPr lang="en-US" sz="2800" b="1" i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+ 16 </a:t>
              </a:r>
              <a:r>
                <a:rPr lang="en-US" sz="2800" b="1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0170505" y="4874539"/>
            <a:ext cx="135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51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6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40" grpId="0"/>
      <p:bldP spid="41" grpId="0"/>
      <p:bldP spid="42" grpId="0"/>
      <p:bldP spid="43" grpId="0"/>
      <p:bldP spid="46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278" b="73611" l="23750" r="45781">
                        <a14:foregroundMark x1="31042" y1="35185" x2="31042" y2="35185"/>
                        <a14:foregroundMark x1="33542" y1="34444" x2="35365" y2="36111"/>
                        <a14:foregroundMark x1="30365" y1="33056" x2="31875" y2="35185"/>
                      </a14:backgroundRemoval>
                    </a14:imgEffect>
                  </a14:imgLayer>
                </a14:imgProps>
              </a:ext>
            </a:extLst>
          </a:blip>
          <a:srcRect l="23466" t="18978" r="51382" b="22961"/>
          <a:stretch/>
        </p:blipFill>
        <p:spPr>
          <a:xfrm>
            <a:off x="2078712" y="2064101"/>
            <a:ext cx="3554833" cy="4615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2315" b="83981" l="50677" r="78490"/>
                    </a14:imgEffect>
                  </a14:imgLayer>
                </a14:imgProps>
              </a:ext>
            </a:extLst>
          </a:blip>
          <a:srcRect l="50614" t="62506" r="21434" b="16243"/>
          <a:stretch/>
        </p:blipFill>
        <p:spPr>
          <a:xfrm>
            <a:off x="6656920" y="4522354"/>
            <a:ext cx="4884023" cy="2088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8889" b="39259" l="51250" r="78385"/>
                    </a14:imgEffect>
                  </a14:imgLayer>
                </a14:imgProps>
              </a:ext>
            </a:extLst>
          </a:blip>
          <a:srcRect l="50928" t="18978" r="21434" b="60779"/>
          <a:stretch/>
        </p:blipFill>
        <p:spPr>
          <a:xfrm>
            <a:off x="6648376" y="105103"/>
            <a:ext cx="4719330" cy="1944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9352" b="62685" l="50104" r="78281">
                        <a14:foregroundMark x1="54792" y1="49074" x2="57396" y2="56574"/>
                      </a14:backgroundRemoval>
                    </a14:imgEffect>
                  </a14:imgLayer>
                </a14:imgProps>
              </a:ext>
            </a:extLst>
          </a:blip>
          <a:srcRect l="49956" t="38662" r="22045" b="37664"/>
          <a:stretch/>
        </p:blipFill>
        <p:spPr>
          <a:xfrm>
            <a:off x="6484883" y="2049517"/>
            <a:ext cx="4882823" cy="2322541"/>
          </a:xfrm>
          <a:prstGeom prst="rect">
            <a:avLst/>
          </a:prstGeom>
        </p:spPr>
      </p:pic>
      <p:sp>
        <p:nvSpPr>
          <p:cNvPr id="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102" y="362309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383" y="885529"/>
            <a:ext cx="5131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15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nước.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Múc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nước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rót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can.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rót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can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3448" y="977137"/>
            <a:ext cx="64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8191" y="3068696"/>
            <a:ext cx="64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3711" y="5251863"/>
            <a:ext cx="64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98191" y="5199812"/>
            <a:ext cx="627321" cy="6273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34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9652">
            <a:off x="11033430" y="-53430"/>
            <a:ext cx="1101764" cy="1101764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xmlns="" id="{AE2D1232-D92F-46F2-8C65-FA0251ED8667}"/>
              </a:ext>
            </a:extLst>
          </p:cNvPr>
          <p:cNvSpPr txBox="1"/>
          <p:nvPr/>
        </p:nvSpPr>
        <p:spPr>
          <a:xfrm>
            <a:off x="1856014" y="619996"/>
            <a:ext cx="232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endParaRPr lang="zh-CN" altLang="en-US" sz="2800" dirty="0">
              <a:solidFill>
                <a:srgbClr val="C00000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9718" y="3952272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086" y="4603004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nước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5609" y="5242003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 + 4 = 22 (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1611" y="5833616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22 kg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/>
          <a:srcRect l="49067" t="30177" r="18033" b="38356"/>
          <a:stretch/>
        </p:blipFill>
        <p:spPr>
          <a:xfrm>
            <a:off x="5698537" y="619996"/>
            <a:ext cx="4449960" cy="2394051"/>
          </a:xfrm>
          <a:prstGeom prst="rect">
            <a:avLst/>
          </a:prstGeom>
        </p:spPr>
      </p:pic>
      <p:sp>
        <p:nvSpPr>
          <p:cNvPr id="19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4331" y="103444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9086" y="195052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tóm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717" y="1098994"/>
            <a:ext cx="55136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Tóm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tắt</a:t>
            </a:r>
            <a:endParaRPr lang="en-US" sz="2800" i="1" dirty="0" smtClean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18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thùng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nước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4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thùng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nước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mắm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:…..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thùng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nước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endParaRPr lang="en-US" sz="2800" i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4201" y="2154621"/>
            <a:ext cx="2927450" cy="4708584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xmlns="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5" t="9789" r="12468"/>
          <a:stretch/>
        </p:blipFill>
        <p:spPr>
          <a:xfrm>
            <a:off x="8834979" y="4084328"/>
            <a:ext cx="3125298" cy="29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65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9" grpId="0" animBg="1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05501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64" y="734518"/>
            <a:ext cx="1124846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YÊU CẦU CẦN ĐẠT: 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Tính được độ dài đường gấp khúc, vẽ được đoạn thẳng với độ dài cho trước.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Ôn tập khối lượng, đơn vị đo khối lượng (kg )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Thực hiện phép tính trên số đo đại lượng.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HS biết vận dụng giải các bài toán thực tế liên quan đến khối lượng (kg) và dung tích (l).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Thông qua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hệ thống giải các bài tập vận dụng, bổ sung nâng cao,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phát triển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năng lực tư duy,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tính toán,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lập luận toán học,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năng lực giao tiếp toán học,…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Yêu thích môn học, có niềm hứng thú, say mê với các bài toán.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Rèn phẩm chất chăm chỉ, cẩn thận, trách nhiệm.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-13656" y="6318119"/>
            <a:ext cx="12203723" cy="553669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4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1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857" y="188575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7787" y="1982680"/>
            <a:ext cx="1482915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 – S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646" y="2569034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thỏ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646" y="3240350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Thỏ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nhẹ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646" y="391005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nhẹ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09063" y="240041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093" y="307092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78214" y="377256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09002" y="2400417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97093" y="3081559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174046" y="3781753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8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8701" l="291" r="100000">
                        <a14:foregroundMark x1="78779" y1="56494" x2="78779" y2="56494"/>
                        <a14:foregroundMark x1="16860" y1="29870" x2="16860" y2="29870"/>
                        <a14:foregroundMark x1="18314" y1="25325" x2="18314" y2="25325"/>
                        <a14:foregroundMark x1="20930" y1="24026" x2="20930" y2="24026"/>
                        <a14:foregroundMark x1="14244" y1="24026" x2="14244" y2="24026"/>
                        <a14:foregroundMark x1="17733" y1="21429" x2="17733" y2="2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26" y="488512"/>
            <a:ext cx="2566876" cy="1149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2778" b="82963" l="54219" r="83177">
                        <a14:foregroundMark x1="58073" y1="42870" x2="61771" y2="50093"/>
                      </a14:backgroundRemoval>
                    </a14:imgEffect>
                  </a14:imgLayer>
                </a14:imgProps>
              </a:ext>
            </a:extLst>
          </a:blip>
          <a:srcRect l="54113" t="32932" r="16206" b="17139"/>
          <a:stretch/>
        </p:blipFill>
        <p:spPr>
          <a:xfrm>
            <a:off x="7064926" y="1089982"/>
            <a:ext cx="4913501" cy="46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97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9652">
            <a:off x="10881031" y="209204"/>
            <a:ext cx="1101764" cy="1101764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20502895">
            <a:off x="159705" y="149981"/>
            <a:ext cx="2896652" cy="1655229"/>
            <a:chOff x="-408633" y="244548"/>
            <a:chExt cx="2896652" cy="1655229"/>
          </a:xfrm>
        </p:grpSpPr>
        <p:pic>
          <p:nvPicPr>
            <p:cNvPr id="13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408633" y="244548"/>
              <a:ext cx="2896652" cy="16552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085234">
              <a:off x="455069" y="1099358"/>
              <a:ext cx="1520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08387" y="414387"/>
            <a:ext cx="4748970" cy="2211572"/>
            <a:chOff x="2209532" y="818707"/>
            <a:chExt cx="4748970" cy="221157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19 kg + 25 kg = 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63 kg – 28 kg = 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73061" y="2485174"/>
            <a:ext cx="4748970" cy="2211572"/>
            <a:chOff x="2209532" y="818707"/>
            <a:chExt cx="4748970" cy="2211572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xmlns="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35 kg + 28 kg = 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44 kg – 25 kg = 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48386" y="4610221"/>
            <a:ext cx="4748970" cy="2211572"/>
            <a:chOff x="2209532" y="818707"/>
            <a:chExt cx="4748970" cy="2211572"/>
          </a:xfrm>
        </p:grpSpPr>
        <p:pic>
          <p:nvPicPr>
            <p:cNvPr id="24" name="图片 3">
              <a:extLst>
                <a:ext uri="{FF2B5EF4-FFF2-40B4-BE49-F238E27FC236}">
                  <a16:creationId xmlns:a16="http://schemas.microsoft.com/office/drawing/2014/main" xmlns="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44 kg – 19 kg = 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63 kg – 35 kg = 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5" t="9789" r="12468"/>
          <a:stretch/>
        </p:blipFill>
        <p:spPr>
          <a:xfrm flipH="1">
            <a:off x="610101" y="4114568"/>
            <a:ext cx="3125298" cy="29001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70085" y="899492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44 kg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70085" y="1666343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 kg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33321" y="2919729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63 kg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03256" y="3759826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 kg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09741" y="5062910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 kg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09741" y="5871431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28 kg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8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4080" t="39293" r="50712" b="24556"/>
          <a:stretch/>
        </p:blipFill>
        <p:spPr>
          <a:xfrm>
            <a:off x="1434165" y="1398047"/>
            <a:ext cx="3436218" cy="2772076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l="57036" t="39781" r="19877" b="23805"/>
          <a:stretch/>
        </p:blipFill>
        <p:spPr>
          <a:xfrm>
            <a:off x="6805060" y="1357508"/>
            <a:ext cx="3157087" cy="2800953"/>
          </a:xfrm>
          <a:prstGeom prst="roundRect">
            <a:avLst/>
          </a:prstGeom>
        </p:spPr>
      </p:pic>
      <p:sp>
        <p:nvSpPr>
          <p:cNvPr id="6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4555722" y="645776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9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2220">
            <a:off x="9551858" y="347145"/>
            <a:ext cx="2033361" cy="107676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55400" y="319161"/>
            <a:ext cx="87714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9652">
            <a:off x="10857180" y="479906"/>
            <a:ext cx="1101764" cy="1101764"/>
          </a:xfrm>
          <a:prstGeom prst="rect">
            <a:avLst/>
          </a:prstGeom>
        </p:spPr>
      </p:pic>
      <p:grpSp>
        <p:nvGrpSpPr>
          <p:cNvPr id="22" name="组合 23"/>
          <p:cNvGrpSpPr/>
          <p:nvPr/>
        </p:nvGrpSpPr>
        <p:grpSpPr>
          <a:xfrm>
            <a:off x="-11723" y="5847997"/>
            <a:ext cx="12203723" cy="1010003"/>
            <a:chOff x="-17585" y="5729324"/>
            <a:chExt cx="12203723" cy="1123362"/>
          </a:xfrm>
        </p:grpSpPr>
        <p:pic>
          <p:nvPicPr>
            <p:cNvPr id="23" name="图片 25"/>
            <p:cNvPicPr>
              <a:picLocks noChangeAspect="1"/>
            </p:cNvPicPr>
            <p:nvPr/>
          </p:nvPicPr>
          <p:blipFill rotWithShape="1">
            <a:blip r:embed="rId7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5" name="Text Box 1"/>
          <p:cNvSpPr txBox="1"/>
          <p:nvPr/>
        </p:nvSpPr>
        <p:spPr>
          <a:xfrm>
            <a:off x="4496162" y="653706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450784" y="4737929"/>
            <a:ext cx="3849622" cy="602277"/>
            <a:chOff x="1450784" y="4737929"/>
            <a:chExt cx="3849622" cy="602277"/>
          </a:xfrm>
        </p:grpSpPr>
        <p:sp>
          <p:nvSpPr>
            <p:cNvPr id="2" name="Rounded Rectangle 1"/>
            <p:cNvSpPr/>
            <p:nvPr/>
          </p:nvSpPr>
          <p:spPr>
            <a:xfrm>
              <a:off x="1450784" y="473792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14310" y="4869705"/>
              <a:ext cx="920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kg +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769221" y="475181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83349" y="4867908"/>
              <a:ext cx="86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kg =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214399" y="4740162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77925" y="487854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kg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48100" y="5401490"/>
            <a:ext cx="3808840" cy="578750"/>
            <a:chOff x="1395753" y="5497963"/>
            <a:chExt cx="3824745" cy="467915"/>
          </a:xfrm>
        </p:grpSpPr>
        <p:sp>
          <p:nvSpPr>
            <p:cNvPr id="31" name="Rounded Rectangle 30"/>
            <p:cNvSpPr/>
            <p:nvPr/>
          </p:nvSpPr>
          <p:spPr>
            <a:xfrm>
              <a:off x="4106203" y="5522210"/>
              <a:ext cx="563526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95753" y="5497963"/>
              <a:ext cx="2623429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thỏ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nặng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98017" y="5522211"/>
              <a:ext cx="522481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kg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23219" y="4679574"/>
            <a:ext cx="3849622" cy="602277"/>
            <a:chOff x="1450784" y="4737929"/>
            <a:chExt cx="3849622" cy="602277"/>
          </a:xfrm>
        </p:grpSpPr>
        <p:sp>
          <p:nvSpPr>
            <p:cNvPr id="36" name="Rounded Rectangle 35"/>
            <p:cNvSpPr/>
            <p:nvPr/>
          </p:nvSpPr>
          <p:spPr>
            <a:xfrm>
              <a:off x="1450784" y="473792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14310" y="4869705"/>
              <a:ext cx="920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kg -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69221" y="475181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83349" y="4867908"/>
              <a:ext cx="86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kg =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214399" y="4740162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77925" y="487854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kg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720535" y="5343135"/>
            <a:ext cx="3808840" cy="578750"/>
            <a:chOff x="1395753" y="5497963"/>
            <a:chExt cx="3824745" cy="467915"/>
          </a:xfrm>
        </p:grpSpPr>
        <p:sp>
          <p:nvSpPr>
            <p:cNvPr id="43" name="Rounded Rectangle 42"/>
            <p:cNvSpPr/>
            <p:nvPr/>
          </p:nvSpPr>
          <p:spPr>
            <a:xfrm>
              <a:off x="4106203" y="5522210"/>
              <a:ext cx="563526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95753" y="5497963"/>
              <a:ext cx="2623429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Túi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nặng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98017" y="5522211"/>
              <a:ext cx="522481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kg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9419714" y="5362601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442494" y="4731102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762807" y="4731255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208659" y="4734680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147278" y="5436466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723012" y="4678094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043325" y="4678247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489177" y="4681672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7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7" grpId="0" animBg="1"/>
      <p:bldP spid="2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990" y="-36122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669" y="148683"/>
            <a:ext cx="10491705" cy="6487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5524" y="473476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28491">
            <a:off x="26947" y="40743"/>
            <a:ext cx="2249184" cy="11910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2280" y="4389331"/>
            <a:ext cx="3026594" cy="25100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E2D1232-D92F-46F2-8C65-FA0251ED8667}"/>
              </a:ext>
            </a:extLst>
          </p:cNvPr>
          <p:cNvSpPr txBox="1"/>
          <p:nvPr/>
        </p:nvSpPr>
        <p:spPr>
          <a:xfrm>
            <a:off x="1619700" y="1523521"/>
            <a:ext cx="8207472" cy="14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Mẹ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mua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con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lợn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cân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nặng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25kg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về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nuôi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.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Sau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một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thời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gian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, con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lợn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tang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thêm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18kg.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Hỏi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lúc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này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, con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lơn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cân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nặng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bao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nhiêu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ki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-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lô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-gam?</a:t>
            </a:r>
            <a:endParaRPr lang="zh-CN" altLang="en-US" sz="2903" b="1" dirty="0">
              <a:solidFill>
                <a:srgbClr val="C00000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672061D-5337-44DC-BA54-47743E1D4A6E}"/>
              </a:ext>
            </a:extLst>
          </p:cNvPr>
          <p:cNvSpPr txBox="1"/>
          <p:nvPr/>
        </p:nvSpPr>
        <p:spPr>
          <a:xfrm>
            <a:off x="2663871" y="2693722"/>
            <a:ext cx="7293412" cy="277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Mới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đó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mà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chúng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ta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gần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xa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nhau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rồi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thầy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chúc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em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đậu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đại</a:t>
            </a:r>
            <a:endParaRPr lang="en-US" altLang="zh-CN" sz="2177" dirty="0">
              <a:solidFill>
                <a:prstClr val="black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  <a:p>
            <a:pPr defTabSz="829544">
              <a:lnSpc>
                <a:spcPct val="150000"/>
              </a:lnSpc>
              <a:defRPr/>
            </a:pP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Học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Và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Đạt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Kết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Quả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Cao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Trong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Kì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thi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THPT QG 2019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Nhé</a:t>
            </a:r>
            <a:endParaRPr lang="en-US" altLang="zh-CN" sz="2177" dirty="0">
              <a:solidFill>
                <a:prstClr val="black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  <a:p>
            <a:pPr marL="311079" indent="-311079" defTabSz="829544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Bình</a:t>
            </a:r>
            <a:r>
              <a:rPr lang="en-US" altLang="zh-CN" sz="2177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Tỉnh</a:t>
            </a:r>
            <a:r>
              <a:rPr lang="en-US" altLang="zh-CN" sz="2177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Trong</a:t>
            </a:r>
            <a:r>
              <a:rPr lang="en-US" altLang="zh-CN" sz="2177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Mọi</a:t>
            </a:r>
            <a:r>
              <a:rPr lang="en-US" altLang="zh-CN" sz="2177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Tình</a:t>
            </a:r>
            <a:r>
              <a:rPr lang="en-US" altLang="zh-CN" sz="2177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Huống</a:t>
            </a:r>
            <a:endParaRPr lang="en-US" altLang="zh-CN" sz="2177" b="1" dirty="0">
              <a:solidFill>
                <a:srgbClr val="C73C43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  <a:p>
            <a:pPr marL="311079" indent="-311079" defTabSz="829544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Tự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Tin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Trong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Làm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bài</a:t>
            </a:r>
            <a:endParaRPr lang="en-US" altLang="zh-CN" sz="2540" b="1" dirty="0">
              <a:solidFill>
                <a:srgbClr val="C73C43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  <a:p>
            <a:pPr marL="311079" indent="-311079" defTabSz="829544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Chiến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Thắng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Trong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Câu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Hỏi</a:t>
            </a:r>
            <a:endParaRPr lang="en-US" altLang="zh-CN" sz="2540" b="1" dirty="0">
              <a:solidFill>
                <a:srgbClr val="C73C43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77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xmlns="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85" t="10430" r="46646" b="11190"/>
          <a:stretch/>
        </p:blipFill>
        <p:spPr>
          <a:xfrm>
            <a:off x="-1391031" y="195832"/>
            <a:ext cx="13833437" cy="6442164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9652">
            <a:off x="11033430" y="-53430"/>
            <a:ext cx="1101764" cy="1101764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xmlns="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5" t="9789" r="12468"/>
          <a:stretch/>
        </p:blipFill>
        <p:spPr>
          <a:xfrm flipH="1">
            <a:off x="610101" y="4114568"/>
            <a:ext cx="3125298" cy="2900124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xmlns="" id="{AE2D1232-D92F-46F2-8C65-FA0251ED8667}"/>
              </a:ext>
            </a:extLst>
          </p:cNvPr>
          <p:cNvSpPr txBox="1"/>
          <p:nvPr/>
        </p:nvSpPr>
        <p:spPr>
          <a:xfrm>
            <a:off x="1926771" y="999752"/>
            <a:ext cx="9481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4.Mẹ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mua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con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lợn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cân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nặng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25kg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về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nuôi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.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Sau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một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thời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gian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, con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lợn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tăng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thêm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18kg.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Hỏi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lúc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này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, con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lợn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cân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nặng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bao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nhiêu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ki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-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lô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-gam?</a:t>
            </a:r>
            <a:endParaRPr lang="zh-CN" altLang="en-US" sz="2800" dirty="0">
              <a:solidFill>
                <a:srgbClr val="C00000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420" y="289072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788" y="3541459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3311" y="418045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 + 18 = 43 (kg)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6473" y="4873686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43 kg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83311" y="1491343"/>
            <a:ext cx="3521003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53425" y="1926772"/>
            <a:ext cx="244331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07280" y="1926772"/>
            <a:ext cx="1005349" cy="1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42131" y="2384746"/>
            <a:ext cx="403209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880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7963" b="62130" l="32500" r="69844"/>
                    </a14:imgEffect>
                  </a14:imgLayer>
                </a14:imgProps>
              </a:ext>
            </a:extLst>
          </a:blip>
          <a:srcRect l="32305" t="28392" r="30141" b="37187"/>
          <a:stretch/>
        </p:blipFill>
        <p:spPr>
          <a:xfrm>
            <a:off x="3135086" y="1592984"/>
            <a:ext cx="6052456" cy="3120530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xmlns="" id="{AE2D1232-D92F-46F2-8C65-FA0251ED8667}"/>
              </a:ext>
            </a:extLst>
          </p:cNvPr>
          <p:cNvSpPr txBox="1"/>
          <p:nvPr/>
        </p:nvSpPr>
        <p:spPr>
          <a:xfrm>
            <a:off x="1025110" y="270701"/>
            <a:ext cx="10524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Có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3 con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dê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cân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nặng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14kg, 18kg, 16kg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muốn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sang song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để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ăn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cỏ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. Robot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nói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: “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Thuyển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chỉ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chở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thêm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nhiều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nhất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là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31kg”.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Hỏi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hai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con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dê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nào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có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thể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cùng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nhau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qua </a:t>
            </a:r>
            <a:r>
              <a:rPr lang="en-US" altLang="zh-CN" sz="2800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sông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?</a:t>
            </a:r>
            <a:endParaRPr lang="zh-CN" altLang="en-US" sz="2800" dirty="0">
              <a:solidFill>
                <a:srgbClr val="C00000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8572" y="4655266"/>
            <a:ext cx="227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6227" y="4713514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+ 2: 14 + 18 = 32 kg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31kg )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6226" y="5643457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+ 3: 14 + 16 = 30 kg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31kg )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6225" y="5214962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+ 3: 16 + 18 = 34 kg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31kg )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597" y="6166677"/>
            <a:ext cx="82078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3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92044" y="2027540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587268" y="374172"/>
            <a:ext cx="637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HỌC KÌ 1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35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79837" y="2848224"/>
            <a:ext cx="603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ÔN TẬP ĐO LƯỜNG</a:t>
            </a:r>
            <a:endParaRPr lang="en-US" sz="48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1493" y="4775760"/>
            <a:ext cx="780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3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1038</Words>
  <Application>Microsoft Office PowerPoint</Application>
  <PresentationFormat>Custom</PresentationFormat>
  <Paragraphs>157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28</cp:revision>
  <dcterms:created xsi:type="dcterms:W3CDTF">2021-06-11T08:52:45Z</dcterms:created>
  <dcterms:modified xsi:type="dcterms:W3CDTF">2023-01-03T22:20:53Z</dcterms:modified>
</cp:coreProperties>
</file>