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84" r:id="rId4"/>
    <p:sldId id="259" r:id="rId5"/>
    <p:sldId id="277" r:id="rId6"/>
    <p:sldId id="285" r:id="rId7"/>
    <p:sldId id="278" r:id="rId8"/>
    <p:sldId id="291" r:id="rId9"/>
    <p:sldId id="27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802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830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353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99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71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edge/>
        <p:sndAc>
          <p:stSnd loop="1">
            <p:snd r:embed="rId1" name="whoosh.wav"/>
          </p:stSnd>
        </p:sndAc>
      </p:transition>
    </mc:Choice>
    <mc:Fallback xmlns="">
      <p:transition spd="slow">
        <p:wedge/>
        <p:sndAc>
          <p:stSnd loop="1">
            <p:snd r:embed="rId3" name="whoosh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edge/>
        <p:sndAc>
          <p:stSnd loop="1">
            <p:snd r:embed="rId1" name="whoosh.wav"/>
          </p:stSnd>
        </p:sndAc>
      </p:transition>
    </mc:Choice>
    <mc:Fallback xmlns="">
      <p:transition spd="slow">
        <p:wedge/>
        <p:sndAc>
          <p:stSnd loop="1">
            <p:snd r:embed="rId3" name="whoosh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edge/>
        <p:sndAc>
          <p:stSnd loop="1">
            <p:snd r:embed="rId1" name="whoosh.wav"/>
          </p:stSnd>
        </p:sndAc>
      </p:transition>
    </mc:Choice>
    <mc:Fallback xmlns="">
      <p:transition spd="slow">
        <p:wedge/>
        <p:sndAc>
          <p:stSnd loop="1">
            <p:snd r:embed="rId3" name="whoosh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edge/>
        <p:sndAc>
          <p:stSnd loop="1">
            <p:snd r:embed="rId1" name="whoosh.wav"/>
          </p:stSnd>
        </p:sndAc>
      </p:transition>
    </mc:Choice>
    <mc:Fallback xmlns="">
      <p:transition spd="slow">
        <p:wedge/>
        <p:sndAc>
          <p:stSnd loop="1">
            <p:snd r:embed="rId3" name="whoosh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edge/>
        <p:sndAc>
          <p:stSnd loop="1">
            <p:snd r:embed="rId1" name="whoosh.wav"/>
          </p:stSnd>
        </p:sndAc>
      </p:transition>
    </mc:Choice>
    <mc:Fallback xmlns="">
      <p:transition spd="slow">
        <p:wedge/>
        <p:sndAc>
          <p:stSnd loop="1">
            <p:snd r:embed="rId3" name="whoosh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edge/>
        <p:sndAc>
          <p:stSnd loop="1">
            <p:snd r:embed="rId1" name="whoosh.wav"/>
          </p:stSnd>
        </p:sndAc>
      </p:transition>
    </mc:Choice>
    <mc:Fallback xmlns="">
      <p:transition spd="slow">
        <p:wedge/>
        <p:sndAc>
          <p:stSnd loop="1">
            <p:snd r:embed="rId3" name="whoosh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edge/>
        <p:sndAc>
          <p:stSnd loop="1">
            <p:snd r:embed="rId1" name="whoosh.wav"/>
          </p:stSnd>
        </p:sndAc>
      </p:transition>
    </mc:Choice>
    <mc:Fallback xmlns="">
      <p:transition spd="slow">
        <p:wedge/>
        <p:sndAc>
          <p:stSnd loop="1">
            <p:snd r:embed="rId3" name="whoosh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edge/>
        <p:sndAc>
          <p:stSnd loop="1">
            <p:snd r:embed="rId1" name="whoosh.wav"/>
          </p:stSnd>
        </p:sndAc>
      </p:transition>
    </mc:Choice>
    <mc:Fallback xmlns="">
      <p:transition spd="slow">
        <p:wedge/>
        <p:sndAc>
          <p:stSnd loop="1">
            <p:snd r:embed="rId3" name="whoosh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edge/>
        <p:sndAc>
          <p:stSnd loop="1">
            <p:snd r:embed="rId1" name="whoosh.wav"/>
          </p:stSnd>
        </p:sndAc>
      </p:transition>
    </mc:Choice>
    <mc:Fallback xmlns="">
      <p:transition spd="slow">
        <p:wedge/>
        <p:sndAc>
          <p:stSnd loop="1">
            <p:snd r:embed="rId3" name="whoosh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edge/>
        <p:sndAc>
          <p:stSnd loop="1">
            <p:snd r:embed="rId1" name="whoosh.wav"/>
          </p:stSnd>
        </p:sndAc>
      </p:transition>
    </mc:Choice>
    <mc:Fallback xmlns="">
      <p:transition spd="slow">
        <p:wedge/>
        <p:sndAc>
          <p:stSnd loop="1">
            <p:snd r:embed="rId3" name="whoosh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edge/>
        <p:sndAc>
          <p:stSnd loop="1">
            <p:snd r:embed="rId1" name="whoosh.wav"/>
          </p:stSnd>
        </p:sndAc>
      </p:transition>
    </mc:Choice>
    <mc:Fallback xmlns="">
      <p:transition spd="slow">
        <p:wedge/>
        <p:sndAc>
          <p:stSnd loop="1">
            <p:snd r:embed="rId3" name="whoosh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000">
        <p:wedge/>
        <p:sndAc>
          <p:stSnd loop="1">
            <p:snd r:embed="rId13" name="whoosh.wav"/>
          </p:stSnd>
        </p:sndAc>
      </p:transition>
    </mc:Choice>
    <mc:Fallback xmlns="">
      <p:transition spd="slow">
        <p:wedge/>
        <p:sndAc>
          <p:stSnd loop="1">
            <p:snd r:embed="rId14" name="whoosh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2.wav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audio" Target="../media/audio2.wav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audio" Target="../media/audio2.wav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audio" Target="../media/audio2.wav"/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audio" Target="../media/audio2.wav"/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.wav"/><Relationship Id="rId4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5" y="3103880"/>
            <a:ext cx="11875135" cy="3405505"/>
          </a:xfrm>
        </p:spPr>
        <p:txBody>
          <a:bodyPr/>
          <a:lstStyle/>
          <a:p>
            <a:r>
              <a:rPr lang="vi-VN" alt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CHỦ ĐỀ </a:t>
            </a:r>
            <a:r>
              <a:rPr lang="en-US" alt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8</a:t>
            </a:r>
            <a:r>
              <a:rPr lang="vi-VN" alt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: </a:t>
            </a:r>
            <a:r>
              <a:rPr lang="en-US" alt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PHONG CẢNH QUÊ HƯƠNG</a:t>
            </a:r>
            <a:endParaRPr lang="vi-VN" altLang="en-US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r>
              <a:rPr lang="en-GB" altLang="en-US" sz="3600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TIẾT 3</a:t>
            </a:r>
            <a:r>
              <a:rPr lang="vi-VN" altLang="en-US" sz="3600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: </a:t>
            </a:r>
            <a:r>
              <a:rPr lang="en-GB" altLang="en-US" sz="3600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GÓC MĨ THUẬT CỦA EM</a:t>
            </a:r>
            <a:endParaRPr lang="vi-VN" altLang="en-US" sz="3600" b="1" dirty="0">
              <a:solidFill>
                <a:schemeClr val="accent4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5" y="8255"/>
            <a:ext cx="2400300" cy="190500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A7E1A4F2-E274-41BE-B263-8FA0C8FF73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edge/>
        <p:sndAc>
          <p:stSnd>
            <p:snd r:embed="rId2" name="chimes.wav"/>
          </p:stSnd>
        </p:sndAc>
      </p:transition>
    </mc:Choice>
    <mc:Fallback xmlns="">
      <p:transition spd="slow">
        <p:wedge/>
        <p:sndAc>
          <p:stSnd>
            <p:snd r:embed="rId4" name="chimes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3245" y="516890"/>
            <a:ext cx="9475470" cy="1779270"/>
          </a:xfrm>
        </p:spPr>
        <p:txBody>
          <a:bodyPr>
            <a:normAutofit/>
            <a:scene3d>
              <a:camera prst="perspectiveFront"/>
              <a:lightRig rig="threePt" dir="t"/>
            </a:scene3d>
          </a:bodyPr>
          <a:lstStyle/>
          <a:p>
            <a:pPr algn="ctr"/>
            <a:r>
              <a:rPr lang="vi-VN" altLang="en-US" sz="960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</a:rPr>
              <a:t>MĨ THUẬT</a:t>
            </a:r>
          </a:p>
        </p:txBody>
      </p:sp>
      <p:pic>
        <p:nvPicPr>
          <p:cNvPr id="3076" name="Picture 4" descr="b3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4495800"/>
            <a:ext cx="1295400" cy="2438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7" name="Picture 5" descr="b3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9601200" y="4581525"/>
            <a:ext cx="1219200" cy="2362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2540" y="10795"/>
            <a:ext cx="2400300" cy="1905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84462" y="2980674"/>
            <a:ext cx="7573035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GB" sz="2800" b="1">
                <a:solidFill>
                  <a:srgbClr val="FF0000"/>
                </a:solidFill>
              </a:rPr>
              <a:t>Quan sát, nhận biết được đặc điểm phong cảnh</a:t>
            </a:r>
          </a:p>
          <a:p>
            <a:r>
              <a:rPr lang="en-GB" sz="2800" b="1">
                <a:solidFill>
                  <a:srgbClr val="FF0000"/>
                </a:solidFill>
              </a:rPr>
              <a:t> trong tự nhiên và trong hội họa.</a:t>
            </a:r>
          </a:p>
          <a:p>
            <a:pPr marL="285750" indent="-285750">
              <a:buFontTx/>
              <a:buChar char="-"/>
            </a:pPr>
            <a:r>
              <a:rPr lang="en-GB" sz="2800" b="1">
                <a:solidFill>
                  <a:srgbClr val="FF0000"/>
                </a:solidFill>
              </a:rPr>
              <a:t>Giới thiệu, chia sẻ được sản phẩm mỹ thuật.</a:t>
            </a:r>
          </a:p>
          <a:p>
            <a:pPr marL="285750" indent="-285750">
              <a:buFontTx/>
              <a:buChar char="-"/>
            </a:pPr>
            <a:r>
              <a:rPr lang="en-GB" sz="2800" b="1">
                <a:solidFill>
                  <a:srgbClr val="FF0000"/>
                </a:solidFill>
              </a:rPr>
              <a:t>Thêm yêu thích môn Mĩ thuật</a:t>
            </a:r>
          </a:p>
          <a:p>
            <a:pPr marL="285750" indent="-285750">
              <a:buFontTx/>
              <a:buChar char="-"/>
            </a:pPr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edge/>
        <p:sndAc>
          <p:stSnd>
            <p:snd r:embed="rId2" name="chimes.wav"/>
          </p:stSnd>
        </p:sndAc>
      </p:transition>
    </mc:Choice>
    <mc:Fallback xmlns="">
      <p:transition spd="slow">
        <p:wedge/>
        <p:sndAc>
          <p:stSnd>
            <p:snd r:embed="rId6" name="chimes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6"/>
          <p:cNvSpPr txBox="1"/>
          <p:nvPr/>
        </p:nvSpPr>
        <p:spPr>
          <a:xfrm>
            <a:off x="3232150" y="525463"/>
            <a:ext cx="5727700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vi-VN" sz="20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MĨ THUẬT</a:t>
            </a:r>
            <a:endParaRPr lang="vi-VN" sz="2000" u="sng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9095" name="Text Box 7"/>
          <p:cNvSpPr txBox="1"/>
          <p:nvPr/>
        </p:nvSpPr>
        <p:spPr>
          <a:xfrm>
            <a:off x="3562692" y="1915795"/>
            <a:ext cx="8053753" cy="206210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QUAN SÁT TRANH ẢNH PHONG CẢNH TRONG TỰ NHIÊN VÀ TRONG TRANH VẼ, THẢO LUẬN NHÓM ĐÔI TRẢ LỜI CÂU HỎI</a:t>
            </a:r>
            <a:endParaRPr lang="vi-VN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8255" y="10795"/>
            <a:ext cx="2400300" cy="1905000"/>
          </a:xfrm>
          <a:prstGeom prst="rect">
            <a:avLst/>
          </a:prstGeom>
        </p:spPr>
      </p:pic>
      <p:pic>
        <p:nvPicPr>
          <p:cNvPr id="5" name="Picture 1" descr="Description: Quan%20sát%20và%20nhận%20thức"/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 rot="21120000">
            <a:off x="556944" y="1866705"/>
            <a:ext cx="3003550" cy="372300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4625007" y="4023348"/>
            <a:ext cx="5929124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GB" sz="2800" b="1">
                <a:solidFill>
                  <a:srgbClr val="FF0000"/>
                </a:solidFill>
              </a:rPr>
              <a:t>Tìm điểm giống và khác nhau?</a:t>
            </a:r>
          </a:p>
          <a:p>
            <a:pPr marL="285750" indent="-285750">
              <a:buFontTx/>
              <a:buChar char="-"/>
            </a:pPr>
            <a:r>
              <a:rPr lang="en-GB" sz="2800" b="1">
                <a:solidFill>
                  <a:srgbClr val="FF0000"/>
                </a:solidFill>
              </a:rPr>
              <a:t>Có những hình ảnh gì ?</a:t>
            </a:r>
          </a:p>
          <a:p>
            <a:pPr marL="285750" indent="-285750">
              <a:buFontTx/>
              <a:buChar char="-"/>
            </a:pPr>
            <a:r>
              <a:rPr lang="en-GB" sz="2800" b="1">
                <a:solidFill>
                  <a:srgbClr val="FF0000"/>
                </a:solidFill>
              </a:rPr>
              <a:t>Màu sắc như thế nào?</a:t>
            </a:r>
          </a:p>
          <a:p>
            <a:pPr marL="285750" indent="-285750">
              <a:buFontTx/>
              <a:buChar char="-"/>
            </a:pPr>
            <a:r>
              <a:rPr lang="en-GB" sz="2800" b="1">
                <a:solidFill>
                  <a:srgbClr val="FF0000"/>
                </a:solidFill>
              </a:rPr>
              <a:t>Con thích hình ảnh nào hơn? Vì sao?</a:t>
            </a:r>
          </a:p>
          <a:p>
            <a:pPr marL="285750" indent="-285750">
              <a:buFontTx/>
              <a:buChar char="-"/>
            </a:pPr>
            <a:endParaRPr lang="en-GB"/>
          </a:p>
        </p:txBody>
      </p:sp>
      <p:sp>
        <p:nvSpPr>
          <p:cNvPr id="8" name="Text Box 7"/>
          <p:cNvSpPr txBox="1"/>
          <p:nvPr/>
        </p:nvSpPr>
        <p:spPr>
          <a:xfrm>
            <a:off x="2058719" y="924243"/>
            <a:ext cx="6901131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GB" sz="32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</a:t>
            </a:r>
            <a:r>
              <a:rPr sz="32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1:</a:t>
            </a:r>
            <a:r>
              <a:rPr sz="3200" b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  <a:endParaRPr sz="3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edge/>
        <p:sndAc>
          <p:stSnd>
            <p:snd r:embed="rId3" name="chimes.wav"/>
          </p:stSnd>
        </p:sndAc>
      </p:transition>
    </mc:Choice>
    <mc:Fallback xmlns="">
      <p:transition spd="slow">
        <p:wedge/>
        <p:sndAc>
          <p:stSnd>
            <p:snd r:embed="rId6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9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5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/>
          <p:nvPr/>
        </p:nvSpPr>
        <p:spPr>
          <a:xfrm>
            <a:off x="3187700" y="441325"/>
            <a:ext cx="5727700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vi-VN" sz="20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MĨ THUẬT</a:t>
            </a:r>
            <a:endParaRPr lang="vi-VN" sz="2000" u="sng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5" y="8255"/>
            <a:ext cx="2400300" cy="1905000"/>
          </a:xfrm>
          <a:prstGeom prst="rect">
            <a:avLst/>
          </a:prstGeom>
        </p:spPr>
      </p:pic>
      <p:pic>
        <p:nvPicPr>
          <p:cNvPr id="5" name="Picture 1" descr="Description: Quan%20sát%20và%20nhận%20thức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120000">
            <a:off x="1170305" y="2155190"/>
            <a:ext cx="798830" cy="9880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813" y="1709531"/>
            <a:ext cx="5736967" cy="389614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1550" y="1585286"/>
            <a:ext cx="5799789" cy="417066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edge/>
        <p:sndAc>
          <p:stSnd>
            <p:snd r:embed="rId2" name="chimes.wav"/>
          </p:stSnd>
        </p:sndAc>
      </p:transition>
    </mc:Choice>
    <mc:Fallback xmlns="">
      <p:transition spd="slow">
        <p:wedge/>
        <p:sndAc>
          <p:stSnd>
            <p:snd r:embed="rId11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5" y="8255"/>
            <a:ext cx="2400300" cy="1905000"/>
          </a:xfrm>
          <a:prstGeom prst="rect">
            <a:avLst/>
          </a:prstGeom>
        </p:spPr>
      </p:pic>
      <p:pic>
        <p:nvPicPr>
          <p:cNvPr id="5" name="Picture 1" descr="Description: Quan%20sát%20và%20nhận%20thức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120000">
            <a:off x="674546" y="1964036"/>
            <a:ext cx="798830" cy="988060"/>
          </a:xfrm>
          <a:prstGeom prst="rect">
            <a:avLst/>
          </a:prstGeom>
          <a:noFill/>
          <a:ln>
            <a:noFill/>
          </a:ln>
        </p:spPr>
      </p:pic>
      <p:sp>
        <p:nvSpPr>
          <p:cNvPr id="5122" name="Text Box 4"/>
          <p:cNvSpPr txBox="1"/>
          <p:nvPr/>
        </p:nvSpPr>
        <p:spPr>
          <a:xfrm>
            <a:off x="3187700" y="441325"/>
            <a:ext cx="5727700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vi-VN" sz="20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MĨ THUẬT</a:t>
            </a:r>
            <a:endParaRPr lang="vi-VN" sz="2000" u="sng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Text Box 5"/>
          <p:cNvSpPr txBox="1"/>
          <p:nvPr/>
        </p:nvSpPr>
        <p:spPr>
          <a:xfrm>
            <a:off x="2716695" y="906770"/>
            <a:ext cx="7631185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GB" sz="24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</a:t>
            </a:r>
            <a:r>
              <a:rPr lang="en-US" sz="24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sz="24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KIẾN TẠO KIẾN THỨC – KĨ NĂNG</a:t>
            </a:r>
            <a:endParaRPr lang="vi-VN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1538246" y="2039868"/>
            <a:ext cx="10123668" cy="39703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QUAN SÁT SẢN PHẨM CÁ NHÂN VÀ TRẢ LỜI:</a:t>
            </a:r>
          </a:p>
          <a:p>
            <a:pPr marL="571500" indent="-571500" eaLnBrk="1" hangingPunct="1">
              <a:spcBef>
                <a:spcPct val="50000"/>
              </a:spcBef>
              <a:buFontTx/>
              <a:buChar char="-"/>
            </a:pP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71500" indent="-571500" eaLnBrk="1" hangingPunct="1">
              <a:spcBef>
                <a:spcPct val="50000"/>
              </a:spcBef>
              <a:buFontTx/>
              <a:buChar char="-"/>
            </a:pP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71500" indent="-571500" eaLnBrk="1" hangingPunct="1">
              <a:spcBef>
                <a:spcPct val="50000"/>
              </a:spcBef>
              <a:buFontTx/>
              <a:buChar char="-"/>
            </a:pP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71500" indent="-571500" eaLnBrk="1" hangingPunct="1">
              <a:spcBef>
                <a:spcPct val="50000"/>
              </a:spcBef>
              <a:buFontTx/>
              <a:buChar char="-"/>
            </a:pP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3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edge/>
        <p:sndAc>
          <p:stSnd>
            <p:snd r:embed="rId3" name="chimes.wav"/>
          </p:stSnd>
        </p:sndAc>
      </p:transition>
    </mc:Choice>
    <mc:Fallback xmlns="">
      <p:transition spd="slow">
        <p:wedge/>
        <p:sndAc>
          <p:stSnd>
            <p:snd r:embed="rId7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6"/>
          <p:cNvSpPr txBox="1"/>
          <p:nvPr/>
        </p:nvSpPr>
        <p:spPr>
          <a:xfrm>
            <a:off x="3232150" y="525463"/>
            <a:ext cx="5727700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vi-VN" sz="20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MĨ THUẬT</a:t>
            </a:r>
            <a:endParaRPr lang="vi-VN" sz="2000" u="sng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9095" name="Text Box 7"/>
          <p:cNvSpPr txBox="1"/>
          <p:nvPr/>
        </p:nvSpPr>
        <p:spPr>
          <a:xfrm>
            <a:off x="4538980" y="3329940"/>
            <a:ext cx="7188835" cy="212365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GB" sz="440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chia sẻ sản phẩm về nội dung – hình ảnh – màu sắc – chất liệu thể hiện!</a:t>
            </a:r>
            <a:endParaRPr lang="vi-VN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5" y="10795"/>
            <a:ext cx="2400300" cy="1905000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537845" y="2079625"/>
            <a:ext cx="3916045" cy="437451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5"/>
          <p:cNvSpPr txBox="1"/>
          <p:nvPr/>
        </p:nvSpPr>
        <p:spPr>
          <a:xfrm>
            <a:off x="2926603" y="1144529"/>
            <a:ext cx="7345960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GB" sz="24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3</a:t>
            </a:r>
            <a:r>
              <a:rPr lang="vi-VN" sz="24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- SÁNG TẠO</a:t>
            </a:r>
            <a:endParaRPr lang="vi-VN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edge/>
        <p:sndAc>
          <p:stSnd>
            <p:snd r:embed="rId2" name="whoosh.wav"/>
          </p:stSnd>
        </p:sndAc>
      </p:transition>
    </mc:Choice>
    <mc:Fallback xmlns="">
      <p:transition spd="slow">
        <p:wedge/>
        <p:sndAc>
          <p:stSnd>
            <p:snd r:embed="rId5" name="whoo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9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5" y="8255"/>
            <a:ext cx="2400300" cy="1905000"/>
          </a:xfrm>
          <a:prstGeom prst="rect">
            <a:avLst/>
          </a:prstGeom>
        </p:spPr>
      </p:pic>
      <p:sp>
        <p:nvSpPr>
          <p:cNvPr id="5122" name="Text Box 4"/>
          <p:cNvSpPr txBox="1"/>
          <p:nvPr/>
        </p:nvSpPr>
        <p:spPr>
          <a:xfrm>
            <a:off x="3187700" y="441325"/>
            <a:ext cx="5727700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vi-VN" sz="20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MĨ THUẬT</a:t>
            </a:r>
            <a:endParaRPr lang="vi-VN" sz="2000" u="sng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Text Box 5"/>
          <p:cNvSpPr txBox="1"/>
          <p:nvPr/>
        </p:nvSpPr>
        <p:spPr>
          <a:xfrm>
            <a:off x="3048000" y="914400"/>
            <a:ext cx="6353908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GB" sz="24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4</a:t>
            </a:r>
            <a:r>
              <a:rPr lang="en-US" sz="24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NHẬN XÉT ĐÁNH GIÁ</a:t>
            </a:r>
            <a:endParaRPr lang="vi-VN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23944" y="2366826"/>
            <a:ext cx="1040554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GB" sz="4000" b="1">
                <a:solidFill>
                  <a:srgbClr val="FF0000"/>
                </a:solidFill>
              </a:rPr>
              <a:t>Con thích phần chia sẻ về sản phẩm nào nhất ?</a:t>
            </a:r>
          </a:p>
          <a:p>
            <a:pPr marL="285750" indent="-285750">
              <a:buFontTx/>
              <a:buChar char="-"/>
            </a:pPr>
            <a:r>
              <a:rPr lang="en-GB" sz="4000" b="1">
                <a:solidFill>
                  <a:srgbClr val="FF0000"/>
                </a:solidFill>
              </a:rPr>
              <a:t>Con có góp ý gì cho sản phẩm của bạn?</a:t>
            </a:r>
          </a:p>
          <a:p>
            <a:pPr marL="285750" indent="-285750">
              <a:buFontTx/>
              <a:buChar char="-"/>
            </a:pPr>
            <a:r>
              <a:rPr lang="en-GB" sz="4000" b="1">
                <a:solidFill>
                  <a:srgbClr val="FF0000"/>
                </a:solidFill>
              </a:rPr>
              <a:t>Con học hỏi được gì từ sản phẩm của bạn?</a:t>
            </a:r>
          </a:p>
          <a:p>
            <a:endParaRPr lang="en-GB" sz="4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edge/>
        <p:sndAc>
          <p:stSnd>
            <p:snd r:embed="rId3" name="chimes.wav"/>
          </p:stSnd>
        </p:sndAc>
      </p:transition>
    </mc:Choice>
    <mc:Fallback xmlns="">
      <p:transition spd="slow">
        <p:wedge/>
        <p:sndAc>
          <p:stSnd>
            <p:snd r:embed="rId8" name="chimes.wav"/>
          </p:stSnd>
        </p:sndAc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5" y="8255"/>
            <a:ext cx="2400300" cy="1905000"/>
          </a:xfrm>
          <a:prstGeom prst="rect">
            <a:avLst/>
          </a:prstGeom>
        </p:spPr>
      </p:pic>
      <p:pic>
        <p:nvPicPr>
          <p:cNvPr id="5" name="Picture 1" descr="Description: Quan%20sát%20và%20nhận%20thức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120000">
            <a:off x="572428" y="2139521"/>
            <a:ext cx="798830" cy="988060"/>
          </a:xfrm>
          <a:prstGeom prst="rect">
            <a:avLst/>
          </a:prstGeom>
          <a:noFill/>
          <a:ln>
            <a:noFill/>
          </a:ln>
        </p:spPr>
      </p:pic>
      <p:sp>
        <p:nvSpPr>
          <p:cNvPr id="5122" name="Text Box 4"/>
          <p:cNvSpPr txBox="1"/>
          <p:nvPr/>
        </p:nvSpPr>
        <p:spPr>
          <a:xfrm>
            <a:off x="3187700" y="441325"/>
            <a:ext cx="5727700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vi-VN" sz="20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MĨ THUẬT</a:t>
            </a:r>
            <a:endParaRPr lang="vi-VN" sz="2000" u="sng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Text Box 5"/>
          <p:cNvSpPr txBox="1"/>
          <p:nvPr/>
        </p:nvSpPr>
        <p:spPr>
          <a:xfrm>
            <a:off x="3048000" y="914400"/>
            <a:ext cx="6353908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GB" sz="24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5</a:t>
            </a:r>
            <a:r>
              <a:rPr lang="en-US" sz="24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VẬN DỤNG PHÁT TRIỂN</a:t>
            </a:r>
            <a:endParaRPr lang="vi-VN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701" y="1743570"/>
            <a:ext cx="9125856" cy="645654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48000" y="1376065"/>
            <a:ext cx="74185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Sáng tạo tranh phong cảnh bằng chất liệu đất nặn</a:t>
            </a:r>
          </a:p>
        </p:txBody>
      </p:sp>
    </p:spTree>
    <p:extLst>
      <p:ext uri="{BB962C8B-B14F-4D97-AF65-F5344CB8AC3E}">
        <p14:creationId xmlns:p14="http://schemas.microsoft.com/office/powerpoint/2010/main" val="3077072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edge/>
        <p:sndAc>
          <p:stSnd>
            <p:snd r:embed="rId3" name="chimes.wav"/>
          </p:stSnd>
        </p:sndAc>
      </p:transition>
    </mc:Choice>
    <mc:Fallback xmlns="">
      <p:transition spd="slow">
        <p:wedge/>
        <p:sndAc>
          <p:stSnd>
            <p:snd r:embed="rId8" name="chimes.wav"/>
          </p:stSnd>
        </p:sndAc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0" name="Picture 2" descr="1 (4)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4605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3971" name="Picture 14" descr="A_Plus_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5334000"/>
            <a:ext cx="1724025" cy="1371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508" name="AutoShape 4"/>
          <p:cNvSpPr/>
          <p:nvPr/>
        </p:nvSpPr>
        <p:spPr>
          <a:xfrm>
            <a:off x="1480958" y="510209"/>
            <a:ext cx="9735185" cy="2145665"/>
          </a:xfrm>
          <a:prstGeom prst="cloudCallout">
            <a:avLst>
              <a:gd name="adj1" fmla="val -43181"/>
              <a:gd name="adj2" fmla="val 94968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>
            <a:scene3d>
              <a:camera prst="orthographicFront"/>
              <a:lightRig rig="threePt" dir="t"/>
            </a:scene3d>
            <a:sp3d contourW="12700">
              <a:contourClr>
                <a:srgbClr val="FF0000"/>
              </a:contourClr>
            </a:sp3d>
          </a:bodyPr>
          <a:lstStyle/>
          <a:p>
            <a:pPr algn="ctr" eaLnBrk="1" hangingPunct="1"/>
            <a:endParaRPr sz="600" dirty="0">
              <a:gradFill>
                <a:gsLst>
                  <a:gs pos="55000">
                    <a:srgbClr val="FF0000"/>
                  </a:gs>
                  <a:gs pos="75000">
                    <a:srgbClr val="FE4444"/>
                  </a:gs>
                  <a:gs pos="98000">
                    <a:srgbClr val="832B2B"/>
                  </a:gs>
                </a:gsLst>
                <a:lin ang="7200000" scaled="0"/>
              </a:gradFill>
              <a:latin typeface="Arial" panose="020B0604020202020204" pitchFamily="34" charset="0"/>
            </a:endParaRPr>
          </a:p>
          <a:p>
            <a:pPr algn="ctr" eaLnBrk="1" hangingPunct="1"/>
            <a:endParaRPr sz="1800" dirty="0">
              <a:gradFill>
                <a:gsLst>
                  <a:gs pos="55000">
                    <a:srgbClr val="FF0000"/>
                  </a:gs>
                  <a:gs pos="75000">
                    <a:srgbClr val="FE4444"/>
                  </a:gs>
                  <a:gs pos="98000">
                    <a:srgbClr val="832B2B"/>
                  </a:gs>
                </a:gsLst>
                <a:lin ang="7200000" scaled="0"/>
              </a:gradFill>
              <a:latin typeface="Arial" panose="020B0604020202020204" pitchFamily="34" charset="0"/>
            </a:endParaRPr>
          </a:p>
          <a:p>
            <a:pPr algn="ctr" eaLnBrk="1" hangingPunct="1"/>
            <a:r>
              <a:rPr lang="en-GB" sz="4000" b="1">
                <a:ln w="9525">
                  <a:solidFill>
                    <a:schemeClr val="bg1"/>
                  </a:solidFill>
                  <a:prstDash val="solid"/>
                </a:ln>
                <a:gradFill>
                  <a:gsLst>
                    <a:gs pos="55000">
                      <a:srgbClr val="FF0000"/>
                    </a:gs>
                    <a:gs pos="75000">
                      <a:srgbClr val="FE4444"/>
                    </a:gs>
                    <a:gs pos="98000">
                      <a:srgbClr val="832B2B"/>
                    </a:gs>
                  </a:gsLst>
                  <a:lin ang="7200000" scaled="0"/>
                </a:gradFill>
                <a:effectLst>
                  <a:outerShdw blurRad="60007" dist="310007" dir="7680000" sy="30000" kx="1300200" algn="ctr" rotWithShape="0">
                    <a:srgbClr val="FF0000">
                      <a:alpha val="32000"/>
                    </a:srgbClr>
                  </a:outerShdw>
                  <a:reflection endPos="0" dist="508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  <a:endParaRPr lang="vi-VN" sz="4000" b="1" dirty="0">
              <a:ln w="9525">
                <a:solidFill>
                  <a:schemeClr val="bg1"/>
                </a:solidFill>
                <a:prstDash val="solid"/>
              </a:ln>
              <a:gradFill>
                <a:gsLst>
                  <a:gs pos="55000">
                    <a:srgbClr val="FF0000"/>
                  </a:gs>
                  <a:gs pos="75000">
                    <a:srgbClr val="FE4444"/>
                  </a:gs>
                  <a:gs pos="98000">
                    <a:srgbClr val="832B2B"/>
                  </a:gs>
                </a:gsLst>
                <a:lin ang="7200000" scaled="0"/>
              </a:gradFill>
              <a:effectLst>
                <a:outerShdw blurRad="60007" dist="310007" dir="7680000" sy="30000" kx="1300200" algn="ctr" rotWithShape="0">
                  <a:srgbClr val="FF0000">
                    <a:alpha val="32000"/>
                  </a:srgbClr>
                </a:outerShdw>
                <a:reflection endPos="0" dist="50800" dir="5400000" sy="-100000" algn="bl" rotWithShape="0"/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22710" y="3414395"/>
            <a:ext cx="9144106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GB" sz="3200" b="1">
                <a:solidFill>
                  <a:srgbClr val="FF0000"/>
                </a:solidFill>
              </a:rPr>
              <a:t>Hoàn thiện sản phẩm và lưu giữ cần thận.</a:t>
            </a:r>
          </a:p>
          <a:p>
            <a:pPr marL="285750" indent="-285750">
              <a:buFontTx/>
              <a:buChar char="-"/>
            </a:pPr>
            <a:r>
              <a:rPr lang="en-GB" sz="3200" b="1">
                <a:solidFill>
                  <a:srgbClr val="FF0000"/>
                </a:solidFill>
              </a:rPr>
              <a:t>Chia sẻ về sản phẩm với người thân trong gia đình.</a:t>
            </a:r>
          </a:p>
          <a:p>
            <a:pPr marL="285750" indent="-285750">
              <a:buFontTx/>
              <a:buChar char="-"/>
            </a:pPr>
            <a:r>
              <a:rPr lang="en-GB" sz="3200" b="1">
                <a:solidFill>
                  <a:srgbClr val="FF0000"/>
                </a:solidFill>
              </a:rPr>
              <a:t>Chuẩn bị đầy đủ đồ dùng cho tiết học sau.</a:t>
            </a:r>
          </a:p>
          <a:p>
            <a:pPr marL="285750" indent="-285750">
              <a:buFontTx/>
              <a:buChar char="-"/>
            </a:pPr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edge/>
        <p:sndAc>
          <p:stSnd loop="1">
            <p:snd r:embed="rId2" name="applause.wav"/>
          </p:stSnd>
        </p:sndAc>
      </p:transition>
    </mc:Choice>
    <mc:Fallback xmlns="">
      <p:transition spd="slow">
        <p:wedge/>
        <p:sndAc>
          <p:stSnd loop="1">
            <p:snd r:embed="rId5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3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297</Words>
  <Application>Microsoft Office PowerPoint</Application>
  <PresentationFormat>Widescreen</PresentationFormat>
  <Paragraphs>39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MĨ THUẬT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BÀI HỌC MÔN MĨ THUẬT</dc:title>
  <dc:creator>Admin</dc:creator>
  <cp:lastModifiedBy>AK Home</cp:lastModifiedBy>
  <cp:revision>18</cp:revision>
  <dcterms:created xsi:type="dcterms:W3CDTF">2020-12-15T02:39:00Z</dcterms:created>
  <dcterms:modified xsi:type="dcterms:W3CDTF">2023-05-08T01:53:28Z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1033-11.2.0.9747</vt:lpwstr>
  </property>
</Properties>
</file>