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591" r:id="rId3"/>
    <p:sldId id="520" r:id="rId4"/>
    <p:sldId id="559" r:id="rId5"/>
    <p:sldId id="580" r:id="rId6"/>
    <p:sldId id="575" r:id="rId7"/>
    <p:sldId id="569" r:id="rId8"/>
    <p:sldId id="581" r:id="rId9"/>
    <p:sldId id="576" r:id="rId10"/>
    <p:sldId id="582" r:id="rId11"/>
    <p:sldId id="577" r:id="rId12"/>
    <p:sldId id="578" r:id="rId13"/>
    <p:sldId id="579" r:id="rId14"/>
    <p:sldId id="572" r:id="rId15"/>
    <p:sldId id="5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CC0066"/>
    <a:srgbClr val="FF9933"/>
    <a:srgbClr val="663300"/>
    <a:srgbClr val="00FF99"/>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93455" autoAdjust="0"/>
  </p:normalViewPr>
  <p:slideViewPr>
    <p:cSldViewPr snapToGrid="0">
      <p:cViewPr varScale="1">
        <p:scale>
          <a:sx n="77" d="100"/>
          <a:sy n="77" d="100"/>
        </p:scale>
        <p:origin x="8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41E69-519C-4C68-B8DD-8C2377E251B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4A927-A71E-4114-A86E-23E52FD3376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4B2C01A-DA11-4451-8F94-65EDA60B954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4B2C01A-DA11-4451-8F94-65EDA60B954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4B2C01A-DA11-4451-8F94-65EDA60B954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4B2C01A-DA11-4451-8F94-65EDA60B954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C01A-DA11-4451-8F94-65EDA60B954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4B2C01A-DA11-4451-8F94-65EDA60B954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4B2C01A-DA11-4451-8F94-65EDA60B954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ADEC0-C585-4B21-B06B-63E29355155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C01A-DA11-4451-8F94-65EDA60B954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ADEC0-C585-4B21-B06B-63E29355155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7556"/>
            <a:ext cx="121920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sẻ</a:t>
            </a:r>
            <a:endParaRPr lang="en-US" sz="3200" b="1" i="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TAPDOC4_00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1824110"/>
            <a:ext cx="8686800" cy="513087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6096000" y="142406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t>Theo</a:t>
            </a:r>
            <a:r>
              <a:rPr lang="en-US" altLang="en-US" sz="2000" b="1"/>
              <a:t> Tuốc-ghê-nhép</a:t>
            </a:r>
            <a:endParaRPr lang="en-US" altLang="en-US" sz="2000" b="1"/>
          </a:p>
        </p:txBody>
      </p:sp>
      <p:sp>
        <p:nvSpPr>
          <p:cNvPr id="8" name="Text Box 11"/>
          <p:cNvSpPr txBox="1">
            <a:spLocks noChangeArrowheads="1"/>
          </p:cNvSpPr>
          <p:nvPr/>
        </p:nvSpPr>
        <p:spPr bwMode="auto">
          <a:xfrm>
            <a:off x="0" y="465832"/>
            <a:ext cx="12192000" cy="584775"/>
          </a:xfrm>
          <a:prstGeom prst="rect">
            <a:avLst/>
          </a:prstGeom>
          <a:noFill/>
          <a:ln>
            <a:noFill/>
          </a:ln>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Tập đọc :</a:t>
            </a:r>
            <a:endParaRPr lang="en-US" altLang="en-US" sz="3200" b="1" u="sng">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tư ngày 22 tháng 3 năm 2023</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1306365" y="2356076"/>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r</a:t>
            </a:r>
            <a:r>
              <a:rPr lang="en-US" altLang="en-US" sz="2800" b="1">
                <a:solidFill>
                  <a:srgbClr val="FF0000"/>
                </a:solidFill>
                <a:latin typeface="Times New Roman" panose="02020603050405020304" pitchFamily="18" charset="0"/>
                <a:cs typeface="Times New Roman" panose="02020603050405020304" pitchFamily="18" charset="0"/>
              </a:rPr>
              <a:t>ít</a:t>
            </a:r>
            <a:r>
              <a:rPr lang="en-US" altLang="en-US" sz="2800" b="1">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7173" name="TextBox 8"/>
          <p:cNvSpPr txBox="1">
            <a:spLocks noChangeArrowheads="1"/>
          </p:cNvSpPr>
          <p:nvPr/>
        </p:nvSpPr>
        <p:spPr bwMode="auto">
          <a:xfrm>
            <a:off x="3706666" y="2360951"/>
            <a:ext cx="162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kh</a:t>
            </a:r>
            <a:r>
              <a:rPr lang="en-US" altLang="en-US" sz="2800" b="1">
                <a:solidFill>
                  <a:srgbClr val="FF0000"/>
                </a:solidFill>
                <a:latin typeface="Times New Roman" panose="02020603050405020304" pitchFamily="18" charset="0"/>
                <a:cs typeface="Times New Roman" panose="02020603050405020304" pitchFamily="18" charset="0"/>
              </a:rPr>
              <a:t>ản</a:t>
            </a:r>
            <a:r>
              <a:rPr lang="en-US" altLang="en-US" sz="2800" b="1">
                <a:latin typeface="Times New Roman" panose="02020603050405020304" pitchFamily="18" charset="0"/>
                <a:cs typeface="Times New Roman" panose="02020603050405020304" pitchFamily="18" charset="0"/>
              </a:rPr>
              <a:t> đ</a:t>
            </a:r>
            <a:r>
              <a:rPr lang="en-US" altLang="en-US" sz="2800" b="1">
                <a:solidFill>
                  <a:srgbClr val="FF0000"/>
                </a:solidFill>
                <a:latin typeface="Times New Roman" panose="02020603050405020304" pitchFamily="18" charset="0"/>
                <a:cs typeface="Times New Roman" panose="02020603050405020304" pitchFamily="18" charset="0"/>
              </a:rPr>
              <a:t>ặc</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6362701" y="1800882"/>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latin typeface="Times New Roman" panose="02020603050405020304" pitchFamily="18" charset="0"/>
                <a:cs typeface="Times New Roman" panose="02020603050405020304" pitchFamily="18" charset="0"/>
              </a:rPr>
              <a:t>Tìm hiểu bài</a:t>
            </a:r>
            <a:endParaRPr lang="en-US" altLang="en-US" sz="2800" b="1" u="sng">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196422" y="2342585"/>
            <a:ext cx="1091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54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solidFill>
                  <a:srgbClr val="0000FF"/>
                </a:solidFill>
                <a:latin typeface="Times New Roman" panose="02020603050405020304" pitchFamily="18" charset="0"/>
                <a:cs typeface="Times New Roman" panose="02020603050405020304" pitchFamily="18" charset="0"/>
              </a:rPr>
              <a:t>Từ </a:t>
            </a:r>
            <a:r>
              <a:rPr lang="en-US"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11274" name="Text Box 4"/>
          <p:cNvSpPr txBox="1">
            <a:spLocks noChangeArrowheads="1"/>
          </p:cNvSpPr>
          <p:nvPr/>
        </p:nvSpPr>
        <p:spPr bwMode="auto">
          <a:xfrm>
            <a:off x="1455737" y="1799943"/>
            <a:ext cx="2100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31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latin typeface="Times New Roman" panose="02020603050405020304" pitchFamily="18" charset="0"/>
                <a:cs typeface="Times New Roman" panose="02020603050405020304" pitchFamily="18" charset="0"/>
              </a:rPr>
              <a:t>Luyện đọc</a:t>
            </a:r>
            <a:endParaRPr lang="en-US" altLang="en-US" sz="2800" b="1" u="sng">
              <a:latin typeface="Times New Roman" panose="02020603050405020304" pitchFamily="18" charset="0"/>
              <a:cs typeface="Times New Roman" panose="02020603050405020304" pitchFamily="18" charset="0"/>
            </a:endParaRPr>
          </a:p>
        </p:txBody>
      </p:sp>
      <p:sp>
        <p:nvSpPr>
          <p:cNvPr id="14" name="TextBox 8"/>
          <p:cNvSpPr txBox="1">
            <a:spLocks noChangeArrowheads="1"/>
          </p:cNvSpPr>
          <p:nvPr/>
        </p:nvSpPr>
        <p:spPr bwMode="auto">
          <a:xfrm>
            <a:off x="1903265" y="2360951"/>
            <a:ext cx="200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thảm th</a:t>
            </a:r>
            <a:r>
              <a:rPr lang="en-US" altLang="en-US" sz="2800" b="1">
                <a:solidFill>
                  <a:srgbClr val="FF0000"/>
                </a:solidFill>
                <a:latin typeface="Times New Roman" panose="02020603050405020304" pitchFamily="18" charset="0"/>
                <a:cs typeface="Times New Roman" panose="02020603050405020304" pitchFamily="18" charset="0"/>
              </a:rPr>
              <a:t>iết</a:t>
            </a:r>
            <a:r>
              <a:rPr lang="en-US" altLang="en-US" sz="2800" b="1">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15" name="Line 8"/>
          <p:cNvSpPr>
            <a:spLocks noChangeShapeType="1"/>
          </p:cNvSpPr>
          <p:nvPr/>
        </p:nvSpPr>
        <p:spPr bwMode="auto">
          <a:xfrm>
            <a:off x="5257800" y="2050472"/>
            <a:ext cx="0" cy="4807527"/>
          </a:xfrm>
          <a:prstGeom prst="line">
            <a:avLst/>
          </a:prstGeom>
          <a:noFill/>
          <a:ln w="317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6" name="Text Box 7"/>
          <p:cNvSpPr txBox="1">
            <a:spLocks noChangeArrowheads="1"/>
          </p:cNvSpPr>
          <p:nvPr/>
        </p:nvSpPr>
        <p:spPr bwMode="auto">
          <a:xfrm>
            <a:off x="139255" y="3026469"/>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solidFill>
                  <a:srgbClr val="0000FF"/>
                </a:solidFill>
                <a:latin typeface="Times New Roman" panose="02020603050405020304" pitchFamily="18" charset="0"/>
                <a:cs typeface="Times New Roman" panose="02020603050405020304" pitchFamily="18" charset="0"/>
              </a:rPr>
              <a:t>Câu</a:t>
            </a:r>
            <a:r>
              <a:rPr lang="en-US"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17" name="Text Box 6"/>
          <p:cNvSpPr txBox="1">
            <a:spLocks noChangeArrowheads="1"/>
          </p:cNvSpPr>
          <p:nvPr/>
        </p:nvSpPr>
        <p:spPr bwMode="auto">
          <a:xfrm>
            <a:off x="139255" y="3613007"/>
            <a:ext cx="4938430" cy="1815882"/>
          </a:xfrm>
          <a:prstGeom prst="rect">
            <a:avLst/>
          </a:prstGeom>
          <a:noFill/>
          <a:ln w="19050">
            <a:solidFill>
              <a:schemeClr val="bg1"/>
            </a:solidFill>
            <a:miter lim="800000"/>
          </a:ln>
          <a:effectLst/>
        </p:spPr>
        <p:txBody>
          <a:bodyPr wrap="square">
            <a:spAutoFit/>
          </a:bodyPr>
          <a:lstStyle/>
          <a:p>
            <a:pPr algn="just">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Bỗng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trên cây cao gần đó, một con sẻ già có bộ ức đen </a:t>
            </a:r>
            <a:r>
              <a:rPr lang="en-US" sz="2800" b="1" dirty="0" err="1">
                <a:latin typeface="Times New Roman" panose="02020603050405020304" pitchFamily="18" charset="0"/>
                <a:cs typeface="Times New Roman" panose="02020603050405020304" pitchFamily="18" charset="0"/>
              </a:rPr>
              <a:t>nhánh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mõm</a:t>
            </a:r>
            <a:r>
              <a:rPr lang="en-US" sz="2800" b="1" dirty="0">
                <a:latin typeface="Times New Roman" panose="02020603050405020304" pitchFamily="18" charset="0"/>
                <a:cs typeface="Times New Roman" panose="02020603050405020304" pitchFamily="18" charset="0"/>
              </a:rPr>
              <a:t> con chó.</a:t>
            </a:r>
            <a:endParaRPr lang="en-US" sz="2800" b="1" dirty="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flipH="1">
            <a:off x="1472735" y="3700968"/>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977110" y="4538122"/>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258740" y="4513446"/>
            <a:ext cx="95250" cy="392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82565" y="4892856"/>
            <a:ext cx="1524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957556"/>
            <a:ext cx="121920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sẻ</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30" name="Rectangle 10"/>
          <p:cNvSpPr>
            <a:spLocks noChangeArrowheads="1"/>
          </p:cNvSpPr>
          <p:nvPr/>
        </p:nvSpPr>
        <p:spPr bwMode="auto">
          <a:xfrm>
            <a:off x="6096000" y="142406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t>Theo</a:t>
            </a:r>
            <a:r>
              <a:rPr lang="en-US" altLang="en-US" sz="2000" b="1"/>
              <a:t> Tuốc-ghê-nhép</a:t>
            </a:r>
            <a:endParaRPr lang="en-US" altLang="en-US" sz="2000" b="1"/>
          </a:p>
        </p:txBody>
      </p:sp>
      <p:sp>
        <p:nvSpPr>
          <p:cNvPr id="32" name="Text Box 11"/>
          <p:cNvSpPr txBox="1">
            <a:spLocks noChangeArrowheads="1"/>
          </p:cNvSpPr>
          <p:nvPr/>
        </p:nvSpPr>
        <p:spPr bwMode="auto">
          <a:xfrm>
            <a:off x="0" y="465832"/>
            <a:ext cx="12192000" cy="584775"/>
          </a:xfrm>
          <a:prstGeom prst="rect">
            <a:avLst/>
          </a:prstGeom>
          <a:noFill/>
          <a:ln>
            <a:noFill/>
          </a:ln>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Tập đọc :</a:t>
            </a:r>
            <a:endParaRPr lang="en-US" altLang="en-US" sz="3200" b="1" u="sng">
              <a:latin typeface="Times New Roman" panose="02020603050405020304" pitchFamily="18" charset="0"/>
              <a:cs typeface="Times New Roman" panose="02020603050405020304" pitchFamily="18" charset="0"/>
            </a:endParaRPr>
          </a:p>
        </p:txBody>
      </p:sp>
      <p:sp>
        <p:nvSpPr>
          <p:cNvPr id="26" name="Text Box 12"/>
          <p:cNvSpPr txBox="1">
            <a:spLocks noChangeArrowheads="1"/>
          </p:cNvSpPr>
          <p:nvPr/>
        </p:nvSpPr>
        <p:spPr bwMode="auto">
          <a:xfrm>
            <a:off x="5551487" y="2701651"/>
            <a:ext cx="648702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Th</a:t>
            </a:r>
            <a:r>
              <a:rPr lang="vi-VN" altLang="en-US" sz="2800" b="1">
                <a:solidFill>
                  <a:srgbClr val="0000FF"/>
                </a:solidFill>
                <a:latin typeface="Times New Roman" panose="02020603050405020304" pitchFamily="18" charset="0"/>
                <a:cs typeface="Times New Roman" panose="02020603050405020304" pitchFamily="18" charset="0"/>
              </a:rPr>
              <a:t>eo em, nó định làm gì</a:t>
            </a:r>
            <a:r>
              <a:rPr lang="en-US" altLang="en-US" sz="2800" b="1">
                <a:solidFill>
                  <a:srgbClr val="0000FF"/>
                </a:solidFill>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27" name="Text Box 13"/>
          <p:cNvSpPr txBox="1">
            <a:spLocks noChangeArrowheads="1"/>
          </p:cNvSpPr>
          <p:nvPr/>
        </p:nvSpPr>
        <p:spPr bwMode="auto">
          <a:xfrm>
            <a:off x="5330802" y="2713086"/>
            <a:ext cx="6521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latin typeface="Times New Roman" panose="02020603050405020304" pitchFamily="18" charset="0"/>
                <a:cs typeface="Times New Roman" panose="02020603050405020304" pitchFamily="18" charset="0"/>
              </a:rPr>
              <a:t>- Ý 1: Con chó đánh hơi thấy con sẻ non. </a:t>
            </a:r>
            <a:endParaRPr lang="en-US" altLang="en-US" sz="2800" b="1" i="1">
              <a:latin typeface="Times New Roman" panose="02020603050405020304" pitchFamily="18" charset="0"/>
              <a:cs typeface="Times New Roman" panose="02020603050405020304" pitchFamily="18" charset="0"/>
            </a:endParaRPr>
          </a:p>
        </p:txBody>
      </p:sp>
      <p:sp>
        <p:nvSpPr>
          <p:cNvPr id="29" name="Text Box 12"/>
          <p:cNvSpPr txBox="1">
            <a:spLocks noChangeArrowheads="1"/>
          </p:cNvSpPr>
          <p:nvPr/>
        </p:nvSpPr>
        <p:spPr bwMode="auto">
          <a:xfrm>
            <a:off x="5416474" y="3211328"/>
            <a:ext cx="669250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Việc gì đột ngột xảy ra khiến con chó dừng lại</a:t>
            </a:r>
            <a:r>
              <a:rPr lang="en-US" altLang="en-US" sz="2800" b="1">
                <a:solidFill>
                  <a:srgbClr val="0000FF"/>
                </a:solidFill>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34" name="Text Box 13"/>
          <p:cNvSpPr txBox="1">
            <a:spLocks noChangeArrowheads="1"/>
          </p:cNvSpPr>
          <p:nvPr/>
        </p:nvSpPr>
        <p:spPr bwMode="auto">
          <a:xfrm>
            <a:off x="5320010" y="3185292"/>
            <a:ext cx="65214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latin typeface="Times New Roman" panose="02020603050405020304" pitchFamily="18" charset="0"/>
                <a:cs typeface="Times New Roman" panose="02020603050405020304" pitchFamily="18" charset="0"/>
              </a:rPr>
              <a:t>- Ý 2: Sẻ mẹ dũng cảm lao xuống cứu con. </a:t>
            </a:r>
            <a:endParaRPr lang="en-US" altLang="en-US" sz="2800" b="1" i="1">
              <a:latin typeface="Times New Roman" panose="02020603050405020304" pitchFamily="18" charset="0"/>
              <a:cs typeface="Times New Roman" panose="02020603050405020304" pitchFamily="18" charset="0"/>
            </a:endParaRPr>
          </a:p>
        </p:txBody>
      </p:sp>
      <p:sp>
        <p:nvSpPr>
          <p:cNvPr id="35" name="Text Box 12"/>
          <p:cNvSpPr txBox="1">
            <a:spLocks noChangeArrowheads="1"/>
          </p:cNvSpPr>
          <p:nvPr/>
        </p:nvSpPr>
        <p:spPr bwMode="auto">
          <a:xfrm>
            <a:off x="5487911" y="4065973"/>
            <a:ext cx="66675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Hình ảnh con sẻ mẹ dũng cảm lao xuống cứu con </a:t>
            </a:r>
            <a:r>
              <a:rPr lang="vi-VN" altLang="en-US" sz="2800" b="1">
                <a:solidFill>
                  <a:srgbClr val="0000FF"/>
                </a:solidFill>
                <a:latin typeface="Times New Roman" panose="02020603050405020304" pitchFamily="18" charset="0"/>
                <a:cs typeface="Times New Roman" panose="02020603050405020304" pitchFamily="18" charset="0"/>
              </a:rPr>
              <a:t>đượ</a:t>
            </a:r>
            <a:r>
              <a:rPr lang="en-US" altLang="en-US" sz="2800" b="1">
                <a:solidFill>
                  <a:srgbClr val="0000FF"/>
                </a:solidFill>
                <a:latin typeface="Times New Roman" panose="02020603050405020304" pitchFamily="18" charset="0"/>
                <a:cs typeface="Times New Roman" panose="02020603050405020304" pitchFamily="18" charset="0"/>
              </a:rPr>
              <a:t>c miêu tả nh</a:t>
            </a:r>
            <a:r>
              <a:rPr lang="vi-VN" altLang="en-US" sz="2800" b="1">
                <a:solidFill>
                  <a:srgbClr val="0000FF"/>
                </a:solidFill>
                <a:latin typeface="Times New Roman" panose="02020603050405020304" pitchFamily="18" charset="0"/>
                <a:cs typeface="Times New Roman" panose="02020603050405020304" pitchFamily="18" charset="0"/>
              </a:rPr>
              <a:t>ư</a:t>
            </a:r>
            <a:r>
              <a:rPr lang="en-US" altLang="en-US" sz="2800" b="1">
                <a:solidFill>
                  <a:srgbClr val="0000FF"/>
                </a:solidFill>
                <a:latin typeface="Times New Roman" panose="02020603050405020304" pitchFamily="18" charset="0"/>
                <a:cs typeface="Times New Roman" panose="02020603050405020304" pitchFamily="18" charset="0"/>
              </a:rPr>
              <a:t> thế nào ?</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36" name="Text Box 12"/>
          <p:cNvSpPr txBox="1">
            <a:spLocks noChangeArrowheads="1"/>
          </p:cNvSpPr>
          <p:nvPr/>
        </p:nvSpPr>
        <p:spPr bwMode="auto">
          <a:xfrm>
            <a:off x="5320010" y="4040454"/>
            <a:ext cx="66675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Vì sao tác giả bày tỏ lòng kính phục </a:t>
            </a:r>
            <a:r>
              <a:rPr lang="vi-VN" altLang="en-US" sz="2800" b="1">
                <a:solidFill>
                  <a:srgbClr val="0000FF"/>
                </a:solidFill>
                <a:latin typeface="Times New Roman" panose="02020603050405020304" pitchFamily="18" charset="0"/>
                <a:cs typeface="Times New Roman" panose="02020603050405020304" pitchFamily="18" charset="0"/>
              </a:rPr>
              <a:t>đối</a:t>
            </a:r>
            <a:r>
              <a:rPr lang="en-US" altLang="en-US" sz="2800" b="1">
                <a:solidFill>
                  <a:srgbClr val="0000FF"/>
                </a:solidFill>
                <a:latin typeface="Times New Roman" panose="02020603050405020304" pitchFamily="18" charset="0"/>
                <a:cs typeface="Times New Roman" panose="02020603050405020304" pitchFamily="18" charset="0"/>
              </a:rPr>
              <a:t> với con sẻ nhỏ bé ?</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37" name="Text Box 12"/>
          <p:cNvSpPr txBox="1">
            <a:spLocks noChangeArrowheads="1"/>
          </p:cNvSpPr>
          <p:nvPr/>
        </p:nvSpPr>
        <p:spPr bwMode="auto">
          <a:xfrm>
            <a:off x="5235376" y="4005032"/>
            <a:ext cx="66380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   Vì con sẻ nhỏ bé dám </a:t>
            </a:r>
            <a:r>
              <a:rPr lang="vi-VN" altLang="en-US" sz="2800" b="1">
                <a:latin typeface="Times New Roman" panose="02020603050405020304" pitchFamily="18" charset="0"/>
                <a:cs typeface="Times New Roman" panose="02020603050405020304" pitchFamily="18" charset="0"/>
              </a:rPr>
              <a:t>đối</a:t>
            </a:r>
            <a:r>
              <a:rPr lang="en-US" altLang="en-US" sz="2800" b="1">
                <a:latin typeface="Times New Roman" panose="02020603050405020304" pitchFamily="18" charset="0"/>
                <a:cs typeface="Times New Roman" panose="02020603050405020304" pitchFamily="18" charset="0"/>
              </a:rPr>
              <a:t> </a:t>
            </a:r>
            <a:r>
              <a:rPr lang="vi-VN" altLang="en-US" sz="2800" b="1">
                <a:latin typeface="Times New Roman" panose="02020603050405020304" pitchFamily="18" charset="0"/>
                <a:cs typeface="Times New Roman" panose="02020603050405020304" pitchFamily="18" charset="0"/>
              </a:rPr>
              <a:t>đầu</a:t>
            </a:r>
            <a:r>
              <a:rPr lang="en-US" altLang="en-US" sz="2800" b="1">
                <a:latin typeface="Times New Roman" panose="02020603050405020304" pitchFamily="18" charset="0"/>
                <a:cs typeface="Times New Roman" panose="02020603050405020304" pitchFamily="18" charset="0"/>
              </a:rPr>
              <a:t> với con chó to , hung dữ </a:t>
            </a:r>
            <a:r>
              <a:rPr lang="vi-VN" altLang="en-US" sz="2800" b="1">
                <a:latin typeface="Times New Roman" panose="02020603050405020304" pitchFamily="18" charset="0"/>
                <a:cs typeface="Times New Roman" panose="02020603050405020304" pitchFamily="18" charset="0"/>
              </a:rPr>
              <a:t>để</a:t>
            </a:r>
            <a:r>
              <a:rPr lang="en-US" altLang="en-US" sz="2800" b="1">
                <a:latin typeface="Times New Roman" panose="02020603050405020304" pitchFamily="18" charset="0"/>
                <a:cs typeface="Times New Roman" panose="02020603050405020304" pitchFamily="18" charset="0"/>
              </a:rPr>
              <a:t> cứu con.</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   Sẻ mẹ rất yêu sẻ con.</a:t>
            </a:r>
            <a:endParaRPr lang="en-US" altLang="en-US" sz="2800" b="1">
              <a:latin typeface="Times New Roman" panose="02020603050405020304" pitchFamily="18" charset="0"/>
              <a:cs typeface="Times New Roman" panose="02020603050405020304" pitchFamily="18" charset="0"/>
            </a:endParaRPr>
          </a:p>
        </p:txBody>
      </p:sp>
      <p:sp>
        <p:nvSpPr>
          <p:cNvPr id="38" name="Text Box 13"/>
          <p:cNvSpPr txBox="1">
            <a:spLocks noChangeArrowheads="1"/>
          </p:cNvSpPr>
          <p:nvPr/>
        </p:nvSpPr>
        <p:spPr bwMode="auto">
          <a:xfrm>
            <a:off x="5348039" y="4018035"/>
            <a:ext cx="54446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latin typeface="Times New Roman" panose="02020603050405020304" pitchFamily="18" charset="0"/>
                <a:cs typeface="Times New Roman" panose="02020603050405020304" pitchFamily="18" charset="0"/>
              </a:rPr>
              <a:t>- Ý 3: Tác giả thán phục sẻ mẹ. </a:t>
            </a:r>
            <a:endParaRPr lang="en-US" altLang="en-US" sz="2800" b="1" i="1">
              <a:latin typeface="Times New Roman" panose="02020603050405020304" pitchFamily="18" charset="0"/>
              <a:cs typeface="Times New Roman" panose="02020603050405020304" pitchFamily="18" charset="0"/>
            </a:endParaRPr>
          </a:p>
        </p:txBody>
      </p:sp>
      <p:sp>
        <p:nvSpPr>
          <p:cNvPr id="39" name="Text Box 12"/>
          <p:cNvSpPr txBox="1">
            <a:spLocks noChangeArrowheads="1"/>
          </p:cNvSpPr>
          <p:nvPr/>
        </p:nvSpPr>
        <p:spPr bwMode="auto">
          <a:xfrm>
            <a:off x="5247008" y="4723810"/>
            <a:ext cx="6667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   Nội dung của bài là gì ?</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40" name="TextBox 39"/>
          <p:cNvSpPr txBox="1">
            <a:spLocks noChangeArrowheads="1"/>
          </p:cNvSpPr>
          <p:nvPr/>
        </p:nvSpPr>
        <p:spPr bwMode="auto">
          <a:xfrm>
            <a:off x="5448076" y="4782979"/>
            <a:ext cx="66188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Nội dung : Ca ngợi hành </a:t>
            </a:r>
            <a:r>
              <a:rPr lang="vi-VN" altLang="en-US" sz="2800" b="1">
                <a:solidFill>
                  <a:srgbClr val="0000FF"/>
                </a:solidFill>
                <a:latin typeface="Times New Roman" panose="02020603050405020304" pitchFamily="18" charset="0"/>
                <a:cs typeface="Times New Roman" panose="02020603050405020304" pitchFamily="18" charset="0"/>
              </a:rPr>
              <a:t>độ</a:t>
            </a:r>
            <a:r>
              <a:rPr lang="en-US" altLang="en-US" sz="2800" b="1">
                <a:solidFill>
                  <a:srgbClr val="0000FF"/>
                </a:solidFill>
                <a:latin typeface="Times New Roman" panose="02020603050405020304" pitchFamily="18" charset="0"/>
                <a:cs typeface="Times New Roman" panose="02020603050405020304" pitchFamily="18" charset="0"/>
              </a:rPr>
              <a:t>ng dũng cảm, xả thân cứu sẻ con của sẻ mẹ.</a:t>
            </a:r>
            <a:endParaRPr lang="en-US" altLang="en-US" sz="2800" b="1">
              <a:solidFill>
                <a:srgbClr val="0000FF"/>
              </a:solidFill>
              <a:latin typeface="Times New Roman" panose="02020603050405020304" pitchFamily="18" charset="0"/>
              <a:cs typeface="Times New Roman" panose="02020603050405020304" pitchFamily="18" charset="0"/>
            </a:endParaRPr>
          </a:p>
        </p:txBody>
      </p:sp>
      <p:cxnSp>
        <p:nvCxnSpPr>
          <p:cNvPr id="41" name="Straight Connector 40"/>
          <p:cNvCxnSpPr/>
          <p:nvPr/>
        </p:nvCxnSpPr>
        <p:spPr>
          <a:xfrm>
            <a:off x="5546252" y="5248390"/>
            <a:ext cx="1431204"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Text Box 7"/>
          <p:cNvSpPr txBox="1">
            <a:spLocks noChangeArrowheads="1"/>
          </p:cNvSpPr>
          <p:nvPr/>
        </p:nvSpPr>
        <p:spPr bwMode="auto">
          <a:xfrm>
            <a:off x="6169049" y="2284571"/>
            <a:ext cx="3733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i="1">
                <a:latin typeface="Times New Roman" panose="02020603050405020304" pitchFamily="18" charset="0"/>
                <a:cs typeface="Times New Roman" panose="02020603050405020304" pitchFamily="18" charset="0"/>
              </a:rPr>
              <a:t>, </a:t>
            </a:r>
            <a:r>
              <a:rPr lang="en-US" altLang="en-US" sz="2800" b="1" i="1">
                <a:solidFill>
                  <a:srgbClr val="FF0000"/>
                </a:solidFill>
                <a:latin typeface="Times New Roman" panose="02020603050405020304" pitchFamily="18" charset="0"/>
                <a:cs typeface="Times New Roman" panose="02020603050405020304" pitchFamily="18" charset="0"/>
              </a:rPr>
              <a:t>một sức mạnh vô hình</a:t>
            </a:r>
            <a:endParaRPr lang="vi-VN" altLang="en-US" sz="2800" b="1" i="1">
              <a:solidFill>
                <a:srgbClr val="FF0000"/>
              </a:solidFill>
              <a:latin typeface="Times New Roman" panose="02020603050405020304" pitchFamily="18" charset="0"/>
              <a:cs typeface="Times New Roman" panose="02020603050405020304" pitchFamily="18" charset="0"/>
            </a:endParaRPr>
          </a:p>
        </p:txBody>
      </p:sp>
      <p:sp>
        <p:nvSpPr>
          <p:cNvPr id="43" name="TextBox 7"/>
          <p:cNvSpPr txBox="1">
            <a:spLocks noChangeArrowheads="1"/>
          </p:cNvSpPr>
          <p:nvPr/>
        </p:nvSpPr>
        <p:spPr bwMode="auto">
          <a:xfrm>
            <a:off x="5562600" y="2341419"/>
            <a:ext cx="80010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 Ức</a:t>
            </a:r>
            <a:endParaRPr lang="en-US" altLang="en-US" sz="2400" b="1"/>
          </a:p>
        </p:txBody>
      </p:sp>
      <p:sp>
        <p:nvSpPr>
          <p:cNvPr id="44"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tư ngày 22 tháng 3 năm 2023</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26"/>
                                        </p:tgtEl>
                                        <p:attrNameLst>
                                          <p:attrName>ppt_x</p:attrName>
                                        </p:attrNameLst>
                                      </p:cBhvr>
                                      <p:tavLst>
                                        <p:tav tm="0">
                                          <p:val>
                                            <p:strVal val="ppt_x"/>
                                          </p:val>
                                        </p:tav>
                                        <p:tav tm="100000">
                                          <p:val>
                                            <p:strVal val="ppt_x"/>
                                          </p:val>
                                        </p:tav>
                                      </p:tavLst>
                                    </p:anim>
                                    <p:anim calcmode="lin" valueType="num">
                                      <p:cBhvr additive="base">
                                        <p:cTn id="14" dur="500"/>
                                        <p:tgtEl>
                                          <p:spTgt spid="26"/>
                                        </p:tgtEl>
                                        <p:attrNameLst>
                                          <p:attrName>ppt_y</p:attrName>
                                        </p:attrNameLst>
                                      </p:cBhvr>
                                      <p:tavLst>
                                        <p:tav tm="0">
                                          <p:val>
                                            <p:strVal val="ppt_y"/>
                                          </p:val>
                                        </p:tav>
                                        <p:tav tm="100000">
                                          <p:val>
                                            <p:strVal val="1+ppt_h/2"/>
                                          </p:val>
                                        </p:tav>
                                      </p:tavLst>
                                    </p:anim>
                                    <p:set>
                                      <p:cBhvr>
                                        <p:cTn id="15" dur="1" fill="hold">
                                          <p:stCondLst>
                                            <p:cond delay="499"/>
                                          </p:stCondLst>
                                        </p:cTn>
                                        <p:tgtEl>
                                          <p:spTgt spid="26"/>
                                        </p:tgtEl>
                                        <p:attrNameLst>
                                          <p:attrName>style.visibility</p:attrName>
                                        </p:attrNameLst>
                                      </p:cBhvr>
                                      <p:to>
                                        <p:strVal val="hidden"/>
                                      </p:to>
                                    </p:se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7"/>
                                        </p:tgtEl>
                                        <p:attrNameLst>
                                          <p:attrName>style.visibility</p:attrName>
                                        </p:attrNameLst>
                                      </p:cBhvr>
                                      <p:to>
                                        <p:strVal val="visible"/>
                                      </p:to>
                                    </p:set>
                                    <p:anim calcmode="discrete" valueType="clr">
                                      <p:cBhvr override="childStyle">
                                        <p:cTn id="19"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7"/>
                                        </p:tgtEl>
                                        <p:attrNameLst>
                                          <p:attrName>fillcolor</p:attrName>
                                        </p:attrNameLst>
                                      </p:cBhvr>
                                      <p:tavLst>
                                        <p:tav tm="0">
                                          <p:val>
                                            <p:clrVal>
                                              <a:schemeClr val="accent2"/>
                                            </p:clrVal>
                                          </p:val>
                                        </p:tav>
                                        <p:tav tm="50000">
                                          <p:val>
                                            <p:clrVal>
                                              <a:schemeClr val="hlink"/>
                                            </p:clrVal>
                                          </p:val>
                                        </p:tav>
                                      </p:tavLst>
                                    </p:anim>
                                    <p:set>
                                      <p:cBhvr>
                                        <p:cTn id="21" dur="80"/>
                                        <p:tgtEl>
                                          <p:spTgt spid="2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9"/>
                                        </p:tgtEl>
                                        <p:attrNameLst>
                                          <p:attrName>style.visibility</p:attrName>
                                        </p:attrNameLst>
                                      </p:cBhvr>
                                      <p:to>
                                        <p:strVal val="visible"/>
                                      </p:to>
                                    </p:set>
                                    <p:anim calcmode="discrete" valueType="clr">
                                      <p:cBhvr override="childStyle">
                                        <p:cTn id="2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9"/>
                                        </p:tgtEl>
                                        <p:attrNameLst>
                                          <p:attrName>fillcolor</p:attrName>
                                        </p:attrNameLst>
                                      </p:cBhvr>
                                      <p:tavLst>
                                        <p:tav tm="0">
                                          <p:val>
                                            <p:clrVal>
                                              <a:schemeClr val="accent2"/>
                                            </p:clrVal>
                                          </p:val>
                                        </p:tav>
                                        <p:tav tm="50000">
                                          <p:val>
                                            <p:clrVal>
                                              <a:schemeClr val="hlink"/>
                                            </p:clrVal>
                                          </p:val>
                                        </p:tav>
                                      </p:tavLst>
                                    </p:anim>
                                    <p:set>
                                      <p:cBhvr>
                                        <p:cTn id="28" dur="80"/>
                                        <p:tgtEl>
                                          <p:spTgt spid="29"/>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iterate type="lt">
                                    <p:tmPct val="0"/>
                                  </p:iterate>
                                  <p:childTnLst>
                                    <p:anim calcmode="lin" valueType="num">
                                      <p:cBhvr additive="base">
                                        <p:cTn id="32" dur="500"/>
                                        <p:tgtEl>
                                          <p:spTgt spid="29"/>
                                        </p:tgtEl>
                                        <p:attrNameLst>
                                          <p:attrName>ppt_x</p:attrName>
                                        </p:attrNameLst>
                                      </p:cBhvr>
                                      <p:tavLst>
                                        <p:tav tm="0">
                                          <p:val>
                                            <p:strVal val="ppt_x"/>
                                          </p:val>
                                        </p:tav>
                                        <p:tav tm="100000">
                                          <p:val>
                                            <p:strVal val="ppt_x"/>
                                          </p:val>
                                        </p:tav>
                                      </p:tavLst>
                                    </p:anim>
                                    <p:anim calcmode="lin" valueType="num">
                                      <p:cBhvr additive="base">
                                        <p:cTn id="33" dur="500"/>
                                        <p:tgtEl>
                                          <p:spTgt spid="29"/>
                                        </p:tgtEl>
                                        <p:attrNameLst>
                                          <p:attrName>ppt_y</p:attrName>
                                        </p:attrNameLst>
                                      </p:cBhvr>
                                      <p:tavLst>
                                        <p:tav tm="0">
                                          <p:val>
                                            <p:strVal val="ppt_y"/>
                                          </p:val>
                                        </p:tav>
                                        <p:tav tm="100000">
                                          <p:val>
                                            <p:strVal val="1+ppt_h/2"/>
                                          </p:val>
                                        </p:tav>
                                      </p:tavLst>
                                    </p:anim>
                                    <p:set>
                                      <p:cBhvr>
                                        <p:cTn id="34" dur="1" fill="hold">
                                          <p:stCondLst>
                                            <p:cond delay="499"/>
                                          </p:stCondLst>
                                        </p:cTn>
                                        <p:tgtEl>
                                          <p:spTgt spid="29"/>
                                        </p:tgtEl>
                                        <p:attrNameLst>
                                          <p:attrName>style.visibility</p:attrName>
                                        </p:attrNameLst>
                                      </p:cBhvr>
                                      <p:to>
                                        <p:strVal val="hidden"/>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35"/>
                                        </p:tgtEl>
                                        <p:attrNameLst>
                                          <p:attrName>style.visibility</p:attrName>
                                        </p:attrNameLst>
                                      </p:cBhvr>
                                      <p:to>
                                        <p:strVal val="visible"/>
                                      </p:to>
                                    </p:set>
                                    <p:anim calcmode="discrete" valueType="clr">
                                      <p:cBhvr override="childStyle">
                                        <p:cTn id="37"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5"/>
                                        </p:tgtEl>
                                        <p:attrNameLst>
                                          <p:attrName>fillcolor</p:attrName>
                                        </p:attrNameLst>
                                      </p:cBhvr>
                                      <p:tavLst>
                                        <p:tav tm="0">
                                          <p:val>
                                            <p:clrVal>
                                              <a:schemeClr val="accent2"/>
                                            </p:clrVal>
                                          </p:val>
                                        </p:tav>
                                        <p:tav tm="50000">
                                          <p:val>
                                            <p:clrVal>
                                              <a:schemeClr val="hlink"/>
                                            </p:clrVal>
                                          </p:val>
                                        </p:tav>
                                      </p:tavLst>
                                    </p:anim>
                                    <p:set>
                                      <p:cBhvr>
                                        <p:cTn id="39" dur="80"/>
                                        <p:tgtEl>
                                          <p:spTgt spid="35"/>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iterate type="lt">
                                    <p:tmPct val="0"/>
                                  </p:iterate>
                                  <p:childTnLst>
                                    <p:anim calcmode="lin" valueType="num">
                                      <p:cBhvr additive="base">
                                        <p:cTn id="43" dur="500"/>
                                        <p:tgtEl>
                                          <p:spTgt spid="35"/>
                                        </p:tgtEl>
                                        <p:attrNameLst>
                                          <p:attrName>ppt_x</p:attrName>
                                        </p:attrNameLst>
                                      </p:cBhvr>
                                      <p:tavLst>
                                        <p:tav tm="0">
                                          <p:val>
                                            <p:strVal val="ppt_x"/>
                                          </p:val>
                                        </p:tav>
                                        <p:tav tm="100000">
                                          <p:val>
                                            <p:strVal val="ppt_x"/>
                                          </p:val>
                                        </p:tav>
                                      </p:tavLst>
                                    </p:anim>
                                    <p:anim calcmode="lin" valueType="num">
                                      <p:cBhvr additive="base">
                                        <p:cTn id="44" dur="500"/>
                                        <p:tgtEl>
                                          <p:spTgt spid="35"/>
                                        </p:tgtEl>
                                        <p:attrNameLst>
                                          <p:attrName>ppt_y</p:attrName>
                                        </p:attrNameLst>
                                      </p:cBhvr>
                                      <p:tavLst>
                                        <p:tav tm="0">
                                          <p:val>
                                            <p:strVal val="ppt_y"/>
                                          </p:val>
                                        </p:tav>
                                        <p:tav tm="100000">
                                          <p:val>
                                            <p:strVal val="1+ppt_h/2"/>
                                          </p:val>
                                        </p:tav>
                                      </p:tavLst>
                                    </p:anim>
                                    <p:set>
                                      <p:cBhvr>
                                        <p:cTn id="45" dur="1" fill="hold">
                                          <p:stCondLst>
                                            <p:cond delay="499"/>
                                          </p:stCondLst>
                                        </p:cTn>
                                        <p:tgtEl>
                                          <p:spTgt spid="35"/>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36"/>
                                        </p:tgtEl>
                                        <p:attrNameLst>
                                          <p:attrName>style.visibility</p:attrName>
                                        </p:attrNameLst>
                                      </p:cBhvr>
                                      <p:to>
                                        <p:strVal val="visible"/>
                                      </p:to>
                                    </p:set>
                                    <p:anim calcmode="discrete" valueType="clr">
                                      <p:cBhvr override="childStyle">
                                        <p:cTn id="58"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6"/>
                                        </p:tgtEl>
                                        <p:attrNameLst>
                                          <p:attrName>fillcolor</p:attrName>
                                        </p:attrNameLst>
                                      </p:cBhvr>
                                      <p:tavLst>
                                        <p:tav tm="0">
                                          <p:val>
                                            <p:clrVal>
                                              <a:schemeClr val="accent2"/>
                                            </p:clrVal>
                                          </p:val>
                                        </p:tav>
                                        <p:tav tm="50000">
                                          <p:val>
                                            <p:clrVal>
                                              <a:schemeClr val="hlink"/>
                                            </p:clrVal>
                                          </p:val>
                                        </p:tav>
                                      </p:tavLst>
                                    </p:anim>
                                    <p:set>
                                      <p:cBhvr>
                                        <p:cTn id="60" dur="80"/>
                                        <p:tgtEl>
                                          <p:spTgt spid="36"/>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iterate type="lt">
                                    <p:tmPct val="0"/>
                                  </p:iterate>
                                  <p:childTnLst>
                                    <p:anim calcmode="lin" valueType="num">
                                      <p:cBhvr additive="base">
                                        <p:cTn id="64" dur="500"/>
                                        <p:tgtEl>
                                          <p:spTgt spid="36"/>
                                        </p:tgtEl>
                                        <p:attrNameLst>
                                          <p:attrName>ppt_x</p:attrName>
                                        </p:attrNameLst>
                                      </p:cBhvr>
                                      <p:tavLst>
                                        <p:tav tm="0">
                                          <p:val>
                                            <p:strVal val="ppt_x"/>
                                          </p:val>
                                        </p:tav>
                                        <p:tav tm="100000">
                                          <p:val>
                                            <p:strVal val="ppt_x"/>
                                          </p:val>
                                        </p:tav>
                                      </p:tavLst>
                                    </p:anim>
                                    <p:anim calcmode="lin" valueType="num">
                                      <p:cBhvr additive="base">
                                        <p:cTn id="65" dur="500"/>
                                        <p:tgtEl>
                                          <p:spTgt spid="36"/>
                                        </p:tgtEl>
                                        <p:attrNameLst>
                                          <p:attrName>ppt_y</p:attrName>
                                        </p:attrNameLst>
                                      </p:cBhvr>
                                      <p:tavLst>
                                        <p:tav tm="0">
                                          <p:val>
                                            <p:strVal val="ppt_y"/>
                                          </p:val>
                                        </p:tav>
                                        <p:tav tm="100000">
                                          <p:val>
                                            <p:strVal val="1+ppt_h/2"/>
                                          </p:val>
                                        </p:tav>
                                      </p:tavLst>
                                    </p:anim>
                                    <p:set>
                                      <p:cBhvr>
                                        <p:cTn id="66" dur="1" fill="hold">
                                          <p:stCondLst>
                                            <p:cond delay="499"/>
                                          </p:stCondLst>
                                        </p:cTn>
                                        <p:tgtEl>
                                          <p:spTgt spid="36"/>
                                        </p:tgtEl>
                                        <p:attrNameLst>
                                          <p:attrName>style.visibility</p:attrName>
                                        </p:attrNameLst>
                                      </p:cBhvr>
                                      <p:to>
                                        <p:strVal val="hidden"/>
                                      </p:to>
                                    </p:set>
                                  </p:childTnLst>
                                </p:cTn>
                              </p:par>
                              <p:par>
                                <p:cTn id="67" presetID="27" presetClass="entr" presetSubtype="0" fill="hold" grpId="0" nodeType="withEffect">
                                  <p:stCondLst>
                                    <p:cond delay="0"/>
                                  </p:stCondLst>
                                  <p:iterate type="lt">
                                    <p:tmPct val="50000"/>
                                  </p:iterate>
                                  <p:childTnLst>
                                    <p:set>
                                      <p:cBhvr>
                                        <p:cTn id="68" dur="1" fill="hold">
                                          <p:stCondLst>
                                            <p:cond delay="0"/>
                                          </p:stCondLst>
                                        </p:cTn>
                                        <p:tgtEl>
                                          <p:spTgt spid="37"/>
                                        </p:tgtEl>
                                        <p:attrNameLst>
                                          <p:attrName>style.visibility</p:attrName>
                                        </p:attrNameLst>
                                      </p:cBhvr>
                                      <p:to>
                                        <p:strVal val="visible"/>
                                      </p:to>
                                    </p:set>
                                    <p:anim calcmode="discrete" valueType="clr">
                                      <p:cBhvr override="childStyle">
                                        <p:cTn id="6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7"/>
                                        </p:tgtEl>
                                        <p:attrNameLst>
                                          <p:attrName>fillcolor</p:attrName>
                                        </p:attrNameLst>
                                      </p:cBhvr>
                                      <p:tavLst>
                                        <p:tav tm="0">
                                          <p:val>
                                            <p:clrVal>
                                              <a:schemeClr val="accent2"/>
                                            </p:clrVal>
                                          </p:val>
                                        </p:tav>
                                        <p:tav tm="50000">
                                          <p:val>
                                            <p:clrVal>
                                              <a:schemeClr val="hlink"/>
                                            </p:clrVal>
                                          </p:val>
                                        </p:tav>
                                      </p:tavLst>
                                    </p:anim>
                                    <p:set>
                                      <p:cBhvr>
                                        <p:cTn id="71" dur="80"/>
                                        <p:tgtEl>
                                          <p:spTgt spid="37"/>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1" nodeType="clickEffect">
                                  <p:stCondLst>
                                    <p:cond delay="0"/>
                                  </p:stCondLst>
                                  <p:iterate type="lt">
                                    <p:tmPct val="0"/>
                                  </p:iterate>
                                  <p:childTnLst>
                                    <p:anim calcmode="lin" valueType="num">
                                      <p:cBhvr additive="base">
                                        <p:cTn id="75" dur="500"/>
                                        <p:tgtEl>
                                          <p:spTgt spid="37"/>
                                        </p:tgtEl>
                                        <p:attrNameLst>
                                          <p:attrName>ppt_x</p:attrName>
                                        </p:attrNameLst>
                                      </p:cBhvr>
                                      <p:tavLst>
                                        <p:tav tm="0">
                                          <p:val>
                                            <p:strVal val="ppt_x"/>
                                          </p:val>
                                        </p:tav>
                                        <p:tav tm="100000">
                                          <p:val>
                                            <p:strVal val="ppt_x"/>
                                          </p:val>
                                        </p:tav>
                                      </p:tavLst>
                                    </p:anim>
                                    <p:anim calcmode="lin" valueType="num">
                                      <p:cBhvr additive="base">
                                        <p:cTn id="76" dur="500"/>
                                        <p:tgtEl>
                                          <p:spTgt spid="37"/>
                                        </p:tgtEl>
                                        <p:attrNameLst>
                                          <p:attrName>ppt_y</p:attrName>
                                        </p:attrNameLst>
                                      </p:cBhvr>
                                      <p:tavLst>
                                        <p:tav tm="0">
                                          <p:val>
                                            <p:strVal val="ppt_y"/>
                                          </p:val>
                                        </p:tav>
                                        <p:tav tm="100000">
                                          <p:val>
                                            <p:strVal val="1+ppt_h/2"/>
                                          </p:val>
                                        </p:tav>
                                      </p:tavLst>
                                    </p:anim>
                                    <p:set>
                                      <p:cBhvr>
                                        <p:cTn id="77" dur="1" fill="hold">
                                          <p:stCondLst>
                                            <p:cond delay="499"/>
                                          </p:stCondLst>
                                        </p:cTn>
                                        <p:tgtEl>
                                          <p:spTgt spid="37"/>
                                        </p:tgtEl>
                                        <p:attrNameLst>
                                          <p:attrName>style.visibility</p:attrName>
                                        </p:attrNameLst>
                                      </p:cBhvr>
                                      <p:to>
                                        <p:strVal val="hidden"/>
                                      </p:to>
                                    </p:set>
                                  </p:childTnLst>
                                </p:cTn>
                              </p:par>
                            </p:childTnLst>
                          </p:cTn>
                        </p:par>
                        <p:par>
                          <p:cTn id="78" fill="hold">
                            <p:stCondLst>
                              <p:cond delay="500"/>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38"/>
                                        </p:tgtEl>
                                        <p:attrNameLst>
                                          <p:attrName>style.visibility</p:attrName>
                                        </p:attrNameLst>
                                      </p:cBhvr>
                                      <p:to>
                                        <p:strVal val="visible"/>
                                      </p:to>
                                    </p:set>
                                    <p:anim calcmode="discrete" valueType="clr">
                                      <p:cBhvr override="childStyle">
                                        <p:cTn id="81"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38"/>
                                        </p:tgtEl>
                                        <p:attrNameLst>
                                          <p:attrName>fillcolor</p:attrName>
                                        </p:attrNameLst>
                                      </p:cBhvr>
                                      <p:tavLst>
                                        <p:tav tm="0">
                                          <p:val>
                                            <p:clrVal>
                                              <a:schemeClr val="accent2"/>
                                            </p:clrVal>
                                          </p:val>
                                        </p:tav>
                                        <p:tav tm="50000">
                                          <p:val>
                                            <p:clrVal>
                                              <a:schemeClr val="hlink"/>
                                            </p:clrVal>
                                          </p:val>
                                        </p:tav>
                                      </p:tavLst>
                                    </p:anim>
                                    <p:set>
                                      <p:cBhvr>
                                        <p:cTn id="83" dur="80"/>
                                        <p:tgtEl>
                                          <p:spTgt spid="38"/>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39"/>
                                        </p:tgtEl>
                                        <p:attrNameLst>
                                          <p:attrName>style.visibility</p:attrName>
                                        </p:attrNameLst>
                                      </p:cBhvr>
                                      <p:to>
                                        <p:strVal val="visible"/>
                                      </p:to>
                                    </p:set>
                                    <p:anim calcmode="discrete" valueType="clr">
                                      <p:cBhvr override="childStyle">
                                        <p:cTn id="88"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39"/>
                                        </p:tgtEl>
                                        <p:attrNameLst>
                                          <p:attrName>fillcolor</p:attrName>
                                        </p:attrNameLst>
                                      </p:cBhvr>
                                      <p:tavLst>
                                        <p:tav tm="0">
                                          <p:val>
                                            <p:clrVal>
                                              <a:schemeClr val="accent2"/>
                                            </p:clrVal>
                                          </p:val>
                                        </p:tav>
                                        <p:tav tm="50000">
                                          <p:val>
                                            <p:clrVal>
                                              <a:schemeClr val="hlink"/>
                                            </p:clrVal>
                                          </p:val>
                                        </p:tav>
                                      </p:tavLst>
                                    </p:anim>
                                    <p:set>
                                      <p:cBhvr>
                                        <p:cTn id="90" dur="80"/>
                                        <p:tgtEl>
                                          <p:spTgt spid="39"/>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iterate type="lt">
                                    <p:tmPct val="0"/>
                                  </p:iterate>
                                  <p:childTnLst>
                                    <p:anim calcmode="lin" valueType="num">
                                      <p:cBhvr additive="base">
                                        <p:cTn id="94" dur="500"/>
                                        <p:tgtEl>
                                          <p:spTgt spid="39"/>
                                        </p:tgtEl>
                                        <p:attrNameLst>
                                          <p:attrName>ppt_x</p:attrName>
                                        </p:attrNameLst>
                                      </p:cBhvr>
                                      <p:tavLst>
                                        <p:tav tm="0">
                                          <p:val>
                                            <p:strVal val="ppt_x"/>
                                          </p:val>
                                        </p:tav>
                                        <p:tav tm="100000">
                                          <p:val>
                                            <p:strVal val="ppt_x"/>
                                          </p:val>
                                        </p:tav>
                                      </p:tavLst>
                                    </p:anim>
                                    <p:anim calcmode="lin" valueType="num">
                                      <p:cBhvr additive="base">
                                        <p:cTn id="95" dur="500"/>
                                        <p:tgtEl>
                                          <p:spTgt spid="39"/>
                                        </p:tgtEl>
                                        <p:attrNameLst>
                                          <p:attrName>ppt_y</p:attrName>
                                        </p:attrNameLst>
                                      </p:cBhvr>
                                      <p:tavLst>
                                        <p:tav tm="0">
                                          <p:val>
                                            <p:strVal val="ppt_y"/>
                                          </p:val>
                                        </p:tav>
                                        <p:tav tm="100000">
                                          <p:val>
                                            <p:strVal val="1+ppt_h/2"/>
                                          </p:val>
                                        </p:tav>
                                      </p:tavLst>
                                    </p:anim>
                                    <p:set>
                                      <p:cBhvr>
                                        <p:cTn id="96" dur="1" fill="hold">
                                          <p:stCondLst>
                                            <p:cond delay="499"/>
                                          </p:stCondLst>
                                        </p:cTn>
                                        <p:tgtEl>
                                          <p:spTgt spid="39"/>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9" grpId="0"/>
      <p:bldP spid="29" grpId="1"/>
      <p:bldP spid="34" grpId="0"/>
      <p:bldP spid="35" grpId="0"/>
      <p:bldP spid="35" grpId="1"/>
      <p:bldP spid="36" grpId="0"/>
      <p:bldP spid="36" grpId="1"/>
      <p:bldP spid="37" grpId="0"/>
      <p:bldP spid="37" grpId="1"/>
      <p:bldP spid="38" grpId="0"/>
      <p:bldP spid="39" grpId="0"/>
      <p:bldP spid="39" grpId="1"/>
      <p:bldP spid="40"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74183" y="223060"/>
            <a:ext cx="6982691" cy="961674"/>
          </a:xfrm>
          <a:prstGeom prst="rect">
            <a:avLst/>
          </a:prstGeom>
          <a:noFill/>
        </p:spPr>
        <p:txBody>
          <a:bodyPr wrap="square">
            <a:spAutoFit/>
          </a:bodyPr>
          <a:lstStyle/>
          <a:p>
            <a:pPr algn="ctr">
              <a:lnSpc>
                <a:spcPct val="150000"/>
              </a:lnSpc>
              <a:defRPr/>
            </a:pPr>
            <a:r>
              <a:rPr lang="en-US" sz="4200" b="1">
                <a:ln/>
                <a:solidFill>
                  <a:schemeClr val="accent1"/>
                </a:solidFill>
                <a:effectLst>
                  <a:outerShdw blurRad="38100" dist="25400" dir="5400000" algn="ctr" rotWithShape="0">
                    <a:srgbClr val="6E747A">
                      <a:alpha val="43000"/>
                    </a:srgbClr>
                  </a:outerShdw>
                </a:effectLst>
                <a:cs typeface="Arial" panose="020B0604020202020204" pitchFamily="34" charset="0"/>
              </a:rPr>
              <a:t>LUYỆN ĐỌC DIỄN CẢM</a:t>
            </a:r>
            <a:endParaRPr lang="en-US" sz="4200" b="1" dirty="0">
              <a:ln/>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pic>
        <p:nvPicPr>
          <p:cNvPr id="5" name="Picture 2" descr="TAPDOC4_0004"/>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68960" y="1459230"/>
            <a:ext cx="11006455" cy="516001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524000" y="810470"/>
            <a:ext cx="9144000" cy="5262979"/>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i="1">
                <a:latin typeface="Times New Roman" panose="02020603050405020304" pitchFamily="18" charset="0"/>
              </a:rPr>
              <a:t>    </a:t>
            </a:r>
            <a:r>
              <a:rPr lang="en-US" altLang="en-US" sz="3200" b="1" i="1">
                <a:gradFill>
                  <a:gsLst>
                    <a:gs pos="0">
                      <a:srgbClr val="012D86"/>
                    </a:gs>
                    <a:gs pos="100000">
                      <a:srgbClr val="0E2557"/>
                    </a:gs>
                  </a:gsLst>
                  <a:lin scaled="0"/>
                </a:gradFill>
                <a:latin typeface="Times New Roman" panose="02020603050405020304" pitchFamily="18" charset="0"/>
              </a:rPr>
              <a:t>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endParaRPr lang="en-US" altLang="en-US" sz="3200" b="1" i="1">
              <a:gradFill>
                <a:gsLst>
                  <a:gs pos="0">
                    <a:srgbClr val="012D86"/>
                  </a:gs>
                  <a:gs pos="100000">
                    <a:srgbClr val="0E2557"/>
                  </a:gs>
                </a:gsLst>
                <a:lin scaled="0"/>
              </a:gradFill>
              <a:latin typeface="Times New Roman" panose="02020603050405020304" pitchFamily="18" charset="0"/>
            </a:endParaRPr>
          </a:p>
          <a:p>
            <a:pPr algn="just" eaLnBrk="1" hangingPunct="1">
              <a:spcBef>
                <a:spcPct val="50000"/>
              </a:spcBef>
            </a:pPr>
            <a:r>
              <a:rPr lang="en-US" altLang="en-US" sz="3200" b="1" i="1">
                <a:gradFill>
                  <a:gsLst>
                    <a:gs pos="0">
                      <a:srgbClr val="012D86"/>
                    </a:gs>
                    <a:gs pos="100000">
                      <a:srgbClr val="0E2557"/>
                    </a:gs>
                  </a:gsLst>
                  <a:lin scaled="0"/>
                </a:gradFill>
                <a:latin typeface="Times New Roman" panose="02020603050405020304" pitchFamily="18" charset="0"/>
              </a:rPr>
              <a:t>    Sẻ già lao đến cứu con, lấy thân mình phủ kín sẻ con.Giọng nó yếu ớt nhưng hung dữ và khản đặc. Trước mắt nó, con chó như một con quỷ khổng lồ. Nó sẽ hi sinh. Nhưng một sức mạnh vô hình vẫn cuốn nó xuống đất.</a:t>
            </a:r>
            <a:endParaRPr lang="en-US" altLang="en-US" sz="3200" b="1" i="1">
              <a:gradFill>
                <a:gsLst>
                  <a:gs pos="0">
                    <a:srgbClr val="012D86"/>
                  </a:gs>
                  <a:gs pos="100000">
                    <a:srgbClr val="0E2557"/>
                  </a:gs>
                </a:gsLst>
                <a:lin scaled="0"/>
              </a:gradFill>
              <a:latin typeface="Times New Roman" panose="02020603050405020304" pitchFamily="18" charset="0"/>
            </a:endParaRPr>
          </a:p>
        </p:txBody>
      </p:sp>
      <p:sp>
        <p:nvSpPr>
          <p:cNvPr id="14339" name="Rectangle 29"/>
          <p:cNvSpPr>
            <a:spLocks noChangeArrowheads="1"/>
          </p:cNvSpPr>
          <p:nvPr/>
        </p:nvSpPr>
        <p:spPr bwMode="auto">
          <a:xfrm>
            <a:off x="6727825" y="310758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Rectangle 4"/>
          <p:cNvSpPr/>
          <p:nvPr/>
        </p:nvSpPr>
        <p:spPr>
          <a:xfrm>
            <a:off x="4027488" y="13311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lao</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xuống</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191126" y="1813770"/>
            <a:ext cx="22002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dựng</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ngược</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9677400" y="1813770"/>
            <a:ext cx="1030288"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tuyệt</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62100" y="2304308"/>
            <a:ext cx="9906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vọng</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3036888" y="23217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thảm</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thiết</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3886200" y="2817070"/>
            <a:ext cx="1646238"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đầy</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răng</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149600" y="3520333"/>
            <a:ext cx="14478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lao</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đến</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53201" y="3998170"/>
            <a:ext cx="16541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chemeClr val="tx1"/>
                </a:solidFill>
                <a:latin typeface="Times New Roman" panose="02020603050405020304" pitchFamily="18" charset="0"/>
                <a:cs typeface="Times New Roman" panose="02020603050405020304" pitchFamily="18" charset="0"/>
              </a:rPr>
              <a:t>hung </a:t>
            </a:r>
            <a:r>
              <a:rPr lang="en-US" sz="3100" b="1" i="1" dirty="0" err="1">
                <a:solidFill>
                  <a:schemeClr val="tx1"/>
                </a:solidFill>
                <a:latin typeface="Times New Roman" panose="02020603050405020304" pitchFamily="18" charset="0"/>
                <a:cs typeface="Times New Roman" panose="02020603050405020304" pitchFamily="18" charset="0"/>
              </a:rPr>
              <a:t>dữ</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8751888" y="40108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khản</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đặc</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8894764" y="4491883"/>
            <a:ext cx="1697037"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khổng</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lồ</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654300" y="4976070"/>
            <a:ext cx="1371600"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chemeClr val="tx1"/>
                </a:solidFill>
                <a:latin typeface="Times New Roman" panose="02020603050405020304" pitchFamily="18" charset="0"/>
                <a:cs typeface="Times New Roman" panose="02020603050405020304" pitchFamily="18" charset="0"/>
              </a:rPr>
              <a:t>hi </a:t>
            </a:r>
            <a:r>
              <a:rPr lang="en-US" sz="3100" b="1" i="1" dirty="0" err="1">
                <a:solidFill>
                  <a:schemeClr val="tx1"/>
                </a:solidFill>
                <a:latin typeface="Times New Roman" panose="02020603050405020304" pitchFamily="18" charset="0"/>
                <a:cs typeface="Times New Roman" panose="02020603050405020304" pitchFamily="18" charset="0"/>
              </a:rPr>
              <a:t>sinh</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1485900" y="5458670"/>
            <a:ext cx="1595438"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cuốn</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nó</a:t>
            </a:r>
            <a:endParaRPr lang="en-US" sz="3100"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524000" y="810470"/>
            <a:ext cx="9144000" cy="5262979"/>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i="1">
                <a:latin typeface="Times New Roman" panose="02020603050405020304" pitchFamily="18" charset="0"/>
              </a:rPr>
              <a:t>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endParaRPr lang="en-US" altLang="en-US" sz="3200" b="1" i="1">
              <a:latin typeface="Times New Roman" panose="02020603050405020304" pitchFamily="18" charset="0"/>
            </a:endParaRPr>
          </a:p>
          <a:p>
            <a:pPr algn="just" eaLnBrk="1" hangingPunct="1">
              <a:spcBef>
                <a:spcPct val="50000"/>
              </a:spcBef>
            </a:pPr>
            <a:r>
              <a:rPr lang="en-US" altLang="en-US" sz="3200" b="1" i="1">
                <a:latin typeface="Times New Roman" panose="02020603050405020304" pitchFamily="18" charset="0"/>
              </a:rPr>
              <a:t>    Sẻ già lao đến cứu con, lấy thân mình phủ kín sẻ con.Giọng nó yếu ớt nhưng hung dữ và khản đặc. Trước mắt nó, con chó như một con quỷ khổng lồ. Nó sẽ hi sin . Nhưng một sức mạnh vô hình vẫn cuốn nó xuống đất.</a:t>
            </a:r>
            <a:endParaRPr lang="en-US" altLang="en-US" sz="3200"/>
          </a:p>
        </p:txBody>
      </p:sp>
      <p:sp>
        <p:nvSpPr>
          <p:cNvPr id="14339" name="Rectangle 29"/>
          <p:cNvSpPr>
            <a:spLocks noChangeArrowheads="1"/>
          </p:cNvSpPr>
          <p:nvPr/>
        </p:nvSpPr>
        <p:spPr bwMode="auto">
          <a:xfrm>
            <a:off x="6727825" y="310758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FF0000"/>
              </a:solidFill>
            </a:endParaRPr>
          </a:p>
        </p:txBody>
      </p:sp>
      <p:sp>
        <p:nvSpPr>
          <p:cNvPr id="5" name="Rectangle 4"/>
          <p:cNvSpPr/>
          <p:nvPr/>
        </p:nvSpPr>
        <p:spPr>
          <a:xfrm>
            <a:off x="4027488" y="13311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lao</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xuống</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191126" y="1813770"/>
            <a:ext cx="22002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dựng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ngược</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9677400" y="1813770"/>
            <a:ext cx="1030288"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tuyệt</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62100" y="2304308"/>
            <a:ext cx="9906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vọng</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3036888" y="23217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thảm</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thiết</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3886200" y="2817070"/>
            <a:ext cx="1646238"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đầy</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răng</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149600" y="3520333"/>
            <a:ext cx="14478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lao</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đến</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53201" y="3998170"/>
            <a:ext cx="16541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rgbClr val="FF0000"/>
                </a:solidFill>
                <a:latin typeface="Times New Roman" panose="02020603050405020304" pitchFamily="18" charset="0"/>
                <a:cs typeface="Times New Roman" panose="02020603050405020304" pitchFamily="18" charset="0"/>
              </a:rPr>
              <a:t>hung </a:t>
            </a:r>
            <a:r>
              <a:rPr lang="en-US" sz="3100" b="1" i="1" dirty="0" err="1">
                <a:solidFill>
                  <a:srgbClr val="FF0000"/>
                </a:solidFill>
                <a:latin typeface="Times New Roman" panose="02020603050405020304" pitchFamily="18" charset="0"/>
                <a:cs typeface="Times New Roman" panose="02020603050405020304" pitchFamily="18" charset="0"/>
              </a:rPr>
              <a:t>dữ</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8751888" y="40108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khản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đặc</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8894764" y="4491883"/>
            <a:ext cx="1697037"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khổng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lồ</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654300" y="4976070"/>
            <a:ext cx="1371600"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rgbClr val="FF0000"/>
                </a:solidFill>
                <a:latin typeface="Times New Roman" panose="02020603050405020304" pitchFamily="18" charset="0"/>
                <a:cs typeface="Times New Roman" panose="02020603050405020304" pitchFamily="18" charset="0"/>
              </a:rPr>
              <a:t>hi </a:t>
            </a:r>
            <a:r>
              <a:rPr lang="en-US" sz="3100" b="1" i="1" dirty="0" err="1">
                <a:solidFill>
                  <a:srgbClr val="FF0000"/>
                </a:solidFill>
                <a:latin typeface="Times New Roman" panose="02020603050405020304" pitchFamily="18" charset="0"/>
                <a:cs typeface="Times New Roman" panose="02020603050405020304" pitchFamily="18" charset="0"/>
              </a:rPr>
              <a:t>sinh</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1485900" y="5458670"/>
            <a:ext cx="1595438"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cuốn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nó</a:t>
            </a:r>
            <a:endParaRPr lang="en-US" sz="3100" b="1" i="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flipH="1">
            <a:off x="2919413" y="940646"/>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983038" y="1397846"/>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924800" y="1423246"/>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2" grpId="0" animBg="1"/>
      <p:bldP spid="33" grpId="0" animBg="1"/>
      <p:bldP spid="37" grpId="0" animBg="1"/>
      <p:bldP spid="38" grpId="0" animBg="1"/>
      <p:bldP spid="39" grpId="0" animBg="1"/>
      <p:bldP spid="40" grpId="0" animBg="1"/>
      <p:bldP spid="41" grpId="0" animBg="1"/>
      <p:bldP spid="42" grpId="0" animBg="1"/>
      <p:bldP spid="43"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WordArt 4"/>
          <p:cNvSpPr>
            <a:spLocks noTextEdit="1"/>
          </p:cNvSpPr>
          <p:nvPr/>
        </p:nvSpPr>
        <p:spPr>
          <a:xfrm>
            <a:off x="2566988" y="1484313"/>
            <a:ext cx="7315200" cy="1295400"/>
          </a:xfrm>
          <a:prstGeom prst="rect">
            <a:avLst/>
          </a:prstGeom>
        </p:spPr>
        <p:txBody>
          <a:bodyPr wrap="none" fromWordArt="1">
            <a:prstTxWarp prst="textPlain">
              <a:avLst>
                <a:gd name="adj" fmla="val 50000"/>
              </a:avLst>
            </a:prstTxWarp>
            <a:normAutofit/>
          </a:bodyPr>
          <a:p>
            <a:pPr algn="ctr"/>
            <a:r>
              <a:rPr lang="en-US" sz="3600" b="1">
                <a:ln w="22225" cap="flat" cmpd="sng">
                  <a:solidFill>
                    <a:schemeClr val="accent2"/>
                  </a:solidFill>
                  <a:prstDash val="solid"/>
                  <a:round/>
                  <a:headEnd type="none" w="med" len="med"/>
                  <a:tailEnd type="none" w="med" len="med"/>
                </a:ln>
                <a:solidFill>
                  <a:srgbClr val="E6B9B8"/>
                </a:solidFill>
                <a:latin typeface="VNI-Bandit" charset="0"/>
                <a:ea typeface="VNI-Bandit" charset="0"/>
              </a:rPr>
              <a:t>Chúc các em học tốt</a:t>
            </a:r>
            <a:endParaRPr lang="en-US" sz="3600" b="1">
              <a:ln w="22225" cap="flat" cmpd="sng">
                <a:solidFill>
                  <a:schemeClr val="accent2"/>
                </a:solidFill>
                <a:prstDash val="solid"/>
                <a:round/>
                <a:headEnd type="none" w="med" len="med"/>
                <a:tailEnd type="none" w="med" len="med"/>
              </a:ln>
              <a:solidFill>
                <a:srgbClr val="E6B9B8"/>
              </a:solidFill>
              <a:latin typeface="VNI-Bandit" charset="0"/>
              <a:ea typeface="VNI-Bandit" charset="0"/>
            </a:endParaRPr>
          </a:p>
        </p:txBody>
      </p:sp>
      <p:pic>
        <p:nvPicPr>
          <p:cNvPr id="30722" name="Picture 5" descr="images[76]"/>
          <p:cNvPicPr>
            <a:picLocks noChangeAspect="1"/>
          </p:cNvPicPr>
          <p:nvPr/>
        </p:nvPicPr>
        <p:blipFill>
          <a:blip r:embed="rId1"/>
          <a:stretch>
            <a:fillRect/>
          </a:stretch>
        </p:blipFill>
        <p:spPr>
          <a:xfrm>
            <a:off x="1839913" y="2786063"/>
            <a:ext cx="8828087" cy="4056062"/>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0"/>
          <p:cNvSpPr>
            <a:spLocks noChangeArrowheads="1" noChangeShapeType="1" noTextEdit="1"/>
          </p:cNvSpPr>
          <p:nvPr/>
        </p:nvSpPr>
        <p:spPr bwMode="auto">
          <a:xfrm>
            <a:off x="478252" y="1288294"/>
            <a:ext cx="4343400" cy="563562"/>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endParaRPr lang="en-US" sz="3600" b="1" kern="10">
              <a:ln w="9525">
                <a:solidFill>
                  <a:srgbClr val="FF0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15000" y="2351480"/>
            <a:ext cx="6477000"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208318" y="1827605"/>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Dù sao trái đất vẫn quay ! </a:t>
            </a:r>
            <a:endParaRPr lang="en-US" altLang="en-US" sz="2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Cloud Callout 9"/>
          <p:cNvSpPr/>
          <p:nvPr/>
        </p:nvSpPr>
        <p:spPr>
          <a:xfrm>
            <a:off x="1164052" y="2351480"/>
            <a:ext cx="4419330" cy="2691575"/>
          </a:xfrm>
          <a:prstGeom prst="cloudCallout">
            <a:avLst>
              <a:gd name="adj1" fmla="val -74863"/>
              <a:gd name="adj2" fmla="val 44126"/>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dirty="0">
                <a:solidFill>
                  <a:schemeClr val="tx1"/>
                </a:solidFill>
                <a:latin typeface="Times New Roman" panose="02020603050405020304" pitchFamily="18" charset="0"/>
                <a:cs typeface="Times New Roman" panose="02020603050405020304" pitchFamily="18" charset="0"/>
              </a:rPr>
              <a:t>Lòng dũng cảm của Cô-péc-ních và Ga-li-lê thể hiện ở </a:t>
            </a:r>
            <a:r>
              <a:rPr lang="en-US" sz="2800" b="1" dirty="0" err="1">
                <a:solidFill>
                  <a:schemeClr val="tx1"/>
                </a:solidFill>
                <a:latin typeface="Times New Roman" panose="02020603050405020304" pitchFamily="18" charset="0"/>
                <a:cs typeface="Times New Roman" panose="02020603050405020304" pitchFamily="18" charset="0"/>
              </a:rPr>
              <a:t>chỗ</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1164052" y="3697267"/>
            <a:ext cx="3657600" cy="1683327"/>
          </a:xfrm>
          <a:prstGeom prst="cloudCallout">
            <a:avLst>
              <a:gd name="adj1" fmla="val -75498"/>
              <a:gd name="adj2" fmla="val 64916"/>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500" b="1" dirty="0">
                <a:solidFill>
                  <a:schemeClr val="tx1"/>
                </a:solidFill>
              </a:rPr>
              <a:t>Nêu nội </a:t>
            </a:r>
            <a:r>
              <a:rPr lang="en-US" sz="3500" b="1">
                <a:solidFill>
                  <a:schemeClr val="tx1"/>
                </a:solidFill>
              </a:rPr>
              <a:t>dung bài.</a:t>
            </a:r>
            <a:endParaRPr lang="en-US" sz="35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0" grpId="1"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7556"/>
            <a:ext cx="121920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sẻ</a:t>
            </a:r>
            <a:endParaRPr lang="en-US" sz="3200" b="1" i="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TAPDOC4_00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1824110"/>
            <a:ext cx="8686800" cy="513087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6096000" y="142406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t>Theo</a:t>
            </a:r>
            <a:r>
              <a:rPr lang="en-US" altLang="en-US" sz="2000" b="1"/>
              <a:t> Tuốc-ghê-nhép</a:t>
            </a:r>
            <a:endParaRPr lang="en-US" altLang="en-US" sz="2000" b="1"/>
          </a:p>
        </p:txBody>
      </p:sp>
      <p:sp>
        <p:nvSpPr>
          <p:cNvPr id="8" name="Text Box 11"/>
          <p:cNvSpPr txBox="1">
            <a:spLocks noChangeArrowheads="1"/>
          </p:cNvSpPr>
          <p:nvPr/>
        </p:nvSpPr>
        <p:spPr bwMode="auto">
          <a:xfrm>
            <a:off x="0" y="465832"/>
            <a:ext cx="12192000" cy="584775"/>
          </a:xfrm>
          <a:prstGeom prst="rect">
            <a:avLst/>
          </a:prstGeom>
          <a:noFill/>
          <a:ln>
            <a:noFill/>
          </a:ln>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Tập đọc :</a:t>
            </a:r>
            <a:endParaRPr lang="en-US" altLang="en-US" sz="3200" b="1" u="sng">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tư ngày 22 tháng 3 năm 2023</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45" y="3523"/>
            <a:ext cx="11928764" cy="6894195"/>
          </a:xfrm>
          <a:prstGeom prst="rect">
            <a:avLst/>
          </a:prstGeom>
        </p:spPr>
        <p:txBody>
          <a:bodyPr wrap="square">
            <a:spAutoFit/>
          </a:bodyPr>
          <a:lstStyle/>
          <a:p>
            <a:pPr algn="ctr"/>
            <a:r>
              <a:rPr lang="vi-VN" sz="2600" b="1">
                <a:solidFill>
                  <a:srgbClr val="0000FF"/>
                </a:solidFill>
                <a:latin typeface="+mj-lt"/>
              </a:rPr>
              <a:t>Con sẻ</a:t>
            </a:r>
            <a:endParaRPr lang="vi-VN" sz="2600" b="1">
              <a:solidFill>
                <a:srgbClr val="0000FF"/>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Sẻ già lao đến cứu con, lấy thân mình phủ kín sẻ con. Giọng nó yếu ớt nhưng hung dữ và khản đặc. Trước mắt nó, con chó như một con quỷ khổng lồ. Nó sẽ hi sinh. Nhưng một sức mạnh vô hình vẫn cuốn nó xuống đất. </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Con chó của tôi dừng lại và lùi... Dường như nó hiểu rằng trước mặt nó có một sức mạnh. Tôi vội lên tiếng gọi con chó đang bối rối ấ</a:t>
            </a:r>
            <a:r>
              <a:rPr lang="en-US" sz="2600" b="1">
                <a:solidFill>
                  <a:srgbClr val="000000"/>
                </a:solidFill>
                <a:latin typeface="Times New Roman" panose="02020603050405020304" pitchFamily="18" charset="0"/>
                <a:cs typeface="Times New Roman" panose="02020603050405020304" pitchFamily="18" charset="0"/>
              </a:rPr>
              <a:t>y</a:t>
            </a:r>
            <a:r>
              <a:rPr lang="vi-VN" sz="2600" b="1">
                <a:solidFill>
                  <a:srgbClr val="000000"/>
                </a:solidFill>
                <a:latin typeface="+mj-lt"/>
              </a:rPr>
              <a:t> tránh ra xa, lòng đầy thán phục.</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Vâng, lòng tôi đầy thán phục, xin bạn đừng cười. Tôi kính cẩn nghiêng mình trước con chim sẻ bé bỏng dũng cảm kia, trước tình yêu của nó.</a:t>
            </a:r>
            <a:endParaRPr lang="vi-VN" sz="2600" b="1">
              <a:solidFill>
                <a:srgbClr val="000000"/>
              </a:solidFill>
              <a:latin typeface="+mj-lt"/>
            </a:endParaRPr>
          </a:p>
          <a:p>
            <a:pPr algn="r"/>
            <a:r>
              <a:rPr lang="vi-VN" sz="2600" b="1" i="1">
                <a:solidFill>
                  <a:srgbClr val="000000"/>
                </a:solidFill>
                <a:latin typeface="+mj-lt"/>
              </a:rPr>
              <a:t>Theo </a:t>
            </a:r>
            <a:r>
              <a:rPr lang="en-US" sz="2600" b="1">
                <a:solidFill>
                  <a:srgbClr val="000000"/>
                </a:solidFill>
                <a:latin typeface="Times New Roman" panose="02020603050405020304" pitchFamily="18" charset="0"/>
                <a:cs typeface="Times New Roman" panose="02020603050405020304" pitchFamily="18" charset="0"/>
              </a:rPr>
              <a:t>Tuốc-ghê-nhép</a:t>
            </a:r>
            <a:endParaRPr lang="vi-VN" sz="26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7556"/>
            <a:ext cx="121920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sẻ</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7" name="Rectangle 10"/>
          <p:cNvSpPr>
            <a:spLocks noChangeArrowheads="1"/>
          </p:cNvSpPr>
          <p:nvPr/>
        </p:nvSpPr>
        <p:spPr bwMode="auto">
          <a:xfrm>
            <a:off x="6096000" y="142406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t>Theo</a:t>
            </a:r>
            <a:r>
              <a:rPr lang="en-US" altLang="en-US" sz="2000" b="1"/>
              <a:t> Tuốc-ghê-nhép</a:t>
            </a:r>
            <a:endParaRPr lang="en-US" altLang="en-US" sz="2000" b="1"/>
          </a:p>
        </p:txBody>
      </p:sp>
      <p:sp>
        <p:nvSpPr>
          <p:cNvPr id="8" name="Rectangle 7"/>
          <p:cNvSpPr/>
          <p:nvPr/>
        </p:nvSpPr>
        <p:spPr>
          <a:xfrm>
            <a:off x="1724891" y="2050474"/>
            <a:ext cx="8115300" cy="2554545"/>
          </a:xfrm>
          <a:prstGeom prst="rect">
            <a:avLst/>
          </a:prstGeom>
        </p:spPr>
        <p:txBody>
          <a:bodyPr>
            <a:spAutoFit/>
          </a:bodyPr>
          <a:lstStyle/>
          <a:p>
            <a:pPr>
              <a:defRPr/>
            </a:pPr>
            <a:r>
              <a:rPr lang="en-US" sz="3200" b="1">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xuống</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2: Con </a:t>
            </a:r>
            <a:r>
              <a:rPr lang="en-US" sz="3200" b="1" dirty="0" err="1">
                <a:latin typeface="Times New Roman" panose="02020603050405020304" pitchFamily="18" charset="0"/>
                <a:cs typeface="Times New Roman" panose="02020603050405020304" pitchFamily="18" charset="0"/>
              </a:rPr>
              <a:t>chó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chậm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rãi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chó</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Sẻ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4: Con </a:t>
            </a:r>
            <a:r>
              <a:rPr lang="en-US" sz="3200" b="1" dirty="0" err="1">
                <a:latin typeface="Times New Roman" panose="02020603050405020304" pitchFamily="18" charset="0"/>
                <a:cs typeface="Times New Roman" panose="02020603050405020304" pitchFamily="18" charset="0"/>
              </a:rPr>
              <a:t>chó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phục</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5: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 Box 11"/>
          <p:cNvSpPr txBox="1">
            <a:spLocks noChangeArrowheads="1"/>
          </p:cNvSpPr>
          <p:nvPr/>
        </p:nvSpPr>
        <p:spPr bwMode="auto">
          <a:xfrm>
            <a:off x="0" y="465832"/>
            <a:ext cx="12192000" cy="584775"/>
          </a:xfrm>
          <a:prstGeom prst="rect">
            <a:avLst/>
          </a:prstGeom>
          <a:noFill/>
          <a:ln>
            <a:noFill/>
          </a:ln>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Tập đọc :</a:t>
            </a:r>
            <a:endParaRPr lang="en-US" altLang="en-US" sz="3200" b="1" u="sng">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tư ngày 22 tháng 3 năm 2023</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1306365" y="2356076"/>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r</a:t>
            </a:r>
            <a:r>
              <a:rPr lang="en-US" altLang="en-US" sz="2800" b="1">
                <a:solidFill>
                  <a:srgbClr val="FF0000"/>
                </a:solidFill>
                <a:latin typeface="Times New Roman" panose="02020603050405020304" pitchFamily="18" charset="0"/>
                <a:cs typeface="Times New Roman" panose="02020603050405020304" pitchFamily="18" charset="0"/>
              </a:rPr>
              <a:t>ít</a:t>
            </a:r>
            <a:r>
              <a:rPr lang="en-US" altLang="en-US" sz="2800" b="1">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7173" name="TextBox 8"/>
          <p:cNvSpPr txBox="1">
            <a:spLocks noChangeArrowheads="1"/>
          </p:cNvSpPr>
          <p:nvPr/>
        </p:nvSpPr>
        <p:spPr bwMode="auto">
          <a:xfrm>
            <a:off x="3706666" y="2360951"/>
            <a:ext cx="162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kh</a:t>
            </a:r>
            <a:r>
              <a:rPr lang="en-US" altLang="en-US" sz="2800" b="1">
                <a:solidFill>
                  <a:srgbClr val="FF0000"/>
                </a:solidFill>
                <a:latin typeface="Times New Roman" panose="02020603050405020304" pitchFamily="18" charset="0"/>
                <a:cs typeface="Times New Roman" panose="02020603050405020304" pitchFamily="18" charset="0"/>
              </a:rPr>
              <a:t>ản</a:t>
            </a:r>
            <a:r>
              <a:rPr lang="en-US" altLang="en-US" sz="2800" b="1">
                <a:latin typeface="Times New Roman" panose="02020603050405020304" pitchFamily="18" charset="0"/>
                <a:cs typeface="Times New Roman" panose="02020603050405020304" pitchFamily="18" charset="0"/>
              </a:rPr>
              <a:t> đ</a:t>
            </a:r>
            <a:r>
              <a:rPr lang="en-US" altLang="en-US" sz="2800" b="1">
                <a:solidFill>
                  <a:srgbClr val="FF0000"/>
                </a:solidFill>
                <a:latin typeface="Times New Roman" panose="02020603050405020304" pitchFamily="18" charset="0"/>
                <a:cs typeface="Times New Roman" panose="02020603050405020304" pitchFamily="18" charset="0"/>
              </a:rPr>
              <a:t>ặc</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6362701" y="1800882"/>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latin typeface="Times New Roman" panose="02020603050405020304" pitchFamily="18" charset="0"/>
                <a:cs typeface="Times New Roman" panose="02020603050405020304" pitchFamily="18" charset="0"/>
              </a:rPr>
              <a:t>Tìm hiểu bài</a:t>
            </a:r>
            <a:endParaRPr lang="en-US" altLang="en-US" sz="2800" b="1" u="sng">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196422" y="2342585"/>
            <a:ext cx="1091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54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solidFill>
                  <a:srgbClr val="0000FF"/>
                </a:solidFill>
                <a:latin typeface="Times New Roman" panose="02020603050405020304" pitchFamily="18" charset="0"/>
                <a:cs typeface="Times New Roman" panose="02020603050405020304" pitchFamily="18" charset="0"/>
              </a:rPr>
              <a:t>Từ </a:t>
            </a:r>
            <a:r>
              <a:rPr lang="en-US"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11274" name="Text Box 4"/>
          <p:cNvSpPr txBox="1">
            <a:spLocks noChangeArrowheads="1"/>
          </p:cNvSpPr>
          <p:nvPr/>
        </p:nvSpPr>
        <p:spPr bwMode="auto">
          <a:xfrm>
            <a:off x="1455737" y="1799943"/>
            <a:ext cx="2100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31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latin typeface="Times New Roman" panose="02020603050405020304" pitchFamily="18" charset="0"/>
                <a:cs typeface="Times New Roman" panose="02020603050405020304" pitchFamily="18" charset="0"/>
              </a:rPr>
              <a:t>Luyện đọc</a:t>
            </a:r>
            <a:endParaRPr lang="en-US" altLang="en-US" sz="2800" b="1" u="sng">
              <a:latin typeface="Times New Roman" panose="02020603050405020304" pitchFamily="18" charset="0"/>
              <a:cs typeface="Times New Roman" panose="02020603050405020304" pitchFamily="18" charset="0"/>
            </a:endParaRPr>
          </a:p>
        </p:txBody>
      </p:sp>
      <p:sp>
        <p:nvSpPr>
          <p:cNvPr id="14" name="TextBox 8"/>
          <p:cNvSpPr txBox="1">
            <a:spLocks noChangeArrowheads="1"/>
          </p:cNvSpPr>
          <p:nvPr/>
        </p:nvSpPr>
        <p:spPr bwMode="auto">
          <a:xfrm>
            <a:off x="1903265" y="2360951"/>
            <a:ext cx="200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thảm th</a:t>
            </a:r>
            <a:r>
              <a:rPr lang="en-US" altLang="en-US" sz="2800" b="1">
                <a:solidFill>
                  <a:srgbClr val="FF0000"/>
                </a:solidFill>
                <a:latin typeface="Times New Roman" panose="02020603050405020304" pitchFamily="18" charset="0"/>
                <a:cs typeface="Times New Roman" panose="02020603050405020304" pitchFamily="18" charset="0"/>
              </a:rPr>
              <a:t>iết</a:t>
            </a:r>
            <a:r>
              <a:rPr lang="en-US" altLang="en-US" sz="2800" b="1">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15" name="Line 8"/>
          <p:cNvSpPr>
            <a:spLocks noChangeShapeType="1"/>
          </p:cNvSpPr>
          <p:nvPr/>
        </p:nvSpPr>
        <p:spPr bwMode="auto">
          <a:xfrm>
            <a:off x="5257800" y="2050472"/>
            <a:ext cx="0" cy="4807527"/>
          </a:xfrm>
          <a:prstGeom prst="line">
            <a:avLst/>
          </a:prstGeom>
          <a:noFill/>
          <a:ln w="317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6" name="Text Box 7"/>
          <p:cNvSpPr txBox="1">
            <a:spLocks noChangeArrowheads="1"/>
          </p:cNvSpPr>
          <p:nvPr/>
        </p:nvSpPr>
        <p:spPr bwMode="auto">
          <a:xfrm>
            <a:off x="139255" y="3026469"/>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solidFill>
                  <a:srgbClr val="0000FF"/>
                </a:solidFill>
                <a:latin typeface="Times New Roman" panose="02020603050405020304" pitchFamily="18" charset="0"/>
                <a:cs typeface="Times New Roman" panose="02020603050405020304" pitchFamily="18" charset="0"/>
              </a:rPr>
              <a:t>Câu</a:t>
            </a:r>
            <a:r>
              <a:rPr lang="en-US"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17" name="Text Box 6"/>
          <p:cNvSpPr txBox="1">
            <a:spLocks noChangeArrowheads="1"/>
          </p:cNvSpPr>
          <p:nvPr/>
        </p:nvSpPr>
        <p:spPr bwMode="auto">
          <a:xfrm>
            <a:off x="139255" y="3613007"/>
            <a:ext cx="4938430" cy="1815882"/>
          </a:xfrm>
          <a:prstGeom prst="rect">
            <a:avLst/>
          </a:prstGeom>
          <a:noFill/>
          <a:ln w="19050">
            <a:solidFill>
              <a:schemeClr val="bg1"/>
            </a:solidFill>
            <a:miter lim="800000"/>
          </a:ln>
          <a:effectLst/>
        </p:spPr>
        <p:txBody>
          <a:bodyPr wrap="square">
            <a:spAutoFit/>
          </a:bodyPr>
          <a:lstStyle/>
          <a:p>
            <a:pPr algn="just">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Bỗng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trên cây cao gần đó, một con sẻ già có bộ ức đen </a:t>
            </a:r>
            <a:r>
              <a:rPr lang="en-US" sz="2800" b="1" dirty="0" err="1">
                <a:latin typeface="Times New Roman" panose="02020603050405020304" pitchFamily="18" charset="0"/>
                <a:cs typeface="Times New Roman" panose="02020603050405020304" pitchFamily="18" charset="0"/>
              </a:rPr>
              <a:t>nhánh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mõm</a:t>
            </a:r>
            <a:r>
              <a:rPr lang="en-US" sz="2800" b="1" dirty="0">
                <a:latin typeface="Times New Roman" panose="02020603050405020304" pitchFamily="18" charset="0"/>
                <a:cs typeface="Times New Roman" panose="02020603050405020304" pitchFamily="18" charset="0"/>
              </a:rPr>
              <a:t> con chó.</a:t>
            </a:r>
            <a:endParaRPr lang="en-US" sz="2800" b="1" dirty="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flipH="1">
            <a:off x="1482895" y="3700968"/>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977110" y="4538122"/>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258740" y="4513446"/>
            <a:ext cx="95250" cy="392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7"/>
          <p:cNvSpPr txBox="1">
            <a:spLocks noChangeArrowheads="1"/>
          </p:cNvSpPr>
          <p:nvPr/>
        </p:nvSpPr>
        <p:spPr bwMode="auto">
          <a:xfrm>
            <a:off x="5562600" y="2341419"/>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 Ức</a:t>
            </a:r>
            <a:endParaRPr lang="en-US" altLang="en-US" sz="2400" b="1"/>
          </a:p>
        </p:txBody>
      </p:sp>
      <p:pic>
        <p:nvPicPr>
          <p:cNvPr id="25" name="Picture 2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400800" y="2822432"/>
            <a:ext cx="4267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a:endCxn id="24" idx="2"/>
          </p:cNvCxnSpPr>
          <p:nvPr/>
        </p:nvCxnSpPr>
        <p:spPr>
          <a:xfrm flipH="1" flipV="1">
            <a:off x="6172201" y="2803382"/>
            <a:ext cx="1535113" cy="10620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82565" y="4892856"/>
            <a:ext cx="1524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957556"/>
            <a:ext cx="121920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sẻ</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30" name="Rectangle 10"/>
          <p:cNvSpPr>
            <a:spLocks noChangeArrowheads="1"/>
          </p:cNvSpPr>
          <p:nvPr/>
        </p:nvSpPr>
        <p:spPr bwMode="auto">
          <a:xfrm>
            <a:off x="6096000" y="142406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t>Theo</a:t>
            </a:r>
            <a:r>
              <a:rPr lang="en-US" altLang="en-US" sz="2000" b="1"/>
              <a:t> Tuốc-ghê-nhép</a:t>
            </a:r>
            <a:endParaRPr lang="en-US" altLang="en-US" sz="2000" b="1"/>
          </a:p>
        </p:txBody>
      </p:sp>
      <p:sp>
        <p:nvSpPr>
          <p:cNvPr id="32" name="Text Box 11"/>
          <p:cNvSpPr txBox="1">
            <a:spLocks noChangeArrowheads="1"/>
          </p:cNvSpPr>
          <p:nvPr/>
        </p:nvSpPr>
        <p:spPr bwMode="auto">
          <a:xfrm>
            <a:off x="0" y="465832"/>
            <a:ext cx="12192000" cy="584775"/>
          </a:xfrm>
          <a:prstGeom prst="rect">
            <a:avLst/>
          </a:prstGeom>
          <a:noFill/>
          <a:ln>
            <a:noFill/>
          </a:ln>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Tập đọc :</a:t>
            </a:r>
            <a:endParaRPr lang="en-US" altLang="en-US" sz="3200" b="1" u="sng">
              <a:latin typeface="Times New Roman" panose="02020603050405020304" pitchFamily="18" charset="0"/>
              <a:cs typeface="Times New Roman" panose="02020603050405020304" pitchFamily="18" charset="0"/>
            </a:endParaRPr>
          </a:p>
        </p:txBody>
      </p:sp>
      <p:sp>
        <p:nvSpPr>
          <p:cNvPr id="22"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tư ngày 22 tháng 3 năm 2023</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35185"/>
                                  </p:iterate>
                                  <p:childTnLst>
                                    <p:set>
                                      <p:cBhvr>
                                        <p:cTn id="17" dur="1" fill="hold">
                                          <p:stCondLst>
                                            <p:cond delay="0"/>
                                          </p:stCondLst>
                                        </p:cTn>
                                        <p:tgtEl>
                                          <p:spTgt spid="11"/>
                                        </p:tgtEl>
                                        <p:attrNameLst>
                                          <p:attrName>style.visibility</p:attrName>
                                        </p:attrNameLst>
                                      </p:cBhvr>
                                      <p:to>
                                        <p:strVal val="visible"/>
                                      </p:to>
                                    </p:set>
                                    <p:anim calcmode="discrete" valueType="clr">
                                      <p:cBhvr override="childStyle">
                                        <p:cTn id="18" dur="3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9" dur="30"/>
                                        <p:tgtEl>
                                          <p:spTgt spid="11"/>
                                        </p:tgtEl>
                                        <p:attrNameLst>
                                          <p:attrName>fillcolor</p:attrName>
                                        </p:attrNameLst>
                                      </p:cBhvr>
                                      <p:tavLst>
                                        <p:tav tm="0">
                                          <p:val>
                                            <p:clrVal>
                                              <a:schemeClr val="accent2"/>
                                            </p:clrVal>
                                          </p:val>
                                        </p:tav>
                                        <p:tav tm="50000">
                                          <p:val>
                                            <p:clrVal>
                                              <a:schemeClr val="hlink"/>
                                            </p:clrVal>
                                          </p:val>
                                        </p:tav>
                                      </p:tavLst>
                                    </p:anim>
                                    <p:set>
                                      <p:cBhvr>
                                        <p:cTn id="20" dur="30"/>
                                        <p:tgtEl>
                                          <p:spTgt spid="11"/>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173"/>
                                        </p:tgtEl>
                                        <p:attrNameLst>
                                          <p:attrName>style.visibility</p:attrName>
                                        </p:attrNameLst>
                                      </p:cBhvr>
                                      <p:to>
                                        <p:strVal val="visible"/>
                                      </p:to>
                                    </p:set>
                                    <p:animEffect transition="in" filter="fade">
                                      <p:cBhvr>
                                        <p:cTn id="35" dur="500"/>
                                        <p:tgtEl>
                                          <p:spTgt spid="7173"/>
                                        </p:tgtEl>
                                      </p:cBhvr>
                                    </p:animEffec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35185"/>
                                  </p:iterate>
                                  <p:childTnLst>
                                    <p:set>
                                      <p:cBhvr>
                                        <p:cTn id="39" dur="1" fill="hold">
                                          <p:stCondLst>
                                            <p:cond delay="0"/>
                                          </p:stCondLst>
                                        </p:cTn>
                                        <p:tgtEl>
                                          <p:spTgt spid="16"/>
                                        </p:tgtEl>
                                        <p:attrNameLst>
                                          <p:attrName>style.visibility</p:attrName>
                                        </p:attrNameLst>
                                      </p:cBhvr>
                                      <p:to>
                                        <p:strVal val="visible"/>
                                      </p:to>
                                    </p:set>
                                    <p:anim calcmode="discrete" valueType="clr">
                                      <p:cBhvr override="childStyle">
                                        <p:cTn id="40" dur="3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1" dur="30"/>
                                        <p:tgtEl>
                                          <p:spTgt spid="16"/>
                                        </p:tgtEl>
                                        <p:attrNameLst>
                                          <p:attrName>fillcolor</p:attrName>
                                        </p:attrNameLst>
                                      </p:cBhvr>
                                      <p:tavLst>
                                        <p:tav tm="0">
                                          <p:val>
                                            <p:clrVal>
                                              <a:schemeClr val="accent2"/>
                                            </p:clrVal>
                                          </p:val>
                                        </p:tav>
                                        <p:tav tm="50000">
                                          <p:val>
                                            <p:clrVal>
                                              <a:schemeClr val="hlink"/>
                                            </p:clrVal>
                                          </p:val>
                                        </p:tav>
                                      </p:tavLst>
                                    </p:anim>
                                    <p:set>
                                      <p:cBhvr>
                                        <p:cTn id="42" dur="30"/>
                                        <p:tgtEl>
                                          <p:spTgt spid="16"/>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fade">
                                      <p:cBhvr>
                                        <p:cTn id="47" dur="1000"/>
                                        <p:tgtEl>
                                          <p:spTgt spid="17">
                                            <p:txEl>
                                              <p:pRg st="0" end="0"/>
                                            </p:txEl>
                                          </p:spTgt>
                                        </p:tgtEl>
                                      </p:cBhvr>
                                    </p:animEffect>
                                    <p:anim calcmode="lin" valueType="num">
                                      <p:cBhvr>
                                        <p:cTn id="4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ppt_x"/>
                                          </p:val>
                                        </p:tav>
                                        <p:tav tm="100000">
                                          <p:val>
                                            <p:strVal val="#ppt_x"/>
                                          </p:val>
                                        </p:tav>
                                      </p:tavLst>
                                    </p:anim>
                                    <p:anim calcmode="lin" valueType="num">
                                      <p:cBhvr additive="base">
                                        <p:cTn id="7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fade">
                                      <p:cBhvr>
                                        <p:cTn id="78" dur="1000"/>
                                        <p:tgtEl>
                                          <p:spTgt spid="24">
                                            <p:txEl>
                                              <p:pRg st="0" end="0"/>
                                            </p:txEl>
                                          </p:spTgt>
                                        </p:tgtEl>
                                      </p:cBhvr>
                                    </p:animEffect>
                                    <p:anim calcmode="lin" valueType="num">
                                      <p:cBhvr>
                                        <p:cTn id="7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circle(in)">
                                      <p:cBhvr>
                                        <p:cTn id="9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10" grpId="0"/>
      <p:bldP spid="11"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45" y="3523"/>
            <a:ext cx="11928764" cy="6894195"/>
          </a:xfrm>
          <a:prstGeom prst="rect">
            <a:avLst/>
          </a:prstGeom>
        </p:spPr>
        <p:txBody>
          <a:bodyPr wrap="square">
            <a:spAutoFit/>
          </a:bodyPr>
          <a:lstStyle/>
          <a:p>
            <a:pPr algn="ctr"/>
            <a:r>
              <a:rPr lang="vi-VN" sz="2600" b="1">
                <a:solidFill>
                  <a:srgbClr val="0000FF"/>
                </a:solidFill>
                <a:latin typeface="+mj-lt"/>
              </a:rPr>
              <a:t>Con sẻ</a:t>
            </a:r>
            <a:endParaRPr lang="vi-VN" sz="2600" b="1">
              <a:solidFill>
                <a:srgbClr val="0000FF"/>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Sẻ già lao đến cứu con, lấy thân mình phủ kín sẻ con. Giọng nó yếu ớt nhưng hung dữ và khản đặc. Trước mắt nó, con chó như một con quỷ khổng lồ. Nó sẽ hi sinh. Nhưng một sức mạnh vô hình vẫn cuốn nó xuống đất. </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Con chó của tôi dừng lại và lùi... Dường như nó hiểu rằng trước mặt nó có một sức mạnh. Tôi vội lên tiếng gọi con chó đang bối rối ấ</a:t>
            </a:r>
            <a:r>
              <a:rPr lang="en-US" sz="2600" b="1">
                <a:solidFill>
                  <a:srgbClr val="000000"/>
                </a:solidFill>
                <a:latin typeface="Times New Roman" panose="02020603050405020304" pitchFamily="18" charset="0"/>
                <a:cs typeface="Times New Roman" panose="02020603050405020304" pitchFamily="18" charset="0"/>
              </a:rPr>
              <a:t>y</a:t>
            </a:r>
            <a:r>
              <a:rPr lang="vi-VN" sz="2600" b="1">
                <a:solidFill>
                  <a:srgbClr val="000000"/>
                </a:solidFill>
                <a:latin typeface="+mj-lt"/>
              </a:rPr>
              <a:t> tránh ra xa, lòng đầy thán phục.</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Vâng, lòng tôi đầy thán phục, xin bạn đừng cười. Tôi kính cẩn nghiêng mình trước con chim sẻ bé bỏng dũng cảm kia, trước tình yêu của nó.</a:t>
            </a:r>
            <a:endParaRPr lang="vi-VN" sz="2600" b="1">
              <a:solidFill>
                <a:srgbClr val="000000"/>
              </a:solidFill>
              <a:latin typeface="+mj-lt"/>
            </a:endParaRPr>
          </a:p>
          <a:p>
            <a:pPr algn="r"/>
            <a:r>
              <a:rPr lang="vi-VN" sz="2600" b="1" i="1">
                <a:solidFill>
                  <a:srgbClr val="000000"/>
                </a:solidFill>
                <a:latin typeface="+mj-lt"/>
              </a:rPr>
              <a:t>Theo </a:t>
            </a:r>
            <a:r>
              <a:rPr lang="en-US" sz="2600" b="1">
                <a:solidFill>
                  <a:srgbClr val="000000"/>
                </a:solidFill>
                <a:latin typeface="Times New Roman" panose="02020603050405020304" pitchFamily="18" charset="0"/>
                <a:cs typeface="Times New Roman" panose="02020603050405020304" pitchFamily="18" charset="0"/>
              </a:rPr>
              <a:t>Tuốc-ghê-nhép</a:t>
            </a:r>
            <a:endParaRPr lang="vi-VN" sz="26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1"/>
          <p:cNvSpPr txBox="1">
            <a:spLocks noChangeArrowheads="1"/>
          </p:cNvSpPr>
          <p:nvPr/>
        </p:nvSpPr>
        <p:spPr bwMode="auto">
          <a:xfrm>
            <a:off x="1306365" y="2356076"/>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r</a:t>
            </a:r>
            <a:r>
              <a:rPr lang="en-US" altLang="en-US" sz="2800" b="1">
                <a:solidFill>
                  <a:srgbClr val="FF0000"/>
                </a:solidFill>
                <a:latin typeface="Times New Roman" panose="02020603050405020304" pitchFamily="18" charset="0"/>
                <a:cs typeface="Times New Roman" panose="02020603050405020304" pitchFamily="18" charset="0"/>
              </a:rPr>
              <a:t>ít</a:t>
            </a:r>
            <a:r>
              <a:rPr lang="en-US" altLang="en-US" sz="2800" b="1">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7173" name="TextBox 8"/>
          <p:cNvSpPr txBox="1">
            <a:spLocks noChangeArrowheads="1"/>
          </p:cNvSpPr>
          <p:nvPr/>
        </p:nvSpPr>
        <p:spPr bwMode="auto">
          <a:xfrm>
            <a:off x="3706666" y="2360951"/>
            <a:ext cx="162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kh</a:t>
            </a:r>
            <a:r>
              <a:rPr lang="en-US" altLang="en-US" sz="2800" b="1">
                <a:solidFill>
                  <a:srgbClr val="FF0000"/>
                </a:solidFill>
                <a:latin typeface="Times New Roman" panose="02020603050405020304" pitchFamily="18" charset="0"/>
                <a:cs typeface="Times New Roman" panose="02020603050405020304" pitchFamily="18" charset="0"/>
              </a:rPr>
              <a:t>ản</a:t>
            </a:r>
            <a:r>
              <a:rPr lang="en-US" altLang="en-US" sz="2800" b="1">
                <a:latin typeface="Times New Roman" panose="02020603050405020304" pitchFamily="18" charset="0"/>
                <a:cs typeface="Times New Roman" panose="02020603050405020304" pitchFamily="18" charset="0"/>
              </a:rPr>
              <a:t> đ</a:t>
            </a:r>
            <a:r>
              <a:rPr lang="en-US" altLang="en-US" sz="2800" b="1">
                <a:solidFill>
                  <a:srgbClr val="FF0000"/>
                </a:solidFill>
                <a:latin typeface="Times New Roman" panose="02020603050405020304" pitchFamily="18" charset="0"/>
                <a:cs typeface="Times New Roman" panose="02020603050405020304" pitchFamily="18" charset="0"/>
              </a:rPr>
              <a:t>ặc</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6362701" y="1800882"/>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latin typeface="Times New Roman" panose="02020603050405020304" pitchFamily="18" charset="0"/>
                <a:cs typeface="Times New Roman" panose="02020603050405020304" pitchFamily="18" charset="0"/>
              </a:rPr>
              <a:t>Tìm hiểu bài</a:t>
            </a:r>
            <a:endParaRPr lang="en-US" altLang="en-US" sz="2800" b="1" u="sng">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196422" y="2342585"/>
            <a:ext cx="1091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54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solidFill>
                  <a:srgbClr val="0000FF"/>
                </a:solidFill>
                <a:latin typeface="Times New Roman" panose="02020603050405020304" pitchFamily="18" charset="0"/>
                <a:cs typeface="Times New Roman" panose="02020603050405020304" pitchFamily="18" charset="0"/>
              </a:rPr>
              <a:t>Từ </a:t>
            </a:r>
            <a:r>
              <a:rPr lang="en-US"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11274" name="Text Box 4"/>
          <p:cNvSpPr txBox="1">
            <a:spLocks noChangeArrowheads="1"/>
          </p:cNvSpPr>
          <p:nvPr/>
        </p:nvSpPr>
        <p:spPr bwMode="auto">
          <a:xfrm>
            <a:off x="1455737" y="1799943"/>
            <a:ext cx="2100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317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latin typeface="Times New Roman" panose="02020603050405020304" pitchFamily="18" charset="0"/>
                <a:cs typeface="Times New Roman" panose="02020603050405020304" pitchFamily="18" charset="0"/>
              </a:rPr>
              <a:t>Luyện đọc</a:t>
            </a:r>
            <a:endParaRPr lang="en-US" altLang="en-US" sz="2800" b="1" u="sng">
              <a:latin typeface="Times New Roman" panose="02020603050405020304" pitchFamily="18" charset="0"/>
              <a:cs typeface="Times New Roman" panose="02020603050405020304" pitchFamily="18" charset="0"/>
            </a:endParaRPr>
          </a:p>
        </p:txBody>
      </p:sp>
      <p:sp>
        <p:nvSpPr>
          <p:cNvPr id="14" name="TextBox 8"/>
          <p:cNvSpPr txBox="1">
            <a:spLocks noChangeArrowheads="1"/>
          </p:cNvSpPr>
          <p:nvPr/>
        </p:nvSpPr>
        <p:spPr bwMode="auto">
          <a:xfrm>
            <a:off x="1903265" y="2360951"/>
            <a:ext cx="200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thảm th</a:t>
            </a:r>
            <a:r>
              <a:rPr lang="en-US" altLang="en-US" sz="2800" b="1">
                <a:solidFill>
                  <a:srgbClr val="FF0000"/>
                </a:solidFill>
                <a:latin typeface="Times New Roman" panose="02020603050405020304" pitchFamily="18" charset="0"/>
                <a:cs typeface="Times New Roman" panose="02020603050405020304" pitchFamily="18" charset="0"/>
              </a:rPr>
              <a:t>iết</a:t>
            </a:r>
            <a:r>
              <a:rPr lang="en-US" altLang="en-US" sz="2800" b="1">
                <a:latin typeface="Times New Roman" panose="02020603050405020304" pitchFamily="18" charset="0"/>
                <a:cs typeface="Times New Roman" panose="02020603050405020304" pitchFamily="18" charset="0"/>
              </a:rPr>
              <a:t>,</a:t>
            </a:r>
            <a:endParaRPr lang="en-US" altLang="en-US" sz="2800" b="1">
              <a:latin typeface="Times New Roman" panose="02020603050405020304" pitchFamily="18" charset="0"/>
              <a:cs typeface="Times New Roman" panose="02020603050405020304" pitchFamily="18" charset="0"/>
            </a:endParaRPr>
          </a:p>
        </p:txBody>
      </p:sp>
      <p:sp>
        <p:nvSpPr>
          <p:cNvPr id="15" name="Line 8"/>
          <p:cNvSpPr>
            <a:spLocks noChangeShapeType="1"/>
          </p:cNvSpPr>
          <p:nvPr/>
        </p:nvSpPr>
        <p:spPr bwMode="auto">
          <a:xfrm>
            <a:off x="5257800" y="2050472"/>
            <a:ext cx="0" cy="4807527"/>
          </a:xfrm>
          <a:prstGeom prst="line">
            <a:avLst/>
          </a:prstGeom>
          <a:noFill/>
          <a:ln w="3175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6" name="Text Box 7"/>
          <p:cNvSpPr txBox="1">
            <a:spLocks noChangeArrowheads="1"/>
          </p:cNvSpPr>
          <p:nvPr/>
        </p:nvSpPr>
        <p:spPr bwMode="auto">
          <a:xfrm>
            <a:off x="139255" y="3026469"/>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u="sng">
                <a:solidFill>
                  <a:srgbClr val="0000FF"/>
                </a:solidFill>
                <a:latin typeface="Times New Roman" panose="02020603050405020304" pitchFamily="18" charset="0"/>
                <a:cs typeface="Times New Roman" panose="02020603050405020304" pitchFamily="18" charset="0"/>
              </a:rPr>
              <a:t>Câu</a:t>
            </a:r>
            <a:r>
              <a:rPr lang="en-US" altLang="en-US" sz="2800" b="1">
                <a:solidFill>
                  <a:srgbClr val="0000FF"/>
                </a:solidFill>
                <a:latin typeface="Times New Roman" panose="02020603050405020304" pitchFamily="18" charset="0"/>
                <a:cs typeface="Times New Roman" panose="02020603050405020304" pitchFamily="18" charset="0"/>
              </a:rPr>
              <a:t>:</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17" name="Text Box 6"/>
          <p:cNvSpPr txBox="1">
            <a:spLocks noChangeArrowheads="1"/>
          </p:cNvSpPr>
          <p:nvPr/>
        </p:nvSpPr>
        <p:spPr bwMode="auto">
          <a:xfrm>
            <a:off x="139255" y="3613007"/>
            <a:ext cx="4938430" cy="1815882"/>
          </a:xfrm>
          <a:prstGeom prst="rect">
            <a:avLst/>
          </a:prstGeom>
          <a:noFill/>
          <a:ln w="19050">
            <a:solidFill>
              <a:schemeClr val="bg1"/>
            </a:solidFill>
            <a:miter lim="800000"/>
          </a:ln>
          <a:effectLst/>
        </p:spPr>
        <p:txBody>
          <a:bodyPr wrap="square">
            <a:spAutoFit/>
          </a:bodyPr>
          <a:lstStyle/>
          <a:p>
            <a:pPr algn="just">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Bỗng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trên cây cao gần đó, một con sẻ già có bộ ức đen </a:t>
            </a:r>
            <a:r>
              <a:rPr lang="en-US" sz="2800" b="1" dirty="0" err="1">
                <a:latin typeface="Times New Roman" panose="02020603050405020304" pitchFamily="18" charset="0"/>
                <a:cs typeface="Times New Roman" panose="02020603050405020304" pitchFamily="18" charset="0"/>
              </a:rPr>
              <a:t>nhánh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hòn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mõm</a:t>
            </a:r>
            <a:r>
              <a:rPr lang="en-US" sz="2800" b="1" dirty="0">
                <a:latin typeface="Times New Roman" panose="02020603050405020304" pitchFamily="18" charset="0"/>
                <a:cs typeface="Times New Roman" panose="02020603050405020304" pitchFamily="18" charset="0"/>
              </a:rPr>
              <a:t> con chó.</a:t>
            </a:r>
            <a:endParaRPr lang="en-US" sz="2800" b="1" dirty="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flipH="1">
            <a:off x="1554015" y="3700968"/>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977110" y="4538122"/>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258740" y="4513446"/>
            <a:ext cx="95250" cy="392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7"/>
          <p:cNvSpPr txBox="1">
            <a:spLocks noChangeArrowheads="1"/>
          </p:cNvSpPr>
          <p:nvPr/>
        </p:nvSpPr>
        <p:spPr bwMode="auto">
          <a:xfrm>
            <a:off x="5562600" y="2341419"/>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 Ức</a:t>
            </a:r>
            <a:endParaRPr lang="en-US" altLang="en-US" sz="2400" b="1"/>
          </a:p>
        </p:txBody>
      </p:sp>
      <p:cxnSp>
        <p:nvCxnSpPr>
          <p:cNvPr id="31" name="Straight Connector 30"/>
          <p:cNvCxnSpPr/>
          <p:nvPr/>
        </p:nvCxnSpPr>
        <p:spPr>
          <a:xfrm>
            <a:off x="1382565" y="4892856"/>
            <a:ext cx="1524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957556"/>
            <a:ext cx="121920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sẻ</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30" name="Rectangle 10"/>
          <p:cNvSpPr>
            <a:spLocks noChangeArrowheads="1"/>
          </p:cNvSpPr>
          <p:nvPr/>
        </p:nvSpPr>
        <p:spPr bwMode="auto">
          <a:xfrm>
            <a:off x="6096000" y="142406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a:t>Theo</a:t>
            </a:r>
            <a:r>
              <a:rPr lang="en-US" altLang="en-US" sz="2000" b="1"/>
              <a:t> Tuốc-ghê-nhép</a:t>
            </a:r>
            <a:endParaRPr lang="en-US" altLang="en-US" sz="2000" b="1"/>
          </a:p>
        </p:txBody>
      </p:sp>
      <p:sp>
        <p:nvSpPr>
          <p:cNvPr id="32" name="Text Box 11"/>
          <p:cNvSpPr txBox="1">
            <a:spLocks noChangeArrowheads="1"/>
          </p:cNvSpPr>
          <p:nvPr/>
        </p:nvSpPr>
        <p:spPr bwMode="auto">
          <a:xfrm>
            <a:off x="0" y="465832"/>
            <a:ext cx="12192000" cy="584775"/>
          </a:xfrm>
          <a:prstGeom prst="rect">
            <a:avLst/>
          </a:prstGeom>
          <a:noFill/>
          <a:ln>
            <a:noFill/>
          </a:ln>
          <a:effec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Tập đọc :</a:t>
            </a:r>
            <a:endParaRPr lang="en-US" altLang="en-US" sz="3200" b="1" u="sng">
              <a:latin typeface="Times New Roman" panose="02020603050405020304" pitchFamily="18" charset="0"/>
              <a:cs typeface="Times New Roman" panose="02020603050405020304" pitchFamily="18" charset="0"/>
            </a:endParaRPr>
          </a:p>
        </p:txBody>
      </p:sp>
      <p:sp>
        <p:nvSpPr>
          <p:cNvPr id="22" name="Text Box 12"/>
          <p:cNvSpPr txBox="1">
            <a:spLocks noChangeArrowheads="1"/>
          </p:cNvSpPr>
          <p:nvPr/>
        </p:nvSpPr>
        <p:spPr bwMode="auto">
          <a:xfrm>
            <a:off x="5551488" y="2694853"/>
            <a:ext cx="50784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800" b="1">
                <a:solidFill>
                  <a:srgbClr val="0000FF"/>
                </a:solidFill>
                <a:latin typeface="Times New Roman" panose="02020603050405020304" pitchFamily="18" charset="0"/>
              </a:rPr>
              <a:t>Trên đường đi con chó thấy gì</a:t>
            </a:r>
            <a:r>
              <a:rPr lang="en-US" altLang="en-US" sz="2800" b="1">
                <a:solidFill>
                  <a:srgbClr val="0000FF"/>
                </a:solidFill>
                <a:latin typeface="Times New Roman" panose="02020603050405020304" pitchFamily="18" charset="0"/>
              </a:rPr>
              <a:t> </a:t>
            </a:r>
            <a:r>
              <a:rPr lang="vi-VN" altLang="en-US" sz="2800" b="1">
                <a:solidFill>
                  <a:srgbClr val="0000FF"/>
                </a:solidFill>
                <a:latin typeface="Times New Roman" panose="02020603050405020304" pitchFamily="18" charset="0"/>
              </a:rPr>
              <a:t>?</a:t>
            </a:r>
            <a:endParaRPr lang="en-US" altLang="en-US" sz="2800" b="1">
              <a:solidFill>
                <a:srgbClr val="0000FF"/>
              </a:solidFill>
              <a:latin typeface="Times New Roman" panose="02020603050405020304" pitchFamily="18" charset="0"/>
            </a:endParaRPr>
          </a:p>
        </p:txBody>
      </p:sp>
      <p:pic>
        <p:nvPicPr>
          <p:cNvPr id="28"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096000" y="3218728"/>
            <a:ext cx="4473575" cy="356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9"/>
          <p:cNvSpPr txBox="1">
            <a:spLocks noChangeArrowheads="1"/>
          </p:cNvSpPr>
          <p:nvPr/>
        </p:nvSpPr>
        <p:spPr bwMode="auto">
          <a:xfrm>
            <a:off x="0" y="5346"/>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tư ngày 22 tháng 3 năm 2023</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45" y="3523"/>
            <a:ext cx="11928764" cy="6894195"/>
          </a:xfrm>
          <a:prstGeom prst="rect">
            <a:avLst/>
          </a:prstGeom>
        </p:spPr>
        <p:txBody>
          <a:bodyPr wrap="square">
            <a:spAutoFit/>
          </a:bodyPr>
          <a:lstStyle/>
          <a:p>
            <a:pPr algn="ctr"/>
            <a:r>
              <a:rPr lang="vi-VN" sz="2600" b="1">
                <a:solidFill>
                  <a:srgbClr val="0000FF"/>
                </a:solidFill>
                <a:latin typeface="+mj-lt"/>
              </a:rPr>
              <a:t>Con sẻ</a:t>
            </a:r>
            <a:endParaRPr lang="vi-VN" sz="2600" b="1">
              <a:solidFill>
                <a:srgbClr val="0000FF"/>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Sẻ già lao đến cứu con, lấy thân mình phủ kín sẻ con. Giọng nó yếu ớt nhưng hung dữ và khản đặc. Trước mắt nó, con chó như một con quỷ khổng lồ. Nó sẽ hi sinh. Nhưng một sức mạnh vô hình vẫn cuốn nó xuống đất. </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Con chó của tôi dừng lại và lùi... Dường như nó hiểu rằng trước mặt nó có một sức mạnh. Tôi vội lên tiếng gọi con chó đang bối rối ấ</a:t>
            </a:r>
            <a:r>
              <a:rPr lang="en-US" sz="2600" b="1">
                <a:solidFill>
                  <a:srgbClr val="000000"/>
                </a:solidFill>
                <a:latin typeface="Times New Roman" panose="02020603050405020304" pitchFamily="18" charset="0"/>
                <a:cs typeface="Times New Roman" panose="02020603050405020304" pitchFamily="18" charset="0"/>
              </a:rPr>
              <a:t>y</a:t>
            </a:r>
            <a:r>
              <a:rPr lang="vi-VN" sz="2600" b="1">
                <a:solidFill>
                  <a:srgbClr val="000000"/>
                </a:solidFill>
                <a:latin typeface="+mj-lt"/>
              </a:rPr>
              <a:t> tránh ra xa, lòng đầy thán phục.</a:t>
            </a:r>
            <a:endParaRPr lang="vi-VN" sz="2600" b="1">
              <a:solidFill>
                <a:srgbClr val="000000"/>
              </a:solidFill>
              <a:latin typeface="+mj-lt"/>
            </a:endParaRPr>
          </a:p>
          <a:p>
            <a:pPr algn="just"/>
            <a:r>
              <a:rPr lang="vi-VN" sz="2600" b="1">
                <a:solidFill>
                  <a:srgbClr val="000000"/>
                </a:solidFill>
                <a:latin typeface="+mj-lt"/>
              </a:rPr>
              <a:t>   </a:t>
            </a:r>
            <a:r>
              <a:rPr lang="en-US" sz="2600" b="1">
                <a:solidFill>
                  <a:srgbClr val="000000"/>
                </a:solidFill>
                <a:latin typeface="+mj-lt"/>
              </a:rPr>
              <a:t>  </a:t>
            </a:r>
            <a:r>
              <a:rPr lang="vi-VN" sz="2600" b="1">
                <a:solidFill>
                  <a:srgbClr val="000000"/>
                </a:solidFill>
                <a:latin typeface="+mj-lt"/>
              </a:rPr>
              <a:t>Vâng, lòng tôi đầy thán phục, xin bạn đừng cười. Tôi kính cẩn nghiêng mình trước con chim sẻ bé bỏng dũng cảm kia, trước tình yêu của nó.</a:t>
            </a:r>
            <a:endParaRPr lang="vi-VN" sz="2600" b="1">
              <a:solidFill>
                <a:srgbClr val="000000"/>
              </a:solidFill>
              <a:latin typeface="+mj-lt"/>
            </a:endParaRPr>
          </a:p>
          <a:p>
            <a:pPr algn="r"/>
            <a:r>
              <a:rPr lang="vi-VN" sz="2600" b="1" i="1">
                <a:solidFill>
                  <a:srgbClr val="000000"/>
                </a:solidFill>
                <a:latin typeface="+mj-lt"/>
              </a:rPr>
              <a:t>Theo </a:t>
            </a:r>
            <a:r>
              <a:rPr lang="en-US" sz="2600" b="1">
                <a:solidFill>
                  <a:srgbClr val="000000"/>
                </a:solidFill>
                <a:latin typeface="Times New Roman" panose="02020603050405020304" pitchFamily="18" charset="0"/>
                <a:cs typeface="Times New Roman" panose="02020603050405020304" pitchFamily="18" charset="0"/>
              </a:rPr>
              <a:t>Tuốc-ghê-nhép</a:t>
            </a:r>
            <a:endParaRPr lang="vi-VN" sz="2600" b="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57150">
          <a:solidFill>
            <a:srgbClr val="FF0000"/>
          </a:solidFill>
          <a:round/>
        </a:ln>
      </a:spPr>
      <a:bodyPr/>
      <a:lstStyle>
        <a:defPP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6000</Words>
  <Application>WPS Presentation</Application>
  <PresentationFormat>Widescreen</PresentationFormat>
  <Paragraphs>223</Paragraphs>
  <Slides>14</Slides>
  <Notes>1</Notes>
  <HiddenSlides>1</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SimSun</vt:lpstr>
      <vt:lpstr>Wingdings</vt:lpstr>
      <vt:lpstr>Times New Roman</vt:lpstr>
      <vt:lpstr>MS PGothic</vt:lpstr>
      <vt:lpstr>Tahoma</vt:lpstr>
      <vt:lpstr>Calibri</vt:lpstr>
      <vt:lpstr>.VnTifani HeavyH</vt:lpstr>
      <vt:lpstr>Segoe Print</vt:lpstr>
      <vt:lpstr>Microsoft YaHei</vt:lpstr>
      <vt:lpstr>Arial Unicode MS</vt:lpstr>
      <vt:lpstr>Calibri Light</vt:lpstr>
      <vt:lpstr>VNI-Bandit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FPT</cp:lastModifiedBy>
  <cp:revision>1896</cp:revision>
  <dcterms:created xsi:type="dcterms:W3CDTF">2022-02-24T03:25:00Z</dcterms:created>
  <dcterms:modified xsi:type="dcterms:W3CDTF">2023-03-20T14:33:41Z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4D8A08341A5847D387A21B7806838BB0</vt:lpwstr>
  </property>
  <property fmtid="{D5CDD505-2E9C-101B-9397-08002B2CF9AE}" pid="3" name="KSOProductBuildVer">
    <vt:lpwstr>1033-11.2.0.11513</vt:lpwstr>
  </property>
</Properties>
</file>