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4"/>
  </p:notesMasterIdLst>
  <p:sldIdLst>
    <p:sldId id="257" r:id="rId4"/>
    <p:sldId id="391" r:id="rId5"/>
    <p:sldId id="275" r:id="rId6"/>
    <p:sldId id="282" r:id="rId7"/>
    <p:sldId id="283" r:id="rId8"/>
    <p:sldId id="285" r:id="rId9"/>
    <p:sldId id="287" r:id="rId10"/>
    <p:sldId id="288" r:id="rId11"/>
    <p:sldId id="278" r:id="rId12"/>
    <p:sldId id="269" r:id="rId13"/>
    <p:sldId id="382" r:id="rId14"/>
    <p:sldId id="273" r:id="rId15"/>
    <p:sldId id="272" r:id="rId16"/>
    <p:sldId id="377" r:id="rId17"/>
    <p:sldId id="271" r:id="rId18"/>
    <p:sldId id="379" r:id="rId19"/>
    <p:sldId id="380" r:id="rId20"/>
    <p:sldId id="381" r:id="rId21"/>
    <p:sldId id="383" r:id="rId22"/>
    <p:sldId id="270" r:id="rId23"/>
    <p:sldId id="384" r:id="rId24"/>
    <p:sldId id="386" r:id="rId25"/>
    <p:sldId id="279" r:id="rId26"/>
    <p:sldId id="387" r:id="rId27"/>
    <p:sldId id="388" r:id="rId28"/>
    <p:sldId id="389" r:id="rId29"/>
    <p:sldId id="390" r:id="rId30"/>
    <p:sldId id="392" r:id="rId31"/>
    <p:sldId id="281" r:id="rId32"/>
    <p:sldId id="28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041AB9-8BF3-4EA6-8DF6-B851CA6D0044}" type="datetimeFigureOut">
              <a:rPr lang="en-US" smtClean="0"/>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82ACAC-5C6C-4353-A7DB-7753BEF0172B}" type="slidenum">
              <a:rPr lang="en-US" smtClean="0"/>
              <a:t>‹#›</a:t>
            </a:fld>
            <a:endParaRPr lang="en-US"/>
          </a:p>
        </p:txBody>
      </p:sp>
    </p:spTree>
    <p:extLst>
      <p:ext uri="{BB962C8B-B14F-4D97-AF65-F5344CB8AC3E}">
        <p14:creationId xmlns:p14="http://schemas.microsoft.com/office/powerpoint/2010/main" val="3804773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u="sng" dirty="0" err="1"/>
              <a:t>Hương</a:t>
            </a:r>
            <a:r>
              <a:rPr lang="en-US" altLang="zh-CN" u="sng" dirty="0"/>
              <a:t> </a:t>
            </a:r>
            <a:r>
              <a:rPr lang="en-US" altLang="zh-CN" u="sng" dirty="0" err="1"/>
              <a:t>Thảo</a:t>
            </a:r>
            <a:r>
              <a:rPr lang="en-US" altLang="zh-CN" u="sng" dirty="0"/>
              <a:t> – </a:t>
            </a:r>
            <a:r>
              <a:rPr lang="en-US" altLang="zh-CN" u="sng" dirty="0" err="1"/>
              <a:t>Zalo</a:t>
            </a:r>
            <a:r>
              <a:rPr lang="en-US" altLang="zh-CN" u="sng" dirty="0"/>
              <a:t> 0972.115.126</a:t>
            </a:r>
            <a:r>
              <a:rPr lang="en-US" altLang="zh-CN" dirty="0"/>
              <a:t>.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9644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3754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5658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491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6215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6183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9080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7771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3263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0935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18385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0822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7294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8039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9046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126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2894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1063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0897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2155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833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5000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0112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6443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65244890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52442620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5959835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23885" y="0"/>
            <a:ext cx="12215886" cy="6858000"/>
          </a:xfrm>
          <a:prstGeom prst="rect">
            <a:avLst/>
          </a:prstGeom>
        </p:spPr>
      </p:pic>
      <p:pic>
        <p:nvPicPr>
          <p:cNvPr id="11" name="图片 10"/>
          <p:cNvPicPr>
            <a:picLocks noChangeAspect="1"/>
          </p:cNvPicPr>
          <p:nvPr userDrawn="1"/>
        </p:nvPicPr>
        <p:blipFill rotWithShape="1">
          <a:blip r:embed="rId3">
            <a:extLst>
              <a:ext uri="{28A0092B-C50C-407E-A947-70E740481C1C}">
                <a14:useLocalDpi xmlns:a14="http://schemas.microsoft.com/office/drawing/2010/main" val="0"/>
              </a:ext>
            </a:extLst>
          </a:blip>
          <a:srcRect b="72963"/>
          <a:stretch/>
        </p:blipFill>
        <p:spPr>
          <a:xfrm flipV="1">
            <a:off x="-50800" y="5005388"/>
            <a:ext cx="12242800" cy="1854200"/>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b="72963"/>
          <a:stretch/>
        </p:blipFill>
        <p:spPr>
          <a:xfrm>
            <a:off x="-23884" y="-1588"/>
            <a:ext cx="12242800" cy="1854200"/>
          </a:xfrm>
          <a:prstGeom prst="rect">
            <a:avLst/>
          </a:prstGeom>
        </p:spPr>
      </p:pic>
      <p:sp>
        <p:nvSpPr>
          <p:cNvPr id="4" name="日期占位符 3">
            <a:extLst>
              <a:ext uri="{FF2B5EF4-FFF2-40B4-BE49-F238E27FC236}">
                <a16:creationId xmlns:a16="http://schemas.microsoft.com/office/drawing/2014/main" id="{AB3D19CA-56B8-C076-36C2-87018A8AAA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EF8B41-CAC5-49DA-9156-65DCBE8368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a:extLst>
              <a:ext uri="{FF2B5EF4-FFF2-40B4-BE49-F238E27FC236}">
                <a16:creationId xmlns:a16="http://schemas.microsoft.com/office/drawing/2014/main" id="{B8D77D8C-66D6-DCA2-DBB1-8FAE246D6C8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a:extLst>
              <a:ext uri="{FF2B5EF4-FFF2-40B4-BE49-F238E27FC236}">
                <a16:creationId xmlns:a16="http://schemas.microsoft.com/office/drawing/2014/main" id="{AB836911-B9BB-D33E-1723-E5149F9B986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531AD8-4DC2-4F0A-8757-37262589E78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8" name="圆角矩形 7"/>
          <p:cNvSpPr/>
          <p:nvPr userDrawn="1"/>
        </p:nvSpPr>
        <p:spPr>
          <a:xfrm>
            <a:off x="279400" y="248404"/>
            <a:ext cx="11582400" cy="6442075"/>
          </a:xfrm>
          <a:prstGeom prst="roundRect">
            <a:avLst>
              <a:gd name="adj" fmla="val 8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673137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CC0A-D042-4CA8-05D4-5E03E181DBE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B5B727-A22B-970F-A1D6-D40D5067F2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A25371-A9C2-A7DE-2687-147B3BBA018F}"/>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10/13/2023</a:t>
            </a:fld>
            <a:endParaRPr lang="en-US"/>
          </a:p>
        </p:txBody>
      </p:sp>
      <p:sp>
        <p:nvSpPr>
          <p:cNvPr id="5" name="Footer Placeholder 4">
            <a:extLst>
              <a:ext uri="{FF2B5EF4-FFF2-40B4-BE49-F238E27FC236}">
                <a16:creationId xmlns:a16="http://schemas.microsoft.com/office/drawing/2014/main" id="{E3208308-7D9D-031C-1A8A-9383D417D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630DE2-0A07-3110-1A58-A3461A23E26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4106156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17E-C5D8-7E72-689B-0C0A7F7EA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F4F91E4-41E1-3932-9D70-972C2B45B5B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49AB3-D212-681C-9140-9C25662E09D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10/13/2023</a:t>
            </a:fld>
            <a:endParaRPr lang="en-US"/>
          </a:p>
        </p:txBody>
      </p:sp>
      <p:sp>
        <p:nvSpPr>
          <p:cNvPr id="5" name="Footer Placeholder 4">
            <a:extLst>
              <a:ext uri="{FF2B5EF4-FFF2-40B4-BE49-F238E27FC236}">
                <a16:creationId xmlns:a16="http://schemas.microsoft.com/office/drawing/2014/main" id="{2BF67D49-1885-3D08-65FC-6EBC84CC6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E0DC4-5828-80C4-C00D-164BE0DB42F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06678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1EC2-83EE-ACB0-7A34-69A59EC821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0CEAE0-087D-327E-B53B-794A3ED67D7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4D6D42-C6E7-D286-8F59-CC96E370B2BD}"/>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10/13/2023</a:t>
            </a:fld>
            <a:endParaRPr lang="en-US"/>
          </a:p>
        </p:txBody>
      </p:sp>
      <p:sp>
        <p:nvSpPr>
          <p:cNvPr id="5" name="Footer Placeholder 4">
            <a:extLst>
              <a:ext uri="{FF2B5EF4-FFF2-40B4-BE49-F238E27FC236}">
                <a16:creationId xmlns:a16="http://schemas.microsoft.com/office/drawing/2014/main" id="{A7ECD8D8-803B-8823-67EA-08128D5223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7E0F5E-7AF6-B90D-5D77-6D56A01392A3}"/>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981421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5287-7419-F68B-CC98-555F92AE66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A3547E-BCBE-EA35-6B72-43C8766DE9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B10DB-6A69-694C-9D89-12AD082ED1B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5C96C6-DEF3-50B3-00D5-799F80222983}"/>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10/13/2023</a:t>
            </a:fld>
            <a:endParaRPr lang="en-US"/>
          </a:p>
        </p:txBody>
      </p:sp>
      <p:sp>
        <p:nvSpPr>
          <p:cNvPr id="6" name="Footer Placeholder 5">
            <a:extLst>
              <a:ext uri="{FF2B5EF4-FFF2-40B4-BE49-F238E27FC236}">
                <a16:creationId xmlns:a16="http://schemas.microsoft.com/office/drawing/2014/main" id="{7C172166-3FDF-5642-D619-F9A2669E16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EFDA1B-8F05-2B3D-AC3E-8B00269B59C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037369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A5F-F3F4-F4AD-9B8E-CB056B3553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1F067FC-A37D-EA8F-B55A-9590F28BC44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640D17-7DA2-C273-75EA-1747E6E52BE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E457EF-7B25-55AB-073E-8C620B805B2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73CFD9-E3F3-63EA-5428-00494CD309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931060-B49D-4470-089C-B045C66E2DB6}"/>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10/13/2023</a:t>
            </a:fld>
            <a:endParaRPr lang="en-US"/>
          </a:p>
        </p:txBody>
      </p:sp>
      <p:sp>
        <p:nvSpPr>
          <p:cNvPr id="8" name="Footer Placeholder 7">
            <a:extLst>
              <a:ext uri="{FF2B5EF4-FFF2-40B4-BE49-F238E27FC236}">
                <a16:creationId xmlns:a16="http://schemas.microsoft.com/office/drawing/2014/main" id="{8CAEBDC0-D2A9-4263-C08E-F35A46DF8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A8BF3A2-A77F-198A-A326-2242D0DF0FF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11433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AE84-DC6B-2265-134A-AF4DF22B6C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F984D31-64F5-C98C-0B5B-A74760AD4CB8}"/>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10/13/2023</a:t>
            </a:fld>
            <a:endParaRPr lang="en-US"/>
          </a:p>
        </p:txBody>
      </p:sp>
      <p:sp>
        <p:nvSpPr>
          <p:cNvPr id="4" name="Footer Placeholder 3">
            <a:extLst>
              <a:ext uri="{FF2B5EF4-FFF2-40B4-BE49-F238E27FC236}">
                <a16:creationId xmlns:a16="http://schemas.microsoft.com/office/drawing/2014/main" id="{CDEF64E0-F2D1-B0F4-1B6A-8ED5695967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BC09B9-D718-DE5D-28EE-B4D29C105C65}"/>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44072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63E371-F27A-EBA3-4C8C-01AD998CC57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10/13/2023</a:t>
            </a:fld>
            <a:endParaRPr lang="en-US"/>
          </a:p>
        </p:txBody>
      </p:sp>
      <p:sp>
        <p:nvSpPr>
          <p:cNvPr id="3" name="Footer Placeholder 2">
            <a:extLst>
              <a:ext uri="{FF2B5EF4-FFF2-40B4-BE49-F238E27FC236}">
                <a16:creationId xmlns:a16="http://schemas.microsoft.com/office/drawing/2014/main" id="{69373A8F-7F14-27DD-D06F-D819844C11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D0B75B-6B55-A85F-C39C-E12F60105C7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28228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8"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4"/>
          <p:cNvPicPr>
            <a:picLocks noChangeAspect="1"/>
          </p:cNvPicPr>
          <p:nvPr userDrawn="1"/>
        </p:nvPicPr>
        <p:blipFill>
          <a:blip r:embed="rId3"/>
          <a:srcRect l="71703"/>
          <a:stretch>
            <a:fillRect/>
          </a:stretch>
        </p:blipFill>
        <p:spPr>
          <a:xfrm>
            <a:off x="9345930" y="-635"/>
            <a:ext cx="2846070" cy="6858635"/>
          </a:xfrm>
          <a:prstGeom prst="rect">
            <a:avLst/>
          </a:prstGeom>
        </p:spPr>
      </p:pic>
      <p:pic>
        <p:nvPicPr>
          <p:cNvPr id="11" name="图片 10" descr="5"/>
          <p:cNvPicPr>
            <a:picLocks noChangeAspect="1"/>
          </p:cNvPicPr>
          <p:nvPr userDrawn="1"/>
        </p:nvPicPr>
        <p:blipFill>
          <a:blip r:embed="rId4"/>
          <a:srcRect l="80018" t="58469"/>
          <a:stretch>
            <a:fillRect/>
          </a:stretch>
        </p:blipFill>
        <p:spPr>
          <a:xfrm>
            <a:off x="10048875" y="4373245"/>
            <a:ext cx="2153285" cy="2517140"/>
          </a:xfrm>
          <a:prstGeom prst="rect">
            <a:avLst/>
          </a:prstGeom>
        </p:spPr>
      </p:pic>
      <p:pic>
        <p:nvPicPr>
          <p:cNvPr id="12" name="图片 11" descr="5"/>
          <p:cNvPicPr>
            <a:picLocks noChangeAspect="1"/>
          </p:cNvPicPr>
          <p:nvPr userDrawn="1"/>
        </p:nvPicPr>
        <p:blipFill>
          <a:blip r:embed="rId4"/>
          <a:srcRect t="58469" r="69695"/>
          <a:stretch>
            <a:fillRect/>
          </a:stretch>
        </p:blipFill>
        <p:spPr>
          <a:xfrm>
            <a:off x="0" y="4540885"/>
            <a:ext cx="3048000" cy="2349500"/>
          </a:xfrm>
          <a:prstGeom prst="rect">
            <a:avLst/>
          </a:prstGeom>
        </p:spPr>
      </p:pic>
    </p:spTree>
    <p:extLst>
      <p:ext uri="{BB962C8B-B14F-4D97-AF65-F5344CB8AC3E}">
        <p14:creationId xmlns:p14="http://schemas.microsoft.com/office/powerpoint/2010/main" val="271100230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572B-BD41-B68F-13C9-492F732F36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2E59FF-D5A6-5107-8B69-A6A45F496B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519D4-CF36-CCA4-9827-3B00F23C19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422E79-2ACE-26B4-00FC-172868F59DE5}"/>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10/13/2023</a:t>
            </a:fld>
            <a:endParaRPr lang="en-US"/>
          </a:p>
        </p:txBody>
      </p:sp>
      <p:sp>
        <p:nvSpPr>
          <p:cNvPr id="6" name="Footer Placeholder 5">
            <a:extLst>
              <a:ext uri="{FF2B5EF4-FFF2-40B4-BE49-F238E27FC236}">
                <a16:creationId xmlns:a16="http://schemas.microsoft.com/office/drawing/2014/main" id="{7155F1F9-10AF-060B-92DB-5FF69E1C44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8FA855-AFE0-8034-696A-05FE37A5B83B}"/>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209785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0EC2-85A4-CD79-94A8-201B3DED68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571886-3C9A-D577-BF2A-1D0DF908277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A988E9-ABAF-E4B9-C8C3-1C421CCBDF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9F188-744E-E946-147A-2DF078E0DBB0}"/>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10/13/2023</a:t>
            </a:fld>
            <a:endParaRPr lang="en-US"/>
          </a:p>
        </p:txBody>
      </p:sp>
      <p:sp>
        <p:nvSpPr>
          <p:cNvPr id="6" name="Footer Placeholder 5">
            <a:extLst>
              <a:ext uri="{FF2B5EF4-FFF2-40B4-BE49-F238E27FC236}">
                <a16:creationId xmlns:a16="http://schemas.microsoft.com/office/drawing/2014/main" id="{C6E94A8C-1155-AA17-504B-BA0681D5F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242148-9A93-F7D1-ADA4-898DACEE3DF9}"/>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56795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A321-CA42-D0F6-49AF-031EC990E5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CEB2CB-1454-EABF-52DC-A08700C63B3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27D1C-AC8D-48DB-6416-0C9314CC8B3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10/13/2023</a:t>
            </a:fld>
            <a:endParaRPr lang="en-US"/>
          </a:p>
        </p:txBody>
      </p:sp>
      <p:sp>
        <p:nvSpPr>
          <p:cNvPr id="5" name="Footer Placeholder 4">
            <a:extLst>
              <a:ext uri="{FF2B5EF4-FFF2-40B4-BE49-F238E27FC236}">
                <a16:creationId xmlns:a16="http://schemas.microsoft.com/office/drawing/2014/main" id="{AEA6F8FB-0F8D-A45B-350E-D5175219D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42B8F3-FDFF-715B-DE35-D4E7B329916D}"/>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804900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FC2F3-8E0D-A8C1-4F07-0071006A2C2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AB4A65-083F-AEA9-74A7-E771AD37BB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D509-880D-F855-8BB7-CC3589F5135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10/13/2023</a:t>
            </a:fld>
            <a:endParaRPr lang="en-US"/>
          </a:p>
        </p:txBody>
      </p:sp>
      <p:sp>
        <p:nvSpPr>
          <p:cNvPr id="5" name="Footer Placeholder 4">
            <a:extLst>
              <a:ext uri="{FF2B5EF4-FFF2-40B4-BE49-F238E27FC236}">
                <a16:creationId xmlns:a16="http://schemas.microsoft.com/office/drawing/2014/main" id="{782B0FDD-20BF-8716-00AF-22D7AFC916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8A0961-B02A-1C67-8CC3-8721FE440F6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153357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3604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242957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883667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2170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509638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56368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8515894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21699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43330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31231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19300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959071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27686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2023/10/13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102650098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65CE71D-1115-4BF9-8900-D31C12E1DD0A}" type="datetimeFigureOut">
              <a:rPr lang="zh-CN" altLang="en-US" smtClean="0"/>
              <a:t>2023/10/13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52882285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5CE71D-1115-4BF9-8900-D31C12E1DD0A}" type="datetimeFigureOut">
              <a:rPr lang="zh-CN" altLang="en-US" smtClean="0"/>
              <a:t>2023/10/13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128167076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5CE71D-1115-4BF9-8900-D31C12E1DD0A}" type="datetimeFigureOut">
              <a:rPr lang="zh-CN" altLang="en-US" smtClean="0"/>
              <a:t>2023/10/13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39307205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2023/10/13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74743272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2023/10/13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17339029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CE71D-1115-4BF9-8900-D31C12E1DD0A}" type="datetimeFigureOut">
              <a:rPr lang="zh-CN" altLang="en-US" smtClean="0"/>
              <a:t>2023/10/13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572740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8272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67818261"/>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emf"/><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g"/><Relationship Id="rId1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0.svg"/></Relationships>
</file>

<file path=ppt/slides/_rels/slide2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0.sv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NULL"/><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9.png"/><Relationship Id="rId11" Type="http://schemas.openxmlformats.org/officeDocument/2006/relationships/image" Target="../media/image25.svg"/><Relationship Id="rId5" Type="http://schemas.openxmlformats.org/officeDocument/2006/relationships/image" Target="../media/image18.png"/><Relationship Id="rId10" Type="http://schemas.openxmlformats.org/officeDocument/2006/relationships/image" Target="../media/image22.png"/><Relationship Id="rId4" Type="http://schemas.microsoft.com/office/2007/relationships/hdphoto" Target="../media/hdphoto2.wdp"/><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NULL"/><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4.png"/><Relationship Id="rId11" Type="http://schemas.openxmlformats.org/officeDocument/2006/relationships/image" Target="../media/image25.svg"/><Relationship Id="rId5" Type="http://schemas.openxmlformats.org/officeDocument/2006/relationships/image" Target="../media/image18.png"/><Relationship Id="rId10" Type="http://schemas.openxmlformats.org/officeDocument/2006/relationships/image" Target="../media/image22.png"/><Relationship Id="rId4" Type="http://schemas.microsoft.com/office/2007/relationships/hdphoto" Target="../media/hdphoto2.wdp"/><Relationship Id="rId9" Type="http://schemas.openxmlformats.org/officeDocument/2006/relationships/image" Target="../media/image23.sv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NULL"/><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9.png"/><Relationship Id="rId11" Type="http://schemas.openxmlformats.org/officeDocument/2006/relationships/image" Target="../media/image25.svg"/><Relationship Id="rId5" Type="http://schemas.openxmlformats.org/officeDocument/2006/relationships/image" Target="../media/image18.png"/><Relationship Id="rId10" Type="http://schemas.openxmlformats.org/officeDocument/2006/relationships/image" Target="../media/image22.png"/><Relationship Id="rId4" Type="http://schemas.microsoft.com/office/2007/relationships/hdphoto" Target="../media/hdphoto2.wdp"/><Relationship Id="rId9"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sp>
        <p:nvSpPr>
          <p:cNvPr id="3" name="圆角矩形 2"/>
          <p:cNvSpPr/>
          <p:nvPr/>
        </p:nvSpPr>
        <p:spPr>
          <a:xfrm>
            <a:off x="1428750" y="1309369"/>
            <a:ext cx="9315449" cy="4072255"/>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文本框 21">
            <a:extLst>
              <a:ext uri="{FF2B5EF4-FFF2-40B4-BE49-F238E27FC236}">
                <a16:creationId xmlns:a16="http://schemas.microsoft.com/office/drawing/2014/main" id="{060DB1DB-631B-7BEB-ACBD-111872E73F79}"/>
              </a:ext>
            </a:extLst>
          </p:cNvPr>
          <p:cNvSpPr txBox="1"/>
          <p:nvPr/>
        </p:nvSpPr>
        <p:spPr>
          <a:xfrm>
            <a:off x="2420727" y="605469"/>
            <a:ext cx="6799423" cy="646331"/>
          </a:xfrm>
          <a:prstGeom prst="rect">
            <a:avLst/>
          </a:prstGeom>
          <a:noFill/>
        </p:spPr>
        <p:txBody>
          <a:bodyPr wrap="square" rtlCol="0">
            <a:spAutoFit/>
          </a:bodyPr>
          <a:lstStyle/>
          <a:p>
            <a:pPr algn="ct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 </a:t>
            </a: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 </a:t>
            </a: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 </a:t>
            </a:r>
            <a:r>
              <a:rPr lang="en-US" altLang="zh-CN" sz="3600" b="1" dirty="0" err="1">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3600" b="1" dirty="0">
              <a:ln w="12700">
                <a:noFill/>
              </a:ln>
              <a:solidFill>
                <a:srgbClr val="7030A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6" name="Picture 5">
            <a:extLst>
              <a:ext uri="{FF2B5EF4-FFF2-40B4-BE49-F238E27FC236}">
                <a16:creationId xmlns:a16="http://schemas.microsoft.com/office/drawing/2014/main" id="{F938281B-F057-7502-AE91-4C9569E98F56}"/>
              </a:ext>
            </a:extLst>
          </p:cNvPr>
          <p:cNvPicPr>
            <a:picLocks noChangeAspect="1"/>
          </p:cNvPicPr>
          <p:nvPr/>
        </p:nvPicPr>
        <p:blipFill>
          <a:blip r:embed="rId4"/>
          <a:stretch>
            <a:fillRect/>
          </a:stretch>
        </p:blipFill>
        <p:spPr>
          <a:xfrm>
            <a:off x="4426705" y="1423354"/>
            <a:ext cx="3090940" cy="1420491"/>
          </a:xfrm>
          <a:prstGeom prst="rect">
            <a:avLst/>
          </a:prstGeom>
        </p:spPr>
      </p:pic>
      <p:pic>
        <p:nvPicPr>
          <p:cNvPr id="7" name="Picture 6">
            <a:extLst>
              <a:ext uri="{FF2B5EF4-FFF2-40B4-BE49-F238E27FC236}">
                <a16:creationId xmlns:a16="http://schemas.microsoft.com/office/drawing/2014/main" id="{59843629-DA64-8799-8DEC-FD63A56D6D93}"/>
              </a:ext>
            </a:extLst>
          </p:cNvPr>
          <p:cNvPicPr>
            <a:picLocks noChangeAspect="1"/>
          </p:cNvPicPr>
          <p:nvPr/>
        </p:nvPicPr>
        <p:blipFill>
          <a:blip r:embed="rId5"/>
          <a:stretch>
            <a:fillRect/>
          </a:stretch>
        </p:blipFill>
        <p:spPr>
          <a:xfrm>
            <a:off x="1458423" y="2236355"/>
            <a:ext cx="9827604" cy="2651990"/>
          </a:xfrm>
          <a:prstGeom prst="rect">
            <a:avLst/>
          </a:prstGeom>
        </p:spPr>
      </p:pic>
      <p:sp>
        <p:nvSpPr>
          <p:cNvPr id="8" name="TextBox 7">
            <a:extLst>
              <a:ext uri="{FF2B5EF4-FFF2-40B4-BE49-F238E27FC236}">
                <a16:creationId xmlns:a16="http://schemas.microsoft.com/office/drawing/2014/main" id="{F6CE2CC9-732E-D842-1FE8-7E602E65AED7}"/>
              </a:ext>
            </a:extLst>
          </p:cNvPr>
          <p:cNvSpPr txBox="1"/>
          <p:nvPr/>
        </p:nvSpPr>
        <p:spPr>
          <a:xfrm>
            <a:off x="5305425" y="4343400"/>
            <a:ext cx="228600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Tiết</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2)</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28B0471-324E-1B53-44E1-332D8398F82E}"/>
              </a:ext>
            </a:extLst>
          </p:cNvPr>
          <p:cNvGrpSpPr/>
          <p:nvPr/>
        </p:nvGrpSpPr>
        <p:grpSpPr>
          <a:xfrm>
            <a:off x="483557" y="124100"/>
            <a:ext cx="11289343" cy="818876"/>
            <a:chOff x="1375484" y="182825"/>
            <a:chExt cx="8994343" cy="818876"/>
          </a:xfrm>
        </p:grpSpPr>
        <p:sp>
          <p:nvSpPr>
            <p:cNvPr id="4" name="Rectangle: Rounded Corners 3">
              <a:extLst>
                <a:ext uri="{FF2B5EF4-FFF2-40B4-BE49-F238E27FC236}">
                  <a16:creationId xmlns:a16="http://schemas.microsoft.com/office/drawing/2014/main" id="{3385FECB-B570-0714-CA6E-9C35C8DDA507}"/>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dirty="0"/>
            </a:p>
          </p:txBody>
        </p:sp>
        <p:sp>
          <p:nvSpPr>
            <p:cNvPr id="5" name="TextBox 4">
              <a:extLst>
                <a:ext uri="{FF2B5EF4-FFF2-40B4-BE49-F238E27FC236}">
                  <a16:creationId xmlns:a16="http://schemas.microsoft.com/office/drawing/2014/main" id="{718554D6-45A6-7EBB-03B0-23AD6784B7AD}"/>
                </a:ext>
              </a:extLst>
            </p:cNvPr>
            <p:cNvSpPr txBox="1"/>
            <p:nvPr/>
          </p:nvSpPr>
          <p:spPr>
            <a:xfrm>
              <a:off x="1512166" y="235031"/>
              <a:ext cx="8652767" cy="646331"/>
            </a:xfrm>
            <a:prstGeom prst="rect">
              <a:avLst/>
            </a:prstGeom>
            <a:noFill/>
          </p:spPr>
          <p:txBody>
            <a:bodyPr wrap="square" rtlCol="0">
              <a:spAutoFit/>
            </a:bodyPr>
            <a:lstStyle/>
            <a:p>
              <a:pPr algn="ct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hãy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quan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Hình</a:t>
              </a:r>
              <a:r>
                <a:rPr lang="en-US" sz="3600" b="1" dirty="0">
                  <a:solidFill>
                    <a:srgbClr val="002060"/>
                  </a:solidFill>
                  <a:latin typeface="Calibri" panose="020F0502020204030204" pitchFamily="34" charset="0"/>
                  <a:cs typeface="Calibri" panose="020F0502020204030204" pitchFamily="34" charset="0"/>
                </a:rPr>
                <a:t> 3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đặc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điểm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mai</a:t>
              </a:r>
              <a:endParaRPr lang="en-US" sz="3600" b="1" dirty="0">
                <a:solidFill>
                  <a:srgbClr val="002060"/>
                </a:solidFill>
                <a:latin typeface="Calibri" panose="020F0502020204030204" pitchFamily="34" charset="0"/>
                <a:cs typeface="Calibri" panose="020F0502020204030204" pitchFamily="34" charset="0"/>
              </a:endParaRPr>
            </a:p>
          </p:txBody>
        </p:sp>
      </p:grpSp>
      <p:pic>
        <p:nvPicPr>
          <p:cNvPr id="7" name="Picture 6">
            <a:extLst>
              <a:ext uri="{FF2B5EF4-FFF2-40B4-BE49-F238E27FC236}">
                <a16:creationId xmlns:a16="http://schemas.microsoft.com/office/drawing/2014/main" id="{A3CCE92A-B261-73AE-0DC8-2E64DB7DFE83}"/>
              </a:ext>
            </a:extLst>
          </p:cNvPr>
          <p:cNvPicPr>
            <a:picLocks noChangeAspect="1"/>
          </p:cNvPicPr>
          <p:nvPr/>
        </p:nvPicPr>
        <p:blipFill>
          <a:blip r:embed="rId3"/>
          <a:stretch>
            <a:fillRect/>
          </a:stretch>
        </p:blipFill>
        <p:spPr>
          <a:xfrm>
            <a:off x="1890712" y="1509712"/>
            <a:ext cx="7724775" cy="3629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A06DB7-0F52-D38F-C0A9-4DF311944132}"/>
              </a:ext>
            </a:extLst>
          </p:cNvPr>
          <p:cNvPicPr>
            <a:picLocks noChangeAspect="1"/>
          </p:cNvPicPr>
          <p:nvPr/>
        </p:nvPicPr>
        <p:blipFill>
          <a:blip r:embed="rId3"/>
          <a:stretch>
            <a:fillRect/>
          </a:stretch>
        </p:blipFill>
        <p:spPr>
          <a:xfrm>
            <a:off x="904875" y="476250"/>
            <a:ext cx="3867150" cy="304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CC7547E0-66CD-328C-3926-845AED5C8B27}"/>
              </a:ext>
            </a:extLst>
          </p:cNvPr>
          <p:cNvPicPr>
            <a:picLocks noChangeAspect="1"/>
          </p:cNvPicPr>
          <p:nvPr/>
        </p:nvPicPr>
        <p:blipFill>
          <a:blip r:embed="rId4"/>
          <a:stretch>
            <a:fillRect/>
          </a:stretch>
        </p:blipFill>
        <p:spPr>
          <a:xfrm>
            <a:off x="1076325" y="3538537"/>
            <a:ext cx="3048000" cy="2924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Speech Bubble: Rectangle with Corners Rounded 3">
            <a:extLst>
              <a:ext uri="{FF2B5EF4-FFF2-40B4-BE49-F238E27FC236}">
                <a16:creationId xmlns:a16="http://schemas.microsoft.com/office/drawing/2014/main" id="{980EF500-9798-05BE-5F6D-D7E59BB5D976}"/>
              </a:ext>
            </a:extLst>
          </p:cNvPr>
          <p:cNvSpPr/>
          <p:nvPr/>
        </p:nvSpPr>
        <p:spPr>
          <a:xfrm>
            <a:off x="4972050" y="1657350"/>
            <a:ext cx="6286500" cy="3743325"/>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D0AA81AB-933F-CE6B-81E0-63C8C47336E8}"/>
              </a:ext>
            </a:extLst>
          </p:cNvPr>
          <p:cNvSpPr txBox="1"/>
          <p:nvPr/>
        </p:nvSpPr>
        <p:spPr>
          <a:xfrm>
            <a:off x="5010949" y="1744643"/>
            <a:ext cx="6180926" cy="3813810"/>
          </a:xfrm>
          <a:prstGeom prst="roundRect">
            <a:avLst/>
          </a:prstGeom>
          <a:noFill/>
        </p:spPr>
        <p:txBody>
          <a:bodyPr wrap="square" rtlCol="0">
            <a:spAutoFit/>
          </a:bodyPr>
          <a:lstStyle/>
          <a:p>
            <a:pPr marL="0" marR="0" algn="just">
              <a:spcBef>
                <a:spcPts val="100"/>
              </a:spcBef>
              <a:spcAft>
                <a:spcPts val="100"/>
              </a:spcAft>
            </a:pPr>
            <a:r>
              <a:rPr lang="nl-NL" sz="2600" b="1" i="1" dirty="0">
                <a:solidFill>
                  <a:srgbClr val="FF0000"/>
                </a:solidFill>
                <a:effectLst/>
                <a:latin typeface="Calibri" panose="020F0502020204030204" pitchFamily="34" charset="0"/>
                <a:ea typeface="Calibri" panose="020F0502020204030204" pitchFamily="34" charset="0"/>
              </a:rPr>
              <a:t>Cây hoa mai được trồng phổ biến ở miền Nam. </a:t>
            </a:r>
            <a:endParaRPr lang="en-US" sz="2600" b="1" dirty="0">
              <a:solidFill>
                <a:srgbClr val="FF0000"/>
              </a:solidFill>
              <a:effectLst/>
              <a:latin typeface="Calibri" panose="020F0502020204030204" pitchFamily="34" charset="0"/>
              <a:ea typeface="Calibri" panose="020F0502020204030204" pitchFamily="34" charset="0"/>
            </a:endParaRPr>
          </a:p>
          <a:p>
            <a:pPr marL="342900" marR="0" lvl="0" indent="-342900" algn="just">
              <a:spcBef>
                <a:spcPts val="100"/>
              </a:spcBef>
              <a:spcAft>
                <a:spcPts val="1000"/>
              </a:spcAft>
              <a:buFont typeface="Arial" panose="020B0604020202020204" pitchFamily="34" charset="0"/>
              <a:buChar char="●"/>
            </a:pPr>
            <a:r>
              <a:rPr lang="nl-NL" sz="2600" b="1" i="1" dirty="0">
                <a:solidFill>
                  <a:srgbClr val="000000"/>
                </a:solidFill>
                <a:effectLst/>
                <a:latin typeface="Noto Sans Symbols"/>
                <a:ea typeface="Noto Sans Symbols"/>
                <a:cs typeface="Noto Sans Symbols"/>
              </a:rPr>
              <a:t>Là cây thân gỗ, cành hơi giòn. Thân cây xù xì và nhiều cành nhiều nhánh. Tán cây có lá thưa.</a:t>
            </a:r>
            <a:endParaRPr lang="en-US" sz="2600" b="1" dirty="0">
              <a:effectLst/>
              <a:latin typeface="Noto Sans Symbols"/>
              <a:ea typeface="Noto Sans Symbols"/>
              <a:cs typeface="Noto Sans Symbols"/>
            </a:endParaRPr>
          </a:p>
          <a:p>
            <a:pPr marL="342900" marR="0" lvl="0" indent="-342900" algn="just">
              <a:spcBef>
                <a:spcPts val="0"/>
              </a:spcBef>
              <a:spcAft>
                <a:spcPts val="100"/>
              </a:spcAft>
              <a:buFont typeface="Arial" panose="020B0604020202020204" pitchFamily="34" charset="0"/>
              <a:buChar char="●"/>
            </a:pPr>
            <a:r>
              <a:rPr lang="nl-NL" sz="2600" b="1" i="1" dirty="0">
                <a:solidFill>
                  <a:srgbClr val="000000"/>
                </a:solidFill>
                <a:effectLst/>
                <a:latin typeface="Noto Sans Symbols"/>
                <a:ea typeface="Noto Sans Symbols"/>
                <a:cs typeface="Noto Sans Symbols"/>
              </a:rPr>
              <a:t>Lá mọc so le, có phiến lá dạng hình trứng thuôn dài, có màu xanh biếc, mặt dưới của lá màu hơi ánh vàng.</a:t>
            </a:r>
            <a:endParaRPr lang="en-US" sz="2600" b="1" dirty="0">
              <a:effectLst/>
              <a:latin typeface="Noto Sans Symbols"/>
              <a:ea typeface="Noto Sans Symbols"/>
              <a:cs typeface="Noto Sans Symbols"/>
            </a:endParaRPr>
          </a:p>
        </p:txBody>
      </p:sp>
    </p:spTree>
    <p:extLst>
      <p:ext uri="{BB962C8B-B14F-4D97-AF65-F5344CB8AC3E}">
        <p14:creationId xmlns:p14="http://schemas.microsoft.com/office/powerpoint/2010/main" val="342126676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wipe(down)">
                                      <p:cBhvr>
                                        <p:cTn id="3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C5468F-D9C6-0D00-45A1-C133E9C1620F}"/>
              </a:ext>
            </a:extLst>
          </p:cNvPr>
          <p:cNvGrpSpPr/>
          <p:nvPr/>
        </p:nvGrpSpPr>
        <p:grpSpPr>
          <a:xfrm>
            <a:off x="327555" y="-28866"/>
            <a:ext cx="11645370" cy="1801332"/>
            <a:chOff x="327464" y="-28866"/>
            <a:chExt cx="10884216" cy="1801332"/>
          </a:xfrm>
        </p:grpSpPr>
        <p:grpSp>
          <p:nvGrpSpPr>
            <p:cNvPr id="14" name="组合 44">
              <a:extLst>
                <a:ext uri="{FF2B5EF4-FFF2-40B4-BE49-F238E27FC236}">
                  <a16:creationId xmlns:a16="http://schemas.microsoft.com/office/drawing/2014/main" id="{FA9C864F-CF4D-DA9D-2ED5-4B1EEDE85419}"/>
                </a:ext>
              </a:extLst>
            </p:cNvPr>
            <p:cNvGrpSpPr/>
            <p:nvPr/>
          </p:nvGrpSpPr>
          <p:grpSpPr>
            <a:xfrm>
              <a:off x="1228725" y="508271"/>
              <a:ext cx="9982955" cy="997675"/>
              <a:chOff x="2360277" y="2671670"/>
              <a:chExt cx="3204767" cy="892629"/>
            </a:xfrm>
          </p:grpSpPr>
          <p:grpSp>
            <p:nvGrpSpPr>
              <p:cNvPr id="16" name="组合 30">
                <a:extLst>
                  <a:ext uri="{FF2B5EF4-FFF2-40B4-BE49-F238E27FC236}">
                    <a16:creationId xmlns:a16="http://schemas.microsoft.com/office/drawing/2014/main"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id="{1C5F8E63-127C-7090-A2B5-9C1895DE303B}"/>
                  </a:ext>
                </a:extLst>
              </p:cNvPr>
              <p:cNvSpPr txBox="1"/>
              <p:nvPr/>
            </p:nvSpPr>
            <p:spPr>
              <a:xfrm>
                <a:off x="2493418" y="2860925"/>
                <a:ext cx="3071626"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i="1" dirty="0">
                    <a:solidFill>
                      <a:srgbClr val="000000"/>
                    </a:solidFill>
                    <a:effectLst/>
                    <a:latin typeface="Calibri" panose="020F0502020204030204" pitchFamily="34" charset="0"/>
                    <a:ea typeface="Calibri" panose="020F0502020204030204" pitchFamily="34" charset="0"/>
                  </a:rPr>
                  <a:t>Hoa thường có màu vàng, màu trắng, nở vào mùa xuân.</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2AD9646D-0F27-94A4-5A8A-726C3500BE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006879">
              <a:off x="327464" y="-28866"/>
              <a:ext cx="1355059" cy="1801332"/>
            </a:xfrm>
            <a:prstGeom prst="rect">
              <a:avLst/>
            </a:prstGeom>
          </p:spPr>
        </p:pic>
      </p:grpSp>
      <p:pic>
        <p:nvPicPr>
          <p:cNvPr id="20" name="image11.jpg" descr="Hoa mai: Ý nghĩa, cách trồng và chăm sóc hoa mai">
            <a:extLst>
              <a:ext uri="{FF2B5EF4-FFF2-40B4-BE49-F238E27FC236}">
                <a16:creationId xmlns:a16="http://schemas.microsoft.com/office/drawing/2014/main" id="{8CC765D0-1EAE-1261-DF93-A0F0E89759F7}"/>
              </a:ext>
            </a:extLst>
          </p:cNvPr>
          <p:cNvPicPr/>
          <p:nvPr/>
        </p:nvPicPr>
        <p:blipFill>
          <a:blip r:embed="rId4"/>
          <a:srcRect/>
          <a:stretch>
            <a:fillRect/>
          </a:stretch>
        </p:blipFill>
        <p:spPr>
          <a:xfrm rot="532405">
            <a:off x="1209673" y="2098675"/>
            <a:ext cx="4438651" cy="2787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7.jpg" descr="Học cách trồng và điều khiển hoa mai trắng nở hoa đúng Tết - Trồng Hoa">
            <a:extLst>
              <a:ext uri="{FF2B5EF4-FFF2-40B4-BE49-F238E27FC236}">
                <a16:creationId xmlns:a16="http://schemas.microsoft.com/office/drawing/2014/main" id="{7FC078CD-BA4C-96B1-58A0-77CAC0B11513}"/>
              </a:ext>
            </a:extLst>
          </p:cNvPr>
          <p:cNvPicPr/>
          <p:nvPr/>
        </p:nvPicPr>
        <p:blipFill>
          <a:blip r:embed="rId5"/>
          <a:srcRect/>
          <a:stretch>
            <a:fillRect/>
          </a:stretch>
        </p:blipFill>
        <p:spPr>
          <a:xfrm rot="20984764">
            <a:off x="6324601" y="2000250"/>
            <a:ext cx="3810000"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9A9F5BA-AF0D-39E2-1E76-A4BAB840ED33}"/>
              </a:ext>
            </a:extLst>
          </p:cNvPr>
          <p:cNvGrpSpPr/>
          <p:nvPr/>
        </p:nvGrpSpPr>
        <p:grpSpPr>
          <a:xfrm>
            <a:off x="3849148" y="838200"/>
            <a:ext cx="7746492" cy="2190750"/>
            <a:chOff x="5021107" y="2041109"/>
            <a:chExt cx="4500578" cy="2908932"/>
          </a:xfrm>
        </p:grpSpPr>
        <p:sp>
          <p:nvSpPr>
            <p:cNvPr id="5" name="Speech Bubble: Oval 4">
              <a:extLst>
                <a:ext uri="{FF2B5EF4-FFF2-40B4-BE49-F238E27FC236}">
                  <a16:creationId xmlns:a16="http://schemas.microsoft.com/office/drawing/2014/main" id="{2A7CC59B-6658-8FA8-20D2-2F9DACA0CD8D}"/>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Rectangle 5">
              <a:extLst>
                <a:ext uri="{FF2B5EF4-FFF2-40B4-BE49-F238E27FC236}">
                  <a16:creationId xmlns:a16="http://schemas.microsoft.com/office/drawing/2014/main" id="{5D981B8A-994C-B152-87E6-7B596037AF30}"/>
                </a:ext>
              </a:extLst>
            </p:cNvPr>
            <p:cNvSpPr/>
            <p:nvPr/>
          </p:nvSpPr>
          <p:spPr>
            <a:xfrm>
              <a:off x="5430504" y="2421126"/>
              <a:ext cx="3828931" cy="2084233"/>
            </a:xfrm>
            <a:prstGeom prst="rect">
              <a:avLst/>
            </a:prstGeom>
          </p:spPr>
          <p:txBody>
            <a:bodyPr wrap="square">
              <a:spAutoFit/>
            </a:bodyPr>
            <a:lstStyle/>
            <a:p>
              <a:pPr marL="0" marR="0" algn="just">
                <a:spcBef>
                  <a:spcPts val="100"/>
                </a:spcBef>
                <a:spcAft>
                  <a:spcPts val="100"/>
                </a:spcAft>
              </a:pPr>
              <a:r>
                <a:rPr lang="nl-NL" sz="3200" b="1" i="1" dirty="0">
                  <a:solidFill>
                    <a:srgbClr val="002060"/>
                  </a:solidFill>
                  <a:effectLst/>
                  <a:latin typeface="Calibri" panose="020F0502020204030204" pitchFamily="34" charset="0"/>
                  <a:ea typeface="Calibri" panose="020F0502020204030204" pitchFamily="34" charset="0"/>
                </a:rPr>
                <a:t>Giới thiệu về cây hoa mai hoặc cành mai trưng bày trong dịp Tết của gia đình hoặc em biết. </a:t>
              </a:r>
              <a:endParaRPr lang="en-US" sz="3200" b="1" dirty="0">
                <a:solidFill>
                  <a:srgbClr val="002060"/>
                </a:solidFill>
                <a:effectLst/>
                <a:latin typeface="Calibri" panose="020F0502020204030204" pitchFamily="34" charset="0"/>
                <a:ea typeface="Calibri" panose="020F0502020204030204" pitchFamily="34" charset="0"/>
              </a:endParaRPr>
            </a:p>
          </p:txBody>
        </p:sp>
      </p:grpSp>
      <p:grpSp>
        <p:nvGrpSpPr>
          <p:cNvPr id="11" name="Group 10">
            <a:extLst>
              <a:ext uri="{FF2B5EF4-FFF2-40B4-BE49-F238E27FC236}">
                <a16:creationId xmlns:a16="http://schemas.microsoft.com/office/drawing/2014/main" id="{03BEC8F8-0B11-3E72-98D6-84A30B3C3575}"/>
              </a:ext>
            </a:extLst>
          </p:cNvPr>
          <p:cNvGrpSpPr/>
          <p:nvPr/>
        </p:nvGrpSpPr>
        <p:grpSpPr>
          <a:xfrm>
            <a:off x="133350" y="3170458"/>
            <a:ext cx="4483576" cy="3011267"/>
            <a:chOff x="133350" y="3170458"/>
            <a:chExt cx="4483576" cy="3011267"/>
          </a:xfrm>
        </p:grpSpPr>
        <p:pic>
          <p:nvPicPr>
            <p:cNvPr id="8" name="Picture 7" descr="A group of kids reading books&#10;&#10;Description automatically generated with low confidence">
              <a:extLst>
                <a:ext uri="{FF2B5EF4-FFF2-40B4-BE49-F238E27FC236}">
                  <a16:creationId xmlns:a16="http://schemas.microsoft.com/office/drawing/2014/main" id="{E87A325A-277E-25B4-CF21-10B107A2C9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3350" y="3170458"/>
              <a:ext cx="4483576" cy="2536423"/>
            </a:xfrm>
            <a:prstGeom prst="rect">
              <a:avLst/>
            </a:prstGeom>
          </p:spPr>
        </p:pic>
        <p:sp>
          <p:nvSpPr>
            <p:cNvPr id="10" name="Rectangle: Rounded Corners 9">
              <a:extLst>
                <a:ext uri="{FF2B5EF4-FFF2-40B4-BE49-F238E27FC236}">
                  <a16:creationId xmlns:a16="http://schemas.microsoft.com/office/drawing/2014/main" id="{37E1F928-3A22-F0FF-8E73-502E8F3FD867}"/>
                </a:ext>
              </a:extLst>
            </p:cNvPr>
            <p:cNvSpPr/>
            <p:nvPr/>
          </p:nvSpPr>
          <p:spPr>
            <a:xfrm>
              <a:off x="752475" y="5419725"/>
              <a:ext cx="3629025"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latin typeface="Calibri" panose="020F0502020204030204" pitchFamily="34" charset="0"/>
                  <a:cs typeface="Calibri" panose="020F0502020204030204" pitchFamily="34" charset="0"/>
                </a:rPr>
                <a:t>Thảo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luận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nhóm</a:t>
              </a:r>
              <a:r>
                <a:rPr lang="en-US" sz="3200" b="1" dirty="0">
                  <a:solidFill>
                    <a:srgbClr val="002060"/>
                  </a:solidFill>
                  <a:latin typeface="Calibri" panose="020F0502020204030204" pitchFamily="34" charset="0"/>
                  <a:cs typeface="Calibri" panose="020F0502020204030204" pitchFamily="34" charset="0"/>
                </a:rPr>
                <a:t> 4</a:t>
              </a:r>
            </a:p>
          </p:txBody>
        </p:sp>
      </p:grpSp>
      <p:grpSp>
        <p:nvGrpSpPr>
          <p:cNvPr id="12" name="Group 11">
            <a:extLst>
              <a:ext uri="{FF2B5EF4-FFF2-40B4-BE49-F238E27FC236}">
                <a16:creationId xmlns:a16="http://schemas.microsoft.com/office/drawing/2014/main" id="{E546C721-45A0-B69A-C8E6-8482B60A3B65}"/>
              </a:ext>
            </a:extLst>
          </p:cNvPr>
          <p:cNvGrpSpPr/>
          <p:nvPr/>
        </p:nvGrpSpPr>
        <p:grpSpPr>
          <a:xfrm>
            <a:off x="5163599" y="3305175"/>
            <a:ext cx="6037801" cy="2190750"/>
            <a:chOff x="5021107" y="2041109"/>
            <a:chExt cx="4500578" cy="2908932"/>
          </a:xfrm>
        </p:grpSpPr>
        <p:sp>
          <p:nvSpPr>
            <p:cNvPr id="13" name="Speech Bubble: Oval 12">
              <a:extLst>
                <a:ext uri="{FF2B5EF4-FFF2-40B4-BE49-F238E27FC236}">
                  <a16:creationId xmlns:a16="http://schemas.microsoft.com/office/drawing/2014/main" id="{5E85BC47-21BF-3A5D-B991-F22B4CD600E7}"/>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Rectangle 13">
              <a:extLst>
                <a:ext uri="{FF2B5EF4-FFF2-40B4-BE49-F238E27FC236}">
                  <a16:creationId xmlns:a16="http://schemas.microsoft.com/office/drawing/2014/main" id="{655E1A0A-1941-030A-85AB-F3229F5B0887}"/>
                </a:ext>
              </a:extLst>
            </p:cNvPr>
            <p:cNvSpPr/>
            <p:nvPr/>
          </p:nvSpPr>
          <p:spPr>
            <a:xfrm>
              <a:off x="5430504" y="2421126"/>
              <a:ext cx="3480587" cy="2084233"/>
            </a:xfrm>
            <a:prstGeom prst="rect">
              <a:avLst/>
            </a:prstGeom>
          </p:spPr>
          <p:txBody>
            <a:bodyPr wrap="square">
              <a:spAutoFit/>
            </a:bodyPr>
            <a:lstStyle/>
            <a:p>
              <a:pPr marL="0" marR="0" algn="just">
                <a:spcBef>
                  <a:spcPts val="100"/>
                </a:spcBef>
                <a:spcAft>
                  <a:spcPts val="100"/>
                </a:spcAft>
              </a:pPr>
              <a:r>
                <a:rPr lang="nl-NL" sz="3200" b="1" i="1" dirty="0">
                  <a:solidFill>
                    <a:srgbClr val="002060"/>
                  </a:solidFill>
                  <a:effectLst/>
                  <a:latin typeface="Calibri" panose="020F0502020204030204" pitchFamily="34" charset="0"/>
                  <a:ea typeface="Calibri" panose="020F0502020204030204" pitchFamily="34" charset="0"/>
                </a:rPr>
                <a:t>Tìm hiểu thêm về cây hoa mai: nguồn gốc, ý nghĩa, sự tích,...</a:t>
              </a:r>
              <a:endParaRPr lang="en-US" sz="3200" b="1" dirty="0">
                <a:solidFill>
                  <a:srgbClr val="002060"/>
                </a:solidFill>
                <a:effectLst/>
                <a:latin typeface="Calibri" panose="020F0502020204030204" pitchFamily="34" charset="0"/>
                <a:ea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428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724025" y="190500"/>
              <a:ext cx="8743950" cy="1384995"/>
            </a:xfrm>
            <a:prstGeom prst="rect">
              <a:avLst/>
            </a:prstGeom>
            <a:noFill/>
          </p:spPr>
          <p:txBody>
            <a:bodyPr wrap="square" rtlCol="0">
              <a:spAutoFit/>
            </a:bodyPr>
            <a:lstStyle/>
            <a:p>
              <a:pPr algn="just"/>
              <a:r>
                <a:rPr lang="nl-NL" sz="2800" b="1" i="1" dirty="0">
                  <a:solidFill>
                    <a:srgbClr val="002060"/>
                  </a:solidFill>
                  <a:effectLst/>
                  <a:latin typeface="Calibri" panose="020F0502020204030204" pitchFamily="34" charset="0"/>
                  <a:ea typeface="Calibri" panose="020F0502020204030204" pitchFamily="34" charset="0"/>
                </a:rPr>
                <a:t>Tại Việt Nam, cây mai có mặt chủ yếu tại những khu rừng thuộc dãy Trường Sơn, Đồng bằng sông Cửu Long, và các tỉnh Quảng Nam, Đà Nẵng, Khánh Hòa. </a:t>
              </a:r>
              <a:endParaRPr lang="en-US" sz="2800" b="1" dirty="0">
                <a:solidFill>
                  <a:srgbClr val="002060"/>
                </a:solidFill>
              </a:endParaRPr>
            </a:p>
          </p:txBody>
        </p:sp>
      </p:grpSp>
      <p:pic>
        <p:nvPicPr>
          <p:cNvPr id="19" name="Picture 18">
            <a:extLst>
              <a:ext uri="{FF2B5EF4-FFF2-40B4-BE49-F238E27FC236}">
                <a16:creationId xmlns:a16="http://schemas.microsoft.com/office/drawing/2014/main" id="{C0ACD36A-C464-2351-FC02-3ADC44D99C08}"/>
              </a:ext>
            </a:extLst>
          </p:cNvPr>
          <p:cNvPicPr>
            <a:picLocks noChangeAspect="1"/>
          </p:cNvPicPr>
          <p:nvPr/>
        </p:nvPicPr>
        <p:blipFill>
          <a:blip r:embed="rId3"/>
          <a:stretch>
            <a:fillRect/>
          </a:stretch>
        </p:blipFill>
        <p:spPr>
          <a:xfrm rot="421908">
            <a:off x="6648449" y="2219325"/>
            <a:ext cx="4724400" cy="3543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Mai vàng Yên Tử | Antamtour.vn">
            <a:extLst>
              <a:ext uri="{FF2B5EF4-FFF2-40B4-BE49-F238E27FC236}">
                <a16:creationId xmlns:a16="http://schemas.microsoft.com/office/drawing/2014/main" id="{9332F9E0-7474-B3A2-36F8-12FDDD85D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64401">
            <a:off x="1167240" y="2536866"/>
            <a:ext cx="4708925" cy="3260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left)">
                                      <p:cBhvr>
                                        <p:cTn id="12" dur="500"/>
                                        <p:tgtEl>
                                          <p:spTgt spid="1026"/>
                                        </p:tgtEl>
                                      </p:cBhvr>
                                    </p:animEffect>
                                  </p:childTnLst>
                                </p:cTn>
                              </p:par>
                              <p:par>
                                <p:cTn id="13" presetID="2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724025" y="190500"/>
              <a:ext cx="874395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Hoa mai được ví như là biểu tượng của cốt cách, sức sống bền bỉ, đơm hoa đúng vào đầu xuân mang đến sắc hương ngọt ngào.</a:t>
              </a:r>
              <a:endParaRPr kumimoji="0" lang="en-US" sz="28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050" name="Picture 2" descr="Hoa mai: Ý nghĩa, cách trồng và chăm sóc hoa mai">
            <a:extLst>
              <a:ext uri="{FF2B5EF4-FFF2-40B4-BE49-F238E27FC236}">
                <a16:creationId xmlns:a16="http://schemas.microsoft.com/office/drawing/2014/main" id="{16863E1A-FB51-47C7-1C69-5656E7E8E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2066925"/>
            <a:ext cx="507492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BLOG CHUYÊN VĂN: THUYẾT MINH VỀ CÂY HOA MAI">
            <a:extLst>
              <a:ext uri="{FF2B5EF4-FFF2-40B4-BE49-F238E27FC236}">
                <a16:creationId xmlns:a16="http://schemas.microsoft.com/office/drawing/2014/main" id="{720C295F-C63A-07CF-9ABF-703EFABB40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8875" y="3212306"/>
            <a:ext cx="4857750" cy="30360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126102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876300" y="92013"/>
            <a:ext cx="10344149" cy="2337986"/>
            <a:chOff x="1019175" y="120588"/>
            <a:chExt cx="9886949" cy="1791920"/>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409700" y="190500"/>
              <a:ext cx="9058275" cy="17220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Vào dịp Tết Nguyên đán, việc trang trí ngôi nhà bằng cây hoặc cành đào, cành mai đã trở thành một nét đẹp văn hóa của người dân Việt Nam, tô điểm cho không gian ngày Tết thêm ấm cúng, vui tươi và tượng trưng cho sự may mắn, hạnh phúc. </a:t>
              </a:r>
              <a:endParaRPr kumimoji="0" lang="en-US" sz="27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 name="image13.png">
            <a:extLst>
              <a:ext uri="{FF2B5EF4-FFF2-40B4-BE49-F238E27FC236}">
                <a16:creationId xmlns:a16="http://schemas.microsoft.com/office/drawing/2014/main" id="{D838D2E1-63A0-C92B-B4E7-B68F124A9781}"/>
              </a:ext>
            </a:extLst>
          </p:cNvPr>
          <p:cNvPicPr/>
          <p:nvPr/>
        </p:nvPicPr>
        <p:blipFill>
          <a:blip r:embed="rId3"/>
          <a:srcRect/>
          <a:stretch>
            <a:fillRect/>
          </a:stretch>
        </p:blipFill>
        <p:spPr>
          <a:xfrm rot="20955627">
            <a:off x="5711507" y="3133725"/>
            <a:ext cx="5061268" cy="2857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40.png" descr="Cách chọn bình cắm đào đẹp cho ngày Tết | TẠI ĐÀ NẴNG">
            <a:extLst>
              <a:ext uri="{FF2B5EF4-FFF2-40B4-BE49-F238E27FC236}">
                <a16:creationId xmlns:a16="http://schemas.microsoft.com/office/drawing/2014/main" id="{CA55D1BE-E451-5F7F-B546-BFD686CA28F4}"/>
              </a:ext>
            </a:extLst>
          </p:cNvPr>
          <p:cNvPicPr/>
          <p:nvPr/>
        </p:nvPicPr>
        <p:blipFill>
          <a:blip r:embed="rId4"/>
          <a:srcRect/>
          <a:stretch>
            <a:fillRect/>
          </a:stretch>
        </p:blipFill>
        <p:spPr>
          <a:xfrm rot="327221">
            <a:off x="688974" y="2476499"/>
            <a:ext cx="4616451" cy="3019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836775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grpSp>
        <p:nvGrpSpPr>
          <p:cNvPr id="6" name="组合 12">
            <a:extLst>
              <a:ext uri="{FF2B5EF4-FFF2-40B4-BE49-F238E27FC236}">
                <a16:creationId xmlns:a16="http://schemas.microsoft.com/office/drawing/2014/main" id="{877C850B-348C-5043-7D85-C8F2DB8F2DE8}"/>
              </a:ext>
            </a:extLst>
          </p:cNvPr>
          <p:cNvGrpSpPr/>
          <p:nvPr/>
        </p:nvGrpSpPr>
        <p:grpSpPr>
          <a:xfrm>
            <a:off x="1952762" y="1192277"/>
            <a:ext cx="9185383" cy="4178376"/>
            <a:chOff x="1282893" y="2598340"/>
            <a:chExt cx="4902007" cy="1311960"/>
          </a:xfrm>
        </p:grpSpPr>
        <p:sp>
          <p:nvSpPr>
            <p:cNvPr id="7" name="矩形: 圆角 1">
              <a:extLst>
                <a:ext uri="{FF2B5EF4-FFF2-40B4-BE49-F238E27FC236}">
                  <a16:creationId xmlns:a16="http://schemas.microsoft.com/office/drawing/2014/main" id="{3D01469F-76FE-2064-36F1-E53FA92A7DBD}"/>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11">
              <a:extLst>
                <a:ext uri="{FF2B5EF4-FFF2-40B4-BE49-F238E27FC236}">
                  <a16:creationId xmlns:a16="http://schemas.microsoft.com/office/drawing/2014/main" id="{AC37D5DA-79E4-44C2-1AEE-C43A46141B0D}"/>
                </a:ext>
              </a:extLst>
            </p:cNvPr>
            <p:cNvSpPr txBox="1"/>
            <p:nvPr/>
          </p:nvSpPr>
          <p:spPr>
            <a:xfrm>
              <a:off x="1470900" y="2842062"/>
              <a:ext cx="4488512" cy="724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4: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sen</a:t>
              </a:r>
              <a:endParaRPr kumimoji="0" lang="zh-CN" altLang="en-US"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grpSp>
      <p:pic>
        <p:nvPicPr>
          <p:cNvPr id="10" name="图片 39">
            <a:extLst>
              <a:ext uri="{FF2B5EF4-FFF2-40B4-BE49-F238E27FC236}">
                <a16:creationId xmlns:a16="http://schemas.microsoft.com/office/drawing/2014/main" id="{727DE149-191A-46D6-2BCC-D9CF95F3223B}"/>
              </a:ext>
            </a:extLst>
          </p:cNvPr>
          <p:cNvPicPr>
            <a:picLocks noChangeAspect="1"/>
          </p:cNvPicPr>
          <p:nvPr/>
        </p:nvPicPr>
        <p:blipFill rotWithShape="1">
          <a:blip r:embed="rId4">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11" name="Picture 10">
            <a:extLst>
              <a:ext uri="{FF2B5EF4-FFF2-40B4-BE49-F238E27FC236}">
                <a16:creationId xmlns:a16="http://schemas.microsoft.com/office/drawing/2014/main" id="{E3A35615-9BEE-A5D4-1682-024AF76A42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931123" flipH="1">
            <a:off x="8586282" y="3143609"/>
            <a:ext cx="2990534" cy="3739841"/>
          </a:xfrm>
          <a:prstGeom prst="rect">
            <a:avLst/>
          </a:prstGeom>
        </p:spPr>
      </p:pic>
    </p:spTree>
    <p:extLst>
      <p:ext uri="{BB962C8B-B14F-4D97-AF65-F5344CB8AC3E}">
        <p14:creationId xmlns:p14="http://schemas.microsoft.com/office/powerpoint/2010/main" val="310462382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28B0471-324E-1B53-44E1-332D8398F82E}"/>
              </a:ext>
            </a:extLst>
          </p:cNvPr>
          <p:cNvGrpSpPr/>
          <p:nvPr/>
        </p:nvGrpSpPr>
        <p:grpSpPr>
          <a:xfrm>
            <a:off x="483557" y="124100"/>
            <a:ext cx="11289343" cy="818876"/>
            <a:chOff x="1375484" y="182825"/>
            <a:chExt cx="8994343" cy="818876"/>
          </a:xfrm>
        </p:grpSpPr>
        <p:sp>
          <p:nvSpPr>
            <p:cNvPr id="4" name="Rectangle: Rounded Corners 3">
              <a:extLst>
                <a:ext uri="{FF2B5EF4-FFF2-40B4-BE49-F238E27FC236}">
                  <a16:creationId xmlns:a16="http://schemas.microsoft.com/office/drawing/2014/main" id="{3385FECB-B570-0714-CA6E-9C35C8DDA507}"/>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8554D6-45A6-7EBB-03B0-23AD6784B7AD}"/>
                </a:ext>
              </a:extLst>
            </p:cNvPr>
            <p:cNvSpPr txBox="1"/>
            <p:nvPr/>
          </p:nvSpPr>
          <p:spPr>
            <a:xfrm>
              <a:off x="1512166" y="235031"/>
              <a:ext cx="8652767"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hãy</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quan</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4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mô</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tả</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đặc</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điểm</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hoa</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sen</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EEE595A0-B217-4862-6F7E-BB4754DEEE2D}"/>
              </a:ext>
            </a:extLst>
          </p:cNvPr>
          <p:cNvPicPr>
            <a:picLocks noChangeAspect="1"/>
          </p:cNvPicPr>
          <p:nvPr/>
        </p:nvPicPr>
        <p:blipFill>
          <a:blip r:embed="rId3"/>
          <a:stretch>
            <a:fillRect/>
          </a:stretch>
        </p:blipFill>
        <p:spPr>
          <a:xfrm>
            <a:off x="2052637" y="1528762"/>
            <a:ext cx="761047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234676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pic>
        <p:nvPicPr>
          <p:cNvPr id="5"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0993"/>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94144" y="0"/>
            <a:ext cx="2976046" cy="1584159"/>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38"/>
          <p:cNvSpPr txBox="1"/>
          <p:nvPr/>
        </p:nvSpPr>
        <p:spPr>
          <a:xfrm>
            <a:off x="3429000" y="160299"/>
            <a:ext cx="5577840" cy="1107996"/>
          </a:xfrm>
          <a:prstGeom prst="rect">
            <a:avLst/>
          </a:prstGeom>
          <a:noFill/>
        </p:spPr>
        <p:txBody>
          <a:bodyPr wrap="square">
            <a:spAutoFit/>
          </a:bodyPr>
          <a:lstStyle/>
          <a:p>
            <a:pPr algn="ct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Yêu</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cầu</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cần</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đạt</a:t>
            </a:r>
            <a:endParaRPr lang="zh-CN" altLang="en-US"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2" name="Rectangle 1"/>
          <p:cNvSpPr/>
          <p:nvPr/>
        </p:nvSpPr>
        <p:spPr>
          <a:xfrm>
            <a:off x="835740" y="1414096"/>
            <a:ext cx="10151808" cy="3970318"/>
          </a:xfrm>
          <a:prstGeom prst="rect">
            <a:avLst/>
          </a:prstGeom>
        </p:spPr>
        <p:txBody>
          <a:bodyPr wrap="square">
            <a:spAutoFit/>
          </a:bodyPr>
          <a:lstStyle/>
          <a:p>
            <a:pPr algn="just"/>
            <a:r>
              <a:rPr lang="vi-VN" sz="3600" dirty="0"/>
              <a:t>- Nhận biết được một số loài hoa, cây cảnh phổ biến.</a:t>
            </a:r>
            <a:endParaRPr lang="en-US" sz="3600" dirty="0"/>
          </a:p>
          <a:p>
            <a:pPr marL="457200" indent="-457200" algn="just">
              <a:buFontTx/>
              <a:buChar char="-"/>
            </a:pPr>
            <a:r>
              <a:rPr lang="vi-VN" sz="3600" dirty="0"/>
              <a:t>Có hứng thú với việc trồng, chăm sóc và bảo vệ hoa, cây cảnh. </a:t>
            </a:r>
            <a:endParaRPr lang="en-US" sz="3600" dirty="0"/>
          </a:p>
          <a:p>
            <a:pPr algn="just"/>
            <a:r>
              <a:rPr lang="vi-VN" sz="3600" dirty="0"/>
              <a:t>- Vận dụng được kiến thức vào thực tiễn: Chia sẻ được cảm xúc và những hiểu biết của bản thân về một số cây hoa, cây cảnh. </a:t>
            </a:r>
            <a:endParaRPr lang="en-US" sz="3200" dirty="0">
              <a:effectLst/>
            </a:endParaRPr>
          </a:p>
        </p:txBody>
      </p:sp>
    </p:spTree>
    <p:extLst>
      <p:ext uri="{BB962C8B-B14F-4D97-AF65-F5344CB8AC3E}">
        <p14:creationId xmlns:p14="http://schemas.microsoft.com/office/powerpoint/2010/main" val="993367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ây sen có tác dụng gì với sức khỏe?">
            <a:extLst>
              <a:ext uri="{FF2B5EF4-FFF2-40B4-BE49-F238E27FC236}">
                <a16:creationId xmlns:a16="http://schemas.microsoft.com/office/drawing/2014/main" id="{CBFCDBE3-970C-45B5-97F0-F2860C5DF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809625"/>
            <a:ext cx="4944533" cy="2781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peech Bubble: Rectangle with Corners Rounded 3">
            <a:extLst>
              <a:ext uri="{FF2B5EF4-FFF2-40B4-BE49-F238E27FC236}">
                <a16:creationId xmlns:a16="http://schemas.microsoft.com/office/drawing/2014/main" id="{95BBCC81-A292-D1F0-CE15-5AA90B13D3B1}"/>
              </a:ext>
            </a:extLst>
          </p:cNvPr>
          <p:cNvSpPr/>
          <p:nvPr/>
        </p:nvSpPr>
        <p:spPr>
          <a:xfrm>
            <a:off x="5969070" y="1657351"/>
            <a:ext cx="5289480" cy="3181350"/>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BD5EB323-8291-750E-8B6A-0391F4976D0C}"/>
              </a:ext>
            </a:extLst>
          </p:cNvPr>
          <p:cNvSpPr txBox="1"/>
          <p:nvPr/>
        </p:nvSpPr>
        <p:spPr>
          <a:xfrm>
            <a:off x="5991225" y="1744643"/>
            <a:ext cx="5200650" cy="2854682"/>
          </a:xfrm>
          <a:prstGeom prst="roundRect">
            <a:avLst/>
          </a:prstGeom>
          <a:noFill/>
        </p:spPr>
        <p:txBody>
          <a:bodyPr wrap="square" rtlCol="0">
            <a:spAutoFit/>
          </a:bodyPr>
          <a:lstStyle/>
          <a:p>
            <a:pPr marL="457200" indent="-457200" algn="just">
              <a:spcBef>
                <a:spcPts val="100"/>
              </a:spcBef>
              <a:spcAft>
                <a:spcPts val="100"/>
              </a:spcAft>
              <a:buFont typeface="Arial" panose="020B0604020202020204" pitchFamily="34" charset="0"/>
              <a:buChar char="•"/>
            </a:pPr>
            <a:r>
              <a:rPr lang="vi-VN" sz="3200" b="1" i="1" dirty="0">
                <a:solidFill>
                  <a:srgbClr val="FF0000"/>
                </a:solidFill>
                <a:latin typeface="Calibri" panose="020F0502020204030204" pitchFamily="34" charset="0"/>
                <a:ea typeface="Calibri" panose="020F0502020204030204" pitchFamily="34" charset="0"/>
              </a:rPr>
              <a:t>Cây hoa sen sống dưới nước. </a:t>
            </a:r>
          </a:p>
          <a:p>
            <a:pPr marL="457200" indent="-457200" algn="just">
              <a:spcBef>
                <a:spcPts val="100"/>
              </a:spcBef>
              <a:spcAft>
                <a:spcPts val="100"/>
              </a:spcAft>
              <a:buFont typeface="Arial" panose="020B0604020202020204" pitchFamily="34" charset="0"/>
              <a:buChar char="•"/>
            </a:pPr>
            <a:r>
              <a:rPr lang="vi-VN" sz="3200" b="1" i="1" dirty="0">
                <a:solidFill>
                  <a:srgbClr val="FF0000"/>
                </a:solidFill>
                <a:latin typeface="Calibri" panose="020F0502020204030204" pitchFamily="34" charset="0"/>
                <a:ea typeface="Calibri" panose="020F0502020204030204" pitchFamily="34" charset="0"/>
              </a:rPr>
              <a:t>Cánh hoa có màu hồng, màu trắng, màu vàng, nhị hoa có màu vàng.</a:t>
            </a:r>
          </a:p>
        </p:txBody>
      </p:sp>
      <p:pic>
        <p:nvPicPr>
          <p:cNvPr id="6" name="image4.jpg" descr="Tinh khôi mùa sen trắng ngoại thành Hà Nội">
            <a:extLst>
              <a:ext uri="{FF2B5EF4-FFF2-40B4-BE49-F238E27FC236}">
                <a16:creationId xmlns:a16="http://schemas.microsoft.com/office/drawing/2014/main" id="{47ABD451-6099-E27E-3FCA-2A2AB6990960}"/>
              </a:ext>
            </a:extLst>
          </p:cNvPr>
          <p:cNvPicPr/>
          <p:nvPr/>
        </p:nvPicPr>
        <p:blipFill>
          <a:blip r:embed="rId4"/>
          <a:srcRect/>
          <a:stretch>
            <a:fillRect/>
          </a:stretch>
        </p:blipFill>
        <p:spPr>
          <a:xfrm>
            <a:off x="771207" y="3790950"/>
            <a:ext cx="4915218" cy="2447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C5468F-D9C6-0D00-45A1-C133E9C1620F}"/>
              </a:ext>
            </a:extLst>
          </p:cNvPr>
          <p:cNvGrpSpPr/>
          <p:nvPr/>
        </p:nvGrpSpPr>
        <p:grpSpPr>
          <a:xfrm>
            <a:off x="160805" y="-314616"/>
            <a:ext cx="11160777" cy="2257716"/>
            <a:chOff x="420881" y="37809"/>
            <a:chExt cx="10431296" cy="1801332"/>
          </a:xfrm>
        </p:grpSpPr>
        <p:grpSp>
          <p:nvGrpSpPr>
            <p:cNvPr id="14" name="组合 44">
              <a:extLst>
                <a:ext uri="{FF2B5EF4-FFF2-40B4-BE49-F238E27FC236}">
                  <a16:creationId xmlns:a16="http://schemas.microsoft.com/office/drawing/2014/main" id="{FA9C864F-CF4D-DA9D-2ED5-4B1EEDE85419}"/>
                </a:ext>
              </a:extLst>
            </p:cNvPr>
            <p:cNvGrpSpPr/>
            <p:nvPr/>
          </p:nvGrpSpPr>
          <p:grpSpPr>
            <a:xfrm>
              <a:off x="1228725" y="508271"/>
              <a:ext cx="9623452" cy="1159552"/>
              <a:chOff x="2360277" y="2671670"/>
              <a:chExt cx="3089358" cy="1037462"/>
            </a:xfrm>
          </p:grpSpPr>
          <p:grpSp>
            <p:nvGrpSpPr>
              <p:cNvPr id="16" name="组合 30">
                <a:extLst>
                  <a:ext uri="{FF2B5EF4-FFF2-40B4-BE49-F238E27FC236}">
                    <a16:creationId xmlns:a16="http://schemas.microsoft.com/office/drawing/2014/main"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id="{1C5F8E63-127C-7090-A2B5-9C1895DE303B}"/>
                  </a:ext>
                </a:extLst>
              </p:cNvPr>
              <p:cNvSpPr txBox="1"/>
              <p:nvPr/>
            </p:nvSpPr>
            <p:spPr>
              <a:xfrm>
                <a:off x="2504850" y="2745335"/>
                <a:ext cx="2914442" cy="963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Đọc và cho biết, câu ca dao sau mô tả những bộ phận nào của cây hoa sen. </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2AD9646D-0F27-94A4-5A8A-726C3500BE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006879">
              <a:off x="420881" y="37809"/>
              <a:ext cx="1346274" cy="1801332"/>
            </a:xfrm>
            <a:prstGeom prst="rect">
              <a:avLst/>
            </a:prstGeom>
          </p:spPr>
        </p:pic>
      </p:grpSp>
      <p:grpSp>
        <p:nvGrpSpPr>
          <p:cNvPr id="2" name="Group 1">
            <a:extLst>
              <a:ext uri="{FF2B5EF4-FFF2-40B4-BE49-F238E27FC236}">
                <a16:creationId xmlns:a16="http://schemas.microsoft.com/office/drawing/2014/main" id="{63EAE8A8-58B4-3633-00E1-957765B458FC}"/>
              </a:ext>
            </a:extLst>
          </p:cNvPr>
          <p:cNvGrpSpPr/>
          <p:nvPr/>
        </p:nvGrpSpPr>
        <p:grpSpPr>
          <a:xfrm>
            <a:off x="1724025" y="2093753"/>
            <a:ext cx="8229600" cy="1849597"/>
            <a:chOff x="5018682" y="1308564"/>
            <a:chExt cx="6986727" cy="928610"/>
          </a:xfrm>
        </p:grpSpPr>
        <p:sp>
          <p:nvSpPr>
            <p:cNvPr id="3" name="Speech Bubble: Rectangle with Corners Rounded 3">
              <a:extLst>
                <a:ext uri="{FF2B5EF4-FFF2-40B4-BE49-F238E27FC236}">
                  <a16:creationId xmlns:a16="http://schemas.microsoft.com/office/drawing/2014/main" id="{55F23CCD-CB26-B3A5-E62C-612E62F9EF4A}"/>
                </a:ext>
              </a:extLst>
            </p:cNvPr>
            <p:cNvSpPr/>
            <p:nvPr/>
          </p:nvSpPr>
          <p:spPr>
            <a:xfrm>
              <a:off x="5018682" y="1308564"/>
              <a:ext cx="6986727" cy="928610"/>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408100E2-B63D-3F09-31E0-358F5DD5AAE2}"/>
                </a:ext>
              </a:extLst>
            </p:cNvPr>
            <p:cNvSpPr txBox="1"/>
            <p:nvPr/>
          </p:nvSpPr>
          <p:spPr>
            <a:xfrm>
              <a:off x="5075833" y="1379839"/>
              <a:ext cx="6770864" cy="614536"/>
            </a:xfrm>
            <a:prstGeom prst="roundRect">
              <a:avLst/>
            </a:prstGeom>
            <a:noFill/>
          </p:spPr>
          <p:txBody>
            <a:bodyPr wrap="square" rtlCol="0">
              <a:spAutoFit/>
            </a:bodyPr>
            <a:lstStyle/>
            <a:p>
              <a:pPr marL="0" marR="0" algn="ctr">
                <a:spcBef>
                  <a:spcPts val="100"/>
                </a:spcBef>
                <a:spcAft>
                  <a:spcPts val="100"/>
                </a:spcAft>
              </a:pPr>
              <a:r>
                <a:rPr lang="en-US" sz="3600" b="1" i="1" dirty="0">
                  <a:solidFill>
                    <a:srgbClr val="FF0000"/>
                  </a:solidFill>
                  <a:effectLst/>
                  <a:latin typeface="Calibri" panose="020F0502020204030204" pitchFamily="34" charset="0"/>
                  <a:ea typeface="Calibri" panose="020F0502020204030204" pitchFamily="34" charset="0"/>
                </a:rPr>
                <a:t>Trong </a:t>
              </a:r>
              <a:r>
                <a:rPr lang="en-US" sz="3600" b="1" i="1" dirty="0" err="1">
                  <a:solidFill>
                    <a:srgbClr val="FF0000"/>
                  </a:solidFill>
                  <a:effectLst/>
                  <a:latin typeface="Calibri" panose="020F0502020204030204" pitchFamily="34" charset="0"/>
                  <a:ea typeface="Calibri" panose="020F0502020204030204" pitchFamily="34" charset="0"/>
                </a:rPr>
                <a:t>đầm</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gì</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đẹp</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bằng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sen</a:t>
              </a:r>
              <a:endParaRPr lang="en-US" sz="3600" b="1" dirty="0">
                <a:solidFill>
                  <a:srgbClr val="FF0000"/>
                </a:solidFill>
                <a:effectLst/>
                <a:latin typeface="Calibri" panose="020F0502020204030204" pitchFamily="34" charset="0"/>
                <a:ea typeface="Calibri" panose="020F0502020204030204" pitchFamily="34" charset="0"/>
              </a:endParaRPr>
            </a:p>
            <a:p>
              <a:pPr marL="0" marR="0" algn="ctr">
                <a:spcBef>
                  <a:spcPts val="100"/>
                </a:spcBef>
                <a:spcAft>
                  <a:spcPts val="100"/>
                </a:spcAft>
              </a:pPr>
              <a:r>
                <a:rPr lang="en-US" sz="3600" b="1" i="1" dirty="0" err="1">
                  <a:solidFill>
                    <a:srgbClr val="FF0000"/>
                  </a:solidFill>
                  <a:effectLst/>
                  <a:latin typeface="Calibri" panose="020F0502020204030204" pitchFamily="34" charset="0"/>
                  <a:ea typeface="Calibri" panose="020F0502020204030204" pitchFamily="34" charset="0"/>
                </a:rPr>
                <a:t>Lá</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xanh</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bông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trắng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lại</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chen</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nhị</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vàng</a:t>
              </a:r>
              <a:r>
                <a:rPr lang="en-US" sz="3600" b="1" i="1" dirty="0">
                  <a:solidFill>
                    <a:srgbClr val="FF0000"/>
                  </a:solidFill>
                  <a:effectLst/>
                  <a:latin typeface="Calibri" panose="020F0502020204030204" pitchFamily="34" charset="0"/>
                  <a:ea typeface="Calibri" panose="020F0502020204030204" pitchFamily="34" charset="0"/>
                </a:rPr>
                <a:t>.</a:t>
              </a:r>
              <a:endParaRPr lang="en-US" sz="3600" b="1" dirty="0">
                <a:solidFill>
                  <a:srgbClr val="FF0000"/>
                </a:solidFill>
                <a:effectLst/>
                <a:latin typeface="Calibri" panose="020F0502020204030204" pitchFamily="34" charset="0"/>
                <a:ea typeface="Calibri" panose="020F0502020204030204" pitchFamily="34" charset="0"/>
              </a:endParaRPr>
            </a:p>
          </p:txBody>
        </p:sp>
      </p:grpSp>
      <p:cxnSp>
        <p:nvCxnSpPr>
          <p:cNvPr id="6" name="Straight Connector 5">
            <a:extLst>
              <a:ext uri="{FF2B5EF4-FFF2-40B4-BE49-F238E27FC236}">
                <a16:creationId xmlns:a16="http://schemas.microsoft.com/office/drawing/2014/main" id="{82E30F20-78D6-60A3-C962-43591739E4EF}"/>
              </a:ext>
            </a:extLst>
          </p:cNvPr>
          <p:cNvCxnSpPr/>
          <p:nvPr/>
        </p:nvCxnSpPr>
        <p:spPr>
          <a:xfrm>
            <a:off x="2181225" y="3448050"/>
            <a:ext cx="13906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F55959D-758B-7B16-FA9A-647D423607E8}"/>
              </a:ext>
            </a:extLst>
          </p:cNvPr>
          <p:cNvCxnSpPr>
            <a:cxnSpLocks/>
          </p:cNvCxnSpPr>
          <p:nvPr/>
        </p:nvCxnSpPr>
        <p:spPr>
          <a:xfrm>
            <a:off x="3819525" y="3438525"/>
            <a:ext cx="20478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B3B6B0-1A29-D7ED-1078-9EF758034C81}"/>
              </a:ext>
            </a:extLst>
          </p:cNvPr>
          <p:cNvCxnSpPr>
            <a:cxnSpLocks/>
          </p:cNvCxnSpPr>
          <p:nvPr/>
        </p:nvCxnSpPr>
        <p:spPr>
          <a:xfrm>
            <a:off x="7743825" y="3467100"/>
            <a:ext cx="15525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8A84435-3194-FE3F-DDF6-9297DDAD746F}"/>
              </a:ext>
            </a:extLst>
          </p:cNvPr>
          <p:cNvGrpSpPr/>
          <p:nvPr/>
        </p:nvGrpSpPr>
        <p:grpSpPr>
          <a:xfrm>
            <a:off x="790575" y="4505600"/>
            <a:ext cx="10134600" cy="1108150"/>
            <a:chOff x="1375484" y="182825"/>
            <a:chExt cx="8994343" cy="818876"/>
          </a:xfrm>
        </p:grpSpPr>
        <p:sp>
          <p:nvSpPr>
            <p:cNvPr id="12" name="Rectangle: Rounded Corners 11">
              <a:extLst>
                <a:ext uri="{FF2B5EF4-FFF2-40B4-BE49-F238E27FC236}">
                  <a16:creationId xmlns:a16="http://schemas.microsoft.com/office/drawing/2014/main" id="{227AF537-E031-2005-5B8C-624EAA01B148}"/>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C95E6303-BBC1-5932-E118-93AE3E541076}"/>
                </a:ext>
              </a:extLst>
            </p:cNvPr>
            <p:cNvSpPr txBox="1"/>
            <p:nvPr/>
          </p:nvSpPr>
          <p:spPr>
            <a:xfrm>
              <a:off x="1512166" y="235031"/>
              <a:ext cx="8652767" cy="705045"/>
            </a:xfrm>
            <a:prstGeom prst="rect">
              <a:avLst/>
            </a:prstGeom>
            <a:noFill/>
          </p:spPr>
          <p:txBody>
            <a:bodyPr wrap="square" rtlCol="0">
              <a:spAutoFit/>
            </a:bodyPr>
            <a:lstStyle/>
            <a:p>
              <a:pPr marL="0" marR="0" algn="just">
                <a:spcBef>
                  <a:spcPts val="100"/>
                </a:spcBef>
                <a:spcAft>
                  <a:spcPts val="100"/>
                </a:spcAft>
              </a:pPr>
              <a:r>
                <a:rPr lang="en-US" sz="2800" b="1" i="1" dirty="0" err="1">
                  <a:solidFill>
                    <a:srgbClr val="000000"/>
                  </a:solidFill>
                  <a:effectLst/>
                  <a:latin typeface="Calibri" panose="020F0502020204030204" pitchFamily="34" charset="0"/>
                  <a:ea typeface="Calibri" panose="020F0502020204030204" pitchFamily="34" charset="0"/>
                </a:rPr>
                <a:t>Câu</a:t>
              </a:r>
              <a:r>
                <a:rPr lang="en-US" sz="2800" b="1" i="1" dirty="0">
                  <a:solidFill>
                    <a:srgbClr val="000000"/>
                  </a:solidFill>
                  <a:effectLst/>
                  <a:latin typeface="Calibri" panose="020F0502020204030204" pitchFamily="34" charset="0"/>
                  <a:ea typeface="Calibri" panose="020F0502020204030204" pitchFamily="34" charset="0"/>
                </a:rPr>
                <a:t> ca </a:t>
              </a:r>
              <a:r>
                <a:rPr lang="en-US" sz="2800" b="1" i="1" dirty="0" err="1">
                  <a:solidFill>
                    <a:srgbClr val="000000"/>
                  </a:solidFill>
                  <a:effectLst/>
                  <a:latin typeface="Calibri" panose="020F0502020204030204" pitchFamily="34" charset="0"/>
                  <a:ea typeface="Calibri" panose="020F0502020204030204" pitchFamily="34" charset="0"/>
                </a:rPr>
                <a:t>dao</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miêu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tả</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các</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bộ</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phận</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của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hoa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sen</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lá</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xanh</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hoa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tr</a:t>
              </a:r>
              <a:r>
                <a:rPr lang="en-US" sz="2800" b="1" i="1" dirty="0" err="1">
                  <a:effectLst/>
                  <a:latin typeface="Calibri" panose="020F0502020204030204" pitchFamily="34" charset="0"/>
                  <a:ea typeface="Calibri" panose="020F0502020204030204" pitchFamily="34" charset="0"/>
                </a:rPr>
                <a:t>ắ</a:t>
              </a:r>
              <a:r>
                <a:rPr lang="en-US" sz="2800" b="1" i="1" dirty="0" err="1">
                  <a:solidFill>
                    <a:srgbClr val="000000"/>
                  </a:solidFill>
                  <a:effectLst/>
                  <a:latin typeface="Calibri" panose="020F0502020204030204" pitchFamily="34" charset="0"/>
                  <a:ea typeface="Calibri" panose="020F0502020204030204" pitchFamily="34" charset="0"/>
                </a:rPr>
                <a:t>ng</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nhị</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vàng</a:t>
              </a:r>
              <a:endParaRPr lang="en-US" sz="2800" b="1" dirty="0">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110683584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6210638-C7FE-B70A-A99D-30A6688D36ED}"/>
              </a:ext>
            </a:extLst>
          </p:cNvPr>
          <p:cNvGrpSpPr/>
          <p:nvPr/>
        </p:nvGrpSpPr>
        <p:grpSpPr>
          <a:xfrm>
            <a:off x="3106199" y="1076325"/>
            <a:ext cx="7422884" cy="1914525"/>
            <a:chOff x="5021107" y="2041109"/>
            <a:chExt cx="4500578" cy="2908932"/>
          </a:xfrm>
        </p:grpSpPr>
        <p:sp>
          <p:nvSpPr>
            <p:cNvPr id="4" name="Speech Bubble: Oval 3">
              <a:extLst>
                <a:ext uri="{FF2B5EF4-FFF2-40B4-BE49-F238E27FC236}">
                  <a16:creationId xmlns:a16="http://schemas.microsoft.com/office/drawing/2014/main" id="{27649985-88BD-36CD-55CC-6E0E391C63FB}"/>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Rectangle 6">
              <a:extLst>
                <a:ext uri="{FF2B5EF4-FFF2-40B4-BE49-F238E27FC236}">
                  <a16:creationId xmlns:a16="http://schemas.microsoft.com/office/drawing/2014/main" id="{BE3E7D11-998C-87DC-0D3B-F081E0B8177E}"/>
                </a:ext>
              </a:extLst>
            </p:cNvPr>
            <p:cNvSpPr/>
            <p:nvPr/>
          </p:nvSpPr>
          <p:spPr>
            <a:xfrm>
              <a:off x="5366977" y="2825847"/>
              <a:ext cx="4094556" cy="837473"/>
            </a:xfrm>
            <a:prstGeom prst="rect">
              <a:avLst/>
            </a:prstGeom>
          </p:spPr>
          <p:txBody>
            <a:bodyPr wrap="square">
              <a:spAutoFit/>
            </a:bodyPr>
            <a:lstStyle/>
            <a:p>
              <a:pPr marL="0" marR="0" algn="just">
                <a:lnSpc>
                  <a:spcPct val="150000"/>
                </a:lnSpc>
                <a:spcBef>
                  <a:spcPts val="100"/>
                </a:spcBef>
                <a:spcAft>
                  <a:spcPts val="100"/>
                </a:spcAft>
              </a:pPr>
              <a:r>
                <a:rPr lang="en-US" sz="3600" b="1" i="1" dirty="0" err="1">
                  <a:solidFill>
                    <a:srgbClr val="002060"/>
                  </a:solidFill>
                  <a:effectLst/>
                  <a:latin typeface="Calibri" panose="020F0502020204030204" pitchFamily="34" charset="0"/>
                  <a:ea typeface="Calibri" panose="020F0502020204030204" pitchFamily="34" charset="0"/>
                </a:rPr>
                <a:t>Hoa</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sẽ</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thường</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được</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trồng</a:t>
              </a:r>
              <a:r>
                <a:rPr lang="en-US" sz="3600" b="1" i="1" dirty="0">
                  <a:solidFill>
                    <a:srgbClr val="002060"/>
                  </a:solidFill>
                  <a:effectLst/>
                  <a:latin typeface="Calibri" panose="020F0502020204030204" pitchFamily="34" charset="0"/>
                  <a:ea typeface="Calibri" panose="020F0502020204030204" pitchFamily="34" charset="0"/>
                </a:rPr>
                <a:t> ở </a:t>
              </a:r>
              <a:r>
                <a:rPr lang="en-US" sz="3600" b="1" i="1" dirty="0" err="1">
                  <a:solidFill>
                    <a:srgbClr val="002060"/>
                  </a:solidFill>
                  <a:effectLst/>
                  <a:latin typeface="Calibri" panose="020F0502020204030204" pitchFamily="34" charset="0"/>
                  <a:ea typeface="Calibri" panose="020F0502020204030204" pitchFamily="34" charset="0"/>
                </a:rPr>
                <a:t>đâu</a:t>
              </a:r>
              <a:r>
                <a:rPr lang="en-US" sz="3600" b="1" i="1" dirty="0">
                  <a:solidFill>
                    <a:srgbClr val="002060"/>
                  </a:solidFill>
                  <a:effectLst/>
                  <a:latin typeface="Calibri" panose="020F0502020204030204" pitchFamily="34" charset="0"/>
                  <a:ea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endParaRPr>
            </a:p>
          </p:txBody>
        </p:sp>
      </p:grpSp>
      <p:pic>
        <p:nvPicPr>
          <p:cNvPr id="9" name="Graphic 8">
            <a:extLst>
              <a:ext uri="{FF2B5EF4-FFF2-40B4-BE49-F238E27FC236}">
                <a16:creationId xmlns:a16="http://schemas.microsoft.com/office/drawing/2014/main" id="{9E26FD8A-C3EC-E99E-C512-B7C154093C1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634784" y="2657475"/>
            <a:ext cx="2963075" cy="3618902"/>
          </a:xfrm>
          <a:prstGeom prst="rect">
            <a:avLst/>
          </a:prstGeom>
        </p:spPr>
      </p:pic>
      <p:grpSp>
        <p:nvGrpSpPr>
          <p:cNvPr id="15" name="Group 14">
            <a:extLst>
              <a:ext uri="{FF2B5EF4-FFF2-40B4-BE49-F238E27FC236}">
                <a16:creationId xmlns:a16="http://schemas.microsoft.com/office/drawing/2014/main" id="{17C0C820-4EA8-7C1A-9677-C706CAA2BF92}"/>
              </a:ext>
            </a:extLst>
          </p:cNvPr>
          <p:cNvGrpSpPr/>
          <p:nvPr/>
        </p:nvGrpSpPr>
        <p:grpSpPr>
          <a:xfrm>
            <a:off x="4163474" y="3257550"/>
            <a:ext cx="7422884" cy="1914525"/>
            <a:chOff x="5021107" y="2041109"/>
            <a:chExt cx="4500578" cy="2908932"/>
          </a:xfrm>
        </p:grpSpPr>
        <p:sp>
          <p:nvSpPr>
            <p:cNvPr id="16" name="Speech Bubble: Oval 15">
              <a:extLst>
                <a:ext uri="{FF2B5EF4-FFF2-40B4-BE49-F238E27FC236}">
                  <a16:creationId xmlns:a16="http://schemas.microsoft.com/office/drawing/2014/main" id="{9B2AB253-AC56-5AAC-9479-EEB4807B2113}"/>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333453F8-AAFE-ECB5-F9C0-61CB9E39643A}"/>
                </a:ext>
              </a:extLst>
            </p:cNvPr>
            <p:cNvSpPr/>
            <p:nvPr/>
          </p:nvSpPr>
          <p:spPr>
            <a:xfrm>
              <a:off x="5366977" y="2825846"/>
              <a:ext cx="4094556" cy="1272458"/>
            </a:xfrm>
            <a:prstGeom prst="rect">
              <a:avLst/>
            </a:prstGeom>
          </p:spPr>
          <p:txBody>
            <a:bodyPr wrap="square">
              <a:spAutoFit/>
            </a:bodyPr>
            <a:lstStyle/>
            <a:p>
              <a:pPr marL="0" marR="0" algn="just">
                <a:lnSpc>
                  <a:spcPct val="150000"/>
                </a:lnSpc>
                <a:spcBef>
                  <a:spcPts val="100"/>
                </a:spcBef>
                <a:spcAft>
                  <a:spcPts val="100"/>
                </a:spcAft>
              </a:pPr>
              <a:r>
                <a:rPr lang="en-US" sz="3600" b="1" i="1" dirty="0" err="1">
                  <a:solidFill>
                    <a:srgbClr val="002060"/>
                  </a:solidFill>
                  <a:effectLst/>
                  <a:latin typeface="Calibri" panose="020F0502020204030204" pitchFamily="34" charset="0"/>
                  <a:ea typeface="Calibri" panose="020F0502020204030204" pitchFamily="34" charset="0"/>
                </a:rPr>
                <a:t>Hoa</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sẽ</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thường</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nở</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vào</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mùa</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nào</a:t>
              </a:r>
              <a:r>
                <a:rPr lang="en-US" sz="3600" b="1" i="1" dirty="0">
                  <a:solidFill>
                    <a:srgbClr val="002060"/>
                  </a:solidFill>
                  <a:effectLst/>
                  <a:latin typeface="Calibri" panose="020F0502020204030204" pitchFamily="34" charset="0"/>
                  <a:ea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117489703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500"/>
                            </p:stCondLst>
                            <p:childTnLst>
                              <p:par>
                                <p:cTn id="28" presetID="26" presetClass="emph" presetSubtype="0" fill="hold" nodeType="after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25.jpg" descr="Hà Nội đến và yêu: Sen Tây Hồ, đầm sen lâu đời và lớn nhất Thủ đô">
            <a:extLst>
              <a:ext uri="{FF2B5EF4-FFF2-40B4-BE49-F238E27FC236}">
                <a16:creationId xmlns:a16="http://schemas.microsoft.com/office/drawing/2014/main" id="{5977473C-4253-B312-DD4D-47A233698800}"/>
              </a:ext>
            </a:extLst>
          </p:cNvPr>
          <p:cNvPicPr/>
          <p:nvPr/>
        </p:nvPicPr>
        <p:blipFill>
          <a:blip r:embed="rId3"/>
          <a:srcRect/>
          <a:stretch>
            <a:fillRect/>
          </a:stretch>
        </p:blipFill>
        <p:spPr>
          <a:xfrm>
            <a:off x="2699067" y="398779"/>
            <a:ext cx="6578283" cy="3630295"/>
          </a:xfrm>
          <a:prstGeom prst="rect">
            <a:avLst/>
          </a:prstGeom>
          <a:ln/>
        </p:spPr>
      </p:pic>
      <p:sp>
        <p:nvSpPr>
          <p:cNvPr id="9" name="Speech Bubble: Rectangle with Corners Rounded 3">
            <a:extLst>
              <a:ext uri="{FF2B5EF4-FFF2-40B4-BE49-F238E27FC236}">
                <a16:creationId xmlns:a16="http://schemas.microsoft.com/office/drawing/2014/main" id="{C2435123-5198-937E-FBC0-C95650F5CDDC}"/>
              </a:ext>
            </a:extLst>
          </p:cNvPr>
          <p:cNvSpPr/>
          <p:nvPr/>
        </p:nvSpPr>
        <p:spPr>
          <a:xfrm>
            <a:off x="3740220" y="4362451"/>
            <a:ext cx="5289480" cy="1447799"/>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002060"/>
                </a:solidFill>
                <a:latin typeface="Calibri" panose="020F0502020204030204" pitchFamily="34" charset="0"/>
                <a:cs typeface="Calibri" panose="020F0502020204030204" pitchFamily="34" charset="0"/>
              </a:rPr>
              <a:t>Hoa sen thường được trồng ở ao, đầm, hồ. </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3">
            <a:extLst>
              <a:ext uri="{FF2B5EF4-FFF2-40B4-BE49-F238E27FC236}">
                <a16:creationId xmlns:a16="http://schemas.microsoft.com/office/drawing/2014/main" id="{C2435123-5198-937E-FBC0-C95650F5CDDC}"/>
              </a:ext>
            </a:extLst>
          </p:cNvPr>
          <p:cNvSpPr/>
          <p:nvPr/>
        </p:nvSpPr>
        <p:spPr>
          <a:xfrm>
            <a:off x="3435420" y="4486277"/>
            <a:ext cx="5289480" cy="1171574"/>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Hoa sen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nở</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vào</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mùa</a:t>
            </a:r>
            <a:r>
              <a:rPr kumimoji="0" lang="en-US" sz="4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hè</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122" name="Picture 2" descr="Hoa sen nở vào mùa nào và những địa danh hồ sen đẹp nhất Việt Nam du lịch  không thể bỏ qua">
            <a:extLst>
              <a:ext uri="{FF2B5EF4-FFF2-40B4-BE49-F238E27FC236}">
                <a16:creationId xmlns:a16="http://schemas.microsoft.com/office/drawing/2014/main" id="{768A2F25-09B8-9268-540D-7E4FAF3D8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650" y="409574"/>
            <a:ext cx="5667375" cy="3772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25101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6210638-C7FE-B70A-A99D-30A6688D36ED}"/>
              </a:ext>
            </a:extLst>
          </p:cNvPr>
          <p:cNvGrpSpPr/>
          <p:nvPr/>
        </p:nvGrpSpPr>
        <p:grpSpPr>
          <a:xfrm>
            <a:off x="3106199" y="1076325"/>
            <a:ext cx="7714200" cy="1914525"/>
            <a:chOff x="5021107" y="2041109"/>
            <a:chExt cx="4677206" cy="2908932"/>
          </a:xfrm>
        </p:grpSpPr>
        <p:sp>
          <p:nvSpPr>
            <p:cNvPr id="4" name="Speech Bubble: Oval 3">
              <a:extLst>
                <a:ext uri="{FF2B5EF4-FFF2-40B4-BE49-F238E27FC236}">
                  <a16:creationId xmlns:a16="http://schemas.microsoft.com/office/drawing/2014/main" id="{27649985-88BD-36CD-55CC-6E0E391C63FB}"/>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BE3E7D11-998C-87DC-0D3B-F081E0B8177E}"/>
                </a:ext>
              </a:extLst>
            </p:cNvPr>
            <p:cNvSpPr/>
            <p:nvPr/>
          </p:nvSpPr>
          <p:spPr>
            <a:xfrm>
              <a:off x="5603757" y="2941625"/>
              <a:ext cx="4094556" cy="1169090"/>
            </a:xfrm>
            <a:prstGeom prst="rect">
              <a:avLst/>
            </a:prstGeom>
          </p:spPr>
          <p:txBody>
            <a:bodyPr wrap="square">
              <a:spAutoFit/>
            </a:bodyPr>
            <a:lstStyle/>
            <a:p>
              <a:pPr algn="just">
                <a:spcBef>
                  <a:spcPts val="100"/>
                </a:spcBef>
                <a:spcAft>
                  <a:spcPts val="100"/>
                </a:spcAft>
              </a:pPr>
              <a:r>
                <a:rPr lang="vi-VN" sz="4400" b="1" i="1" dirty="0">
                  <a:solidFill>
                    <a:srgbClr val="FF0000"/>
                  </a:solidFill>
                  <a:latin typeface="Calibri" panose="020F0502020204030204" pitchFamily="34" charset="0"/>
                  <a:ea typeface="Calibri" panose="020F0502020204030204" pitchFamily="34" charset="0"/>
                </a:rPr>
                <a:t>Nêu ý nghĩa của hoa sen. </a:t>
              </a:r>
            </a:p>
          </p:txBody>
        </p:sp>
      </p:grpSp>
      <p:pic>
        <p:nvPicPr>
          <p:cNvPr id="9" name="Graphic 8">
            <a:extLst>
              <a:ext uri="{FF2B5EF4-FFF2-40B4-BE49-F238E27FC236}">
                <a16:creationId xmlns:a16="http://schemas.microsoft.com/office/drawing/2014/main" id="{9E26FD8A-C3EC-E99E-C512-B7C154093C1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634784" y="2657475"/>
            <a:ext cx="2963075" cy="3618902"/>
          </a:xfrm>
          <a:prstGeom prst="rect">
            <a:avLst/>
          </a:prstGeom>
        </p:spPr>
      </p:pic>
      <p:grpSp>
        <p:nvGrpSpPr>
          <p:cNvPr id="15" name="Group 14">
            <a:extLst>
              <a:ext uri="{FF2B5EF4-FFF2-40B4-BE49-F238E27FC236}">
                <a16:creationId xmlns:a16="http://schemas.microsoft.com/office/drawing/2014/main" id="{17C0C820-4EA8-7C1A-9677-C706CAA2BF92}"/>
              </a:ext>
            </a:extLst>
          </p:cNvPr>
          <p:cNvGrpSpPr/>
          <p:nvPr/>
        </p:nvGrpSpPr>
        <p:grpSpPr>
          <a:xfrm>
            <a:off x="4020599" y="3305175"/>
            <a:ext cx="7466550" cy="1914525"/>
            <a:chOff x="4934480" y="2113470"/>
            <a:chExt cx="4527053" cy="2908932"/>
          </a:xfrm>
        </p:grpSpPr>
        <p:sp>
          <p:nvSpPr>
            <p:cNvPr id="16" name="Speech Bubble: Oval 15">
              <a:extLst>
                <a:ext uri="{FF2B5EF4-FFF2-40B4-BE49-F238E27FC236}">
                  <a16:creationId xmlns:a16="http://schemas.microsoft.com/office/drawing/2014/main" id="{9B2AB253-AC56-5AAC-9479-EEB4807B2113}"/>
                </a:ext>
              </a:extLst>
            </p:cNvPr>
            <p:cNvSpPr/>
            <p:nvPr/>
          </p:nvSpPr>
          <p:spPr>
            <a:xfrm>
              <a:off x="4934480" y="2113470"/>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Rectangle 16">
              <a:extLst>
                <a:ext uri="{FF2B5EF4-FFF2-40B4-BE49-F238E27FC236}">
                  <a16:creationId xmlns:a16="http://schemas.microsoft.com/office/drawing/2014/main" id="{333453F8-AAFE-ECB5-F9C0-61CB9E39643A}"/>
                </a:ext>
              </a:extLst>
            </p:cNvPr>
            <p:cNvSpPr/>
            <p:nvPr/>
          </p:nvSpPr>
          <p:spPr>
            <a:xfrm>
              <a:off x="5130198" y="2825846"/>
              <a:ext cx="4331335" cy="1209523"/>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lang="vi-VN" sz="3400" b="1" i="1" dirty="0">
                  <a:solidFill>
                    <a:srgbClr val="FF0000"/>
                  </a:solidFill>
                  <a:latin typeface="Calibri" panose="020F0502020204030204" pitchFamily="34" charset="0"/>
                  <a:ea typeface="Calibri" panose="020F0502020204030204" pitchFamily="34" charset="0"/>
                </a:rPr>
                <a:t>Tác dụng của các bộ phận của hoa sen</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endParaRPr>
            </a:p>
          </p:txBody>
        </p:sp>
      </p:grpSp>
    </p:spTree>
    <p:extLst>
      <p:ext uri="{BB962C8B-B14F-4D97-AF65-F5344CB8AC3E}">
        <p14:creationId xmlns:p14="http://schemas.microsoft.com/office/powerpoint/2010/main" val="384594856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500"/>
                            </p:stCondLst>
                            <p:childTnLst>
                              <p:par>
                                <p:cTn id="28" presetID="26" presetClass="emph" presetSubtype="0" fill="hold" nodeType="after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C5468F-D9C6-0D00-45A1-C133E9C1620F}"/>
              </a:ext>
            </a:extLst>
          </p:cNvPr>
          <p:cNvGrpSpPr/>
          <p:nvPr/>
        </p:nvGrpSpPr>
        <p:grpSpPr>
          <a:xfrm>
            <a:off x="-244798" y="1260467"/>
            <a:ext cx="11337780" cy="3419591"/>
            <a:chOff x="255447" y="63377"/>
            <a:chExt cx="10596730" cy="1442570"/>
          </a:xfrm>
        </p:grpSpPr>
        <p:grpSp>
          <p:nvGrpSpPr>
            <p:cNvPr id="14" name="组合 44">
              <a:extLst>
                <a:ext uri="{FF2B5EF4-FFF2-40B4-BE49-F238E27FC236}">
                  <a16:creationId xmlns:a16="http://schemas.microsoft.com/office/drawing/2014/main" id="{FA9C864F-CF4D-DA9D-2ED5-4B1EEDE85419}"/>
                </a:ext>
              </a:extLst>
            </p:cNvPr>
            <p:cNvGrpSpPr/>
            <p:nvPr/>
          </p:nvGrpSpPr>
          <p:grpSpPr>
            <a:xfrm>
              <a:off x="1228725" y="508272"/>
              <a:ext cx="9623452" cy="997675"/>
              <a:chOff x="2360277" y="2671670"/>
              <a:chExt cx="3089358" cy="892629"/>
            </a:xfrm>
          </p:grpSpPr>
          <p:grpSp>
            <p:nvGrpSpPr>
              <p:cNvPr id="16" name="组合 30">
                <a:extLst>
                  <a:ext uri="{FF2B5EF4-FFF2-40B4-BE49-F238E27FC236}">
                    <a16:creationId xmlns:a16="http://schemas.microsoft.com/office/drawing/2014/main"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id="{1C5F8E63-127C-7090-A2B5-9C1895DE303B}"/>
                  </a:ext>
                </a:extLst>
              </p:cNvPr>
              <p:cNvSpPr txBox="1"/>
              <p:nvPr/>
            </p:nvSpPr>
            <p:spPr>
              <a:xfrm>
                <a:off x="2504850" y="2745335"/>
                <a:ext cx="2791552" cy="7783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Hoa sen thể hiện sự vươn dậy mạnh mẽ, ý chí sống mãnh liệt của dân tộc Việt Nam. Bên cạnh đó, hoa sen còn là loài hoa tượng trưng cho vẻ đẹp của người phụ nữ Việt Nam cả về hình thể và tâm hồn.</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2AD9646D-0F27-94A4-5A8A-726C3500BE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006879">
              <a:off x="255447" y="63377"/>
              <a:ext cx="1617905" cy="1269728"/>
            </a:xfrm>
            <a:prstGeom prst="rect">
              <a:avLst/>
            </a:prstGeom>
          </p:spPr>
        </p:pic>
      </p:grpSp>
    </p:spTree>
    <p:extLst>
      <p:ext uri="{BB962C8B-B14F-4D97-AF65-F5344CB8AC3E}">
        <p14:creationId xmlns:p14="http://schemas.microsoft.com/office/powerpoint/2010/main" val="102026954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447800" y="190500"/>
              <a:ext cx="902017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Ngoài giá trị làm cảnh, các bộ phận của cây hoa sen còn có nhiều tác dụng như: hạt sen, ngó sen dùng để chế biến các món ăn; lá sen và tâm sen dùng để làm thuốc chữa bệnh.</a:t>
              </a:r>
              <a:endParaRPr kumimoji="0" lang="en-US" sz="28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 name="image19.png" descr="Bà bầu ăn hạt sen có lợi ích gì, tác hại gì với thai nhi?">
            <a:extLst>
              <a:ext uri="{FF2B5EF4-FFF2-40B4-BE49-F238E27FC236}">
                <a16:creationId xmlns:a16="http://schemas.microsoft.com/office/drawing/2014/main" id="{66E4519F-CE76-7194-721C-F7686308E26B}"/>
              </a:ext>
            </a:extLst>
          </p:cNvPr>
          <p:cNvPicPr/>
          <p:nvPr/>
        </p:nvPicPr>
        <p:blipFill>
          <a:blip r:embed="rId3"/>
          <a:srcRect/>
          <a:stretch>
            <a:fillRect/>
          </a:stretch>
        </p:blipFill>
        <p:spPr>
          <a:xfrm>
            <a:off x="453707" y="2043112"/>
            <a:ext cx="2908618" cy="2309813"/>
          </a:xfrm>
          <a:prstGeom prst="rect">
            <a:avLst/>
          </a:prstGeom>
          <a:ln/>
        </p:spPr>
      </p:pic>
      <p:pic>
        <p:nvPicPr>
          <p:cNvPr id="6" name="image14.jpg" descr="Món ăn, bài thuốc trị bệnh từ ngó sen">
            <a:extLst>
              <a:ext uri="{FF2B5EF4-FFF2-40B4-BE49-F238E27FC236}">
                <a16:creationId xmlns:a16="http://schemas.microsoft.com/office/drawing/2014/main" id="{445FDB20-69F2-E90B-5641-A1F0CA77B383}"/>
              </a:ext>
            </a:extLst>
          </p:cNvPr>
          <p:cNvPicPr/>
          <p:nvPr/>
        </p:nvPicPr>
        <p:blipFill>
          <a:blip r:embed="rId4"/>
          <a:srcRect/>
          <a:stretch>
            <a:fillRect/>
          </a:stretch>
        </p:blipFill>
        <p:spPr>
          <a:xfrm>
            <a:off x="3463290" y="2234882"/>
            <a:ext cx="2346960" cy="2013268"/>
          </a:xfrm>
          <a:prstGeom prst="rect">
            <a:avLst/>
          </a:prstGeom>
          <a:ln/>
        </p:spPr>
      </p:pic>
      <p:pic>
        <p:nvPicPr>
          <p:cNvPr id="7" name="image5.jpg" descr="Lá Sen - Tác Dụng, Cách Dùng Và Lưu Ý Khi Uống">
            <a:extLst>
              <a:ext uri="{FF2B5EF4-FFF2-40B4-BE49-F238E27FC236}">
                <a16:creationId xmlns:a16="http://schemas.microsoft.com/office/drawing/2014/main" id="{FC6699EF-962A-A157-E2E7-48A3F096B26E}"/>
              </a:ext>
            </a:extLst>
          </p:cNvPr>
          <p:cNvPicPr/>
          <p:nvPr/>
        </p:nvPicPr>
        <p:blipFill>
          <a:blip r:embed="rId5"/>
          <a:srcRect/>
          <a:stretch>
            <a:fillRect/>
          </a:stretch>
        </p:blipFill>
        <p:spPr>
          <a:xfrm>
            <a:off x="6210935" y="2279332"/>
            <a:ext cx="2599690" cy="2083118"/>
          </a:xfrm>
          <a:prstGeom prst="rect">
            <a:avLst/>
          </a:prstGeom>
          <a:ln/>
        </p:spPr>
      </p:pic>
      <p:pic>
        <p:nvPicPr>
          <p:cNvPr id="8" name="image26.jpg" descr="Lưu ý khi dùng tâm sen trị mất ngủ hậu COVID-19">
            <a:extLst>
              <a:ext uri="{FF2B5EF4-FFF2-40B4-BE49-F238E27FC236}">
                <a16:creationId xmlns:a16="http://schemas.microsoft.com/office/drawing/2014/main" id="{38A751D3-765F-359C-F1C1-38BBC4C7BF4C}"/>
              </a:ext>
            </a:extLst>
          </p:cNvPr>
          <p:cNvPicPr/>
          <p:nvPr/>
        </p:nvPicPr>
        <p:blipFill>
          <a:blip r:embed="rId6"/>
          <a:srcRect/>
          <a:stretch>
            <a:fillRect/>
          </a:stretch>
        </p:blipFill>
        <p:spPr>
          <a:xfrm>
            <a:off x="8988107" y="2301875"/>
            <a:ext cx="2527618" cy="2108200"/>
          </a:xfrm>
          <a:prstGeom prst="rect">
            <a:avLst/>
          </a:prstGeom>
          <a:ln/>
        </p:spPr>
      </p:pic>
    </p:spTree>
    <p:extLst>
      <p:ext uri="{BB962C8B-B14F-4D97-AF65-F5344CB8AC3E}">
        <p14:creationId xmlns:p14="http://schemas.microsoft.com/office/powerpoint/2010/main" val="26748249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Horizontal)">
                                      <p:cBhvr>
                                        <p:cTn id="12" dur="500"/>
                                        <p:tgtEl>
                                          <p:spTgt spid="8"/>
                                        </p:tgtEl>
                                      </p:cBhvr>
                                    </p:animEffect>
                                  </p:childTnLst>
                                </p:cTn>
                              </p:par>
                              <p:par>
                                <p:cTn id="13" presetID="16" presetClass="entr" presetSubtype="4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Horizontal)">
                                      <p:cBhvr>
                                        <p:cTn id="15" dur="500"/>
                                        <p:tgtEl>
                                          <p:spTgt spid="7"/>
                                        </p:tgtEl>
                                      </p:cBhvr>
                                    </p:animEffect>
                                  </p:childTnLst>
                                </p:cTn>
                              </p:par>
                              <p:par>
                                <p:cTn id="16" presetID="16" presetClass="entr" presetSubtype="4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Horizontal)">
                                      <p:cBhvr>
                                        <p:cTn id="18" dur="500"/>
                                        <p:tgtEl>
                                          <p:spTgt spid="6"/>
                                        </p:tgtEl>
                                      </p:cBhvr>
                                    </p:animEffect>
                                  </p:childTnLst>
                                </p:cTn>
                              </p:par>
                              <p:par>
                                <p:cTn id="19" presetID="16" presetClass="entr" presetSubtype="42"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out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pic>
        <p:nvPicPr>
          <p:cNvPr id="5"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0993"/>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94144" y="0"/>
            <a:ext cx="2976046" cy="1584159"/>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38"/>
          <p:cNvSpPr txBox="1"/>
          <p:nvPr/>
        </p:nvSpPr>
        <p:spPr>
          <a:xfrm>
            <a:off x="3429000" y="160299"/>
            <a:ext cx="5638800" cy="1107996"/>
          </a:xfrm>
          <a:prstGeom prst="rect">
            <a:avLst/>
          </a:prstGeom>
          <a:noFill/>
        </p:spPr>
        <p:txBody>
          <a:bodyPr wrap="square">
            <a:spAutoFit/>
          </a:bodyPr>
          <a:lstStyle/>
          <a:p>
            <a:pPr algn="ct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Yêu</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cầu</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cần</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đạt</a:t>
            </a:r>
            <a:endParaRPr lang="zh-CN" altLang="en-US"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2" name="Rectangle 1"/>
          <p:cNvSpPr/>
          <p:nvPr/>
        </p:nvSpPr>
        <p:spPr>
          <a:xfrm>
            <a:off x="835740" y="1414096"/>
            <a:ext cx="10151808" cy="3970318"/>
          </a:xfrm>
          <a:prstGeom prst="rect">
            <a:avLst/>
          </a:prstGeom>
        </p:spPr>
        <p:txBody>
          <a:bodyPr wrap="square">
            <a:spAutoFit/>
          </a:bodyPr>
          <a:lstStyle/>
          <a:p>
            <a:pPr algn="just"/>
            <a:r>
              <a:rPr lang="vi-VN" sz="3600" dirty="0"/>
              <a:t>- Nhận biết được một số loài hoa, cây cảnh phổ biến.</a:t>
            </a:r>
            <a:endParaRPr lang="en-US" sz="3600" dirty="0"/>
          </a:p>
          <a:p>
            <a:pPr marL="457200" indent="-457200" algn="just">
              <a:buFontTx/>
              <a:buChar char="-"/>
            </a:pPr>
            <a:r>
              <a:rPr lang="vi-VN" sz="3600" dirty="0"/>
              <a:t>Có hứng thú với việc trồng, chăm sóc và bảo vệ hoa, cây cảnh. </a:t>
            </a:r>
            <a:endParaRPr lang="en-US" sz="3600" dirty="0"/>
          </a:p>
          <a:p>
            <a:pPr algn="just"/>
            <a:r>
              <a:rPr lang="vi-VN" sz="3600" dirty="0"/>
              <a:t>- Vận dụng được kiến thức vào thực tiễn: Chia sẻ được cảm xúc và những hiểu biết của bản thân về một số cây hoa, cây cảnh. </a:t>
            </a:r>
            <a:endParaRPr lang="en-US" sz="3200" dirty="0">
              <a:effectLst/>
            </a:endParaRPr>
          </a:p>
        </p:txBody>
      </p:sp>
    </p:spTree>
    <p:extLst>
      <p:ext uri="{BB962C8B-B14F-4D97-AF65-F5344CB8AC3E}">
        <p14:creationId xmlns:p14="http://schemas.microsoft.com/office/powerpoint/2010/main" val="38988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08BDF0-81E4-9E9D-2AAE-CB95EBCA88D4}"/>
              </a:ext>
            </a:extLst>
          </p:cNvPr>
          <p:cNvPicPr>
            <a:picLocks noChangeAspect="1"/>
          </p:cNvPicPr>
          <p:nvPr/>
        </p:nvPicPr>
        <p:blipFill>
          <a:blip r:embed="rId3"/>
          <a:stretch>
            <a:fillRect/>
          </a:stretch>
        </p:blipFill>
        <p:spPr>
          <a:xfrm rot="737208" flipH="1">
            <a:off x="964760" y="1974806"/>
            <a:ext cx="919996" cy="919996"/>
          </a:xfrm>
          <a:prstGeom prst="rect">
            <a:avLst/>
          </a:prstGeom>
        </p:spPr>
      </p:pic>
      <p:pic>
        <p:nvPicPr>
          <p:cNvPr id="5" name="Picture 4">
            <a:extLst>
              <a:ext uri="{FF2B5EF4-FFF2-40B4-BE49-F238E27FC236}">
                <a16:creationId xmlns:a16="http://schemas.microsoft.com/office/drawing/2014/main" id="{73F81E88-DDFD-0AD9-BD2D-E412E3F80310}"/>
              </a:ext>
            </a:extLst>
          </p:cNvPr>
          <p:cNvPicPr>
            <a:picLocks noChangeAspect="1"/>
          </p:cNvPicPr>
          <p:nvPr/>
        </p:nvPicPr>
        <p:blipFill>
          <a:blip r:embed="rId3"/>
          <a:stretch>
            <a:fillRect/>
          </a:stretch>
        </p:blipFill>
        <p:spPr>
          <a:xfrm rot="737208" flipH="1">
            <a:off x="964760" y="2955818"/>
            <a:ext cx="919996" cy="919996"/>
          </a:xfrm>
          <a:prstGeom prst="rect">
            <a:avLst/>
          </a:prstGeom>
        </p:spPr>
      </p:pic>
      <p:pic>
        <p:nvPicPr>
          <p:cNvPr id="7" name="Picture 6">
            <a:extLst>
              <a:ext uri="{FF2B5EF4-FFF2-40B4-BE49-F238E27FC236}">
                <a16:creationId xmlns:a16="http://schemas.microsoft.com/office/drawing/2014/main" id="{AF8A8FFE-0A10-E09E-06D3-32C3EDBA4E7A}"/>
              </a:ext>
            </a:extLst>
          </p:cNvPr>
          <p:cNvPicPr>
            <a:picLocks noChangeAspect="1"/>
          </p:cNvPicPr>
          <p:nvPr/>
        </p:nvPicPr>
        <p:blipFill>
          <a:blip r:embed="rId3"/>
          <a:stretch>
            <a:fillRect/>
          </a:stretch>
        </p:blipFill>
        <p:spPr>
          <a:xfrm rot="737208" flipH="1">
            <a:off x="964760" y="3936830"/>
            <a:ext cx="919996" cy="919996"/>
          </a:xfrm>
          <a:prstGeom prst="rect">
            <a:avLst/>
          </a:prstGeom>
        </p:spPr>
      </p:pic>
      <p:pic>
        <p:nvPicPr>
          <p:cNvPr id="10" name="Picture 9">
            <a:extLst>
              <a:ext uri="{FF2B5EF4-FFF2-40B4-BE49-F238E27FC236}">
                <a16:creationId xmlns:a16="http://schemas.microsoft.com/office/drawing/2014/main" id="{E037D945-7B83-CB33-2135-16707DB62786}"/>
              </a:ext>
            </a:extLst>
          </p:cNvPr>
          <p:cNvPicPr>
            <a:picLocks noChangeAspect="1"/>
          </p:cNvPicPr>
          <p:nvPr/>
        </p:nvPicPr>
        <p:blipFill>
          <a:blip r:embed="rId4"/>
          <a:stretch>
            <a:fillRect/>
          </a:stretch>
        </p:blipFill>
        <p:spPr>
          <a:xfrm>
            <a:off x="3165084" y="681565"/>
            <a:ext cx="6090432" cy="10181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pic>
        <p:nvPicPr>
          <p:cNvPr id="4" name="图片 3" descr="9"/>
          <p:cNvPicPr>
            <a:picLocks noChangeAspect="1"/>
          </p:cNvPicPr>
          <p:nvPr/>
        </p:nvPicPr>
        <p:blipFill>
          <a:blip r:embed="rId4"/>
          <a:srcRect l="32439" t="-2492" r="11017" b="2492"/>
          <a:stretch>
            <a:fillRect/>
          </a:stretch>
        </p:blipFill>
        <p:spPr>
          <a:xfrm>
            <a:off x="5080635" y="1200785"/>
            <a:ext cx="5687060" cy="5657215"/>
          </a:xfrm>
          <a:prstGeom prst="rect">
            <a:avLst/>
          </a:prstGeom>
        </p:spPr>
      </p:pic>
      <p:pic>
        <p:nvPicPr>
          <p:cNvPr id="5" name="图片 4" descr="66"/>
          <p:cNvPicPr>
            <a:picLocks noChangeAspect="1"/>
          </p:cNvPicPr>
          <p:nvPr/>
        </p:nvPicPr>
        <p:blipFill>
          <a:blip r:embed="rId5"/>
          <a:srcRect l="29137" t="32405" r="40653" b="15490"/>
          <a:stretch>
            <a:fillRect/>
          </a:stretch>
        </p:blipFill>
        <p:spPr>
          <a:xfrm>
            <a:off x="3983355" y="3610610"/>
            <a:ext cx="2599055" cy="2521585"/>
          </a:xfrm>
          <a:prstGeom prst="rect">
            <a:avLst/>
          </a:prstGeom>
        </p:spPr>
      </p:pic>
      <p:sp>
        <p:nvSpPr>
          <p:cNvPr id="3" name="圆角矩形 2"/>
          <p:cNvSpPr/>
          <p:nvPr/>
        </p:nvSpPr>
        <p:spPr>
          <a:xfrm>
            <a:off x="2012950" y="1459865"/>
            <a:ext cx="8166735" cy="393827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7" name="Picture 6">
            <a:extLst>
              <a:ext uri="{FF2B5EF4-FFF2-40B4-BE49-F238E27FC236}">
                <a16:creationId xmlns:a16="http://schemas.microsoft.com/office/drawing/2014/main" id="{2B3D9FE6-1D6D-C847-95B9-77E12E1EB511}"/>
              </a:ext>
            </a:extLst>
          </p:cNvPr>
          <p:cNvPicPr>
            <a:picLocks noChangeAspect="1"/>
          </p:cNvPicPr>
          <p:nvPr/>
        </p:nvPicPr>
        <p:blipFill>
          <a:blip r:embed="rId6"/>
          <a:stretch>
            <a:fillRect/>
          </a:stretch>
        </p:blipFill>
        <p:spPr>
          <a:xfrm>
            <a:off x="2696812" y="1595072"/>
            <a:ext cx="6626926" cy="4029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sp>
        <p:nvSpPr>
          <p:cNvPr id="3" name="圆角矩形 2"/>
          <p:cNvSpPr/>
          <p:nvPr/>
        </p:nvSpPr>
        <p:spPr>
          <a:xfrm>
            <a:off x="2268220" y="1309370"/>
            <a:ext cx="7653655" cy="3132455"/>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32439" t="-2492" r="11017" b="2492"/>
          <a:stretch>
            <a:fillRect/>
          </a:stretch>
        </p:blipFill>
        <p:spPr>
          <a:xfrm>
            <a:off x="6315203" y="2428875"/>
            <a:ext cx="4452491" cy="4429125"/>
          </a:xfrm>
          <a:prstGeom prst="rect">
            <a:avLst/>
          </a:prstGeom>
        </p:spPr>
      </p:pic>
      <p:pic>
        <p:nvPicPr>
          <p:cNvPr id="8" name="Picture 7">
            <a:extLst>
              <a:ext uri="{FF2B5EF4-FFF2-40B4-BE49-F238E27FC236}">
                <a16:creationId xmlns:a16="http://schemas.microsoft.com/office/drawing/2014/main" id="{45DBC511-7082-7D71-3ECD-93F7C0509D60}"/>
              </a:ext>
            </a:extLst>
          </p:cNvPr>
          <p:cNvPicPr>
            <a:picLocks noChangeAspect="1"/>
          </p:cNvPicPr>
          <p:nvPr/>
        </p:nvPicPr>
        <p:blipFill>
          <a:blip r:embed="rId5"/>
          <a:stretch>
            <a:fillRect/>
          </a:stretch>
        </p:blipFill>
        <p:spPr>
          <a:xfrm>
            <a:off x="2398468" y="1722018"/>
            <a:ext cx="7090263" cy="2347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8F3F4F-F742-40B0-4203-2B6461F0B27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pic>
        <p:nvPicPr>
          <p:cNvPr id="3" name="Graphic 2">
            <a:extLst>
              <a:ext uri="{FF2B5EF4-FFF2-40B4-BE49-F238E27FC236}">
                <a16:creationId xmlns:a16="http://schemas.microsoft.com/office/drawing/2014/main" id="{C5C02D56-7C0F-AD63-EB99-D594E8ACEF1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542080" y="3775829"/>
            <a:ext cx="2885087" cy="3044847"/>
          </a:xfrm>
          <a:prstGeom prst="rect">
            <a:avLst/>
          </a:prstGeom>
        </p:spPr>
      </p:pic>
      <p:pic>
        <p:nvPicPr>
          <p:cNvPr id="10" name="Picture 2">
            <a:extLst>
              <a:ext uri="{FF2B5EF4-FFF2-40B4-BE49-F238E27FC236}">
                <a16:creationId xmlns:a16="http://schemas.microsoft.com/office/drawing/2014/main" id="{DDA2B962-3FBF-A9CC-B8B4-579D6CF004FC}"/>
              </a:ext>
            </a:extLst>
          </p:cNvPr>
          <p:cNvPicPr>
            <a:picLocks noChangeAspect="1"/>
          </p:cNvPicPr>
          <p:nvPr/>
        </p:nvPicPr>
        <p:blipFill>
          <a:blip r:embed="rId6"/>
          <a:srcRect/>
          <a:stretch>
            <a:fillRect/>
          </a:stretch>
        </p:blipFill>
        <p:spPr>
          <a:xfrm>
            <a:off x="3581552" y="697585"/>
            <a:ext cx="5232095" cy="2157139"/>
          </a:xfrm>
          <a:prstGeom prst="rect">
            <a:avLst/>
          </a:prstGeom>
        </p:spPr>
      </p:pic>
    </p:spTree>
    <p:extLst>
      <p:ext uri="{BB962C8B-B14F-4D97-AF65-F5344CB8AC3E}">
        <p14:creationId xmlns:p14="http://schemas.microsoft.com/office/powerpoint/2010/main" val="3790878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49ABED34-74E8-A8A6-CE0A-F39AC9ED63E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BD09B054-B972-7498-22AB-21E3D335BD22}"/>
              </a:ext>
            </a:extLst>
          </p:cNvPr>
          <p:cNvGrpSpPr/>
          <p:nvPr/>
        </p:nvGrpSpPr>
        <p:grpSpPr>
          <a:xfrm>
            <a:off x="106922" y="205892"/>
            <a:ext cx="6373706" cy="2756383"/>
            <a:chOff x="5205334" y="1611548"/>
            <a:chExt cx="6373706" cy="2756383"/>
          </a:xfrm>
        </p:grpSpPr>
        <p:sp>
          <p:nvSpPr>
            <p:cNvPr id="9" name="Rectangle: Rounded Corners 8">
              <a:extLst>
                <a:ext uri="{FF2B5EF4-FFF2-40B4-BE49-F238E27FC236}">
                  <a16:creationId xmlns:a16="http://schemas.microsoft.com/office/drawing/2014/main" id="{BF17D804-E722-93DE-24BA-46195D6CEA27}"/>
                </a:ext>
              </a:extLst>
            </p:cNvPr>
            <p:cNvSpPr/>
            <p:nvPr/>
          </p:nvSpPr>
          <p:spPr>
            <a:xfrm>
              <a:off x="5581707" y="2221139"/>
              <a:ext cx="5997333" cy="2146792"/>
            </a:xfrm>
            <a:custGeom>
              <a:avLst/>
              <a:gdLst>
                <a:gd name="connsiteX0" fmla="*/ 0 w 5997333"/>
                <a:gd name="connsiteY0" fmla="*/ 357806 h 2146792"/>
                <a:gd name="connsiteX1" fmla="*/ 357806 w 5997333"/>
                <a:gd name="connsiteY1" fmla="*/ 0 h 2146792"/>
                <a:gd name="connsiteX2" fmla="*/ 5639527 w 5997333"/>
                <a:gd name="connsiteY2" fmla="*/ 0 h 2146792"/>
                <a:gd name="connsiteX3" fmla="*/ 5997333 w 5997333"/>
                <a:gd name="connsiteY3" fmla="*/ 357806 h 2146792"/>
                <a:gd name="connsiteX4" fmla="*/ 5997333 w 5997333"/>
                <a:gd name="connsiteY4" fmla="*/ 1788986 h 2146792"/>
                <a:gd name="connsiteX5" fmla="*/ 5639527 w 5997333"/>
                <a:gd name="connsiteY5" fmla="*/ 2146792 h 2146792"/>
                <a:gd name="connsiteX6" fmla="*/ 357806 w 5997333"/>
                <a:gd name="connsiteY6" fmla="*/ 2146792 h 2146792"/>
                <a:gd name="connsiteX7" fmla="*/ 0 w 5997333"/>
                <a:gd name="connsiteY7" fmla="*/ 1788986 h 2146792"/>
                <a:gd name="connsiteX8" fmla="*/ 0 w 5997333"/>
                <a:gd name="connsiteY8" fmla="*/ 357806 h 214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7333" h="2146792" fill="none" extrusionOk="0">
                  <a:moveTo>
                    <a:pt x="0" y="357806"/>
                  </a:moveTo>
                  <a:cubicBezTo>
                    <a:pt x="-30133" y="147593"/>
                    <a:pt x="168915" y="9926"/>
                    <a:pt x="357806" y="0"/>
                  </a:cubicBezTo>
                  <a:cubicBezTo>
                    <a:pt x="1042597" y="-61902"/>
                    <a:pt x="3235283" y="-101778"/>
                    <a:pt x="5639527" y="0"/>
                  </a:cubicBezTo>
                  <a:cubicBezTo>
                    <a:pt x="5806228" y="-9692"/>
                    <a:pt x="6018989" y="131337"/>
                    <a:pt x="5997333" y="357806"/>
                  </a:cubicBezTo>
                  <a:cubicBezTo>
                    <a:pt x="5921589" y="781929"/>
                    <a:pt x="6072220" y="1530820"/>
                    <a:pt x="5997333" y="1788986"/>
                  </a:cubicBezTo>
                  <a:cubicBezTo>
                    <a:pt x="5990854" y="1983425"/>
                    <a:pt x="5832391" y="2124850"/>
                    <a:pt x="5639527" y="2146792"/>
                  </a:cubicBezTo>
                  <a:cubicBezTo>
                    <a:pt x="4189535" y="2004400"/>
                    <a:pt x="1933681" y="2257893"/>
                    <a:pt x="357806" y="2146792"/>
                  </a:cubicBezTo>
                  <a:cubicBezTo>
                    <a:pt x="138410" y="2157692"/>
                    <a:pt x="-718" y="1989869"/>
                    <a:pt x="0" y="1788986"/>
                  </a:cubicBezTo>
                  <a:cubicBezTo>
                    <a:pt x="125722" y="1098119"/>
                    <a:pt x="1309" y="991962"/>
                    <a:pt x="0" y="357806"/>
                  </a:cubicBezTo>
                  <a:close/>
                </a:path>
                <a:path w="5997333" h="2146792" stroke="0" extrusionOk="0">
                  <a:moveTo>
                    <a:pt x="0" y="357806"/>
                  </a:moveTo>
                  <a:cubicBezTo>
                    <a:pt x="-17209" y="137451"/>
                    <a:pt x="153172" y="-11747"/>
                    <a:pt x="357806" y="0"/>
                  </a:cubicBezTo>
                  <a:cubicBezTo>
                    <a:pt x="2956904" y="-164947"/>
                    <a:pt x="3827286" y="-52288"/>
                    <a:pt x="5639527" y="0"/>
                  </a:cubicBezTo>
                  <a:cubicBezTo>
                    <a:pt x="5836931" y="-3247"/>
                    <a:pt x="5959605" y="166235"/>
                    <a:pt x="5997333" y="357806"/>
                  </a:cubicBezTo>
                  <a:cubicBezTo>
                    <a:pt x="5959199" y="987104"/>
                    <a:pt x="5973899" y="1197329"/>
                    <a:pt x="5997333" y="1788986"/>
                  </a:cubicBezTo>
                  <a:cubicBezTo>
                    <a:pt x="6014895" y="2009271"/>
                    <a:pt x="5830273" y="2134301"/>
                    <a:pt x="5639527" y="2146792"/>
                  </a:cubicBezTo>
                  <a:cubicBezTo>
                    <a:pt x="3875785" y="2305333"/>
                    <a:pt x="1420571" y="2004956"/>
                    <a:pt x="357806" y="2146792"/>
                  </a:cubicBezTo>
                  <a:cubicBezTo>
                    <a:pt x="159789" y="2153928"/>
                    <a:pt x="18217" y="1980263"/>
                    <a:pt x="0" y="1788986"/>
                  </a:cubicBezTo>
                  <a:cubicBezTo>
                    <a:pt x="99877" y="1364691"/>
                    <a:pt x="4396" y="648445"/>
                    <a:pt x="0" y="357806"/>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002060"/>
                  </a:solidFill>
                  <a:effectLst/>
                  <a:latin typeface="Calibri" panose="020F0502020204030204" pitchFamily="34" charset="0"/>
                  <a:cs typeface="Calibri" panose="020F0502020204030204" pitchFamily="34" charset="0"/>
                </a:rPr>
                <a:t>Thân cành có nhiều gai</a:t>
              </a:r>
              <a:r>
                <a:rPr lang="vi-VN" sz="3200" dirty="0">
                  <a:solidFill>
                    <a:srgbClr val="002060"/>
                  </a:solidFill>
                  <a:latin typeface="Calibri" panose="020F0502020204030204" pitchFamily="34" charset="0"/>
                  <a:cs typeface="Calibri" panose="020F0502020204030204" pitchFamily="34" charset="0"/>
                </a:rPr>
                <a:t/>
              </a:r>
              <a:br>
                <a:rPr lang="vi-VN" sz="3200" dirty="0">
                  <a:solidFill>
                    <a:srgbClr val="002060"/>
                  </a:solidFill>
                  <a:latin typeface="Calibri" panose="020F0502020204030204" pitchFamily="34" charset="0"/>
                  <a:cs typeface="Calibri" panose="020F0502020204030204" pitchFamily="34" charset="0"/>
                </a:rPr>
              </a:br>
              <a:r>
                <a:rPr lang="vi-VN" sz="3200" b="0" i="0" dirty="0">
                  <a:solidFill>
                    <a:srgbClr val="002060"/>
                  </a:solidFill>
                  <a:effectLst/>
                  <a:latin typeface="Calibri" panose="020F0502020204030204" pitchFamily="34" charset="0"/>
                  <a:cs typeface="Calibri" panose="020F0502020204030204" pitchFamily="34" charset="0"/>
                </a:rPr>
                <a:t>Hương thơm tỏa sớm mai</a:t>
              </a:r>
              <a:r>
                <a:rPr lang="vi-VN" sz="3200" dirty="0">
                  <a:solidFill>
                    <a:srgbClr val="002060"/>
                  </a:solidFill>
                  <a:latin typeface="Calibri" panose="020F0502020204030204" pitchFamily="34" charset="0"/>
                  <a:cs typeface="Calibri" panose="020F0502020204030204" pitchFamily="34" charset="0"/>
                </a:rPr>
                <a:t/>
              </a:r>
              <a:br>
                <a:rPr lang="vi-VN" sz="3200" dirty="0">
                  <a:solidFill>
                    <a:srgbClr val="002060"/>
                  </a:solidFill>
                  <a:latin typeface="Calibri" panose="020F0502020204030204" pitchFamily="34" charset="0"/>
                  <a:cs typeface="Calibri" panose="020F0502020204030204" pitchFamily="34" charset="0"/>
                </a:rPr>
              </a:br>
              <a:r>
                <a:rPr lang="vi-VN" sz="3200" b="0" i="0" dirty="0">
                  <a:solidFill>
                    <a:srgbClr val="002060"/>
                  </a:solidFill>
                  <a:effectLst/>
                  <a:latin typeface="Calibri" panose="020F0502020204030204" pitchFamily="34" charset="0"/>
                  <a:cs typeface="Calibri" panose="020F0502020204030204" pitchFamily="34" charset="0"/>
                </a:rPr>
                <a:t>Trắng hồng, nhiều loại</a:t>
              </a:r>
              <a:r>
                <a:rPr lang="vi-VN" sz="3200" dirty="0">
                  <a:solidFill>
                    <a:srgbClr val="002060"/>
                  </a:solidFill>
                  <a:latin typeface="Calibri" panose="020F0502020204030204" pitchFamily="34" charset="0"/>
                  <a:cs typeface="Calibri" panose="020F0502020204030204" pitchFamily="34" charset="0"/>
                </a:rPr>
                <a:t/>
              </a:r>
              <a:br>
                <a:rPr lang="vi-VN" sz="3200" dirty="0">
                  <a:solidFill>
                    <a:srgbClr val="002060"/>
                  </a:solidFill>
                  <a:latin typeface="Calibri" panose="020F0502020204030204" pitchFamily="34" charset="0"/>
                  <a:cs typeface="Calibri" panose="020F0502020204030204" pitchFamily="34" charset="0"/>
                </a:rPr>
              </a:br>
              <a:r>
                <a:rPr lang="vi-VN" sz="3200" b="0" i="0" dirty="0">
                  <a:solidFill>
                    <a:srgbClr val="002060"/>
                  </a:solidFill>
                  <a:effectLst/>
                  <a:latin typeface="Calibri" panose="020F0502020204030204" pitchFamily="34" charset="0"/>
                  <a:cs typeface="Calibri" panose="020F0502020204030204" pitchFamily="34" charset="0"/>
                </a:rPr>
                <a:t>Tên gọi là hoa gì?</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905AE95-25ED-38F9-5186-5F553EE97563}"/>
                </a:ext>
              </a:extLst>
            </p:cNvPr>
            <p:cNvPicPr>
              <a:picLocks noChangeAspect="1"/>
            </p:cNvPicPr>
            <p:nvPr/>
          </p:nvPicPr>
          <p:blipFill>
            <a:blip r:embed="rId5"/>
            <a:stretch>
              <a:fillRect/>
            </a:stretch>
          </p:blipFill>
          <p:spPr>
            <a:xfrm>
              <a:off x="5205334" y="1611548"/>
              <a:ext cx="1435946" cy="1435946"/>
            </a:xfrm>
            <a:prstGeom prst="rect">
              <a:avLst/>
            </a:prstGeom>
          </p:spPr>
        </p:pic>
      </p:grpSp>
      <p:pic>
        <p:nvPicPr>
          <p:cNvPr id="12" name="Picture 11" descr="A picture containing text&#10;&#10;Description automatically generated">
            <a:extLst>
              <a:ext uri="{FF2B5EF4-FFF2-40B4-BE49-F238E27FC236}">
                <a16:creationId xmlns:a16="http://schemas.microsoft.com/office/drawing/2014/main" id="{E9E7F796-309C-13FB-5EF6-1808798642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1684" y="3043212"/>
            <a:ext cx="2529996" cy="3650992"/>
          </a:xfrm>
          <a:prstGeom prst="rect">
            <a:avLst/>
          </a:prstGeom>
          <a:effectLst>
            <a:outerShdw blurRad="76200" dir="13500000" sy="23000" kx="1200000" algn="br" rotWithShape="0">
              <a:prstClr val="black">
                <a:alpha val="20000"/>
              </a:prstClr>
            </a:outerShdw>
          </a:effectLst>
        </p:spPr>
      </p:pic>
      <p:grpSp>
        <p:nvGrpSpPr>
          <p:cNvPr id="13" name="Group 12">
            <a:extLst>
              <a:ext uri="{FF2B5EF4-FFF2-40B4-BE49-F238E27FC236}">
                <a16:creationId xmlns:a16="http://schemas.microsoft.com/office/drawing/2014/main" id="{5E2004CA-E247-132C-AC7B-B50F473AC44B}"/>
              </a:ext>
            </a:extLst>
          </p:cNvPr>
          <p:cNvGrpSpPr/>
          <p:nvPr/>
        </p:nvGrpSpPr>
        <p:grpSpPr>
          <a:xfrm>
            <a:off x="6857001" y="1351910"/>
            <a:ext cx="4734743" cy="1527506"/>
            <a:chOff x="4684437" y="4416094"/>
            <a:chExt cx="4734743" cy="1527506"/>
          </a:xfrm>
        </p:grpSpPr>
        <p:sp>
          <p:nvSpPr>
            <p:cNvPr id="14" name="Rectangle: Rounded Corners 149">
              <a:extLst>
                <a:ext uri="{FF2B5EF4-FFF2-40B4-BE49-F238E27FC236}">
                  <a16:creationId xmlns:a16="http://schemas.microsoft.com/office/drawing/2014/main" id="{F48EC383-6760-9631-E26E-EE77B05223A5}"/>
                </a:ext>
              </a:extLst>
            </p:cNvPr>
            <p:cNvSpPr/>
            <p:nvPr/>
          </p:nvSpPr>
          <p:spPr>
            <a:xfrm>
              <a:off x="5444838" y="4965857"/>
              <a:ext cx="3974342" cy="977743"/>
            </a:xfrm>
            <a:custGeom>
              <a:avLst/>
              <a:gdLst>
                <a:gd name="connsiteX0" fmla="*/ 162960 w 3974342"/>
                <a:gd name="connsiteY0" fmla="*/ 0 h 977743"/>
                <a:gd name="connsiteX1" fmla="*/ 843999 w 3974342"/>
                <a:gd name="connsiteY1" fmla="*/ 0 h 977743"/>
                <a:gd name="connsiteX2" fmla="*/ 1415585 w 3974342"/>
                <a:gd name="connsiteY2" fmla="*/ 0 h 977743"/>
                <a:gd name="connsiteX3" fmla="*/ 2060139 w 3974342"/>
                <a:gd name="connsiteY3" fmla="*/ 0 h 977743"/>
                <a:gd name="connsiteX4" fmla="*/ 2741178 w 3974342"/>
                <a:gd name="connsiteY4" fmla="*/ 0 h 977743"/>
                <a:gd name="connsiteX5" fmla="*/ 3239796 w 3974342"/>
                <a:gd name="connsiteY5" fmla="*/ 0 h 977743"/>
                <a:gd name="connsiteX6" fmla="*/ 3811382 w 3974342"/>
                <a:gd name="connsiteY6" fmla="*/ 0 h 977743"/>
                <a:gd name="connsiteX7" fmla="*/ 3974342 w 3974342"/>
                <a:gd name="connsiteY7" fmla="*/ 162960 h 977743"/>
                <a:gd name="connsiteX8" fmla="*/ 3974342 w 3974342"/>
                <a:gd name="connsiteY8" fmla="*/ 545908 h 977743"/>
                <a:gd name="connsiteX9" fmla="*/ 3974342 w 3974342"/>
                <a:gd name="connsiteY9" fmla="*/ 977743 h 977743"/>
                <a:gd name="connsiteX10" fmla="*/ 3974342 w 3974342"/>
                <a:gd name="connsiteY10" fmla="*/ 977743 h 977743"/>
                <a:gd name="connsiteX11" fmla="*/ 3391439 w 3974342"/>
                <a:gd name="connsiteY11" fmla="*/ 977743 h 977743"/>
                <a:gd name="connsiteX12" fmla="*/ 2729048 w 3974342"/>
                <a:gd name="connsiteY12" fmla="*/ 977743 h 977743"/>
                <a:gd name="connsiteX13" fmla="*/ 2185888 w 3974342"/>
                <a:gd name="connsiteY13" fmla="*/ 977743 h 977743"/>
                <a:gd name="connsiteX14" fmla="*/ 1563241 w 3974342"/>
                <a:gd name="connsiteY14" fmla="*/ 977743 h 977743"/>
                <a:gd name="connsiteX15" fmla="*/ 980338 w 3974342"/>
                <a:gd name="connsiteY15" fmla="*/ 977743 h 977743"/>
                <a:gd name="connsiteX16" fmla="*/ 0 w 3974342"/>
                <a:gd name="connsiteY16" fmla="*/ 977743 h 977743"/>
                <a:gd name="connsiteX17" fmla="*/ 0 w 3974342"/>
                <a:gd name="connsiteY17" fmla="*/ 977743 h 977743"/>
                <a:gd name="connsiteX18" fmla="*/ 0 w 3974342"/>
                <a:gd name="connsiteY18" fmla="*/ 578499 h 977743"/>
                <a:gd name="connsiteX19" fmla="*/ 0 w 3974342"/>
                <a:gd name="connsiteY19" fmla="*/ 162960 h 977743"/>
                <a:gd name="connsiteX20" fmla="*/ 162960 w 3974342"/>
                <a:gd name="connsiteY20" fmla="*/ 0 h 97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74342" h="977743" fill="none" extrusionOk="0">
                  <a:moveTo>
                    <a:pt x="162960" y="0"/>
                  </a:moveTo>
                  <a:cubicBezTo>
                    <a:pt x="451542" y="21156"/>
                    <a:pt x="630505" y="10106"/>
                    <a:pt x="843999" y="0"/>
                  </a:cubicBezTo>
                  <a:cubicBezTo>
                    <a:pt x="1057493" y="-10106"/>
                    <a:pt x="1279668" y="-2254"/>
                    <a:pt x="1415585" y="0"/>
                  </a:cubicBezTo>
                  <a:cubicBezTo>
                    <a:pt x="1551502" y="2254"/>
                    <a:pt x="1788047" y="-8486"/>
                    <a:pt x="2060139" y="0"/>
                  </a:cubicBezTo>
                  <a:cubicBezTo>
                    <a:pt x="2332231" y="8486"/>
                    <a:pt x="2407952" y="-14572"/>
                    <a:pt x="2741178" y="0"/>
                  </a:cubicBezTo>
                  <a:cubicBezTo>
                    <a:pt x="3074404" y="14572"/>
                    <a:pt x="2993157" y="-1374"/>
                    <a:pt x="3239796" y="0"/>
                  </a:cubicBezTo>
                  <a:cubicBezTo>
                    <a:pt x="3486435" y="1374"/>
                    <a:pt x="3624677" y="20640"/>
                    <a:pt x="3811382" y="0"/>
                  </a:cubicBezTo>
                  <a:cubicBezTo>
                    <a:pt x="3904204" y="-4870"/>
                    <a:pt x="3982450" y="91549"/>
                    <a:pt x="3974342" y="162960"/>
                  </a:cubicBezTo>
                  <a:cubicBezTo>
                    <a:pt x="3981831" y="287082"/>
                    <a:pt x="3963897" y="392398"/>
                    <a:pt x="3974342" y="545908"/>
                  </a:cubicBezTo>
                  <a:cubicBezTo>
                    <a:pt x="3984787" y="699418"/>
                    <a:pt x="3966571" y="829212"/>
                    <a:pt x="3974342" y="977743"/>
                  </a:cubicBezTo>
                  <a:lnTo>
                    <a:pt x="3974342" y="977743"/>
                  </a:lnTo>
                  <a:cubicBezTo>
                    <a:pt x="3685668" y="983852"/>
                    <a:pt x="3678637" y="973846"/>
                    <a:pt x="3391439" y="977743"/>
                  </a:cubicBezTo>
                  <a:cubicBezTo>
                    <a:pt x="3104241" y="981640"/>
                    <a:pt x="2930136" y="951201"/>
                    <a:pt x="2729048" y="977743"/>
                  </a:cubicBezTo>
                  <a:cubicBezTo>
                    <a:pt x="2527960" y="1004285"/>
                    <a:pt x="2322814" y="993714"/>
                    <a:pt x="2185888" y="977743"/>
                  </a:cubicBezTo>
                  <a:cubicBezTo>
                    <a:pt x="2048962" y="961772"/>
                    <a:pt x="1858912" y="1008351"/>
                    <a:pt x="1563241" y="977743"/>
                  </a:cubicBezTo>
                  <a:cubicBezTo>
                    <a:pt x="1267570" y="947135"/>
                    <a:pt x="1218437" y="979746"/>
                    <a:pt x="980338" y="977743"/>
                  </a:cubicBezTo>
                  <a:cubicBezTo>
                    <a:pt x="742239" y="975740"/>
                    <a:pt x="392387" y="994211"/>
                    <a:pt x="0" y="977743"/>
                  </a:cubicBezTo>
                  <a:lnTo>
                    <a:pt x="0" y="977743"/>
                  </a:lnTo>
                  <a:cubicBezTo>
                    <a:pt x="14732" y="897037"/>
                    <a:pt x="3832" y="694821"/>
                    <a:pt x="0" y="578499"/>
                  </a:cubicBezTo>
                  <a:cubicBezTo>
                    <a:pt x="-3832" y="462177"/>
                    <a:pt x="-18114" y="253514"/>
                    <a:pt x="0" y="162960"/>
                  </a:cubicBezTo>
                  <a:cubicBezTo>
                    <a:pt x="271" y="87641"/>
                    <a:pt x="71862" y="-2278"/>
                    <a:pt x="162960" y="0"/>
                  </a:cubicBezTo>
                  <a:close/>
                </a:path>
                <a:path w="3974342" h="977743" stroke="0" extrusionOk="0">
                  <a:moveTo>
                    <a:pt x="162960" y="0"/>
                  </a:moveTo>
                  <a:cubicBezTo>
                    <a:pt x="402318" y="-721"/>
                    <a:pt x="641460" y="1617"/>
                    <a:pt x="843999" y="0"/>
                  </a:cubicBezTo>
                  <a:cubicBezTo>
                    <a:pt x="1046538" y="-1617"/>
                    <a:pt x="1284164" y="-3801"/>
                    <a:pt x="1452069" y="0"/>
                  </a:cubicBezTo>
                  <a:cubicBezTo>
                    <a:pt x="1619974" y="3801"/>
                    <a:pt x="1727498" y="-7984"/>
                    <a:pt x="1950687" y="0"/>
                  </a:cubicBezTo>
                  <a:cubicBezTo>
                    <a:pt x="2173876" y="7984"/>
                    <a:pt x="2289631" y="-23047"/>
                    <a:pt x="2558757" y="0"/>
                  </a:cubicBezTo>
                  <a:cubicBezTo>
                    <a:pt x="2827883" y="23047"/>
                    <a:pt x="2981255" y="-25148"/>
                    <a:pt x="3203312" y="0"/>
                  </a:cubicBezTo>
                  <a:cubicBezTo>
                    <a:pt x="3425370" y="25148"/>
                    <a:pt x="3558103" y="-25617"/>
                    <a:pt x="3811382" y="0"/>
                  </a:cubicBezTo>
                  <a:cubicBezTo>
                    <a:pt x="3902560" y="18652"/>
                    <a:pt x="3971662" y="51708"/>
                    <a:pt x="3974342" y="162960"/>
                  </a:cubicBezTo>
                  <a:cubicBezTo>
                    <a:pt x="3984886" y="334124"/>
                    <a:pt x="3976024" y="475181"/>
                    <a:pt x="3974342" y="578499"/>
                  </a:cubicBezTo>
                  <a:cubicBezTo>
                    <a:pt x="3972660" y="681817"/>
                    <a:pt x="3955704" y="824901"/>
                    <a:pt x="3974342" y="977743"/>
                  </a:cubicBezTo>
                  <a:lnTo>
                    <a:pt x="3974342" y="977743"/>
                  </a:lnTo>
                  <a:cubicBezTo>
                    <a:pt x="3773102" y="986015"/>
                    <a:pt x="3594876" y="955262"/>
                    <a:pt x="3311952" y="977743"/>
                  </a:cubicBezTo>
                  <a:cubicBezTo>
                    <a:pt x="3029028" y="1000225"/>
                    <a:pt x="2907687" y="963624"/>
                    <a:pt x="2609818" y="977743"/>
                  </a:cubicBezTo>
                  <a:cubicBezTo>
                    <a:pt x="2311949" y="991862"/>
                    <a:pt x="2276014" y="962199"/>
                    <a:pt x="2026914" y="977743"/>
                  </a:cubicBezTo>
                  <a:cubicBezTo>
                    <a:pt x="1777814" y="993287"/>
                    <a:pt x="1698051" y="985371"/>
                    <a:pt x="1444011" y="977743"/>
                  </a:cubicBezTo>
                  <a:cubicBezTo>
                    <a:pt x="1189971" y="970115"/>
                    <a:pt x="964455" y="985780"/>
                    <a:pt x="821364" y="977743"/>
                  </a:cubicBezTo>
                  <a:cubicBezTo>
                    <a:pt x="678273" y="969706"/>
                    <a:pt x="317505" y="1016829"/>
                    <a:pt x="0" y="977743"/>
                  </a:cubicBezTo>
                  <a:lnTo>
                    <a:pt x="0" y="977743"/>
                  </a:lnTo>
                  <a:cubicBezTo>
                    <a:pt x="-7208" y="800580"/>
                    <a:pt x="-7559" y="778247"/>
                    <a:pt x="0" y="586647"/>
                  </a:cubicBezTo>
                  <a:cubicBezTo>
                    <a:pt x="7559" y="395047"/>
                    <a:pt x="17334" y="359187"/>
                    <a:pt x="0" y="162960"/>
                  </a:cubicBezTo>
                  <a:cubicBezTo>
                    <a:pt x="-5947" y="66843"/>
                    <a:pt x="68795" y="5294"/>
                    <a:pt x="162960" y="0"/>
                  </a:cubicBezTo>
                  <a:close/>
                </a:path>
              </a:pathLst>
            </a:custGeom>
            <a:solidFill>
              <a:srgbClr val="FFFF66"/>
            </a:solidFill>
            <a:ln w="57150">
              <a:solidFill>
                <a:schemeClr val="accent2">
                  <a:lumMod val="50000"/>
                </a:schemeClr>
              </a:solidFill>
              <a:extLst>
                <a:ext uri="{C807C97D-BFC1-408E-A445-0C87EB9F89A2}">
                  <ask:lineSketchStyleProps xmlns:ask="http://schemas.microsoft.com/office/drawing/2018/sketchyshapes" xmlns="" sd="983016561">
                    <a:prstGeom prst="round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hồng</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ED9F1E5D-6E08-A776-6FBD-42566409D1BA}"/>
                </a:ext>
              </a:extLst>
            </p:cNvPr>
            <p:cNvPicPr>
              <a:picLocks noChangeAspect="1"/>
            </p:cNvPicPr>
            <p:nvPr/>
          </p:nvPicPr>
          <p:blipFill>
            <a:blip r:embed="rId7"/>
            <a:stretch>
              <a:fillRect/>
            </a:stretch>
          </p:blipFill>
          <p:spPr>
            <a:xfrm>
              <a:off x="4684437" y="4416094"/>
              <a:ext cx="1311764" cy="1311764"/>
            </a:xfrm>
            <a:custGeom>
              <a:avLst/>
              <a:gdLst>
                <a:gd name="connsiteX0" fmla="*/ 218632 w 1311764"/>
                <a:gd name="connsiteY0" fmla="*/ 0 h 1311764"/>
                <a:gd name="connsiteX1" fmla="*/ 664627 w 1311764"/>
                <a:gd name="connsiteY1" fmla="*/ 0 h 1311764"/>
                <a:gd name="connsiteX2" fmla="*/ 1093132 w 1311764"/>
                <a:gd name="connsiteY2" fmla="*/ 0 h 1311764"/>
                <a:gd name="connsiteX3" fmla="*/ 1311764 w 1311764"/>
                <a:gd name="connsiteY3" fmla="*/ 218632 h 1311764"/>
                <a:gd name="connsiteX4" fmla="*/ 1311764 w 1311764"/>
                <a:gd name="connsiteY4" fmla="*/ 732404 h 1311764"/>
                <a:gd name="connsiteX5" fmla="*/ 1311764 w 1311764"/>
                <a:gd name="connsiteY5" fmla="*/ 1311764 h 1311764"/>
                <a:gd name="connsiteX6" fmla="*/ 1311764 w 1311764"/>
                <a:gd name="connsiteY6" fmla="*/ 1311764 h 1311764"/>
                <a:gd name="connsiteX7" fmla="*/ 642764 w 1311764"/>
                <a:gd name="connsiteY7" fmla="*/ 1311764 h 1311764"/>
                <a:gd name="connsiteX8" fmla="*/ 0 w 1311764"/>
                <a:gd name="connsiteY8" fmla="*/ 1311764 h 1311764"/>
                <a:gd name="connsiteX9" fmla="*/ 0 w 1311764"/>
                <a:gd name="connsiteY9" fmla="*/ 1311764 h 1311764"/>
                <a:gd name="connsiteX10" fmla="*/ 0 w 1311764"/>
                <a:gd name="connsiteY10" fmla="*/ 787061 h 1311764"/>
                <a:gd name="connsiteX11" fmla="*/ 0 w 1311764"/>
                <a:gd name="connsiteY11" fmla="*/ 218632 h 1311764"/>
                <a:gd name="connsiteX12" fmla="*/ 218632 w 1311764"/>
                <a:gd name="connsiteY12" fmla="*/ 0 h 131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1764" h="1311764" fill="none" extrusionOk="0">
                  <a:moveTo>
                    <a:pt x="218632" y="0"/>
                  </a:moveTo>
                  <a:cubicBezTo>
                    <a:pt x="314741" y="7923"/>
                    <a:pt x="443554" y="1476"/>
                    <a:pt x="664627" y="0"/>
                  </a:cubicBezTo>
                  <a:cubicBezTo>
                    <a:pt x="885701" y="-1476"/>
                    <a:pt x="996776" y="5025"/>
                    <a:pt x="1093132" y="0"/>
                  </a:cubicBezTo>
                  <a:cubicBezTo>
                    <a:pt x="1205571" y="-27519"/>
                    <a:pt x="1301390" y="91040"/>
                    <a:pt x="1311764" y="218632"/>
                  </a:cubicBezTo>
                  <a:cubicBezTo>
                    <a:pt x="1289892" y="355973"/>
                    <a:pt x="1324818" y="617267"/>
                    <a:pt x="1311764" y="732404"/>
                  </a:cubicBezTo>
                  <a:cubicBezTo>
                    <a:pt x="1298710" y="847541"/>
                    <a:pt x="1318114" y="1140808"/>
                    <a:pt x="1311764" y="1311764"/>
                  </a:cubicBezTo>
                  <a:lnTo>
                    <a:pt x="1311764" y="1311764"/>
                  </a:lnTo>
                  <a:cubicBezTo>
                    <a:pt x="1004303" y="1295998"/>
                    <a:pt x="923708" y="1338120"/>
                    <a:pt x="642764" y="1311764"/>
                  </a:cubicBezTo>
                  <a:cubicBezTo>
                    <a:pt x="361820" y="1285408"/>
                    <a:pt x="251584" y="1318152"/>
                    <a:pt x="0" y="1311764"/>
                  </a:cubicBezTo>
                  <a:lnTo>
                    <a:pt x="0" y="1311764"/>
                  </a:lnTo>
                  <a:cubicBezTo>
                    <a:pt x="6039" y="1103935"/>
                    <a:pt x="18251" y="1010043"/>
                    <a:pt x="0" y="787061"/>
                  </a:cubicBezTo>
                  <a:cubicBezTo>
                    <a:pt x="-18251" y="564079"/>
                    <a:pt x="-12370" y="360482"/>
                    <a:pt x="0" y="218632"/>
                  </a:cubicBezTo>
                  <a:cubicBezTo>
                    <a:pt x="19064" y="77509"/>
                    <a:pt x="94936" y="8050"/>
                    <a:pt x="218632" y="0"/>
                  </a:cubicBezTo>
                  <a:close/>
                </a:path>
                <a:path w="1311764" h="1311764" stroke="0" extrusionOk="0">
                  <a:moveTo>
                    <a:pt x="218632" y="0"/>
                  </a:moveTo>
                  <a:cubicBezTo>
                    <a:pt x="347627" y="-8465"/>
                    <a:pt x="431981" y="9822"/>
                    <a:pt x="638392" y="0"/>
                  </a:cubicBezTo>
                  <a:cubicBezTo>
                    <a:pt x="844803" y="-9822"/>
                    <a:pt x="908726" y="-10232"/>
                    <a:pt x="1093132" y="0"/>
                  </a:cubicBezTo>
                  <a:cubicBezTo>
                    <a:pt x="1228452" y="-3737"/>
                    <a:pt x="1302087" y="92101"/>
                    <a:pt x="1311764" y="218632"/>
                  </a:cubicBezTo>
                  <a:cubicBezTo>
                    <a:pt x="1306241" y="386969"/>
                    <a:pt x="1290402" y="539478"/>
                    <a:pt x="1311764" y="754267"/>
                  </a:cubicBezTo>
                  <a:cubicBezTo>
                    <a:pt x="1333126" y="969056"/>
                    <a:pt x="1328150" y="1185750"/>
                    <a:pt x="1311764" y="1311764"/>
                  </a:cubicBezTo>
                  <a:lnTo>
                    <a:pt x="1311764" y="1311764"/>
                  </a:lnTo>
                  <a:cubicBezTo>
                    <a:pt x="1101955" y="1282611"/>
                    <a:pt x="936804" y="1332088"/>
                    <a:pt x="669000" y="1311764"/>
                  </a:cubicBezTo>
                  <a:cubicBezTo>
                    <a:pt x="401196" y="1291440"/>
                    <a:pt x="308644" y="1305665"/>
                    <a:pt x="0" y="1311764"/>
                  </a:cubicBezTo>
                  <a:lnTo>
                    <a:pt x="0" y="1311764"/>
                  </a:lnTo>
                  <a:cubicBezTo>
                    <a:pt x="13979" y="1106517"/>
                    <a:pt x="7042" y="976052"/>
                    <a:pt x="0" y="797992"/>
                  </a:cubicBezTo>
                  <a:cubicBezTo>
                    <a:pt x="-7042" y="619932"/>
                    <a:pt x="-4803" y="406801"/>
                    <a:pt x="0" y="218632"/>
                  </a:cubicBezTo>
                  <a:cubicBezTo>
                    <a:pt x="14366" y="94419"/>
                    <a:pt x="96513" y="13316"/>
                    <a:pt x="218632" y="0"/>
                  </a:cubicBezTo>
                  <a:close/>
                </a:path>
              </a:pathLst>
            </a:custGeom>
            <a:ln>
              <a:noFill/>
              <a:extLst>
                <a:ext uri="{C807C97D-BFC1-408E-A445-0C87EB9F89A2}">
                  <ask:lineSketchStyleProps xmlns:ask="http://schemas.microsoft.com/office/drawing/2018/sketchyshapes" xmlns="" sd="221186314">
                    <a:prstGeom prst="round2SameRect">
                      <a:avLst/>
                    </a:prstGeom>
                    <ask:type>
                      <ask:lineSketchFreehand/>
                    </ask:type>
                  </ask:lineSketchStyleProps>
                </a:ext>
              </a:extLst>
            </a:ln>
          </p:spPr>
        </p:pic>
      </p:grpSp>
      <p:pic>
        <p:nvPicPr>
          <p:cNvPr id="24" name="Graphic 23">
            <a:extLst>
              <a:ext uri="{FF2B5EF4-FFF2-40B4-BE49-F238E27FC236}">
                <a16:creationId xmlns:a16="http://schemas.microsoft.com/office/drawing/2014/main" id="{845A9D53-9364-700D-44F4-316F3E95C8E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0465813">
            <a:off x="363279" y="3948950"/>
            <a:ext cx="2809308" cy="3023788"/>
          </a:xfrm>
          <a:prstGeom prst="rect">
            <a:avLst/>
          </a:prstGeom>
          <a:effectLst>
            <a:outerShdw blurRad="50800" dist="38100" dir="16200000" rotWithShape="0">
              <a:prstClr val="black">
                <a:alpha val="40000"/>
              </a:prstClr>
            </a:outerShdw>
          </a:effectLst>
        </p:spPr>
      </p:pic>
      <p:pic>
        <p:nvPicPr>
          <p:cNvPr id="25" name="Graphic 24">
            <a:extLst>
              <a:ext uri="{FF2B5EF4-FFF2-40B4-BE49-F238E27FC236}">
                <a16:creationId xmlns:a16="http://schemas.microsoft.com/office/drawing/2014/main" id="{639395BD-41B4-65C4-BF6F-120625095BD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293775" y="3429000"/>
            <a:ext cx="2110997" cy="2740443"/>
          </a:xfrm>
          <a:prstGeom prst="rect">
            <a:avLst/>
          </a:prstGeom>
          <a:effectLst>
            <a:outerShdw blurRad="76200" dir="18900000" sy="23000" kx="-1200000" algn="bl" rotWithShape="0">
              <a:prstClr val="black">
                <a:alpha val="20000"/>
              </a:prstClr>
            </a:outerShdw>
          </a:effectLst>
        </p:spPr>
      </p:pic>
      <p:grpSp>
        <p:nvGrpSpPr>
          <p:cNvPr id="18" name="Group 17">
            <a:extLst>
              <a:ext uri="{FF2B5EF4-FFF2-40B4-BE49-F238E27FC236}">
                <a16:creationId xmlns:a16="http://schemas.microsoft.com/office/drawing/2014/main" id="{3E7A6C56-BBEB-6937-7E28-84908939CB86}"/>
              </a:ext>
            </a:extLst>
          </p:cNvPr>
          <p:cNvGrpSpPr/>
          <p:nvPr/>
        </p:nvGrpSpPr>
        <p:grpSpPr>
          <a:xfrm>
            <a:off x="1028821" y="3575425"/>
            <a:ext cx="5217177" cy="2633193"/>
            <a:chOff x="2992582" y="4016204"/>
            <a:chExt cx="5217177" cy="2633193"/>
          </a:xfrm>
        </p:grpSpPr>
        <p:sp>
          <p:nvSpPr>
            <p:cNvPr id="19" name="Rectangle: Rounded Corners 18">
              <a:extLst>
                <a:ext uri="{FF2B5EF4-FFF2-40B4-BE49-F238E27FC236}">
                  <a16:creationId xmlns:a16="http://schemas.microsoft.com/office/drawing/2014/main" id="{E1BB42E6-45EA-0CB8-2D12-2A153729712C}"/>
                </a:ext>
              </a:extLst>
            </p:cNvPr>
            <p:cNvSpPr/>
            <p:nvPr/>
          </p:nvSpPr>
          <p:spPr>
            <a:xfrm>
              <a:off x="2992582" y="4305232"/>
              <a:ext cx="4759036" cy="2265218"/>
            </a:xfrm>
            <a:prstGeom prst="roundRect">
              <a:avLst>
                <a:gd name="adj" fmla="val 17584"/>
              </a:avLst>
            </a:prstGeom>
            <a:solidFill>
              <a:srgbClr val="FFFF99"/>
            </a:solidFill>
            <a:ln w="38100">
              <a:solidFill>
                <a:srgbClr val="00206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Một</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tràng</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pháo</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tay</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thật</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to</a:t>
              </a:r>
            </a:p>
          </p:txBody>
        </p:sp>
        <p:sp>
          <p:nvSpPr>
            <p:cNvPr id="20" name="Rectangle: Rounded Corners 19">
              <a:extLst>
                <a:ext uri="{FF2B5EF4-FFF2-40B4-BE49-F238E27FC236}">
                  <a16:creationId xmlns:a16="http://schemas.microsoft.com/office/drawing/2014/main" id="{A38EB980-8E0E-936E-30AA-88EDCDE8C85B}"/>
                </a:ext>
              </a:extLst>
            </p:cNvPr>
            <p:cNvSpPr/>
            <p:nvPr/>
          </p:nvSpPr>
          <p:spPr>
            <a:xfrm>
              <a:off x="3377495" y="4016204"/>
              <a:ext cx="4234591" cy="729807"/>
            </a:xfrm>
            <a:prstGeom prst="roundRect">
              <a:avLst>
                <a:gd name="adj" fmla="val 50000"/>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PHẦN QUÀ TẶNG BẠN</a:t>
              </a:r>
            </a:p>
          </p:txBody>
        </p:sp>
        <p:pic>
          <p:nvPicPr>
            <p:cNvPr id="21" name="Picture 20">
              <a:extLst>
                <a:ext uri="{FF2B5EF4-FFF2-40B4-BE49-F238E27FC236}">
                  <a16:creationId xmlns:a16="http://schemas.microsoft.com/office/drawing/2014/main" id="{3B0BD048-0E7B-6837-9903-F1F2F9718A96}"/>
                </a:ext>
              </a:extLst>
            </p:cNvPr>
            <p:cNvPicPr>
              <a:picLocks noChangeAspect="1"/>
            </p:cNvPicPr>
            <p:nvPr/>
          </p:nvPicPr>
          <p:blipFill>
            <a:blip r:embed="rId12"/>
            <a:stretch>
              <a:fillRect/>
            </a:stretch>
          </p:blipFill>
          <p:spPr>
            <a:xfrm>
              <a:off x="6893577" y="5333215"/>
              <a:ext cx="1316182" cy="1316182"/>
            </a:xfrm>
            <a:prstGeom prst="rect">
              <a:avLst/>
            </a:prstGeom>
          </p:spPr>
        </p:pic>
      </p:grpSp>
    </p:spTree>
    <p:extLst>
      <p:ext uri="{BB962C8B-B14F-4D97-AF65-F5344CB8AC3E}">
        <p14:creationId xmlns:p14="http://schemas.microsoft.com/office/powerpoint/2010/main" val="2256619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childTnLst>
                              </p:cTn>
                            </p:par>
                            <p:par>
                              <p:cTn id="23" fill="hold">
                                <p:stCondLst>
                                  <p:cond delay="50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400"/>
                                      </p:stCondLst>
                                      <p:childTnLst>
                                        <p:set>
                                          <p:cBhvr>
                                            <p:cTn id="31" dur="1" fill="hold">
                                              <p:stCondLst>
                                                <p:cond delay="0"/>
                                              </p:stCondLst>
                                            </p:cTn>
                                            <p:tgtEl>
                                              <p:spTgt spid="25"/>
                                            </p:tgtEl>
                                            <p:attrNameLst>
                                              <p:attrName>style.visibility</p:attrName>
                                            </p:attrNameLst>
                                          </p:cBhvr>
                                          <p:to>
                                            <p:strVal val="hidden"/>
                                          </p:to>
                                        </p:set>
                                      </p:childTnLst>
                                    </p:cTn>
                                  </p:par>
                                  <p:par>
                                    <p:cTn id="32" presetID="1" presetClass="exit" presetSubtype="0" fill="hold" nodeType="withEffect">
                                      <p:stCondLst>
                                        <p:cond delay="400"/>
                                      </p:stCondLst>
                                      <p:childTnLst>
                                        <p:set>
                                          <p:cBhvr>
                                            <p:cTn id="33"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13"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childTnLst>
                              </p:cTn>
                            </p:par>
                            <p:par>
                              <p:cTn id="23" fill="hold">
                                <p:stCondLst>
                                  <p:cond delay="50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400"/>
                                      </p:stCondLst>
                                      <p:childTnLst>
                                        <p:set>
                                          <p:cBhvr>
                                            <p:cTn id="31" dur="1" fill="hold">
                                              <p:stCondLst>
                                                <p:cond delay="0"/>
                                              </p:stCondLst>
                                            </p:cTn>
                                            <p:tgtEl>
                                              <p:spTgt spid="25"/>
                                            </p:tgtEl>
                                            <p:attrNameLst>
                                              <p:attrName>style.visibility</p:attrName>
                                            </p:attrNameLst>
                                          </p:cBhvr>
                                          <p:to>
                                            <p:strVal val="hidden"/>
                                          </p:to>
                                        </p:set>
                                      </p:childTnLst>
                                    </p:cTn>
                                  </p:par>
                                  <p:par>
                                    <p:cTn id="32" presetID="1" presetClass="exit" presetSubtype="0" fill="hold" nodeType="withEffect">
                                      <p:stCondLst>
                                        <p:cond delay="400"/>
                                      </p:stCondLst>
                                      <p:childTnLst>
                                        <p:set>
                                          <p:cBhvr>
                                            <p:cTn id="33"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49ABED34-74E8-A8A6-CE0A-F39AC9ED63E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BD09B054-B972-7498-22AB-21E3D335BD22}"/>
              </a:ext>
            </a:extLst>
          </p:cNvPr>
          <p:cNvGrpSpPr/>
          <p:nvPr/>
        </p:nvGrpSpPr>
        <p:grpSpPr>
          <a:xfrm>
            <a:off x="106922" y="205892"/>
            <a:ext cx="5579503" cy="2374749"/>
            <a:chOff x="5205334" y="1611548"/>
            <a:chExt cx="5579503" cy="2374749"/>
          </a:xfrm>
        </p:grpSpPr>
        <p:sp>
          <p:nvSpPr>
            <p:cNvPr id="9" name="Rectangle: Rounded Corners 8">
              <a:extLst>
                <a:ext uri="{FF2B5EF4-FFF2-40B4-BE49-F238E27FC236}">
                  <a16:creationId xmlns:a16="http://schemas.microsoft.com/office/drawing/2014/main" id="{BF17D804-E722-93DE-24BA-46195D6CEA27}"/>
                </a:ext>
              </a:extLst>
            </p:cNvPr>
            <p:cNvSpPr/>
            <p:nvPr/>
          </p:nvSpPr>
          <p:spPr>
            <a:xfrm>
              <a:off x="6336662" y="1786657"/>
              <a:ext cx="4448175" cy="2199640"/>
            </a:xfrm>
            <a:custGeom>
              <a:avLst/>
              <a:gdLst>
                <a:gd name="connsiteX0" fmla="*/ 0 w 4448175"/>
                <a:gd name="connsiteY0" fmla="*/ 366614 h 2199640"/>
                <a:gd name="connsiteX1" fmla="*/ 366614 w 4448175"/>
                <a:gd name="connsiteY1" fmla="*/ 0 h 2199640"/>
                <a:gd name="connsiteX2" fmla="*/ 4081561 w 4448175"/>
                <a:gd name="connsiteY2" fmla="*/ 0 h 2199640"/>
                <a:gd name="connsiteX3" fmla="*/ 4448175 w 4448175"/>
                <a:gd name="connsiteY3" fmla="*/ 366614 h 2199640"/>
                <a:gd name="connsiteX4" fmla="*/ 4448175 w 4448175"/>
                <a:gd name="connsiteY4" fmla="*/ 1833026 h 2199640"/>
                <a:gd name="connsiteX5" fmla="*/ 4081561 w 4448175"/>
                <a:gd name="connsiteY5" fmla="*/ 2199640 h 2199640"/>
                <a:gd name="connsiteX6" fmla="*/ 366614 w 4448175"/>
                <a:gd name="connsiteY6" fmla="*/ 2199640 h 2199640"/>
                <a:gd name="connsiteX7" fmla="*/ 0 w 4448175"/>
                <a:gd name="connsiteY7" fmla="*/ 1833026 h 2199640"/>
                <a:gd name="connsiteX8" fmla="*/ 0 w 4448175"/>
                <a:gd name="connsiteY8" fmla="*/ 366614 h 219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175" h="2199640" fill="none" extrusionOk="0">
                  <a:moveTo>
                    <a:pt x="0" y="366614"/>
                  </a:moveTo>
                  <a:cubicBezTo>
                    <a:pt x="-14069" y="158255"/>
                    <a:pt x="179171" y="17111"/>
                    <a:pt x="366614" y="0"/>
                  </a:cubicBezTo>
                  <a:cubicBezTo>
                    <a:pt x="1286339" y="-61902"/>
                    <a:pt x="2644464" y="-101778"/>
                    <a:pt x="4081561" y="0"/>
                  </a:cubicBezTo>
                  <a:cubicBezTo>
                    <a:pt x="4258811" y="-7909"/>
                    <a:pt x="4465049" y="141653"/>
                    <a:pt x="4448175" y="366614"/>
                  </a:cubicBezTo>
                  <a:cubicBezTo>
                    <a:pt x="4430988" y="677713"/>
                    <a:pt x="4496291" y="1486427"/>
                    <a:pt x="4448175" y="1833026"/>
                  </a:cubicBezTo>
                  <a:cubicBezTo>
                    <a:pt x="4423416" y="2023380"/>
                    <a:pt x="4275844" y="2161773"/>
                    <a:pt x="4081561" y="2199640"/>
                  </a:cubicBezTo>
                  <a:cubicBezTo>
                    <a:pt x="2667855" y="2057248"/>
                    <a:pt x="1356182" y="2310741"/>
                    <a:pt x="366614" y="2199640"/>
                  </a:cubicBezTo>
                  <a:cubicBezTo>
                    <a:pt x="135168" y="2214135"/>
                    <a:pt x="-2191" y="2045491"/>
                    <a:pt x="0" y="1833026"/>
                  </a:cubicBezTo>
                  <a:cubicBezTo>
                    <a:pt x="-75771" y="1230382"/>
                    <a:pt x="-106952" y="527041"/>
                    <a:pt x="0" y="366614"/>
                  </a:cubicBezTo>
                  <a:close/>
                </a:path>
                <a:path w="4448175" h="2199640" stroke="0" extrusionOk="0">
                  <a:moveTo>
                    <a:pt x="0" y="366614"/>
                  </a:moveTo>
                  <a:cubicBezTo>
                    <a:pt x="-15985" y="143013"/>
                    <a:pt x="157427" y="-11227"/>
                    <a:pt x="366614" y="0"/>
                  </a:cubicBezTo>
                  <a:cubicBezTo>
                    <a:pt x="796463" y="-164947"/>
                    <a:pt x="3271958" y="-52288"/>
                    <a:pt x="4081561" y="0"/>
                  </a:cubicBezTo>
                  <a:cubicBezTo>
                    <a:pt x="4282387" y="-25831"/>
                    <a:pt x="4432903" y="166584"/>
                    <a:pt x="4448175" y="366614"/>
                  </a:cubicBezTo>
                  <a:cubicBezTo>
                    <a:pt x="4326488" y="1079833"/>
                    <a:pt x="4391104" y="1572290"/>
                    <a:pt x="4448175" y="1833026"/>
                  </a:cubicBezTo>
                  <a:cubicBezTo>
                    <a:pt x="4465979" y="2058488"/>
                    <a:pt x="4269767" y="2173674"/>
                    <a:pt x="4081561" y="2199640"/>
                  </a:cubicBezTo>
                  <a:cubicBezTo>
                    <a:pt x="3381298" y="2358181"/>
                    <a:pt x="1933634" y="2057804"/>
                    <a:pt x="366614" y="2199640"/>
                  </a:cubicBezTo>
                  <a:cubicBezTo>
                    <a:pt x="162956" y="2220423"/>
                    <a:pt x="34600" y="2023470"/>
                    <a:pt x="0" y="1833026"/>
                  </a:cubicBezTo>
                  <a:cubicBezTo>
                    <a:pt x="109337" y="1537284"/>
                    <a:pt x="-54308" y="1019135"/>
                    <a:pt x="0" y="366614"/>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a:solidFill>
                    <a:srgbClr val="002060"/>
                  </a:solidFill>
                  <a:effectLst/>
                  <a:latin typeface="Calibri" panose="020F0502020204030204" pitchFamily="34" charset="0"/>
                  <a:cs typeface="Calibri" panose="020F0502020204030204" pitchFamily="34" charset="0"/>
                </a:rPr>
                <a:t>Hoa gì nho nhỏ</a:t>
              </a:r>
            </a:p>
            <a:p>
              <a:pPr algn="ctr"/>
              <a:r>
                <a:rPr lang="vi-VN" sz="3600" b="0" i="0" dirty="0">
                  <a:solidFill>
                    <a:srgbClr val="002060"/>
                  </a:solidFill>
                  <a:effectLst/>
                  <a:latin typeface="Calibri" panose="020F0502020204030204" pitchFamily="34" charset="0"/>
                  <a:cs typeface="Calibri" panose="020F0502020204030204" pitchFamily="34" charset="0"/>
                </a:rPr>
                <a:t>Cánh màu hồng tươi</a:t>
              </a:r>
            </a:p>
            <a:p>
              <a:pPr algn="ctr"/>
              <a:r>
                <a:rPr lang="vi-VN" sz="3600" b="0" i="0" dirty="0">
                  <a:solidFill>
                    <a:srgbClr val="002060"/>
                  </a:solidFill>
                  <a:effectLst/>
                  <a:latin typeface="Calibri" panose="020F0502020204030204" pitchFamily="34" charset="0"/>
                  <a:cs typeface="Calibri" panose="020F0502020204030204" pitchFamily="34" charset="0"/>
                </a:rPr>
                <a:t>Hề thấy hoa cười</a:t>
              </a:r>
            </a:p>
            <a:p>
              <a:pPr algn="ctr"/>
              <a:r>
                <a:rPr lang="vi-VN" sz="3600" b="0" i="0" dirty="0">
                  <a:solidFill>
                    <a:srgbClr val="002060"/>
                  </a:solidFill>
                  <a:effectLst/>
                  <a:latin typeface="Calibri" panose="020F0502020204030204" pitchFamily="34" charset="0"/>
                  <a:cs typeface="Calibri" panose="020F0502020204030204" pitchFamily="34" charset="0"/>
                </a:rPr>
                <a:t>Đúng là Tết đến?</a:t>
              </a:r>
            </a:p>
          </p:txBody>
        </p:sp>
        <p:pic>
          <p:nvPicPr>
            <p:cNvPr id="10" name="Picture 9">
              <a:extLst>
                <a:ext uri="{FF2B5EF4-FFF2-40B4-BE49-F238E27FC236}">
                  <a16:creationId xmlns:a16="http://schemas.microsoft.com/office/drawing/2014/main" id="{4905AE95-25ED-38F9-5186-5F553EE97563}"/>
                </a:ext>
              </a:extLst>
            </p:cNvPr>
            <p:cNvPicPr>
              <a:picLocks noChangeAspect="1"/>
            </p:cNvPicPr>
            <p:nvPr/>
          </p:nvPicPr>
          <p:blipFill>
            <a:blip r:embed="rId5"/>
            <a:stretch>
              <a:fillRect/>
            </a:stretch>
          </p:blipFill>
          <p:spPr>
            <a:xfrm>
              <a:off x="5205334" y="1611548"/>
              <a:ext cx="1435946" cy="1435946"/>
            </a:xfrm>
            <a:prstGeom prst="rect">
              <a:avLst/>
            </a:prstGeom>
          </p:spPr>
        </p:pic>
      </p:grpSp>
      <p:pic>
        <p:nvPicPr>
          <p:cNvPr id="11" name="Picture 10" descr="A picture containing vector graphics&#10;&#10;Description automatically generated">
            <a:extLst>
              <a:ext uri="{FF2B5EF4-FFF2-40B4-BE49-F238E27FC236}">
                <a16:creationId xmlns:a16="http://schemas.microsoft.com/office/drawing/2014/main" id="{B4612FBC-B52C-6A5A-5E1A-C8FB1E65DC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7402" y="3213060"/>
            <a:ext cx="3982301" cy="3311296"/>
          </a:xfrm>
          <a:prstGeom prst="rect">
            <a:avLst/>
          </a:prstGeom>
          <a:effectLst>
            <a:outerShdw blurRad="76200" dir="13500000" sy="23000" kx="1200000" algn="br" rotWithShape="0">
              <a:prstClr val="black">
                <a:alpha val="20000"/>
              </a:prstClr>
            </a:outerShdw>
          </a:effectLst>
        </p:spPr>
      </p:pic>
      <p:grpSp>
        <p:nvGrpSpPr>
          <p:cNvPr id="13" name="Group 12">
            <a:extLst>
              <a:ext uri="{FF2B5EF4-FFF2-40B4-BE49-F238E27FC236}">
                <a16:creationId xmlns:a16="http://schemas.microsoft.com/office/drawing/2014/main" id="{5E2004CA-E247-132C-AC7B-B50F473AC44B}"/>
              </a:ext>
            </a:extLst>
          </p:cNvPr>
          <p:cNvGrpSpPr/>
          <p:nvPr/>
        </p:nvGrpSpPr>
        <p:grpSpPr>
          <a:xfrm>
            <a:off x="6963923" y="556351"/>
            <a:ext cx="4066813" cy="2421039"/>
            <a:chOff x="4684437" y="3522561"/>
            <a:chExt cx="4066813" cy="2421039"/>
          </a:xfrm>
        </p:grpSpPr>
        <p:sp>
          <p:nvSpPr>
            <p:cNvPr id="14" name="Rectangle: Rounded Corners 149">
              <a:extLst>
                <a:ext uri="{FF2B5EF4-FFF2-40B4-BE49-F238E27FC236}">
                  <a16:creationId xmlns:a16="http://schemas.microsoft.com/office/drawing/2014/main" id="{F48EC383-6760-9631-E26E-EE77B05223A5}"/>
                </a:ext>
              </a:extLst>
            </p:cNvPr>
            <p:cNvSpPr/>
            <p:nvPr/>
          </p:nvSpPr>
          <p:spPr>
            <a:xfrm>
              <a:off x="5444838" y="4178443"/>
              <a:ext cx="3306412" cy="1765157"/>
            </a:xfrm>
            <a:custGeom>
              <a:avLst/>
              <a:gdLst>
                <a:gd name="connsiteX0" fmla="*/ 294199 w 3306412"/>
                <a:gd name="connsiteY0" fmla="*/ 0 h 1765157"/>
                <a:gd name="connsiteX1" fmla="*/ 1028063 w 3306412"/>
                <a:gd name="connsiteY1" fmla="*/ 0 h 1765157"/>
                <a:gd name="connsiteX2" fmla="*/ 1680386 w 3306412"/>
                <a:gd name="connsiteY2" fmla="*/ 0 h 1765157"/>
                <a:gd name="connsiteX3" fmla="*/ 2332710 w 3306412"/>
                <a:gd name="connsiteY3" fmla="*/ 0 h 1765157"/>
                <a:gd name="connsiteX4" fmla="*/ 3012213 w 3306412"/>
                <a:gd name="connsiteY4" fmla="*/ 0 h 1765157"/>
                <a:gd name="connsiteX5" fmla="*/ 3306412 w 3306412"/>
                <a:gd name="connsiteY5" fmla="*/ 294199 h 1765157"/>
                <a:gd name="connsiteX6" fmla="*/ 3306412 w 3306412"/>
                <a:gd name="connsiteY6" fmla="*/ 769809 h 1765157"/>
                <a:gd name="connsiteX7" fmla="*/ 3306412 w 3306412"/>
                <a:gd name="connsiteY7" fmla="*/ 1215999 h 1765157"/>
                <a:gd name="connsiteX8" fmla="*/ 3306412 w 3306412"/>
                <a:gd name="connsiteY8" fmla="*/ 1765157 h 1765157"/>
                <a:gd name="connsiteX9" fmla="*/ 3306412 w 3306412"/>
                <a:gd name="connsiteY9" fmla="*/ 1765157 h 1765157"/>
                <a:gd name="connsiteX10" fmla="*/ 2579001 w 3306412"/>
                <a:gd name="connsiteY10" fmla="*/ 1765157 h 1765157"/>
                <a:gd name="connsiteX11" fmla="*/ 1917719 w 3306412"/>
                <a:gd name="connsiteY11" fmla="*/ 1765157 h 1765157"/>
                <a:gd name="connsiteX12" fmla="*/ 1322565 w 3306412"/>
                <a:gd name="connsiteY12" fmla="*/ 1765157 h 1765157"/>
                <a:gd name="connsiteX13" fmla="*/ 661282 w 3306412"/>
                <a:gd name="connsiteY13" fmla="*/ 1765157 h 1765157"/>
                <a:gd name="connsiteX14" fmla="*/ 0 w 3306412"/>
                <a:gd name="connsiteY14" fmla="*/ 1765157 h 1765157"/>
                <a:gd name="connsiteX15" fmla="*/ 0 w 3306412"/>
                <a:gd name="connsiteY15" fmla="*/ 1765157 h 1765157"/>
                <a:gd name="connsiteX16" fmla="*/ 0 w 3306412"/>
                <a:gd name="connsiteY16" fmla="*/ 1289547 h 1765157"/>
                <a:gd name="connsiteX17" fmla="*/ 0 w 3306412"/>
                <a:gd name="connsiteY17" fmla="*/ 843357 h 1765157"/>
                <a:gd name="connsiteX18" fmla="*/ 0 w 3306412"/>
                <a:gd name="connsiteY18" fmla="*/ 294199 h 1765157"/>
                <a:gd name="connsiteX19" fmla="*/ 294199 w 3306412"/>
                <a:gd name="connsiteY19" fmla="*/ 0 h 176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06412" h="1765157" fill="none" extrusionOk="0">
                  <a:moveTo>
                    <a:pt x="294199" y="0"/>
                  </a:moveTo>
                  <a:cubicBezTo>
                    <a:pt x="527489" y="30144"/>
                    <a:pt x="838427" y="-18405"/>
                    <a:pt x="1028063" y="0"/>
                  </a:cubicBezTo>
                  <a:cubicBezTo>
                    <a:pt x="1217699" y="18405"/>
                    <a:pt x="1477316" y="31429"/>
                    <a:pt x="1680386" y="0"/>
                  </a:cubicBezTo>
                  <a:cubicBezTo>
                    <a:pt x="1883456" y="-31429"/>
                    <a:pt x="2065372" y="25546"/>
                    <a:pt x="2332710" y="0"/>
                  </a:cubicBezTo>
                  <a:cubicBezTo>
                    <a:pt x="2600048" y="-25546"/>
                    <a:pt x="2692776" y="21429"/>
                    <a:pt x="3012213" y="0"/>
                  </a:cubicBezTo>
                  <a:cubicBezTo>
                    <a:pt x="3189255" y="18357"/>
                    <a:pt x="3328595" y="101805"/>
                    <a:pt x="3306412" y="294199"/>
                  </a:cubicBezTo>
                  <a:cubicBezTo>
                    <a:pt x="3299770" y="434475"/>
                    <a:pt x="3297925" y="648725"/>
                    <a:pt x="3306412" y="769809"/>
                  </a:cubicBezTo>
                  <a:cubicBezTo>
                    <a:pt x="3314900" y="890893"/>
                    <a:pt x="3316083" y="1101427"/>
                    <a:pt x="3306412" y="1215999"/>
                  </a:cubicBezTo>
                  <a:cubicBezTo>
                    <a:pt x="3296742" y="1330571"/>
                    <a:pt x="3307933" y="1550884"/>
                    <a:pt x="3306412" y="1765157"/>
                  </a:cubicBezTo>
                  <a:lnTo>
                    <a:pt x="3306412" y="1765157"/>
                  </a:lnTo>
                  <a:cubicBezTo>
                    <a:pt x="3052887" y="1748777"/>
                    <a:pt x="2827648" y="1748988"/>
                    <a:pt x="2579001" y="1765157"/>
                  </a:cubicBezTo>
                  <a:cubicBezTo>
                    <a:pt x="2330354" y="1781326"/>
                    <a:pt x="2055628" y="1732715"/>
                    <a:pt x="1917719" y="1765157"/>
                  </a:cubicBezTo>
                  <a:cubicBezTo>
                    <a:pt x="1779810" y="1797599"/>
                    <a:pt x="1468595" y="1787994"/>
                    <a:pt x="1322565" y="1765157"/>
                  </a:cubicBezTo>
                  <a:cubicBezTo>
                    <a:pt x="1176535" y="1742320"/>
                    <a:pt x="913844" y="1781220"/>
                    <a:pt x="661282" y="1765157"/>
                  </a:cubicBezTo>
                  <a:cubicBezTo>
                    <a:pt x="408720" y="1749094"/>
                    <a:pt x="257771" y="1771742"/>
                    <a:pt x="0" y="1765157"/>
                  </a:cubicBezTo>
                  <a:lnTo>
                    <a:pt x="0" y="1765157"/>
                  </a:lnTo>
                  <a:cubicBezTo>
                    <a:pt x="10587" y="1613792"/>
                    <a:pt x="14674" y="1496269"/>
                    <a:pt x="0" y="1289547"/>
                  </a:cubicBezTo>
                  <a:cubicBezTo>
                    <a:pt x="-14674" y="1082825"/>
                    <a:pt x="15656" y="986737"/>
                    <a:pt x="0" y="843357"/>
                  </a:cubicBezTo>
                  <a:cubicBezTo>
                    <a:pt x="-15656" y="699977"/>
                    <a:pt x="2285" y="522908"/>
                    <a:pt x="0" y="294199"/>
                  </a:cubicBezTo>
                  <a:cubicBezTo>
                    <a:pt x="5986" y="153646"/>
                    <a:pt x="131237" y="-14373"/>
                    <a:pt x="294199" y="0"/>
                  </a:cubicBezTo>
                  <a:close/>
                </a:path>
                <a:path w="3306412" h="1765157" stroke="0" extrusionOk="0">
                  <a:moveTo>
                    <a:pt x="294199" y="0"/>
                  </a:moveTo>
                  <a:cubicBezTo>
                    <a:pt x="535509" y="-34266"/>
                    <a:pt x="731616" y="-36256"/>
                    <a:pt x="1028063" y="0"/>
                  </a:cubicBezTo>
                  <a:cubicBezTo>
                    <a:pt x="1324510" y="36256"/>
                    <a:pt x="1529380" y="9539"/>
                    <a:pt x="1707566" y="0"/>
                  </a:cubicBezTo>
                  <a:cubicBezTo>
                    <a:pt x="1885752" y="-9539"/>
                    <a:pt x="2008656" y="-2471"/>
                    <a:pt x="2305529" y="0"/>
                  </a:cubicBezTo>
                  <a:cubicBezTo>
                    <a:pt x="2602402" y="2471"/>
                    <a:pt x="2818940" y="-1045"/>
                    <a:pt x="3012213" y="0"/>
                  </a:cubicBezTo>
                  <a:cubicBezTo>
                    <a:pt x="3160325" y="-3473"/>
                    <a:pt x="3324929" y="155624"/>
                    <a:pt x="3306412" y="294199"/>
                  </a:cubicBezTo>
                  <a:cubicBezTo>
                    <a:pt x="3318672" y="506604"/>
                    <a:pt x="3322895" y="550403"/>
                    <a:pt x="3306412" y="799228"/>
                  </a:cubicBezTo>
                  <a:cubicBezTo>
                    <a:pt x="3289929" y="1048053"/>
                    <a:pt x="3318468" y="1040073"/>
                    <a:pt x="3306412" y="1274838"/>
                  </a:cubicBezTo>
                  <a:cubicBezTo>
                    <a:pt x="3294357" y="1509603"/>
                    <a:pt x="3311400" y="1640352"/>
                    <a:pt x="3306412" y="1765157"/>
                  </a:cubicBezTo>
                  <a:lnTo>
                    <a:pt x="3306412" y="1765157"/>
                  </a:lnTo>
                  <a:cubicBezTo>
                    <a:pt x="3054171" y="1792335"/>
                    <a:pt x="2999376" y="1790698"/>
                    <a:pt x="2744322" y="1765157"/>
                  </a:cubicBezTo>
                  <a:cubicBezTo>
                    <a:pt x="2489268" y="1739617"/>
                    <a:pt x="2254438" y="1778499"/>
                    <a:pt x="2083040" y="1765157"/>
                  </a:cubicBezTo>
                  <a:cubicBezTo>
                    <a:pt x="1911642" y="1751815"/>
                    <a:pt x="1543408" y="1788140"/>
                    <a:pt x="1388693" y="1765157"/>
                  </a:cubicBezTo>
                  <a:cubicBezTo>
                    <a:pt x="1233978" y="1742174"/>
                    <a:pt x="1071886" y="1771364"/>
                    <a:pt x="793539" y="1765157"/>
                  </a:cubicBezTo>
                  <a:cubicBezTo>
                    <a:pt x="515192" y="1758950"/>
                    <a:pt x="254667" y="1736384"/>
                    <a:pt x="0" y="1765157"/>
                  </a:cubicBezTo>
                  <a:lnTo>
                    <a:pt x="0" y="1765157"/>
                  </a:lnTo>
                  <a:cubicBezTo>
                    <a:pt x="21983" y="1645534"/>
                    <a:pt x="-6358" y="1426578"/>
                    <a:pt x="0" y="1289547"/>
                  </a:cubicBezTo>
                  <a:cubicBezTo>
                    <a:pt x="6358" y="1152516"/>
                    <a:pt x="-1841" y="1027250"/>
                    <a:pt x="0" y="769809"/>
                  </a:cubicBezTo>
                  <a:cubicBezTo>
                    <a:pt x="1841" y="512368"/>
                    <a:pt x="14916" y="402793"/>
                    <a:pt x="0" y="294199"/>
                  </a:cubicBezTo>
                  <a:cubicBezTo>
                    <a:pt x="-1157" y="138110"/>
                    <a:pt x="150137" y="-34404"/>
                    <a:pt x="294199" y="0"/>
                  </a:cubicBezTo>
                  <a:close/>
                </a:path>
              </a:pathLst>
            </a:custGeom>
            <a:solidFill>
              <a:srgbClr val="FFFF66"/>
            </a:solidFill>
            <a:ln w="57150">
              <a:solidFill>
                <a:schemeClr val="accent2">
                  <a:lumMod val="50000"/>
                </a:schemeClr>
              </a:solidFill>
              <a:extLst>
                <a:ext uri="{C807C97D-BFC1-408E-A445-0C87EB9F89A2}">
                  <ask:lineSketchStyleProps xmlns:ask="http://schemas.microsoft.com/office/drawing/2018/sketchyshapes" xmlns="" sd="983016561">
                    <a:prstGeom prst="round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đào</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ED9F1E5D-6E08-A776-6FBD-42566409D1BA}"/>
                </a:ext>
              </a:extLst>
            </p:cNvPr>
            <p:cNvPicPr>
              <a:picLocks noChangeAspect="1"/>
            </p:cNvPicPr>
            <p:nvPr/>
          </p:nvPicPr>
          <p:blipFill>
            <a:blip r:embed="rId7"/>
            <a:stretch>
              <a:fillRect/>
            </a:stretch>
          </p:blipFill>
          <p:spPr>
            <a:xfrm>
              <a:off x="4684437" y="3522561"/>
              <a:ext cx="1435946" cy="1435946"/>
            </a:xfrm>
            <a:custGeom>
              <a:avLst/>
              <a:gdLst>
                <a:gd name="connsiteX0" fmla="*/ 239329 w 1435946"/>
                <a:gd name="connsiteY0" fmla="*/ 0 h 1435946"/>
                <a:gd name="connsiteX1" fmla="*/ 689254 w 1435946"/>
                <a:gd name="connsiteY1" fmla="*/ 0 h 1435946"/>
                <a:gd name="connsiteX2" fmla="*/ 1196617 w 1435946"/>
                <a:gd name="connsiteY2" fmla="*/ 0 h 1435946"/>
                <a:gd name="connsiteX3" fmla="*/ 1435946 w 1435946"/>
                <a:gd name="connsiteY3" fmla="*/ 239329 h 1435946"/>
                <a:gd name="connsiteX4" fmla="*/ 1435946 w 1435946"/>
                <a:gd name="connsiteY4" fmla="*/ 825671 h 1435946"/>
                <a:gd name="connsiteX5" fmla="*/ 1435946 w 1435946"/>
                <a:gd name="connsiteY5" fmla="*/ 1435946 h 1435946"/>
                <a:gd name="connsiteX6" fmla="*/ 1435946 w 1435946"/>
                <a:gd name="connsiteY6" fmla="*/ 1435946 h 1435946"/>
                <a:gd name="connsiteX7" fmla="*/ 957297 w 1435946"/>
                <a:gd name="connsiteY7" fmla="*/ 1435946 h 1435946"/>
                <a:gd name="connsiteX8" fmla="*/ 507368 w 1435946"/>
                <a:gd name="connsiteY8" fmla="*/ 1435946 h 1435946"/>
                <a:gd name="connsiteX9" fmla="*/ 0 w 1435946"/>
                <a:gd name="connsiteY9" fmla="*/ 1435946 h 1435946"/>
                <a:gd name="connsiteX10" fmla="*/ 0 w 1435946"/>
                <a:gd name="connsiteY10" fmla="*/ 1435946 h 1435946"/>
                <a:gd name="connsiteX11" fmla="*/ 0 w 1435946"/>
                <a:gd name="connsiteY11" fmla="*/ 813705 h 1435946"/>
                <a:gd name="connsiteX12" fmla="*/ 0 w 1435946"/>
                <a:gd name="connsiteY12" fmla="*/ 239329 h 1435946"/>
                <a:gd name="connsiteX13" fmla="*/ 239329 w 1435946"/>
                <a:gd name="connsiteY13" fmla="*/ 0 h 143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5946" h="1435946" fill="none" extrusionOk="0">
                  <a:moveTo>
                    <a:pt x="239329" y="0"/>
                  </a:moveTo>
                  <a:cubicBezTo>
                    <a:pt x="339750" y="-13114"/>
                    <a:pt x="579922" y="21773"/>
                    <a:pt x="689254" y="0"/>
                  </a:cubicBezTo>
                  <a:cubicBezTo>
                    <a:pt x="798586" y="-21773"/>
                    <a:pt x="984063" y="-22831"/>
                    <a:pt x="1196617" y="0"/>
                  </a:cubicBezTo>
                  <a:cubicBezTo>
                    <a:pt x="1342387" y="-18787"/>
                    <a:pt x="1453930" y="93102"/>
                    <a:pt x="1435946" y="239329"/>
                  </a:cubicBezTo>
                  <a:cubicBezTo>
                    <a:pt x="1434168" y="447933"/>
                    <a:pt x="1447001" y="555033"/>
                    <a:pt x="1435946" y="825671"/>
                  </a:cubicBezTo>
                  <a:cubicBezTo>
                    <a:pt x="1424891" y="1096309"/>
                    <a:pt x="1421174" y="1308576"/>
                    <a:pt x="1435946" y="1435946"/>
                  </a:cubicBezTo>
                  <a:lnTo>
                    <a:pt x="1435946" y="1435946"/>
                  </a:lnTo>
                  <a:cubicBezTo>
                    <a:pt x="1197890" y="1458235"/>
                    <a:pt x="1065445" y="1420626"/>
                    <a:pt x="957297" y="1435946"/>
                  </a:cubicBezTo>
                  <a:cubicBezTo>
                    <a:pt x="849149" y="1451266"/>
                    <a:pt x="695247" y="1421150"/>
                    <a:pt x="507368" y="1435946"/>
                  </a:cubicBezTo>
                  <a:cubicBezTo>
                    <a:pt x="319489" y="1450742"/>
                    <a:pt x="200858" y="1455907"/>
                    <a:pt x="0" y="1435946"/>
                  </a:cubicBezTo>
                  <a:lnTo>
                    <a:pt x="0" y="1435946"/>
                  </a:lnTo>
                  <a:cubicBezTo>
                    <a:pt x="12189" y="1229663"/>
                    <a:pt x="21099" y="990911"/>
                    <a:pt x="0" y="813705"/>
                  </a:cubicBezTo>
                  <a:cubicBezTo>
                    <a:pt x="-21099" y="636499"/>
                    <a:pt x="-23269" y="479488"/>
                    <a:pt x="0" y="239329"/>
                  </a:cubicBezTo>
                  <a:cubicBezTo>
                    <a:pt x="1935" y="101272"/>
                    <a:pt x="136143" y="1418"/>
                    <a:pt x="239329" y="0"/>
                  </a:cubicBezTo>
                  <a:close/>
                </a:path>
                <a:path w="1435946" h="1435946" stroke="0" extrusionOk="0">
                  <a:moveTo>
                    <a:pt x="239329" y="0"/>
                  </a:moveTo>
                  <a:cubicBezTo>
                    <a:pt x="444025" y="11016"/>
                    <a:pt x="594103" y="-4740"/>
                    <a:pt x="698827" y="0"/>
                  </a:cubicBezTo>
                  <a:cubicBezTo>
                    <a:pt x="803551" y="4740"/>
                    <a:pt x="956617" y="9645"/>
                    <a:pt x="1196617" y="0"/>
                  </a:cubicBezTo>
                  <a:cubicBezTo>
                    <a:pt x="1352436" y="-6063"/>
                    <a:pt x="1427849" y="102312"/>
                    <a:pt x="1435946" y="239329"/>
                  </a:cubicBezTo>
                  <a:cubicBezTo>
                    <a:pt x="1464858" y="462885"/>
                    <a:pt x="1450594" y="605157"/>
                    <a:pt x="1435946" y="825671"/>
                  </a:cubicBezTo>
                  <a:cubicBezTo>
                    <a:pt x="1421298" y="1046185"/>
                    <a:pt x="1460422" y="1243497"/>
                    <a:pt x="1435946" y="1435946"/>
                  </a:cubicBezTo>
                  <a:lnTo>
                    <a:pt x="1435946" y="1435946"/>
                  </a:lnTo>
                  <a:cubicBezTo>
                    <a:pt x="1342622" y="1413831"/>
                    <a:pt x="1094538" y="1420048"/>
                    <a:pt x="971657" y="1435946"/>
                  </a:cubicBezTo>
                  <a:cubicBezTo>
                    <a:pt x="848776" y="1451844"/>
                    <a:pt x="731621" y="1451633"/>
                    <a:pt x="507368" y="1435946"/>
                  </a:cubicBezTo>
                  <a:cubicBezTo>
                    <a:pt x="283115" y="1420259"/>
                    <a:pt x="173280" y="1422747"/>
                    <a:pt x="0" y="1435946"/>
                  </a:cubicBezTo>
                  <a:lnTo>
                    <a:pt x="0" y="1435946"/>
                  </a:lnTo>
                  <a:cubicBezTo>
                    <a:pt x="16312" y="1260191"/>
                    <a:pt x="29023" y="1023233"/>
                    <a:pt x="0" y="837638"/>
                  </a:cubicBezTo>
                  <a:cubicBezTo>
                    <a:pt x="-29023" y="652043"/>
                    <a:pt x="12123" y="438699"/>
                    <a:pt x="0" y="239329"/>
                  </a:cubicBezTo>
                  <a:cubicBezTo>
                    <a:pt x="18540" y="104192"/>
                    <a:pt x="132068" y="-19311"/>
                    <a:pt x="239329" y="0"/>
                  </a:cubicBezTo>
                  <a:close/>
                </a:path>
              </a:pathLst>
            </a:custGeom>
            <a:ln>
              <a:noFill/>
              <a:extLst>
                <a:ext uri="{C807C97D-BFC1-408E-A445-0C87EB9F89A2}">
                  <ask:lineSketchStyleProps xmlns:ask="http://schemas.microsoft.com/office/drawing/2018/sketchyshapes" xmlns="" sd="221186314">
                    <a:prstGeom prst="round2SameRect">
                      <a:avLst/>
                    </a:prstGeom>
                    <ask:type>
                      <ask:lineSketchFreehand/>
                    </ask:type>
                  </ask:lineSketchStyleProps>
                </a:ext>
              </a:extLst>
            </a:ln>
          </p:spPr>
        </p:pic>
      </p:grpSp>
      <p:pic>
        <p:nvPicPr>
          <p:cNvPr id="12" name="Graphic 11">
            <a:extLst>
              <a:ext uri="{FF2B5EF4-FFF2-40B4-BE49-F238E27FC236}">
                <a16:creationId xmlns:a16="http://schemas.microsoft.com/office/drawing/2014/main" id="{C5D4ECFB-4E8E-A28E-324A-B2615173F2F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0465813">
            <a:off x="363279" y="3948950"/>
            <a:ext cx="2809308" cy="3023788"/>
          </a:xfrm>
          <a:prstGeom prst="rect">
            <a:avLst/>
          </a:prstGeom>
          <a:effectLst>
            <a:outerShdw blurRad="50800" dist="38100" dir="16200000" rotWithShape="0">
              <a:prstClr val="black">
                <a:alpha val="40000"/>
              </a:prstClr>
            </a:outerShdw>
          </a:effectLst>
        </p:spPr>
      </p:pic>
      <p:pic>
        <p:nvPicPr>
          <p:cNvPr id="16" name="Graphic 15">
            <a:extLst>
              <a:ext uri="{FF2B5EF4-FFF2-40B4-BE49-F238E27FC236}">
                <a16:creationId xmlns:a16="http://schemas.microsoft.com/office/drawing/2014/main" id="{54ADD2D2-BA3F-9181-70B1-C64B8A6A8722}"/>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293775" y="3429000"/>
            <a:ext cx="2110997" cy="2740443"/>
          </a:xfrm>
          <a:prstGeom prst="rect">
            <a:avLst/>
          </a:prstGeom>
          <a:effectLst>
            <a:outerShdw blurRad="76200" dir="18900000" sy="23000" kx="-1200000" algn="bl" rotWithShape="0">
              <a:prstClr val="black">
                <a:alpha val="20000"/>
              </a:prstClr>
            </a:outerShdw>
          </a:effectLst>
        </p:spPr>
      </p:pic>
      <p:grpSp>
        <p:nvGrpSpPr>
          <p:cNvPr id="18" name="Group 17">
            <a:extLst>
              <a:ext uri="{FF2B5EF4-FFF2-40B4-BE49-F238E27FC236}">
                <a16:creationId xmlns:a16="http://schemas.microsoft.com/office/drawing/2014/main" id="{1E34D3D4-0E04-C79F-426B-162578916E36}"/>
              </a:ext>
            </a:extLst>
          </p:cNvPr>
          <p:cNvGrpSpPr/>
          <p:nvPr/>
        </p:nvGrpSpPr>
        <p:grpSpPr>
          <a:xfrm>
            <a:off x="1028821" y="3575425"/>
            <a:ext cx="5217177" cy="2633193"/>
            <a:chOff x="2992582" y="4016204"/>
            <a:chExt cx="5217177" cy="2633193"/>
          </a:xfrm>
        </p:grpSpPr>
        <p:sp>
          <p:nvSpPr>
            <p:cNvPr id="20" name="Rectangle: Rounded Corners 19">
              <a:extLst>
                <a:ext uri="{FF2B5EF4-FFF2-40B4-BE49-F238E27FC236}">
                  <a16:creationId xmlns:a16="http://schemas.microsoft.com/office/drawing/2014/main" id="{0275A75D-BBCB-6144-E30B-BCA6BCC53D5E}"/>
                </a:ext>
              </a:extLst>
            </p:cNvPr>
            <p:cNvSpPr/>
            <p:nvPr/>
          </p:nvSpPr>
          <p:spPr>
            <a:xfrm>
              <a:off x="2992582" y="4305232"/>
              <a:ext cx="4759036" cy="2265218"/>
            </a:xfrm>
            <a:prstGeom prst="roundRect">
              <a:avLst>
                <a:gd name="adj" fmla="val 17584"/>
              </a:avLst>
            </a:prstGeom>
            <a:solidFill>
              <a:srgbClr val="FFFF99"/>
            </a:solidFill>
            <a:ln w="38100">
              <a:solidFill>
                <a:srgbClr val="00206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Một</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cái</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bút</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chì</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92B20A93-CED6-8817-D0F5-7F8E3DF8F001}"/>
                </a:ext>
              </a:extLst>
            </p:cNvPr>
            <p:cNvSpPr/>
            <p:nvPr/>
          </p:nvSpPr>
          <p:spPr>
            <a:xfrm>
              <a:off x="3377495" y="4016204"/>
              <a:ext cx="4272691" cy="729807"/>
            </a:xfrm>
            <a:prstGeom prst="roundRect">
              <a:avLst>
                <a:gd name="adj" fmla="val 50000"/>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PHẦN QUÀ TẶNG BẠN</a:t>
              </a:r>
            </a:p>
          </p:txBody>
        </p:sp>
        <p:pic>
          <p:nvPicPr>
            <p:cNvPr id="22" name="Picture 21">
              <a:extLst>
                <a:ext uri="{FF2B5EF4-FFF2-40B4-BE49-F238E27FC236}">
                  <a16:creationId xmlns:a16="http://schemas.microsoft.com/office/drawing/2014/main" id="{E71E1645-A02E-5D92-7ACE-25A883594BF5}"/>
                </a:ext>
              </a:extLst>
            </p:cNvPr>
            <p:cNvPicPr>
              <a:picLocks noChangeAspect="1"/>
            </p:cNvPicPr>
            <p:nvPr/>
          </p:nvPicPr>
          <p:blipFill>
            <a:blip r:embed="rId12"/>
            <a:stretch>
              <a:fillRect/>
            </a:stretch>
          </p:blipFill>
          <p:spPr>
            <a:xfrm>
              <a:off x="6893577" y="5333215"/>
              <a:ext cx="1316182" cy="1316182"/>
            </a:xfrm>
            <a:prstGeom prst="rect">
              <a:avLst/>
            </a:prstGeom>
          </p:spPr>
        </p:pic>
      </p:grpSp>
    </p:spTree>
    <p:extLst>
      <p:ext uri="{BB962C8B-B14F-4D97-AF65-F5344CB8AC3E}">
        <p14:creationId xmlns:p14="http://schemas.microsoft.com/office/powerpoint/2010/main" val="1779142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49" presetClass="entr" presetSubtype="0" decel="100000" fill="hold" nodeType="afterEffect">
                                      <p:stCondLst>
                                        <p:cond delay="40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40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nodeType="withEffect">
                                      <p:stCondLst>
                                        <p:cond delay="40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13"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49" presetClass="entr" presetSubtype="0" decel="100000" fill="hold" nodeType="afterEffect">
                                      <p:stCondLst>
                                        <p:cond delay="40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40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nodeType="withEffect">
                                      <p:stCondLst>
                                        <p:cond delay="40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49ABED34-74E8-A8A6-CE0A-F39AC9ED63E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BD09B054-B972-7498-22AB-21E3D335BD22}"/>
              </a:ext>
            </a:extLst>
          </p:cNvPr>
          <p:cNvGrpSpPr/>
          <p:nvPr/>
        </p:nvGrpSpPr>
        <p:grpSpPr>
          <a:xfrm>
            <a:off x="0" y="320192"/>
            <a:ext cx="6724650" cy="2508733"/>
            <a:chOff x="5098412" y="1725848"/>
            <a:chExt cx="6724650" cy="2508733"/>
          </a:xfrm>
        </p:grpSpPr>
        <p:sp>
          <p:nvSpPr>
            <p:cNvPr id="9" name="Rectangle: Rounded Corners 8">
              <a:extLst>
                <a:ext uri="{FF2B5EF4-FFF2-40B4-BE49-F238E27FC236}">
                  <a16:creationId xmlns:a16="http://schemas.microsoft.com/office/drawing/2014/main" id="{BF17D804-E722-93DE-24BA-46195D6CEA27}"/>
                </a:ext>
              </a:extLst>
            </p:cNvPr>
            <p:cNvSpPr/>
            <p:nvPr/>
          </p:nvSpPr>
          <p:spPr>
            <a:xfrm>
              <a:off x="5688962" y="2550350"/>
              <a:ext cx="6134100" cy="1684231"/>
            </a:xfrm>
            <a:custGeom>
              <a:avLst/>
              <a:gdLst>
                <a:gd name="connsiteX0" fmla="*/ 0 w 6134100"/>
                <a:gd name="connsiteY0" fmla="*/ 280711 h 1684231"/>
                <a:gd name="connsiteX1" fmla="*/ 280711 w 6134100"/>
                <a:gd name="connsiteY1" fmla="*/ 0 h 1684231"/>
                <a:gd name="connsiteX2" fmla="*/ 5853389 w 6134100"/>
                <a:gd name="connsiteY2" fmla="*/ 0 h 1684231"/>
                <a:gd name="connsiteX3" fmla="*/ 6134100 w 6134100"/>
                <a:gd name="connsiteY3" fmla="*/ 280711 h 1684231"/>
                <a:gd name="connsiteX4" fmla="*/ 6134100 w 6134100"/>
                <a:gd name="connsiteY4" fmla="*/ 1403520 h 1684231"/>
                <a:gd name="connsiteX5" fmla="*/ 5853389 w 6134100"/>
                <a:gd name="connsiteY5" fmla="*/ 1684231 h 1684231"/>
                <a:gd name="connsiteX6" fmla="*/ 280711 w 6134100"/>
                <a:gd name="connsiteY6" fmla="*/ 1684231 h 1684231"/>
                <a:gd name="connsiteX7" fmla="*/ 0 w 6134100"/>
                <a:gd name="connsiteY7" fmla="*/ 1403520 h 1684231"/>
                <a:gd name="connsiteX8" fmla="*/ 0 w 6134100"/>
                <a:gd name="connsiteY8" fmla="*/ 280711 h 16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4100" h="1684231" fill="none" extrusionOk="0">
                  <a:moveTo>
                    <a:pt x="0" y="280711"/>
                  </a:moveTo>
                  <a:cubicBezTo>
                    <a:pt x="-15681" y="119121"/>
                    <a:pt x="139964" y="16261"/>
                    <a:pt x="280711" y="0"/>
                  </a:cubicBezTo>
                  <a:cubicBezTo>
                    <a:pt x="2055706" y="-61902"/>
                    <a:pt x="4816581" y="-101778"/>
                    <a:pt x="5853389" y="0"/>
                  </a:cubicBezTo>
                  <a:cubicBezTo>
                    <a:pt x="5996058" y="-3876"/>
                    <a:pt x="6152677" y="100923"/>
                    <a:pt x="6134100" y="280711"/>
                  </a:cubicBezTo>
                  <a:cubicBezTo>
                    <a:pt x="6109710" y="610038"/>
                    <a:pt x="6205038" y="1199541"/>
                    <a:pt x="6134100" y="1403520"/>
                  </a:cubicBezTo>
                  <a:cubicBezTo>
                    <a:pt x="6114180" y="1548800"/>
                    <a:pt x="6003957" y="1663597"/>
                    <a:pt x="5853389" y="1684231"/>
                  </a:cubicBezTo>
                  <a:cubicBezTo>
                    <a:pt x="4419549" y="1541839"/>
                    <a:pt x="2312919" y="1795332"/>
                    <a:pt x="280711" y="1684231"/>
                  </a:cubicBezTo>
                  <a:cubicBezTo>
                    <a:pt x="123495" y="1685324"/>
                    <a:pt x="-6180" y="1586730"/>
                    <a:pt x="0" y="1403520"/>
                  </a:cubicBezTo>
                  <a:cubicBezTo>
                    <a:pt x="-33830" y="1008537"/>
                    <a:pt x="33001" y="438316"/>
                    <a:pt x="0" y="280711"/>
                  </a:cubicBezTo>
                  <a:close/>
                </a:path>
                <a:path w="6134100" h="1684231" stroke="0" extrusionOk="0">
                  <a:moveTo>
                    <a:pt x="0" y="280711"/>
                  </a:moveTo>
                  <a:cubicBezTo>
                    <a:pt x="-10173" y="112235"/>
                    <a:pt x="122652" y="-5063"/>
                    <a:pt x="280711" y="0"/>
                  </a:cubicBezTo>
                  <a:cubicBezTo>
                    <a:pt x="1571161" y="-164947"/>
                    <a:pt x="4072281" y="-52288"/>
                    <a:pt x="5853389" y="0"/>
                  </a:cubicBezTo>
                  <a:cubicBezTo>
                    <a:pt x="6007393" y="-16108"/>
                    <a:pt x="6110987" y="129379"/>
                    <a:pt x="6134100" y="280711"/>
                  </a:cubicBezTo>
                  <a:cubicBezTo>
                    <a:pt x="6123291" y="617218"/>
                    <a:pt x="6226321" y="850544"/>
                    <a:pt x="6134100" y="1403520"/>
                  </a:cubicBezTo>
                  <a:cubicBezTo>
                    <a:pt x="6141357" y="1567922"/>
                    <a:pt x="6004267" y="1676672"/>
                    <a:pt x="5853389" y="1684231"/>
                  </a:cubicBezTo>
                  <a:cubicBezTo>
                    <a:pt x="3601913" y="1842772"/>
                    <a:pt x="2854086" y="1542395"/>
                    <a:pt x="280711" y="1684231"/>
                  </a:cubicBezTo>
                  <a:cubicBezTo>
                    <a:pt x="124691" y="1701590"/>
                    <a:pt x="27566" y="1548967"/>
                    <a:pt x="0" y="1403520"/>
                  </a:cubicBezTo>
                  <a:cubicBezTo>
                    <a:pt x="-65272" y="1099717"/>
                    <a:pt x="86133" y="446520"/>
                    <a:pt x="0" y="280711"/>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Hoa</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gì</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ngủ</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hết</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đông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tàn</a:t>
              </a:r>
              <a:endParaRPr kumimoji="0" lang="en-US" sz="3600"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ea typeface="+mn-ea"/>
                  <a:cs typeface="+mn-cs"/>
                </a:rPr>
                <a:t>Xuân </a:t>
              </a:r>
              <a:r>
                <a:rPr kumimoji="0" lang="en-US" sz="3600" b="0" i="0" u="none" strike="noStrike" kern="1200" cap="none" spc="0" normalizeH="0" baseline="0" noProof="0" dirty="0" err="1">
                  <a:ln>
                    <a:noFill/>
                  </a:ln>
                  <a:solidFill>
                    <a:prstClr val="black"/>
                  </a:solidFill>
                  <a:effectLst/>
                  <a:uLnTx/>
                  <a:uFillTx/>
                  <a:ea typeface="+mn-ea"/>
                  <a:cs typeface="+mn-cs"/>
                </a:rPr>
                <a:t>về</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hớn</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hở</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nhuộm</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vàng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trời</a:t>
              </a:r>
              <a:r>
                <a:rPr kumimoji="0" lang="en-US" sz="3600" b="0" i="0" u="none" strike="noStrike" kern="1200" cap="none" spc="0" normalizeH="0" baseline="0" noProof="0" dirty="0">
                  <a:ln>
                    <a:noFill/>
                  </a:ln>
                  <a:solidFill>
                    <a:prstClr val="black"/>
                  </a:solidFill>
                  <a:effectLst/>
                  <a:uLnTx/>
                  <a:uFillTx/>
                  <a:ea typeface="+mn-ea"/>
                  <a:cs typeface="+mn-cs"/>
                </a:rPr>
                <a:t> Nam?</a:t>
              </a:r>
            </a:p>
          </p:txBody>
        </p:sp>
        <p:pic>
          <p:nvPicPr>
            <p:cNvPr id="10" name="Picture 9">
              <a:extLst>
                <a:ext uri="{FF2B5EF4-FFF2-40B4-BE49-F238E27FC236}">
                  <a16:creationId xmlns:a16="http://schemas.microsoft.com/office/drawing/2014/main" id="{4905AE95-25ED-38F9-5186-5F553EE97563}"/>
                </a:ext>
              </a:extLst>
            </p:cNvPr>
            <p:cNvPicPr>
              <a:picLocks noChangeAspect="1"/>
            </p:cNvPicPr>
            <p:nvPr/>
          </p:nvPicPr>
          <p:blipFill>
            <a:blip r:embed="rId5"/>
            <a:stretch>
              <a:fillRect/>
            </a:stretch>
          </p:blipFill>
          <p:spPr>
            <a:xfrm>
              <a:off x="5098412" y="1725848"/>
              <a:ext cx="1435946" cy="1435946"/>
            </a:xfrm>
            <a:prstGeom prst="rect">
              <a:avLst/>
            </a:prstGeom>
          </p:spPr>
        </p:pic>
      </p:grpSp>
      <p:pic>
        <p:nvPicPr>
          <p:cNvPr id="12" name="Picture 11" descr="A picture containing text&#10;&#10;Description automatically generated">
            <a:extLst>
              <a:ext uri="{FF2B5EF4-FFF2-40B4-BE49-F238E27FC236}">
                <a16:creationId xmlns:a16="http://schemas.microsoft.com/office/drawing/2014/main" id="{E9E7F796-309C-13FB-5EF6-1808798642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8547" y="3043212"/>
            <a:ext cx="2529996" cy="3650992"/>
          </a:xfrm>
          <a:prstGeom prst="rect">
            <a:avLst/>
          </a:prstGeom>
          <a:effectLst>
            <a:outerShdw blurRad="76200" dir="18900000" sy="23000" kx="-1200000" algn="bl" rotWithShape="0">
              <a:prstClr val="black">
                <a:alpha val="20000"/>
              </a:prstClr>
            </a:outerShdw>
          </a:effectLst>
        </p:spPr>
      </p:pic>
      <p:grpSp>
        <p:nvGrpSpPr>
          <p:cNvPr id="13" name="Group 12">
            <a:extLst>
              <a:ext uri="{FF2B5EF4-FFF2-40B4-BE49-F238E27FC236}">
                <a16:creationId xmlns:a16="http://schemas.microsoft.com/office/drawing/2014/main" id="{5E2004CA-E247-132C-AC7B-B50F473AC44B}"/>
              </a:ext>
            </a:extLst>
          </p:cNvPr>
          <p:cNvGrpSpPr/>
          <p:nvPr/>
        </p:nvGrpSpPr>
        <p:grpSpPr>
          <a:xfrm>
            <a:off x="7661207" y="1380485"/>
            <a:ext cx="3962038" cy="1498931"/>
            <a:chOff x="4560612" y="4444669"/>
            <a:chExt cx="3962038" cy="1498931"/>
          </a:xfrm>
        </p:grpSpPr>
        <p:sp>
          <p:nvSpPr>
            <p:cNvPr id="14" name="Rectangle: Rounded Corners 149">
              <a:extLst>
                <a:ext uri="{FF2B5EF4-FFF2-40B4-BE49-F238E27FC236}">
                  <a16:creationId xmlns:a16="http://schemas.microsoft.com/office/drawing/2014/main" id="{F48EC383-6760-9631-E26E-EE77B05223A5}"/>
                </a:ext>
              </a:extLst>
            </p:cNvPr>
            <p:cNvSpPr/>
            <p:nvPr/>
          </p:nvSpPr>
          <p:spPr>
            <a:xfrm>
              <a:off x="5444838" y="4965857"/>
              <a:ext cx="3077812" cy="977743"/>
            </a:xfrm>
            <a:custGeom>
              <a:avLst/>
              <a:gdLst>
                <a:gd name="connsiteX0" fmla="*/ 162960 w 3077812"/>
                <a:gd name="connsiteY0" fmla="*/ 0 h 977743"/>
                <a:gd name="connsiteX1" fmla="*/ 795895 w 3077812"/>
                <a:gd name="connsiteY1" fmla="*/ 0 h 977743"/>
                <a:gd name="connsiteX2" fmla="*/ 1511387 w 3077812"/>
                <a:gd name="connsiteY2" fmla="*/ 0 h 977743"/>
                <a:gd name="connsiteX3" fmla="*/ 2199360 w 3077812"/>
                <a:gd name="connsiteY3" fmla="*/ 0 h 977743"/>
                <a:gd name="connsiteX4" fmla="*/ 2914852 w 3077812"/>
                <a:gd name="connsiteY4" fmla="*/ 0 h 977743"/>
                <a:gd name="connsiteX5" fmla="*/ 3077812 w 3077812"/>
                <a:gd name="connsiteY5" fmla="*/ 162960 h 977743"/>
                <a:gd name="connsiteX6" fmla="*/ 3077812 w 3077812"/>
                <a:gd name="connsiteY6" fmla="*/ 570352 h 977743"/>
                <a:gd name="connsiteX7" fmla="*/ 3077812 w 3077812"/>
                <a:gd name="connsiteY7" fmla="*/ 977743 h 977743"/>
                <a:gd name="connsiteX8" fmla="*/ 3077812 w 3077812"/>
                <a:gd name="connsiteY8" fmla="*/ 977743 h 977743"/>
                <a:gd name="connsiteX9" fmla="*/ 2523806 w 3077812"/>
                <a:gd name="connsiteY9" fmla="*/ 977743 h 977743"/>
                <a:gd name="connsiteX10" fmla="*/ 2000578 w 3077812"/>
                <a:gd name="connsiteY10" fmla="*/ 977743 h 977743"/>
                <a:gd name="connsiteX11" fmla="*/ 1477350 w 3077812"/>
                <a:gd name="connsiteY11" fmla="*/ 977743 h 977743"/>
                <a:gd name="connsiteX12" fmla="*/ 954122 w 3077812"/>
                <a:gd name="connsiteY12" fmla="*/ 977743 h 977743"/>
                <a:gd name="connsiteX13" fmla="*/ 0 w 3077812"/>
                <a:gd name="connsiteY13" fmla="*/ 977743 h 977743"/>
                <a:gd name="connsiteX14" fmla="*/ 0 w 3077812"/>
                <a:gd name="connsiteY14" fmla="*/ 977743 h 977743"/>
                <a:gd name="connsiteX15" fmla="*/ 0 w 3077812"/>
                <a:gd name="connsiteY15" fmla="*/ 586647 h 977743"/>
                <a:gd name="connsiteX16" fmla="*/ 0 w 3077812"/>
                <a:gd name="connsiteY16" fmla="*/ 162960 h 977743"/>
                <a:gd name="connsiteX17" fmla="*/ 162960 w 3077812"/>
                <a:gd name="connsiteY17" fmla="*/ 0 h 97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77812" h="977743" fill="none" extrusionOk="0">
                  <a:moveTo>
                    <a:pt x="162960" y="0"/>
                  </a:moveTo>
                  <a:cubicBezTo>
                    <a:pt x="396567" y="-14820"/>
                    <a:pt x="571050" y="-7431"/>
                    <a:pt x="795895" y="0"/>
                  </a:cubicBezTo>
                  <a:cubicBezTo>
                    <a:pt x="1020740" y="7431"/>
                    <a:pt x="1350994" y="-18744"/>
                    <a:pt x="1511387" y="0"/>
                  </a:cubicBezTo>
                  <a:cubicBezTo>
                    <a:pt x="1671780" y="18744"/>
                    <a:pt x="1999112" y="-5483"/>
                    <a:pt x="2199360" y="0"/>
                  </a:cubicBezTo>
                  <a:cubicBezTo>
                    <a:pt x="2399608" y="5483"/>
                    <a:pt x="2599559" y="11818"/>
                    <a:pt x="2914852" y="0"/>
                  </a:cubicBezTo>
                  <a:cubicBezTo>
                    <a:pt x="3020085" y="703"/>
                    <a:pt x="3088704" y="89063"/>
                    <a:pt x="3077812" y="162960"/>
                  </a:cubicBezTo>
                  <a:cubicBezTo>
                    <a:pt x="3096087" y="271924"/>
                    <a:pt x="3092152" y="381736"/>
                    <a:pt x="3077812" y="570352"/>
                  </a:cubicBezTo>
                  <a:cubicBezTo>
                    <a:pt x="3063472" y="758968"/>
                    <a:pt x="3085133" y="863286"/>
                    <a:pt x="3077812" y="977743"/>
                  </a:cubicBezTo>
                  <a:lnTo>
                    <a:pt x="3077812" y="977743"/>
                  </a:lnTo>
                  <a:cubicBezTo>
                    <a:pt x="2949121" y="969532"/>
                    <a:pt x="2649688" y="979824"/>
                    <a:pt x="2523806" y="977743"/>
                  </a:cubicBezTo>
                  <a:cubicBezTo>
                    <a:pt x="2397924" y="975662"/>
                    <a:pt x="2200567" y="954774"/>
                    <a:pt x="2000578" y="977743"/>
                  </a:cubicBezTo>
                  <a:cubicBezTo>
                    <a:pt x="1800589" y="1000712"/>
                    <a:pt x="1687750" y="976122"/>
                    <a:pt x="1477350" y="977743"/>
                  </a:cubicBezTo>
                  <a:cubicBezTo>
                    <a:pt x="1266950" y="979364"/>
                    <a:pt x="1152820" y="979669"/>
                    <a:pt x="954122" y="977743"/>
                  </a:cubicBezTo>
                  <a:cubicBezTo>
                    <a:pt x="755424" y="975817"/>
                    <a:pt x="391930" y="993921"/>
                    <a:pt x="0" y="977743"/>
                  </a:cubicBezTo>
                  <a:lnTo>
                    <a:pt x="0" y="977743"/>
                  </a:lnTo>
                  <a:cubicBezTo>
                    <a:pt x="-9780" y="817843"/>
                    <a:pt x="11810" y="674057"/>
                    <a:pt x="0" y="586647"/>
                  </a:cubicBezTo>
                  <a:cubicBezTo>
                    <a:pt x="-11810" y="499237"/>
                    <a:pt x="12924" y="286931"/>
                    <a:pt x="0" y="162960"/>
                  </a:cubicBezTo>
                  <a:cubicBezTo>
                    <a:pt x="-10188" y="72503"/>
                    <a:pt x="78266" y="3369"/>
                    <a:pt x="162960" y="0"/>
                  </a:cubicBezTo>
                  <a:close/>
                </a:path>
                <a:path w="3077812" h="977743" stroke="0" extrusionOk="0">
                  <a:moveTo>
                    <a:pt x="162960" y="0"/>
                  </a:moveTo>
                  <a:cubicBezTo>
                    <a:pt x="372791" y="8362"/>
                    <a:pt x="741940" y="-20912"/>
                    <a:pt x="905971" y="0"/>
                  </a:cubicBezTo>
                  <a:cubicBezTo>
                    <a:pt x="1070002" y="20912"/>
                    <a:pt x="1400352" y="-25060"/>
                    <a:pt x="1593944" y="0"/>
                  </a:cubicBezTo>
                  <a:cubicBezTo>
                    <a:pt x="1787536" y="25060"/>
                    <a:pt x="2045394" y="14322"/>
                    <a:pt x="2199360" y="0"/>
                  </a:cubicBezTo>
                  <a:cubicBezTo>
                    <a:pt x="2353326" y="-14322"/>
                    <a:pt x="2633334" y="34200"/>
                    <a:pt x="2914852" y="0"/>
                  </a:cubicBezTo>
                  <a:cubicBezTo>
                    <a:pt x="2991543" y="-3217"/>
                    <a:pt x="3090907" y="89867"/>
                    <a:pt x="3077812" y="162960"/>
                  </a:cubicBezTo>
                  <a:cubicBezTo>
                    <a:pt x="3063858" y="303000"/>
                    <a:pt x="3091672" y="410154"/>
                    <a:pt x="3077812" y="578499"/>
                  </a:cubicBezTo>
                  <a:cubicBezTo>
                    <a:pt x="3063952" y="746844"/>
                    <a:pt x="3060305" y="847080"/>
                    <a:pt x="3077812" y="977743"/>
                  </a:cubicBezTo>
                  <a:lnTo>
                    <a:pt x="3077812" y="977743"/>
                  </a:lnTo>
                  <a:cubicBezTo>
                    <a:pt x="2891605" y="981974"/>
                    <a:pt x="2778846" y="986255"/>
                    <a:pt x="2523806" y="977743"/>
                  </a:cubicBezTo>
                  <a:cubicBezTo>
                    <a:pt x="2268766" y="969231"/>
                    <a:pt x="2196395" y="985409"/>
                    <a:pt x="1969800" y="977743"/>
                  </a:cubicBezTo>
                  <a:cubicBezTo>
                    <a:pt x="1743205" y="970077"/>
                    <a:pt x="1604710" y="963369"/>
                    <a:pt x="1354237" y="977743"/>
                  </a:cubicBezTo>
                  <a:cubicBezTo>
                    <a:pt x="1103764" y="992117"/>
                    <a:pt x="912161" y="991648"/>
                    <a:pt x="707897" y="977743"/>
                  </a:cubicBezTo>
                  <a:cubicBezTo>
                    <a:pt x="503633" y="963838"/>
                    <a:pt x="321359" y="1010816"/>
                    <a:pt x="0" y="977743"/>
                  </a:cubicBezTo>
                  <a:lnTo>
                    <a:pt x="0" y="977743"/>
                  </a:lnTo>
                  <a:cubicBezTo>
                    <a:pt x="-7842" y="873363"/>
                    <a:pt x="-10983" y="665424"/>
                    <a:pt x="0" y="586647"/>
                  </a:cubicBezTo>
                  <a:cubicBezTo>
                    <a:pt x="10983" y="507870"/>
                    <a:pt x="-7244" y="296395"/>
                    <a:pt x="0" y="162960"/>
                  </a:cubicBezTo>
                  <a:cubicBezTo>
                    <a:pt x="1764" y="74296"/>
                    <a:pt x="65711" y="15311"/>
                    <a:pt x="162960" y="0"/>
                  </a:cubicBezTo>
                  <a:close/>
                </a:path>
              </a:pathLst>
            </a:custGeom>
            <a:solidFill>
              <a:srgbClr val="FFFF66"/>
            </a:solidFill>
            <a:ln w="57150">
              <a:solidFill>
                <a:schemeClr val="accent2">
                  <a:lumMod val="50000"/>
                </a:schemeClr>
              </a:solidFill>
              <a:extLst>
                <a:ext uri="{C807C97D-BFC1-408E-A445-0C87EB9F89A2}">
                  <ask:lineSketchStyleProps xmlns:ask="http://schemas.microsoft.com/office/drawing/2018/sketchyshapes" xmlns="" sd="983016561">
                    <a:prstGeom prst="round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ea typeface="+mn-ea"/>
                  <a:cs typeface="Calibri" panose="020F0502020204030204" pitchFamily="34" charset="0"/>
                </a:rPr>
                <a:t>Hoa</a:t>
              </a:r>
              <a:r>
                <a:rPr kumimoji="0" lang="en-US" sz="54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ea typeface="+mn-ea"/>
                  <a:cs typeface="Calibri" panose="020F0502020204030204" pitchFamily="34" charset="0"/>
                </a:rPr>
                <a:t>mai</a:t>
              </a:r>
              <a:endParaRPr kumimoji="0" lang="en-US" sz="54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pic>
          <p:nvPicPr>
            <p:cNvPr id="15" name="Picture 14">
              <a:extLst>
                <a:ext uri="{FF2B5EF4-FFF2-40B4-BE49-F238E27FC236}">
                  <a16:creationId xmlns:a16="http://schemas.microsoft.com/office/drawing/2014/main" id="{ED9F1E5D-6E08-A776-6FBD-42566409D1BA}"/>
                </a:ext>
              </a:extLst>
            </p:cNvPr>
            <p:cNvPicPr>
              <a:picLocks noChangeAspect="1"/>
            </p:cNvPicPr>
            <p:nvPr/>
          </p:nvPicPr>
          <p:blipFill>
            <a:blip r:embed="rId7"/>
            <a:stretch>
              <a:fillRect/>
            </a:stretch>
          </p:blipFill>
          <p:spPr>
            <a:xfrm>
              <a:off x="4560612" y="4444669"/>
              <a:ext cx="1311764" cy="1311764"/>
            </a:xfrm>
            <a:custGeom>
              <a:avLst/>
              <a:gdLst>
                <a:gd name="connsiteX0" fmla="*/ 218632 w 1311764"/>
                <a:gd name="connsiteY0" fmla="*/ 0 h 1311764"/>
                <a:gd name="connsiteX1" fmla="*/ 664627 w 1311764"/>
                <a:gd name="connsiteY1" fmla="*/ 0 h 1311764"/>
                <a:gd name="connsiteX2" fmla="*/ 1093132 w 1311764"/>
                <a:gd name="connsiteY2" fmla="*/ 0 h 1311764"/>
                <a:gd name="connsiteX3" fmla="*/ 1311764 w 1311764"/>
                <a:gd name="connsiteY3" fmla="*/ 218632 h 1311764"/>
                <a:gd name="connsiteX4" fmla="*/ 1311764 w 1311764"/>
                <a:gd name="connsiteY4" fmla="*/ 732404 h 1311764"/>
                <a:gd name="connsiteX5" fmla="*/ 1311764 w 1311764"/>
                <a:gd name="connsiteY5" fmla="*/ 1311764 h 1311764"/>
                <a:gd name="connsiteX6" fmla="*/ 1311764 w 1311764"/>
                <a:gd name="connsiteY6" fmla="*/ 1311764 h 1311764"/>
                <a:gd name="connsiteX7" fmla="*/ 642764 w 1311764"/>
                <a:gd name="connsiteY7" fmla="*/ 1311764 h 1311764"/>
                <a:gd name="connsiteX8" fmla="*/ 0 w 1311764"/>
                <a:gd name="connsiteY8" fmla="*/ 1311764 h 1311764"/>
                <a:gd name="connsiteX9" fmla="*/ 0 w 1311764"/>
                <a:gd name="connsiteY9" fmla="*/ 1311764 h 1311764"/>
                <a:gd name="connsiteX10" fmla="*/ 0 w 1311764"/>
                <a:gd name="connsiteY10" fmla="*/ 787061 h 1311764"/>
                <a:gd name="connsiteX11" fmla="*/ 0 w 1311764"/>
                <a:gd name="connsiteY11" fmla="*/ 218632 h 1311764"/>
                <a:gd name="connsiteX12" fmla="*/ 218632 w 1311764"/>
                <a:gd name="connsiteY12" fmla="*/ 0 h 131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1764" h="1311764" fill="none" extrusionOk="0">
                  <a:moveTo>
                    <a:pt x="218632" y="0"/>
                  </a:moveTo>
                  <a:cubicBezTo>
                    <a:pt x="314741" y="7923"/>
                    <a:pt x="443554" y="1476"/>
                    <a:pt x="664627" y="0"/>
                  </a:cubicBezTo>
                  <a:cubicBezTo>
                    <a:pt x="885701" y="-1476"/>
                    <a:pt x="996776" y="5025"/>
                    <a:pt x="1093132" y="0"/>
                  </a:cubicBezTo>
                  <a:cubicBezTo>
                    <a:pt x="1205571" y="-27519"/>
                    <a:pt x="1301390" y="91040"/>
                    <a:pt x="1311764" y="218632"/>
                  </a:cubicBezTo>
                  <a:cubicBezTo>
                    <a:pt x="1289892" y="355973"/>
                    <a:pt x="1324818" y="617267"/>
                    <a:pt x="1311764" y="732404"/>
                  </a:cubicBezTo>
                  <a:cubicBezTo>
                    <a:pt x="1298710" y="847541"/>
                    <a:pt x="1318114" y="1140808"/>
                    <a:pt x="1311764" y="1311764"/>
                  </a:cubicBezTo>
                  <a:lnTo>
                    <a:pt x="1311764" y="1311764"/>
                  </a:lnTo>
                  <a:cubicBezTo>
                    <a:pt x="1004303" y="1295998"/>
                    <a:pt x="923708" y="1338120"/>
                    <a:pt x="642764" y="1311764"/>
                  </a:cubicBezTo>
                  <a:cubicBezTo>
                    <a:pt x="361820" y="1285408"/>
                    <a:pt x="251584" y="1318152"/>
                    <a:pt x="0" y="1311764"/>
                  </a:cubicBezTo>
                  <a:lnTo>
                    <a:pt x="0" y="1311764"/>
                  </a:lnTo>
                  <a:cubicBezTo>
                    <a:pt x="6039" y="1103935"/>
                    <a:pt x="18251" y="1010043"/>
                    <a:pt x="0" y="787061"/>
                  </a:cubicBezTo>
                  <a:cubicBezTo>
                    <a:pt x="-18251" y="564079"/>
                    <a:pt x="-12370" y="360482"/>
                    <a:pt x="0" y="218632"/>
                  </a:cubicBezTo>
                  <a:cubicBezTo>
                    <a:pt x="19064" y="77509"/>
                    <a:pt x="94936" y="8050"/>
                    <a:pt x="218632" y="0"/>
                  </a:cubicBezTo>
                  <a:close/>
                </a:path>
                <a:path w="1311764" h="1311764" stroke="0" extrusionOk="0">
                  <a:moveTo>
                    <a:pt x="218632" y="0"/>
                  </a:moveTo>
                  <a:cubicBezTo>
                    <a:pt x="347627" y="-8465"/>
                    <a:pt x="431981" y="9822"/>
                    <a:pt x="638392" y="0"/>
                  </a:cubicBezTo>
                  <a:cubicBezTo>
                    <a:pt x="844803" y="-9822"/>
                    <a:pt x="908726" y="-10232"/>
                    <a:pt x="1093132" y="0"/>
                  </a:cubicBezTo>
                  <a:cubicBezTo>
                    <a:pt x="1228452" y="-3737"/>
                    <a:pt x="1302087" y="92101"/>
                    <a:pt x="1311764" y="218632"/>
                  </a:cubicBezTo>
                  <a:cubicBezTo>
                    <a:pt x="1306241" y="386969"/>
                    <a:pt x="1290402" y="539478"/>
                    <a:pt x="1311764" y="754267"/>
                  </a:cubicBezTo>
                  <a:cubicBezTo>
                    <a:pt x="1333126" y="969056"/>
                    <a:pt x="1328150" y="1185750"/>
                    <a:pt x="1311764" y="1311764"/>
                  </a:cubicBezTo>
                  <a:lnTo>
                    <a:pt x="1311764" y="1311764"/>
                  </a:lnTo>
                  <a:cubicBezTo>
                    <a:pt x="1101955" y="1282611"/>
                    <a:pt x="936804" y="1332088"/>
                    <a:pt x="669000" y="1311764"/>
                  </a:cubicBezTo>
                  <a:cubicBezTo>
                    <a:pt x="401196" y="1291440"/>
                    <a:pt x="308644" y="1305665"/>
                    <a:pt x="0" y="1311764"/>
                  </a:cubicBezTo>
                  <a:lnTo>
                    <a:pt x="0" y="1311764"/>
                  </a:lnTo>
                  <a:cubicBezTo>
                    <a:pt x="13979" y="1106517"/>
                    <a:pt x="7042" y="976052"/>
                    <a:pt x="0" y="797992"/>
                  </a:cubicBezTo>
                  <a:cubicBezTo>
                    <a:pt x="-7042" y="619932"/>
                    <a:pt x="-4803" y="406801"/>
                    <a:pt x="0" y="218632"/>
                  </a:cubicBezTo>
                  <a:cubicBezTo>
                    <a:pt x="14366" y="94419"/>
                    <a:pt x="96513" y="13316"/>
                    <a:pt x="218632" y="0"/>
                  </a:cubicBezTo>
                  <a:close/>
                </a:path>
              </a:pathLst>
            </a:custGeom>
            <a:ln>
              <a:noFill/>
              <a:extLst>
                <a:ext uri="{C807C97D-BFC1-408E-A445-0C87EB9F89A2}">
                  <ask:lineSketchStyleProps xmlns:ask="http://schemas.microsoft.com/office/drawing/2018/sketchyshapes" xmlns="" sd="221186314">
                    <a:prstGeom prst="round2SameRect">
                      <a:avLst/>
                    </a:prstGeom>
                    <ask:type>
                      <ask:lineSketchFreehand/>
                    </ask:type>
                  </ask:lineSketchStyleProps>
                </a:ext>
              </a:extLst>
            </a:ln>
          </p:spPr>
        </p:pic>
      </p:grpSp>
      <p:pic>
        <p:nvPicPr>
          <p:cNvPr id="16" name="Graphic 15">
            <a:extLst>
              <a:ext uri="{FF2B5EF4-FFF2-40B4-BE49-F238E27FC236}">
                <a16:creationId xmlns:a16="http://schemas.microsoft.com/office/drawing/2014/main" id="{74B330E7-E23C-6B19-7B8D-D140DFB19D0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0465813">
            <a:off x="363279" y="3948950"/>
            <a:ext cx="2809308" cy="3023788"/>
          </a:xfrm>
          <a:prstGeom prst="rect">
            <a:avLst/>
          </a:prstGeom>
          <a:effectLst>
            <a:outerShdw blurRad="50800" dist="38100" dir="16200000" rotWithShape="0">
              <a:prstClr val="black">
                <a:alpha val="40000"/>
              </a:prstClr>
            </a:outerShdw>
          </a:effectLst>
        </p:spPr>
      </p:pic>
      <p:pic>
        <p:nvPicPr>
          <p:cNvPr id="17" name="Graphic 16">
            <a:extLst>
              <a:ext uri="{FF2B5EF4-FFF2-40B4-BE49-F238E27FC236}">
                <a16:creationId xmlns:a16="http://schemas.microsoft.com/office/drawing/2014/main" id="{DE0C37AD-D96C-82AC-9E69-45A30CE639E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293775" y="3429000"/>
            <a:ext cx="2110997" cy="2740443"/>
          </a:xfrm>
          <a:prstGeom prst="rect">
            <a:avLst/>
          </a:prstGeom>
          <a:effectLst>
            <a:outerShdw blurRad="76200" dir="18900000" sy="23000" kx="-1200000" algn="bl" rotWithShape="0">
              <a:prstClr val="black">
                <a:alpha val="20000"/>
              </a:prstClr>
            </a:outerShdw>
          </a:effectLst>
        </p:spPr>
      </p:pic>
      <p:grpSp>
        <p:nvGrpSpPr>
          <p:cNvPr id="18" name="Group 17">
            <a:extLst>
              <a:ext uri="{FF2B5EF4-FFF2-40B4-BE49-F238E27FC236}">
                <a16:creationId xmlns:a16="http://schemas.microsoft.com/office/drawing/2014/main" id="{C6F7F5A7-A18B-C1C6-2A97-3C437E982FB4}"/>
              </a:ext>
            </a:extLst>
          </p:cNvPr>
          <p:cNvGrpSpPr/>
          <p:nvPr/>
        </p:nvGrpSpPr>
        <p:grpSpPr>
          <a:xfrm>
            <a:off x="1028821" y="3575425"/>
            <a:ext cx="5217177" cy="2633193"/>
            <a:chOff x="2992582" y="4016204"/>
            <a:chExt cx="5217177" cy="2633193"/>
          </a:xfrm>
        </p:grpSpPr>
        <p:sp>
          <p:nvSpPr>
            <p:cNvPr id="20" name="Rectangle: Rounded Corners 19">
              <a:extLst>
                <a:ext uri="{FF2B5EF4-FFF2-40B4-BE49-F238E27FC236}">
                  <a16:creationId xmlns:a16="http://schemas.microsoft.com/office/drawing/2014/main" id="{2F33B228-6BFE-CE5C-4F22-6DD0FB5E4A50}"/>
                </a:ext>
              </a:extLst>
            </p:cNvPr>
            <p:cNvSpPr/>
            <p:nvPr/>
          </p:nvSpPr>
          <p:spPr>
            <a:xfrm>
              <a:off x="2992582" y="4305232"/>
              <a:ext cx="4759036" cy="2265218"/>
            </a:xfrm>
            <a:prstGeom prst="roundRect">
              <a:avLst>
                <a:gd name="adj" fmla="val 17584"/>
              </a:avLst>
            </a:prstGeom>
            <a:solidFill>
              <a:srgbClr val="FFFF99"/>
            </a:solidFill>
            <a:ln w="38100">
              <a:solidFill>
                <a:srgbClr val="00206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ea typeface="+mn-ea"/>
                  <a:cs typeface="+mn-cs"/>
                </a:rPr>
                <a:t>Một</a:t>
              </a:r>
              <a:r>
                <a:rPr kumimoji="0" lang="en-US" sz="4400" b="0" i="0" u="none" strike="noStrike" kern="1200" cap="none" spc="0" normalizeH="0" baseline="0" noProof="0" dirty="0">
                  <a:ln>
                    <a:noFill/>
                  </a:ln>
                  <a:solidFill>
                    <a:srgbClr val="002060"/>
                  </a:solidFill>
                  <a:effectLst/>
                  <a:uLnTx/>
                  <a:uFillTx/>
                  <a:ea typeface="+mn-ea"/>
                  <a:cs typeface="+mn-cs"/>
                </a:rPr>
                <a:t> </a:t>
              </a:r>
              <a:r>
                <a:rPr kumimoji="0" lang="en-US" sz="4400" b="0" i="0" u="none" strike="noStrike" kern="1200" cap="none" spc="0" normalizeH="0" baseline="0" noProof="0" dirty="0" err="1">
                  <a:ln>
                    <a:noFill/>
                  </a:ln>
                  <a:solidFill>
                    <a:srgbClr val="002060"/>
                  </a:solidFill>
                  <a:effectLst/>
                  <a:uLnTx/>
                  <a:uFillTx/>
                  <a:ea typeface="+mn-ea"/>
                  <a:cs typeface="+mn-cs"/>
                </a:rPr>
                <a:t>cục</a:t>
              </a:r>
              <a:r>
                <a:rPr kumimoji="0" lang="en-US" sz="4400" b="0" i="0" u="none" strike="noStrike" kern="1200" cap="none" spc="0" normalizeH="0" baseline="0" noProof="0" dirty="0">
                  <a:ln>
                    <a:noFill/>
                  </a:ln>
                  <a:solidFill>
                    <a:srgbClr val="002060"/>
                  </a:solidFill>
                  <a:effectLst/>
                  <a:uLnTx/>
                  <a:uFillTx/>
                  <a:ea typeface="+mn-ea"/>
                  <a:cs typeface="+mn-cs"/>
                </a:rPr>
                <a:t> </a:t>
              </a:r>
              <a:r>
                <a:rPr kumimoji="0" lang="en-US" sz="4400" b="0" i="0" u="none" strike="noStrike" kern="1200" cap="none" spc="0" normalizeH="0" baseline="0" noProof="0" dirty="0" err="1">
                  <a:ln>
                    <a:noFill/>
                  </a:ln>
                  <a:solidFill>
                    <a:srgbClr val="002060"/>
                  </a:solidFill>
                  <a:effectLst/>
                  <a:uLnTx/>
                  <a:uFillTx/>
                  <a:ea typeface="+mn-ea"/>
                  <a:cs typeface="+mn-cs"/>
                </a:rPr>
                <a:t>tẩy</a:t>
              </a:r>
              <a:endParaRPr kumimoji="0" lang="en-US" sz="4400" b="0" i="0" u="none" strike="noStrike" kern="1200" cap="none" spc="0" normalizeH="0" baseline="0" noProof="0" dirty="0">
                <a:ln>
                  <a:noFill/>
                </a:ln>
                <a:solidFill>
                  <a:srgbClr val="002060"/>
                </a:solidFill>
                <a:effectLst/>
                <a:uLnTx/>
                <a:uFillTx/>
                <a:ea typeface="+mn-ea"/>
                <a:cs typeface="+mn-cs"/>
              </a:endParaRPr>
            </a:p>
          </p:txBody>
        </p:sp>
        <p:sp>
          <p:nvSpPr>
            <p:cNvPr id="25" name="Rectangle: Rounded Corners 24">
              <a:extLst>
                <a:ext uri="{FF2B5EF4-FFF2-40B4-BE49-F238E27FC236}">
                  <a16:creationId xmlns:a16="http://schemas.microsoft.com/office/drawing/2014/main" id="{4766D657-27FB-27B1-C077-748206AA18EE}"/>
                </a:ext>
              </a:extLst>
            </p:cNvPr>
            <p:cNvSpPr/>
            <p:nvPr/>
          </p:nvSpPr>
          <p:spPr>
            <a:xfrm>
              <a:off x="3135337" y="4016204"/>
              <a:ext cx="4629150" cy="729807"/>
            </a:xfrm>
            <a:prstGeom prst="roundRect">
              <a:avLst>
                <a:gd name="adj" fmla="val 50000"/>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ea typeface="+mn-ea"/>
                  <a:cs typeface="+mn-cs"/>
                </a:rPr>
                <a:t>PHẦN QUÀ TẶNG BẠN</a:t>
              </a:r>
            </a:p>
          </p:txBody>
        </p:sp>
        <p:pic>
          <p:nvPicPr>
            <p:cNvPr id="26" name="Picture 25">
              <a:extLst>
                <a:ext uri="{FF2B5EF4-FFF2-40B4-BE49-F238E27FC236}">
                  <a16:creationId xmlns:a16="http://schemas.microsoft.com/office/drawing/2014/main" id="{DA3DF15C-5491-40D8-C041-7A1F3AF428E9}"/>
                </a:ext>
              </a:extLst>
            </p:cNvPr>
            <p:cNvPicPr>
              <a:picLocks noChangeAspect="1"/>
            </p:cNvPicPr>
            <p:nvPr/>
          </p:nvPicPr>
          <p:blipFill>
            <a:blip r:embed="rId12"/>
            <a:stretch>
              <a:fillRect/>
            </a:stretch>
          </p:blipFill>
          <p:spPr>
            <a:xfrm>
              <a:off x="6893577" y="5333215"/>
              <a:ext cx="1316182" cy="1316182"/>
            </a:xfrm>
            <a:prstGeom prst="rect">
              <a:avLst/>
            </a:prstGeom>
          </p:spPr>
        </p:pic>
      </p:grpSp>
    </p:spTree>
    <p:extLst>
      <p:ext uri="{BB962C8B-B14F-4D97-AF65-F5344CB8AC3E}">
        <p14:creationId xmlns:p14="http://schemas.microsoft.com/office/powerpoint/2010/main" val="2937558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childTnLst>
                              </p:cTn>
                            </p:par>
                            <p:par>
                              <p:cTn id="23" fill="hold">
                                <p:stCondLst>
                                  <p:cond delay="50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300"/>
                                      </p:stCondLst>
                                      <p:childTnLst>
                                        <p:set>
                                          <p:cBhvr>
                                            <p:cTn id="31" dur="1" fill="hold">
                                              <p:stCondLst>
                                                <p:cond delay="0"/>
                                              </p:stCondLst>
                                            </p:cTn>
                                            <p:tgtEl>
                                              <p:spTgt spid="17"/>
                                            </p:tgtEl>
                                            <p:attrNameLst>
                                              <p:attrName>style.visibility</p:attrName>
                                            </p:attrNameLst>
                                          </p:cBhvr>
                                          <p:to>
                                            <p:strVal val="hidden"/>
                                          </p:to>
                                        </p:set>
                                      </p:childTnLst>
                                    </p:cTn>
                                  </p:par>
                                  <p:par>
                                    <p:cTn id="32" presetID="1" presetClass="exit" presetSubtype="0" fill="hold" nodeType="withEffect">
                                      <p:stCondLst>
                                        <p:cond delay="300"/>
                                      </p:stCondLst>
                                      <p:childTnLst>
                                        <p:set>
                                          <p:cBhvr>
                                            <p:cTn id="33"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13"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childTnLst>
                              </p:cTn>
                            </p:par>
                            <p:par>
                              <p:cTn id="23" fill="hold">
                                <p:stCondLst>
                                  <p:cond delay="50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300"/>
                                      </p:stCondLst>
                                      <p:childTnLst>
                                        <p:set>
                                          <p:cBhvr>
                                            <p:cTn id="31" dur="1" fill="hold">
                                              <p:stCondLst>
                                                <p:cond delay="0"/>
                                              </p:stCondLst>
                                            </p:cTn>
                                            <p:tgtEl>
                                              <p:spTgt spid="17"/>
                                            </p:tgtEl>
                                            <p:attrNameLst>
                                              <p:attrName>style.visibility</p:attrName>
                                            </p:attrNameLst>
                                          </p:cBhvr>
                                          <p:to>
                                            <p:strVal val="hidden"/>
                                          </p:to>
                                        </p:set>
                                      </p:childTnLst>
                                    </p:cTn>
                                  </p:par>
                                  <p:par>
                                    <p:cTn id="32" presetID="1" presetClass="exit" presetSubtype="0" fill="hold" nodeType="withEffect">
                                      <p:stCondLst>
                                        <p:cond delay="300"/>
                                      </p:stCondLst>
                                      <p:childTnLst>
                                        <p:set>
                                          <p:cBhvr>
                                            <p:cTn id="33"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pic>
        <p:nvPicPr>
          <p:cNvPr id="4" name="图片 3" descr="9"/>
          <p:cNvPicPr>
            <a:picLocks noChangeAspect="1"/>
          </p:cNvPicPr>
          <p:nvPr/>
        </p:nvPicPr>
        <p:blipFill>
          <a:blip r:embed="rId4"/>
          <a:srcRect l="32439" t="-2492" r="11017" b="2492"/>
          <a:stretch>
            <a:fillRect/>
          </a:stretch>
        </p:blipFill>
        <p:spPr>
          <a:xfrm>
            <a:off x="5080635" y="1200785"/>
            <a:ext cx="5687060" cy="5657215"/>
          </a:xfrm>
          <a:prstGeom prst="rect">
            <a:avLst/>
          </a:prstGeom>
        </p:spPr>
      </p:pic>
      <p:pic>
        <p:nvPicPr>
          <p:cNvPr id="5" name="图片 4" descr="66"/>
          <p:cNvPicPr>
            <a:picLocks noChangeAspect="1"/>
          </p:cNvPicPr>
          <p:nvPr/>
        </p:nvPicPr>
        <p:blipFill>
          <a:blip r:embed="rId5"/>
          <a:srcRect l="29137" t="32405" r="40653" b="15490"/>
          <a:stretch>
            <a:fillRect/>
          </a:stretch>
        </p:blipFill>
        <p:spPr>
          <a:xfrm>
            <a:off x="3983355" y="3610610"/>
            <a:ext cx="2599055" cy="2521585"/>
          </a:xfrm>
          <a:prstGeom prst="rect">
            <a:avLst/>
          </a:prstGeom>
        </p:spPr>
      </p:pic>
      <p:sp>
        <p:nvSpPr>
          <p:cNvPr id="3" name="圆角矩形 2"/>
          <p:cNvSpPr/>
          <p:nvPr/>
        </p:nvSpPr>
        <p:spPr>
          <a:xfrm>
            <a:off x="2012950" y="1459865"/>
            <a:ext cx="8166735" cy="393827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Box 5">
            <a:extLst>
              <a:ext uri="{FF2B5EF4-FFF2-40B4-BE49-F238E27FC236}">
                <a16:creationId xmlns:a16="http://schemas.microsoft.com/office/drawing/2014/main" id="{C6E760C2-0086-2DFA-D62A-DDA91C3DDE4E}"/>
              </a:ext>
            </a:extLst>
          </p:cNvPr>
          <p:cNvSpPr txBox="1"/>
          <p:nvPr/>
        </p:nvSpPr>
        <p:spPr>
          <a:xfrm>
            <a:off x="3076575" y="1962150"/>
            <a:ext cx="6296025" cy="3046988"/>
          </a:xfrm>
          <a:prstGeom prst="rect">
            <a:avLst/>
          </a:prstGeom>
          <a:noFill/>
        </p:spPr>
        <p:txBody>
          <a:bodyPr wrap="square" rtlCol="0">
            <a:spAutoFit/>
          </a:bodyPr>
          <a:lstStyle/>
          <a:p>
            <a:pPr algn="ctr"/>
            <a:r>
              <a:rPr lang="en-US" sz="9600" dirty="0">
                <a:solidFill>
                  <a:srgbClr val="00B050"/>
                </a:solidFill>
                <a:latin typeface="Coiny" panose="02000903060500060000" pitchFamily="2" charset="0"/>
              </a:rPr>
              <a:t>KHÁM PHÁ</a:t>
            </a:r>
          </a:p>
        </p:txBody>
      </p:sp>
    </p:spTree>
    <p:extLst>
      <p:ext uri="{BB962C8B-B14F-4D97-AF65-F5344CB8AC3E}">
        <p14:creationId xmlns:p14="http://schemas.microsoft.com/office/powerpoint/2010/main" val="38190717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grpSp>
        <p:nvGrpSpPr>
          <p:cNvPr id="6" name="组合 12">
            <a:extLst>
              <a:ext uri="{FF2B5EF4-FFF2-40B4-BE49-F238E27FC236}">
                <a16:creationId xmlns:a16="http://schemas.microsoft.com/office/drawing/2014/main" id="{877C850B-348C-5043-7D85-C8F2DB8F2DE8}"/>
              </a:ext>
            </a:extLst>
          </p:cNvPr>
          <p:cNvGrpSpPr/>
          <p:nvPr/>
        </p:nvGrpSpPr>
        <p:grpSpPr>
          <a:xfrm>
            <a:off x="1952762" y="1192277"/>
            <a:ext cx="9185383" cy="4178376"/>
            <a:chOff x="1282893" y="2598340"/>
            <a:chExt cx="4902007" cy="1311960"/>
          </a:xfrm>
        </p:grpSpPr>
        <p:sp>
          <p:nvSpPr>
            <p:cNvPr id="7" name="矩形: 圆角 1">
              <a:extLst>
                <a:ext uri="{FF2B5EF4-FFF2-40B4-BE49-F238E27FC236}">
                  <a16:creationId xmlns:a16="http://schemas.microsoft.com/office/drawing/2014/main" id="{3D01469F-76FE-2064-36F1-E53FA92A7DBD}"/>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11">
              <a:extLst>
                <a:ext uri="{FF2B5EF4-FFF2-40B4-BE49-F238E27FC236}">
                  <a16:creationId xmlns:a16="http://schemas.microsoft.com/office/drawing/2014/main" id="{AC37D5DA-79E4-44C2-1AEE-C43A46141B0D}"/>
                </a:ext>
              </a:extLst>
            </p:cNvPr>
            <p:cNvSpPr txBox="1"/>
            <p:nvPr/>
          </p:nvSpPr>
          <p:spPr>
            <a:xfrm>
              <a:off x="1470900" y="2842062"/>
              <a:ext cx="4488512" cy="724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3: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mai</a:t>
              </a:r>
              <a:endParaRPr kumimoji="0" lang="zh-CN" altLang="en-US"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grpSp>
      <p:pic>
        <p:nvPicPr>
          <p:cNvPr id="10" name="图片 39">
            <a:extLst>
              <a:ext uri="{FF2B5EF4-FFF2-40B4-BE49-F238E27FC236}">
                <a16:creationId xmlns:a16="http://schemas.microsoft.com/office/drawing/2014/main" id="{727DE149-191A-46D6-2BCC-D9CF95F3223B}"/>
              </a:ext>
            </a:extLst>
          </p:cNvPr>
          <p:cNvPicPr>
            <a:picLocks noChangeAspect="1"/>
          </p:cNvPicPr>
          <p:nvPr/>
        </p:nvPicPr>
        <p:blipFill rotWithShape="1">
          <a:blip r:embed="rId4">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11" name="Picture 10">
            <a:extLst>
              <a:ext uri="{FF2B5EF4-FFF2-40B4-BE49-F238E27FC236}">
                <a16:creationId xmlns:a16="http://schemas.microsoft.com/office/drawing/2014/main" id="{E3A35615-9BEE-A5D4-1682-024AF76A42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931123" flipH="1">
            <a:off x="8125904" y="3572234"/>
            <a:ext cx="3739841" cy="37398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799</Words>
  <Application>Microsoft Office PowerPoint</Application>
  <PresentationFormat>Widescreen</PresentationFormat>
  <Paragraphs>81</Paragraphs>
  <Slides>30</Slides>
  <Notes>24</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30</vt:i4>
      </vt:variant>
    </vt:vector>
  </HeadingPairs>
  <TitlesOfParts>
    <vt:vector size="48" baseType="lpstr">
      <vt:lpstr>微软雅黑</vt:lpstr>
      <vt:lpstr>Arial</vt:lpstr>
      <vt:lpstr>Calibri</vt:lpstr>
      <vt:lpstr>Calibri Light</vt:lpstr>
      <vt:lpstr>Cambria</vt:lpstr>
      <vt:lpstr>Coiny</vt:lpstr>
      <vt:lpstr>等线</vt:lpstr>
      <vt:lpstr>等线 Light</vt:lpstr>
      <vt:lpstr>Georgia</vt:lpstr>
      <vt:lpstr>Noto Sans Symbols</vt:lpstr>
      <vt:lpstr>Tahoma</vt:lpstr>
      <vt:lpstr>UTM Aurora</vt:lpstr>
      <vt:lpstr>思源黑体 CN</vt:lpstr>
      <vt:lpstr>思源黑体 CN Medium</vt:lpstr>
      <vt:lpstr>胡晓波男神体</vt:lpstr>
      <vt:lpstr>Office 主题​​</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36</cp:revision>
  <dcterms:created xsi:type="dcterms:W3CDTF">2023-07-27T08:03:14Z</dcterms:created>
  <dcterms:modified xsi:type="dcterms:W3CDTF">2023-10-13T06:22:58Z</dcterms:modified>
</cp:coreProperties>
</file>