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qYireDhdfKQYDXg1vX6K33xUB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91A72D-43D5-4F16-9FEB-A4F6CC1693D0}">
  <a:tblStyle styleId="{2391A72D-43D5-4F16-9FEB-A4F6CC1693D0}" styleName="Table_0">
    <a:wholeTbl>
      <a:tcTxStyle b="off" i="off">
        <a:font>
          <a:latin typeface="Malgun Gothic"/>
          <a:ea typeface="Malgun Gothic"/>
          <a:cs typeface="Malgun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algun Gothic"/>
          <a:ea typeface="Malgun Gothic"/>
          <a:cs typeface="Malgun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algun Gothic"/>
          <a:ea typeface="Malgun Gothic"/>
          <a:cs typeface="Malgun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algun Gothic"/>
          <a:ea typeface="Malgun Gothic"/>
          <a:cs typeface="Malgun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algun Gothic"/>
          <a:ea typeface="Malgun Gothic"/>
          <a:cs typeface="Malgun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75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457201" y="753160"/>
            <a:ext cx="300831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1792288" y="3702339"/>
            <a:ext cx="54864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title"/>
          </p:nvPr>
        </p:nvSpPr>
        <p:spPr>
          <a:xfrm rot="5400000">
            <a:off x="6192396" y="2100220"/>
            <a:ext cx="438864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幻灯片">
  <p:cSld name="4_标题幻灯片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 descr="속지배경.png"/>
          <p:cNvPicPr preferRelativeResize="0"/>
          <p:nvPr/>
        </p:nvPicPr>
        <p:blipFill rotWithShape="1">
          <a:blip r:embed="rId15">
            <a:alphaModFix/>
          </a:blip>
          <a:srcRect t="2750" b="75200"/>
          <a:stretch/>
        </p:blipFill>
        <p:spPr>
          <a:xfrm>
            <a:off x="0" y="141685"/>
            <a:ext cx="91440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1" descr="속지나무.png"/>
          <p:cNvPicPr preferRelativeResize="0"/>
          <p:nvPr/>
        </p:nvPicPr>
        <p:blipFill rotWithShape="1">
          <a:blip r:embed="rId16">
            <a:alphaModFix/>
          </a:blip>
          <a:srcRect l="85437" b="81500"/>
          <a:stretch/>
        </p:blipFill>
        <p:spPr>
          <a:xfrm>
            <a:off x="7811691" y="0"/>
            <a:ext cx="1332309" cy="95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734175" y="481131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"/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94" name="Google Shape;94;p1" descr="배경바닥.png"/>
            <p:cNvPicPr preferRelativeResize="0"/>
            <p:nvPr/>
          </p:nvPicPr>
          <p:blipFill rotWithShape="1">
            <a:blip r:embed="rId3">
              <a:alphaModFix/>
            </a:blip>
            <a:srcRect t="78349"/>
            <a:stretch/>
          </p:blipFill>
          <p:spPr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집.png"/>
            <p:cNvPicPr preferRelativeResize="0"/>
            <p:nvPr/>
          </p:nvPicPr>
          <p:blipFill rotWithShape="1">
            <a:blip r:embed="rId4">
              <a:alphaModFix/>
            </a:blip>
            <a:srcRect t="72050" b="4851"/>
            <a:stretch/>
          </p:blipFill>
          <p:spPr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 descr="새싹.png"/>
            <p:cNvPicPr preferRelativeResize="0"/>
            <p:nvPr/>
          </p:nvPicPr>
          <p:blipFill rotWithShape="1">
            <a:blip r:embed="rId5">
              <a:alphaModFix/>
            </a:blip>
            <a:srcRect t="79401"/>
            <a:stretch/>
          </p:blipFill>
          <p:spPr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 descr="작은나무가지.png"/>
            <p:cNvPicPr preferRelativeResize="0"/>
            <p:nvPr/>
          </p:nvPicPr>
          <p:blipFill rotWithShape="1">
            <a:blip r:embed="rId6">
              <a:alphaModFix/>
            </a:blip>
            <a:srcRect l="4326" t="59450" r="73625" b="4850"/>
            <a:stretch/>
          </p:blipFill>
          <p:spPr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 descr="하트1.png"/>
            <p:cNvPicPr preferRelativeResize="0"/>
            <p:nvPr/>
          </p:nvPicPr>
          <p:blipFill rotWithShape="1">
            <a:blip r:embed="rId7">
              <a:alphaModFix/>
            </a:blip>
            <a:srcRect l="5901" t="69949" r="71261" b="13250"/>
            <a:stretch/>
          </p:blipFill>
          <p:spPr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 descr="하트2.png"/>
            <p:cNvPicPr preferRelativeResize="0"/>
            <p:nvPr/>
          </p:nvPicPr>
          <p:blipFill rotWithShape="1">
            <a:blip r:embed="rId8">
              <a:alphaModFix/>
            </a:blip>
            <a:srcRect l="12199" t="56299" r="76775" b="18499"/>
            <a:stretch/>
          </p:blipFill>
          <p:spPr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 descr="하트3.png"/>
            <p:cNvPicPr preferRelativeResize="0"/>
            <p:nvPr/>
          </p:nvPicPr>
          <p:blipFill rotWithShape="1">
            <a:blip r:embed="rId9">
              <a:alphaModFix/>
            </a:blip>
            <a:srcRect t="62600" r="70474" b="13251"/>
            <a:stretch/>
          </p:blipFill>
          <p:spPr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 descr="하트4.png"/>
            <p:cNvPicPr preferRelativeResize="0"/>
            <p:nvPr/>
          </p:nvPicPr>
          <p:blipFill rotWithShape="1">
            <a:blip r:embed="rId10">
              <a:alphaModFix/>
            </a:blip>
            <a:srcRect l="4326" t="56300" r="83862" b="22700"/>
            <a:stretch/>
          </p:blipFill>
          <p:spPr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"/>
          <p:cNvSpPr txBox="1"/>
          <p:nvPr/>
        </p:nvSpPr>
        <p:spPr>
          <a:xfrm>
            <a:off x="1995012" y="2468882"/>
            <a:ext cx="57029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934978" y="1160589"/>
            <a:ext cx="79084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4000" b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1: ÔN TẬP CÁC SỐ ĐẾN 100</a:t>
            </a:r>
            <a:endParaRPr dirty="0"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730360" y="5284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0"/>
          <p:cNvGrpSpPr/>
          <p:nvPr/>
        </p:nvGrpSpPr>
        <p:grpSpPr>
          <a:xfrm>
            <a:off x="-923026" y="2762232"/>
            <a:ext cx="11507637" cy="2619828"/>
            <a:chOff x="0" y="3860800"/>
            <a:chExt cx="12192000" cy="2997200"/>
          </a:xfrm>
        </p:grpSpPr>
        <p:pic>
          <p:nvPicPr>
            <p:cNvPr id="223" name="Google Shape;223;p10" descr="배경바닥.png"/>
            <p:cNvPicPr preferRelativeResize="0"/>
            <p:nvPr/>
          </p:nvPicPr>
          <p:blipFill rotWithShape="1">
            <a:blip r:embed="rId3">
              <a:alphaModFix/>
            </a:blip>
            <a:srcRect t="78349"/>
            <a:stretch/>
          </p:blipFill>
          <p:spPr>
            <a:xfrm>
              <a:off x="0" y="5373688"/>
              <a:ext cx="12192000" cy="148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0" descr="집.png"/>
            <p:cNvPicPr preferRelativeResize="0"/>
            <p:nvPr/>
          </p:nvPicPr>
          <p:blipFill rotWithShape="1">
            <a:blip r:embed="rId4">
              <a:alphaModFix/>
            </a:blip>
            <a:srcRect t="72050" b="4851"/>
            <a:stretch/>
          </p:blipFill>
          <p:spPr>
            <a:xfrm>
              <a:off x="0" y="4941888"/>
              <a:ext cx="12192000" cy="1582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0" descr="새싹.png"/>
            <p:cNvPicPr preferRelativeResize="0"/>
            <p:nvPr/>
          </p:nvPicPr>
          <p:blipFill rotWithShape="1">
            <a:blip r:embed="rId5">
              <a:alphaModFix/>
            </a:blip>
            <a:srcRect t="79401"/>
            <a:stretch/>
          </p:blipFill>
          <p:spPr>
            <a:xfrm>
              <a:off x="0" y="5445125"/>
              <a:ext cx="12192000" cy="141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0" descr="작은나무가지.png"/>
            <p:cNvPicPr preferRelativeResize="0"/>
            <p:nvPr/>
          </p:nvPicPr>
          <p:blipFill rotWithShape="1">
            <a:blip r:embed="rId6">
              <a:alphaModFix/>
            </a:blip>
            <a:srcRect l="4326" t="59450" r="73625" b="4850"/>
            <a:stretch/>
          </p:blipFill>
          <p:spPr>
            <a:xfrm>
              <a:off x="527050" y="4076700"/>
              <a:ext cx="2687638" cy="244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0" descr="하트1.png"/>
            <p:cNvPicPr preferRelativeResize="0"/>
            <p:nvPr/>
          </p:nvPicPr>
          <p:blipFill rotWithShape="1">
            <a:blip r:embed="rId7">
              <a:alphaModFix/>
            </a:blip>
            <a:srcRect l="5901" t="69949" r="71261" b="13250"/>
            <a:stretch/>
          </p:blipFill>
          <p:spPr>
            <a:xfrm>
              <a:off x="719138" y="4797425"/>
              <a:ext cx="2784475" cy="115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0" descr="하트2.png"/>
            <p:cNvPicPr preferRelativeResize="0"/>
            <p:nvPr/>
          </p:nvPicPr>
          <p:blipFill rotWithShape="1">
            <a:blip r:embed="rId8">
              <a:alphaModFix/>
            </a:blip>
            <a:srcRect l="12199" t="56299" r="76775" b="18499"/>
            <a:stretch/>
          </p:blipFill>
          <p:spPr>
            <a:xfrm>
              <a:off x="1487488" y="3860800"/>
              <a:ext cx="1344612" cy="1728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0" descr="하트3.png"/>
            <p:cNvPicPr preferRelativeResize="0"/>
            <p:nvPr/>
          </p:nvPicPr>
          <p:blipFill rotWithShape="1">
            <a:blip r:embed="rId9">
              <a:alphaModFix/>
            </a:blip>
            <a:srcRect t="62600" r="70474" b="13251"/>
            <a:stretch/>
          </p:blipFill>
          <p:spPr>
            <a:xfrm>
              <a:off x="0" y="4292600"/>
              <a:ext cx="3600450" cy="165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0" descr="하트4.png"/>
            <p:cNvPicPr preferRelativeResize="0"/>
            <p:nvPr/>
          </p:nvPicPr>
          <p:blipFill rotWithShape="1">
            <a:blip r:embed="rId10">
              <a:alphaModFix/>
            </a:blip>
            <a:srcRect l="4326" t="56300" r="83862" b="22700"/>
            <a:stretch/>
          </p:blipFill>
          <p:spPr>
            <a:xfrm>
              <a:off x="527050" y="3860800"/>
              <a:ext cx="1441450" cy="1439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10"/>
          <p:cNvSpPr/>
          <p:nvPr/>
        </p:nvSpPr>
        <p:spPr>
          <a:xfrm>
            <a:off x="776148" y="1929401"/>
            <a:ext cx="7563417" cy="9233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CHÀO TẠM BIỆT các con!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1">
            <a:extLst>
              <a:ext uri="{FF2B5EF4-FFF2-40B4-BE49-F238E27FC236}">
                <a16:creationId xmlns:a16="http://schemas.microsoft.com/office/drawing/2014/main" id="{E0640880-0C84-3961-4E69-1E436BF9A085}"/>
              </a:ext>
            </a:extLst>
          </p:cNvPr>
          <p:cNvSpPr txBox="1"/>
          <p:nvPr/>
        </p:nvSpPr>
        <p:spPr>
          <a:xfrm>
            <a:off x="2529571" y="321104"/>
            <a:ext cx="40848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đạt</a:t>
            </a:r>
            <a:endParaRPr sz="4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0551E-D567-3662-D416-92186FAD2019}"/>
              </a:ext>
            </a:extLst>
          </p:cNvPr>
          <p:cNvSpPr txBox="1"/>
          <p:nvPr/>
        </p:nvSpPr>
        <p:spPr>
          <a:xfrm>
            <a:off x="520995" y="1528675"/>
            <a:ext cx="8102009" cy="20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l="7547" t="37233" r="63207" b="29224"/>
          <a:stretch/>
        </p:blipFill>
        <p:spPr>
          <a:xfrm>
            <a:off x="596881" y="1365129"/>
            <a:ext cx="3205703" cy="1725283"/>
          </a:xfrm>
          <a:prstGeom prst="rect">
            <a:avLst/>
          </a:prstGeom>
          <a:noFill/>
          <a:ln w="9525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l="7736" t="32369" r="63018" b="26540"/>
          <a:stretch/>
        </p:blipFill>
        <p:spPr>
          <a:xfrm>
            <a:off x="596881" y="3225553"/>
            <a:ext cx="3205702" cy="1725283"/>
          </a:xfrm>
          <a:prstGeom prst="rect">
            <a:avLst/>
          </a:prstGeom>
          <a:noFill/>
          <a:ln w="9525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Google Shape;112;p2"/>
          <p:cNvSpPr/>
          <p:nvPr/>
        </p:nvSpPr>
        <p:spPr>
          <a:xfrm>
            <a:off x="106840" y="293300"/>
            <a:ext cx="660909" cy="56071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767749" y="192664"/>
            <a:ext cx="81745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 ước lượng xem trong hình có khoảng mấy chục viên bi rồi đếm số viên bi trong hình đó (theo mẫu)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4157930" y="1478844"/>
            <a:ext cx="42873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ước lượng: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Khoảng 3 chục viên bi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đếm được: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32 viên bi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4157930" y="3303365"/>
            <a:ext cx="47843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US" sz="2400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ước</a:t>
            </a: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lượng</a:t>
            </a: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Khoảng</a:t>
            </a: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400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chục</a:t>
            </a: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bi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en-US" sz="2400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:          </a:t>
            </a:r>
            <a:r>
              <a:rPr lang="en-US" sz="2400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viên</a:t>
            </a:r>
            <a:r>
              <a:rPr lang="en-US" sz="2400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bi</a:t>
            </a:r>
            <a:endParaRPr dirty="0"/>
          </a:p>
        </p:txBody>
      </p:sp>
      <p:sp>
        <p:nvSpPr>
          <p:cNvPr id="116" name="Google Shape;116;p2"/>
          <p:cNvSpPr/>
          <p:nvPr/>
        </p:nvSpPr>
        <p:spPr>
          <a:xfrm>
            <a:off x="6300005" y="3700732"/>
            <a:ext cx="408622" cy="3874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6859663" y="4081198"/>
            <a:ext cx="408622" cy="3874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6300005" y="3669110"/>
            <a:ext cx="408622" cy="3874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119" name="Google Shape;119;p2"/>
          <p:cNvSpPr/>
          <p:nvPr/>
        </p:nvSpPr>
        <p:spPr>
          <a:xfrm>
            <a:off x="6706509" y="3973359"/>
            <a:ext cx="714930" cy="53696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184478" y="181157"/>
            <a:ext cx="660909" cy="56071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845387" y="80521"/>
            <a:ext cx="81745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 ước lượng xem trong hình có khoảng mấy chục quả cà chưa rồi đếm số quả cà chưa trong hình đó.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3538674" y="3375082"/>
            <a:ext cx="52288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ước lượng: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Khoảng       chục quả cà chua.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6000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Em đếm được: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         quả cà chua.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486771" y="3808310"/>
            <a:ext cx="408622" cy="3874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4572000" y="4557280"/>
            <a:ext cx="408622" cy="38746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5486771" y="3766062"/>
            <a:ext cx="408622" cy="3874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4427811" y="4430857"/>
            <a:ext cx="714930" cy="53696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/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l="11126" t="33824" r="28231" b="16779"/>
          <a:stretch/>
        </p:blipFill>
        <p:spPr>
          <a:xfrm>
            <a:off x="845387" y="1060134"/>
            <a:ext cx="4962487" cy="227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184478" y="181157"/>
            <a:ext cx="660909" cy="56071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845387" y="244423"/>
            <a:ext cx="14061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Số?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932015" y="924620"/>
            <a:ext cx="6720070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a. Số 87 gồm 8 chục và 7 đơn vị,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	viết là: 87 = 80 + 7 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932015" y="2229785"/>
            <a:ext cx="884401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45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: 45 =       </a:t>
            </a:r>
            <a:r>
              <a:rPr lang="vi-VN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+       </a:t>
            </a:r>
            <a:endParaRPr dirty="0"/>
          </a:p>
        </p:txBody>
      </p:sp>
      <p:sp>
        <p:nvSpPr>
          <p:cNvPr id="140" name="Google Shape;140;p4"/>
          <p:cNvSpPr txBox="1"/>
          <p:nvPr/>
        </p:nvSpPr>
        <p:spPr>
          <a:xfrm>
            <a:off x="932015" y="3534950"/>
            <a:ext cx="884401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63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gồm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chục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:         =        </a:t>
            </a:r>
            <a:r>
              <a:rPr lang="vi-VN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dirty="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+       </a:t>
            </a:r>
            <a:endParaRPr dirty="0"/>
          </a:p>
        </p:txBody>
      </p:sp>
      <p:sp>
        <p:nvSpPr>
          <p:cNvPr id="141" name="Google Shape;141;p4"/>
          <p:cNvSpPr/>
          <p:nvPr/>
        </p:nvSpPr>
        <p:spPr>
          <a:xfrm>
            <a:off x="3219747" y="2299382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3320717" y="2372688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5354024" y="2372688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5354024" y="3636960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5" name="Google Shape;145;p4"/>
          <p:cNvSpPr/>
          <p:nvPr/>
        </p:nvSpPr>
        <p:spPr>
          <a:xfrm>
            <a:off x="3320717" y="3636960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3970327" y="4258648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5231636" y="4258648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6535887" y="4258648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4937491" y="2967672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6120404" y="2982522"/>
            <a:ext cx="548640" cy="50017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5253054" y="2303596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4834304" y="2931102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dirty="0"/>
          </a:p>
        </p:txBody>
      </p:sp>
      <p:sp>
        <p:nvSpPr>
          <p:cNvPr id="153" name="Google Shape;153;p4"/>
          <p:cNvSpPr/>
          <p:nvPr/>
        </p:nvSpPr>
        <p:spPr>
          <a:xfrm>
            <a:off x="6019434" y="2931901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154" name="Google Shape;154;p4"/>
          <p:cNvSpPr/>
          <p:nvPr/>
        </p:nvSpPr>
        <p:spPr>
          <a:xfrm>
            <a:off x="3219747" y="3604547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5253967" y="3612592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3889140" y="4204635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63</a:t>
            </a:r>
            <a:endParaRPr dirty="0"/>
          </a:p>
        </p:txBody>
      </p:sp>
      <p:sp>
        <p:nvSpPr>
          <p:cNvPr id="157" name="Google Shape;157;p4"/>
          <p:cNvSpPr/>
          <p:nvPr/>
        </p:nvSpPr>
        <p:spPr>
          <a:xfrm>
            <a:off x="5162357" y="4245143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dirty="0"/>
          </a:p>
        </p:txBody>
      </p:sp>
      <p:sp>
        <p:nvSpPr>
          <p:cNvPr id="158" name="Google Shape;158;p4"/>
          <p:cNvSpPr/>
          <p:nvPr/>
        </p:nvSpPr>
        <p:spPr>
          <a:xfrm>
            <a:off x="6404118" y="4237033"/>
            <a:ext cx="750580" cy="60301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5"/>
          <p:cNvGraphicFramePr/>
          <p:nvPr/>
        </p:nvGraphicFramePr>
        <p:xfrm>
          <a:off x="3262964" y="81818"/>
          <a:ext cx="5717500" cy="4095525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4" name="Google Shape;164;p5"/>
          <p:cNvGraphicFramePr/>
          <p:nvPr/>
        </p:nvGraphicFramePr>
        <p:xfrm>
          <a:off x="1448602" y="2388871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5" name="Google Shape;165;p5"/>
          <p:cNvGraphicFramePr/>
          <p:nvPr/>
        </p:nvGraphicFramePr>
        <p:xfrm>
          <a:off x="1448602" y="497507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6" name="Google Shape;166;p5"/>
          <p:cNvGraphicFramePr/>
          <p:nvPr/>
        </p:nvGraphicFramePr>
        <p:xfrm>
          <a:off x="1448602" y="1443189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7" name="Google Shape;167;p5"/>
          <p:cNvGraphicFramePr/>
          <p:nvPr/>
        </p:nvGraphicFramePr>
        <p:xfrm>
          <a:off x="1448602" y="3334553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8" name="Google Shape;168;p5"/>
          <p:cNvSpPr txBox="1"/>
          <p:nvPr/>
        </p:nvSpPr>
        <p:spPr>
          <a:xfrm>
            <a:off x="811314" y="908419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811314" y="1834677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811314" y="2741638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811314" y="3667896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184478" y="181157"/>
            <a:ext cx="660909" cy="56071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67871" y="4131346"/>
            <a:ext cx="81745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a. Em lắp bốn miếng bìa A, B, C, D vào vị trí thích hợp trong bảng.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267871" y="4485683"/>
            <a:ext cx="87125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b. Tìm số lớn nhất ở mỗi miếng bìa A, B, C, D rồi viết các số đó theo thứ tự từ bé đến lớn.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6"/>
          <p:cNvGraphicFramePr/>
          <p:nvPr/>
        </p:nvGraphicFramePr>
        <p:xfrm>
          <a:off x="3262964" y="81818"/>
          <a:ext cx="5717500" cy="4095525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80" name="Google Shape;180;p6"/>
          <p:cNvGraphicFramePr/>
          <p:nvPr/>
        </p:nvGraphicFramePr>
        <p:xfrm>
          <a:off x="1163791" y="3014513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" name="Google Shape;181;p6"/>
          <p:cNvGraphicFramePr/>
          <p:nvPr/>
        </p:nvGraphicFramePr>
        <p:xfrm>
          <a:off x="1163791" y="1123149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2" name="Google Shape;182;p6"/>
          <p:cNvGraphicFramePr/>
          <p:nvPr/>
        </p:nvGraphicFramePr>
        <p:xfrm>
          <a:off x="1163791" y="2068831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3" name="Google Shape;183;p6"/>
          <p:cNvGraphicFramePr/>
          <p:nvPr/>
        </p:nvGraphicFramePr>
        <p:xfrm>
          <a:off x="1163791" y="3960195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" name="Google Shape;184;p6"/>
          <p:cNvSpPr txBox="1"/>
          <p:nvPr/>
        </p:nvSpPr>
        <p:spPr>
          <a:xfrm>
            <a:off x="526503" y="1534061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526503" y="2460319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526503" y="3367280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526503" y="4293538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88" name="Google Shape;188;p6"/>
          <p:cNvSpPr/>
          <p:nvPr/>
        </p:nvSpPr>
        <p:spPr>
          <a:xfrm>
            <a:off x="184478" y="181157"/>
            <a:ext cx="660909" cy="56071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150253" y="716519"/>
            <a:ext cx="660909" cy="56071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860127" y="656030"/>
            <a:ext cx="78864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b. Tìm số lớn nhất ở mỗi miếng bìa A, B, C, D rồi viết các số đó theo thứ tự từ bé đến lớn.</a:t>
            </a:r>
            <a:endParaRPr/>
          </a:p>
        </p:txBody>
      </p:sp>
      <p:graphicFrame>
        <p:nvGraphicFramePr>
          <p:cNvPr id="195" name="Google Shape;195;p7"/>
          <p:cNvGraphicFramePr/>
          <p:nvPr/>
        </p:nvGraphicFramePr>
        <p:xfrm>
          <a:off x="443732" y="1751263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" name="Google Shape;196;p7"/>
          <p:cNvSpPr txBox="1"/>
          <p:nvPr/>
        </p:nvSpPr>
        <p:spPr>
          <a:xfrm>
            <a:off x="860127" y="2550264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1815665" y="1751263"/>
            <a:ext cx="30027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- Số lớn nhất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6068797" y="1734866"/>
            <a:ext cx="30752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- Số lớn nhất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58.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9" name="Google Shape;199;p7"/>
          <p:cNvGraphicFramePr/>
          <p:nvPr/>
        </p:nvGraphicFramePr>
        <p:xfrm>
          <a:off x="480708" y="3059840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0" name="Google Shape;200;p7"/>
          <p:cNvGraphicFramePr/>
          <p:nvPr/>
        </p:nvGraphicFramePr>
        <p:xfrm>
          <a:off x="4805950" y="1751263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1" name="Google Shape;201;p7"/>
          <p:cNvGraphicFramePr/>
          <p:nvPr/>
        </p:nvGraphicFramePr>
        <p:xfrm>
          <a:off x="4834626" y="3059841"/>
          <a:ext cx="1143500" cy="79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2" name="Google Shape;202;p7"/>
          <p:cNvSpPr txBox="1"/>
          <p:nvPr/>
        </p:nvSpPr>
        <p:spPr>
          <a:xfrm>
            <a:off x="5212290" y="2550264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901722" y="3858596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5169730" y="3858596"/>
            <a:ext cx="473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1815665" y="3082597"/>
            <a:ext cx="33527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- Số lớn nhất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6229120" y="3068119"/>
            <a:ext cx="31241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6000"/>
                </a:solidFill>
                <a:latin typeface="Arial"/>
                <a:ea typeface="Arial"/>
                <a:cs typeface="Arial"/>
                <a:sym typeface="Arial"/>
              </a:rPr>
              <a:t>- Số lớn nhất là: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150253" y="4293195"/>
            <a:ext cx="8869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 số đó theo thứ tự từ bé đến lớn: 36, 54, 58, 76 </a:t>
            </a:r>
            <a:endParaRPr sz="2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9"/>
          <p:cNvGraphicFramePr/>
          <p:nvPr/>
        </p:nvGraphicFramePr>
        <p:xfrm>
          <a:off x="3295621" y="145318"/>
          <a:ext cx="5717500" cy="4718750"/>
        </p:xfrm>
        <a:graphic>
          <a:graphicData uri="http://schemas.openxmlformats.org/drawingml/2006/table">
            <a:tbl>
              <a:tblPr firstRow="1" bandRow="1">
                <a:noFill/>
                <a:tableStyleId>{2391A72D-43D5-4F16-9FEB-A4F6CC1693D0}</a:tableStyleId>
              </a:tblPr>
              <a:tblGrid>
                <a:gridCol w="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</a:t>
                      </a:r>
                      <a:endParaRPr sz="1800" b="1" u="none" strike="noStrike" cap="none">
                        <a:solidFill>
                          <a:srgbClr val="006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06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130628" y="1049102"/>
            <a:ext cx="31568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?1. Tìm số bé nhất và số lớn nhất có hai chữ số.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0" y="115843"/>
            <a:ext cx="1709057" cy="50464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thêm</a:t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130627" y="3622834"/>
            <a:ext cx="315685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?3. Tìm các số tròn chục lớn hơn 15 và bé hơn 89.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130627" y="2361971"/>
            <a:ext cx="31568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?2. Những số nào có hai chữ số giống nhau?</a:t>
            </a:r>
            <a:endParaRPr sz="20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755</Words>
  <Application>Microsoft Office PowerPoint</Application>
  <PresentationFormat>On-screen Show (16:9)</PresentationFormat>
  <Paragraphs>401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Malgun Gothic</vt:lpstr>
      <vt:lpstr>Arial</vt:lpstr>
      <vt:lpstr>Calibri</vt:lpstr>
      <vt:lpstr>Times New Roman</vt:lpstr>
      <vt:lpstr>4_Office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Kim Quỳnh</cp:lastModifiedBy>
  <cp:revision>1</cp:revision>
  <dcterms:created xsi:type="dcterms:W3CDTF">2017-03-04T06:55:50Z</dcterms:created>
  <dcterms:modified xsi:type="dcterms:W3CDTF">2023-09-02T14:36:00Z</dcterms:modified>
</cp:coreProperties>
</file>