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94" r:id="rId4"/>
    <p:sldId id="303" r:id="rId5"/>
    <p:sldId id="298" r:id="rId6"/>
    <p:sldId id="299" r:id="rId7"/>
    <p:sldId id="302" r:id="rId8"/>
    <p:sldId id="284" r:id="rId9"/>
  </p:sldIdLst>
  <p:sldSz cx="16778288" cy="9475788"/>
  <p:notesSz cx="6858000" cy="9144000"/>
  <p:defaultTextStyle>
    <a:defPPr>
      <a:defRPr lang="zh-CN"/>
    </a:defPPr>
    <a:lvl1pPr marL="0" lvl="0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18F"/>
    <a:srgbClr val="99D359"/>
    <a:srgbClr val="00FF00"/>
    <a:srgbClr val="66FF33"/>
    <a:srgbClr val="66FF66"/>
    <a:srgbClr val="99FF99"/>
    <a:srgbClr val="FF3300"/>
    <a:srgbClr val="FFFF00"/>
    <a:srgbClr val="EAF5F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4" autoAdjust="0"/>
    <p:restoredTop sz="95018" autoAdjust="0"/>
  </p:normalViewPr>
  <p:slideViewPr>
    <p:cSldViewPr showGuides="1">
      <p:cViewPr varScale="1">
        <p:scale>
          <a:sx n="50" d="100"/>
          <a:sy n="50" d="100"/>
        </p:scale>
        <p:origin x="-732" y="-114"/>
      </p:cViewPr>
      <p:guideLst>
        <p:guide orient="horz" pos="2985"/>
        <p:guide pos="5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24535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015" lvl="1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028" lvl="2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047" lvl="3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061" lvl="4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5074" lvl="5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2087" lvl="6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199105" lvl="7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6116" lvl="8" indent="0" algn="l" defTabSz="914028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93712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5DEFD-6C06-46DC-A6F5-53DED1F833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937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023423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8" y="1550836"/>
            <a:ext cx="12583954" cy="3299089"/>
          </a:xfrm>
          <a:prstGeom prst="rect">
            <a:avLst/>
          </a:prstGeom>
        </p:spPr>
        <p:txBody>
          <a:bodyPr lIns="91404" tIns="45701" rIns="91404" bIns="45701" anchor="b"/>
          <a:lstStyle>
            <a:lvl1pPr algn="ctr"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8" y="4977149"/>
            <a:ext cx="12583954" cy="2287864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 algn="ctr">
              <a:buNone/>
              <a:defRPr sz="3300"/>
            </a:lvl1pPr>
            <a:lvl2pPr marL="629031" indent="0" algn="ctr">
              <a:buNone/>
              <a:defRPr sz="2800"/>
            </a:lvl2pPr>
            <a:lvl3pPr marL="1258062" indent="0" algn="ctr">
              <a:buNone/>
              <a:defRPr sz="2500"/>
            </a:lvl3pPr>
            <a:lvl4pPr marL="1887093" indent="0" algn="ctr">
              <a:buNone/>
              <a:defRPr sz="2200"/>
            </a:lvl4pPr>
            <a:lvl5pPr marL="2515487" indent="0" algn="ctr">
              <a:buNone/>
              <a:defRPr sz="2200"/>
            </a:lvl5pPr>
            <a:lvl6pPr marL="3144514" indent="0" algn="ctr">
              <a:buNone/>
              <a:defRPr sz="2200"/>
            </a:lvl6pPr>
            <a:lvl7pPr marL="3773546" indent="0" algn="ctr">
              <a:buNone/>
              <a:defRPr sz="2200"/>
            </a:lvl7pPr>
            <a:lvl8pPr marL="4402575" indent="0" algn="ctr">
              <a:buNone/>
              <a:defRPr sz="2200"/>
            </a:lvl8pPr>
            <a:lvl9pPr marL="5031606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6"/>
            <a:ext cx="361788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31" y="504516"/>
            <a:ext cx="10643927" cy="8030560"/>
          </a:xfrm>
          <a:prstGeom prst="rect">
            <a:avLst/>
          </a:prstGeom>
        </p:spPr>
        <p:txBody>
          <a:bodyPr vert="eaVert"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85"/>
            <a:ext cx="7130907" cy="2899863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29"/>
            <a:ext cx="7130907" cy="2902057"/>
          </a:xfr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" y="0"/>
            <a:ext cx="16773317" cy="9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3140885" y="8602069"/>
            <a:ext cx="567807" cy="2515384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2422096" y="8602069"/>
            <a:ext cx="567807" cy="2076308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425041" y="8602069"/>
            <a:ext cx="560396" cy="2076308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739434" y="8602068"/>
            <a:ext cx="555763" cy="3576794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1081769" y="8602068"/>
            <a:ext cx="563174" cy="4341456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6301562" y="8602069"/>
            <a:ext cx="567807" cy="2515384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5493603" y="8602069"/>
            <a:ext cx="567807" cy="2076308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3858735" y="8602069"/>
            <a:ext cx="560396" cy="2076308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4635438" y="8602081"/>
            <a:ext cx="555763" cy="299528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5785707" y="8602068"/>
            <a:ext cx="563174" cy="4341456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7051976" y="8602081"/>
            <a:ext cx="555763" cy="299528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11843024" y="8602070"/>
            <a:ext cx="567807" cy="2515384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11124236" y="8602072"/>
            <a:ext cx="567807" cy="2064438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5003703" y="8602071"/>
            <a:ext cx="567807" cy="2069795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4195744" y="8602070"/>
            <a:ext cx="567807" cy="1794975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12560876" y="8602070"/>
            <a:ext cx="560396" cy="1789346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13337577" y="8602082"/>
            <a:ext cx="555763" cy="291054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10278025" y="8602073"/>
            <a:ext cx="563174" cy="3333564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9448543" y="8602070"/>
            <a:ext cx="567807" cy="2076308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7825515" y="8602072"/>
            <a:ext cx="560396" cy="1794976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8602217" y="8602082"/>
            <a:ext cx="555763" cy="299528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5219" y="320259"/>
            <a:ext cx="1044172" cy="957886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5228" y="1273887"/>
            <a:ext cx="16767855" cy="63155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641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2" y="1600209"/>
            <a:ext cx="8229600" cy="4526281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801" y="2362456"/>
            <a:ext cx="14471547" cy="3941797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8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801" y="6341544"/>
            <a:ext cx="14471547" cy="2072897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62903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5806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88709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54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45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35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25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16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25" y="504518"/>
            <a:ext cx="14471547" cy="1831608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5" y="2457372"/>
            <a:ext cx="6707002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5" y="3682912"/>
            <a:ext cx="6707002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95" y="2457372"/>
            <a:ext cx="6740035" cy="1138449"/>
          </a:xfrm>
          <a:prstGeom prst="rect">
            <a:avLst/>
          </a:prstGeom>
        </p:spPr>
        <p:txBody>
          <a:bodyPr lIns="91404" tIns="45701" rIns="91404" bIns="45701" anchor="ctr" anchorCtr="0"/>
          <a:lstStyle>
            <a:lvl1pPr marL="0" indent="0">
              <a:buNone/>
              <a:defRPr sz="3900"/>
            </a:lvl1pPr>
            <a:lvl2pPr marL="629031" indent="0">
              <a:buNone/>
              <a:defRPr sz="3300"/>
            </a:lvl2pPr>
            <a:lvl3pPr marL="1258062" indent="0">
              <a:buNone/>
              <a:defRPr sz="2800"/>
            </a:lvl3pPr>
            <a:lvl4pPr marL="1887093" indent="0">
              <a:buNone/>
              <a:defRPr sz="2500"/>
            </a:lvl4pPr>
            <a:lvl5pPr marL="2515487" indent="0">
              <a:buNone/>
              <a:defRPr sz="2500"/>
            </a:lvl5pPr>
            <a:lvl6pPr marL="3144514" indent="0">
              <a:buNone/>
              <a:defRPr sz="2500"/>
            </a:lvl6pPr>
            <a:lvl7pPr marL="3773546" indent="0">
              <a:buNone/>
              <a:defRPr sz="2500"/>
            </a:lvl7pPr>
            <a:lvl8pPr marL="4402575" indent="0">
              <a:buNone/>
              <a:defRPr sz="2500"/>
            </a:lvl8pPr>
            <a:lvl9pPr marL="5031606" indent="0">
              <a:buNone/>
              <a:defRPr sz="2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95" y="3682912"/>
            <a:ext cx="6740035" cy="4869712"/>
          </a:xfrm>
          <a:prstGeom prst="rect">
            <a:avLst/>
          </a:prstGeom>
        </p:spPr>
        <p:txBody>
          <a:bodyPr lIns="91404" tIns="45701" rIns="91404" bIns="4570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4955"/>
            <a:ext cx="8229600" cy="1143000"/>
          </a:xfrm>
          <a:prstGeom prst="rect">
            <a:avLst/>
          </a:prstGeom>
        </p:spPr>
        <p:txBody>
          <a:bodyPr lIns="91404" tIns="45701" rIns="91404" bIns="45701"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5" y="631742"/>
            <a:ext cx="5411536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104" y="1364384"/>
            <a:ext cx="8494169" cy="6734176"/>
          </a:xfrm>
          <a:prstGeom prst="rect">
            <a:avLst/>
          </a:prstGeom>
        </p:spPr>
        <p:txBody>
          <a:bodyPr lIns="91404" tIns="45701" rIns="91404" bIns="45701"/>
          <a:lstStyle>
            <a:lvl1pPr>
              <a:defRPr sz="44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5" y="2842832"/>
            <a:ext cx="5411536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200"/>
            </a:lvl1pPr>
            <a:lvl2pPr marL="629031" indent="0">
              <a:buNone/>
              <a:defRPr sz="1900"/>
            </a:lvl2pPr>
            <a:lvl3pPr marL="1258062" indent="0">
              <a:buNone/>
              <a:defRPr sz="1700"/>
            </a:lvl3pPr>
            <a:lvl4pPr marL="1887093" indent="0">
              <a:buNone/>
              <a:defRPr sz="1400"/>
            </a:lvl4pPr>
            <a:lvl5pPr marL="2515487" indent="0">
              <a:buNone/>
              <a:defRPr sz="1400"/>
            </a:lvl5pPr>
            <a:lvl6pPr marL="3144514" indent="0">
              <a:buNone/>
              <a:defRPr sz="1400"/>
            </a:lvl6pPr>
            <a:lvl7pPr marL="3773546" indent="0">
              <a:buNone/>
              <a:defRPr sz="1400"/>
            </a:lvl7pPr>
            <a:lvl8pPr marL="4402575" indent="0">
              <a:buNone/>
              <a:defRPr sz="1400"/>
            </a:lvl8pPr>
            <a:lvl9pPr marL="5031606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6" y="631742"/>
            <a:ext cx="5732345" cy="2211090"/>
          </a:xfrm>
          <a:prstGeom prst="rect">
            <a:avLst/>
          </a:prstGeom>
        </p:spPr>
        <p:txBody>
          <a:bodyPr lIns="91404" tIns="45701" rIns="91404" bIns="45701" anchor="b"/>
          <a:lstStyle>
            <a:lvl1pPr>
              <a:defRPr sz="4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104" y="631742"/>
            <a:ext cx="8494169" cy="7466820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4400"/>
            </a:lvl1pPr>
            <a:lvl2pPr marL="629031" indent="0">
              <a:buNone/>
              <a:defRPr sz="3900"/>
            </a:lvl2pPr>
            <a:lvl3pPr marL="1258062" indent="0">
              <a:buNone/>
              <a:defRPr sz="3300"/>
            </a:lvl3pPr>
            <a:lvl4pPr marL="1887093" indent="0">
              <a:buNone/>
              <a:defRPr sz="2800"/>
            </a:lvl4pPr>
            <a:lvl5pPr marL="2515487" indent="0">
              <a:buNone/>
              <a:defRPr sz="2800"/>
            </a:lvl5pPr>
            <a:lvl6pPr marL="3144514" indent="0">
              <a:buNone/>
              <a:defRPr sz="2800"/>
            </a:lvl6pPr>
            <a:lvl7pPr marL="3773546" indent="0">
              <a:buNone/>
              <a:defRPr sz="2800"/>
            </a:lvl7pPr>
            <a:lvl8pPr marL="4402575" indent="0">
              <a:buNone/>
              <a:defRPr sz="2800"/>
            </a:lvl8pPr>
            <a:lvl9pPr marL="5031606" indent="0">
              <a:buNone/>
              <a:defRPr sz="28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6" y="2842832"/>
            <a:ext cx="5732345" cy="5266698"/>
          </a:xfrm>
          <a:prstGeom prst="rect">
            <a:avLst/>
          </a:prstGeom>
        </p:spPr>
        <p:txBody>
          <a:bodyPr lIns="91404" tIns="45701" rIns="91404" bIns="45701"/>
          <a:lstStyle>
            <a:lvl1pPr marL="0" indent="0">
              <a:buNone/>
              <a:defRPr sz="2800"/>
            </a:lvl1pPr>
            <a:lvl2pPr marL="629031" indent="0">
              <a:buNone/>
              <a:defRPr sz="2500"/>
            </a:lvl2pPr>
            <a:lvl3pPr marL="1258062" indent="0">
              <a:buNone/>
              <a:defRPr sz="2200"/>
            </a:lvl3pPr>
            <a:lvl4pPr marL="1887093" indent="0">
              <a:buNone/>
              <a:defRPr sz="1900"/>
            </a:lvl4pPr>
            <a:lvl5pPr marL="2515487" indent="0">
              <a:buNone/>
              <a:defRPr sz="1900"/>
            </a:lvl5pPr>
            <a:lvl6pPr marL="3144514" indent="0">
              <a:buNone/>
              <a:defRPr sz="1900"/>
            </a:lvl6pPr>
            <a:lvl7pPr marL="3773546" indent="0">
              <a:buNone/>
              <a:defRPr sz="1900"/>
            </a:lvl7pPr>
            <a:lvl8pPr marL="4402575" indent="0">
              <a:buNone/>
              <a:defRPr sz="1900"/>
            </a:lvl8pPr>
            <a:lvl9pPr marL="5031606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88" y="1600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3000">
    <p:random/>
  </p:transition>
  <p:hf sldNum="0" hdr="0"/>
  <p:txStyles>
    <p:titleStyle>
      <a:lvl1pPr marL="0" lvl="0" indent="0" algn="ctr" defTabSz="149989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745" lvl="0" indent="-561745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8705" lvl="1" indent="-4697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4394" lvl="2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4662" lvl="3" indent="-375767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3658" lvl="4" indent="-374499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581" lvl="5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0598" lvl="6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7610" lvl="7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4627" lvl="8" indent="-228510" algn="l" defTabSz="149989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015" lvl="1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028" lvl="2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047" lvl="3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061" lvl="4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5074" lvl="5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2087" lvl="6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105" lvl="7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6116" lvl="8" indent="0" algn="l" defTabSz="91402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4" y="1125541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5004769" y="4295970"/>
            <a:ext cx="7416800" cy="3970318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Bài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12: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(qua 10) </a:t>
            </a:r>
          </a:p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00"/>
                </a:solidFill>
                <a:latin typeface="iCiel Cadena" panose="02000503000000020004" pitchFamily="2" charset="0"/>
                <a:ea typeface="黑体" panose="02010609060101010101" pitchFamily="2" charset="-122"/>
              </a:rPr>
              <a:t> 2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76" y="488951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9750" y="4803777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4230564"/>
            <a:ext cx="8136134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20029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Thực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hiện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(qua 10)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6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4680440"/>
            <a:ext cx="7272809" cy="156962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Trình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bày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được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toán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có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lời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văn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liên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quan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đến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phép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(qua 10)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32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32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469275" y="358180"/>
            <a:ext cx="3956531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MỤC TIÊU</a:t>
            </a:r>
          </a:p>
        </p:txBody>
      </p:sp>
      <p:pic>
        <p:nvPicPr>
          <p:cNvPr id="11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3" y="6650335"/>
            <a:ext cx="8136135" cy="223202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71690"/>
          <p:cNvSpPr txBox="1"/>
          <p:nvPr/>
        </p:nvSpPr>
        <p:spPr>
          <a:xfrm>
            <a:off x="7237016" y="7331962"/>
            <a:ext cx="6909611" cy="646292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Củng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cố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so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sánh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số</a:t>
            </a:r>
            <a:r>
              <a:rPr lang="en-US" altLang="zh-CN" sz="36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.</a:t>
            </a:r>
            <a:endParaRPr lang="zh-CN" altLang="en-US" sz="36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861" y="270594"/>
            <a:ext cx="626483" cy="10109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18273" y="273400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9900"/>
                  </a:solidFill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4" y="2930742"/>
            <a:ext cx="5045416" cy="3607356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08" y="2858730"/>
            <a:ext cx="5045416" cy="3607356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624" y="2930738"/>
            <a:ext cx="5045416" cy="3607356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967853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a)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13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- 6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4939" y="3873798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b)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11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989555" y="380179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c) 16 -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8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72990" y="3876596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7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17604" y="3897500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365818" y="3804589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7853" y="47016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15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72990" y="4704404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72920" y="4735096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14 - 5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722095" y="4758799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989555" y="4762010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18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- 9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365808" y="4764805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3081" y1="21429" x2="22384" y2="28571"/>
                        <a14:foregroundMark x1="33140" y1="68182" x2="59884" y2="79221"/>
                        <a14:foregroundMark x1="61919" y1="79221" x2="65116" y2="81169"/>
                        <a14:foregroundMark x1="65407" y1="81169" x2="67151" y2="81169"/>
                        <a14:foregroundMark x1="67151" y1="81169" x2="67151" y2="81169"/>
                        <a14:foregroundMark x1="75000" y1="65584" x2="96512" y2="79221"/>
                        <a14:foregroundMark x1="96512" y1="76623" x2="96512" y2="76623"/>
                        <a14:foregroundMark x1="37791" y1="59091" x2="53198" y2="66234"/>
                        <a14:foregroundMark x1="53488" y1="66234" x2="53488" y2="66234"/>
                        <a14:foregroundMark x1="53488" y1="66234" x2="53488" y2="66234"/>
                        <a14:foregroundMark x1="54651" y1="62338" x2="56977" y2="62338"/>
                        <a14:foregroundMark x1="56977" y1="62338" x2="56977" y2="62338"/>
                        <a14:foregroundMark x1="62500" y1="63636" x2="62500" y2="63636"/>
                        <a14:foregroundMark x1="65116" y1="62338" x2="68314" y2="70130"/>
                        <a14:foregroundMark x1="34593" y1="81818" x2="45930" y2="81818"/>
                        <a14:foregroundMark x1="45930" y1="81818" x2="45930" y2="81818"/>
                        <a14:foregroundMark x1="73547" y1="72078" x2="73547" y2="72078"/>
                        <a14:foregroundMark x1="75000" y1="54545" x2="80523" y2="66234"/>
                        <a14:foregroundMark x1="86047" y1="56494" x2="88663" y2="64935"/>
                        <a14:foregroundMark x1="89826" y1="63636" x2="95349" y2="66234"/>
                        <a14:foregroundMark x1="95930" y1="66234" x2="95930" y2="66234"/>
                        <a14:foregroundMark x1="76163" y1="83117" x2="83721" y2="79221"/>
                        <a14:foregroundMark x1="83721" y1="79221" x2="83721" y2="792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16" y="-41719"/>
            <a:ext cx="3771004" cy="168818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6184" y="5542174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12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4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1321" y="5544968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89555" y="554217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12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-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3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65808" y="5544970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8429" y="552998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    </a:t>
            </a: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17 - 8 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17604" y="5553685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9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34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9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43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61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62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63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64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Text Box 1"/>
          <p:cNvSpPr txBox="1"/>
          <p:nvPr/>
        </p:nvSpPr>
        <p:spPr>
          <a:xfrm>
            <a:off x="4248750" y="898949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0140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8" grpId="0"/>
      <p:bldP spid="59" grpId="0"/>
      <p:bldP spid="60" grpId="0"/>
      <p:bldP spid="25" grpId="0"/>
      <p:bldP spid="26" grpId="0"/>
      <p:bldP spid="30" grpId="0"/>
      <p:bldP spid="31" grpId="0"/>
      <p:bldP spid="32" grpId="0"/>
      <p:bldP spid="33" grpId="0"/>
      <p:bldP spid="64" grpId="0" animBg="1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18273" y="-734714"/>
            <a:ext cx="4979023" cy="2674506"/>
            <a:chOff x="358880" y="-596117"/>
            <a:chExt cx="3489007" cy="2515060"/>
          </a:xfrm>
        </p:grpSpPr>
        <p:sp>
          <p:nvSpPr>
            <p:cNvPr id="36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796328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9900"/>
                  </a:solidFill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nhẩm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pic>
        <p:nvPicPr>
          <p:cNvPr id="38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" y="1713558"/>
            <a:ext cx="5486400" cy="3411531"/>
          </a:xfrm>
          <a:prstGeom prst="rect">
            <a:avLst/>
          </a:prstGeom>
        </p:spPr>
      </p:pic>
      <p:pic>
        <p:nvPicPr>
          <p:cNvPr id="41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40" y="3112546"/>
            <a:ext cx="5486400" cy="3479114"/>
          </a:xfrm>
          <a:prstGeom prst="rect">
            <a:avLst/>
          </a:prstGeom>
        </p:spPr>
      </p:pic>
      <p:pic>
        <p:nvPicPr>
          <p:cNvPr id="42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4199621"/>
            <a:ext cx="5486400" cy="392264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24248" y="261544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a) </a:t>
            </a:r>
            <a:r>
              <a:rPr lang="en-US" sz="4000" b="1" dirty="0" smtClean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14 - 4 - 3</a:t>
            </a:r>
            <a:endParaRPr lang="en-US" sz="4000" b="1" dirty="0">
              <a:solidFill>
                <a:srgbClr val="2D2D89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01358" y="4127613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b) </a:t>
            </a:r>
            <a:r>
              <a:rPr lang="en-US" sz="4000" b="1" dirty="0" smtClean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12 – 2 - 6 </a:t>
            </a:r>
            <a:endParaRPr lang="en-US" sz="4000" b="1" dirty="0">
              <a:solidFill>
                <a:srgbClr val="2D2D89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341472" y="5249685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c) 16 -</a:t>
            </a:r>
            <a:r>
              <a:rPr lang="en-US" sz="4000" b="1" dirty="0" smtClean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 6 - </a:t>
            </a:r>
            <a:r>
              <a:rPr lang="en-US" sz="4000" b="1" dirty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3</a:t>
            </a:r>
            <a:r>
              <a:rPr lang="en-US" sz="4000" b="1" dirty="0" smtClean="0">
                <a:solidFill>
                  <a:srgbClr val="2D2D89">
                    <a:lumMod val="50000"/>
                  </a:srgbClr>
                </a:solidFill>
                <a:cs typeface="Arial" pitchFamily="34" charset="0"/>
              </a:rPr>
              <a:t> </a:t>
            </a:r>
            <a:endParaRPr lang="en-US" sz="4000" b="1" dirty="0">
              <a:solidFill>
                <a:srgbClr val="2D2D89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60552" y="2615445"/>
            <a:ext cx="259228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10 – 3</a:t>
            </a:r>
          </a:p>
          <a:p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= 7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748819" y="4100356"/>
            <a:ext cx="2335377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10 – 6</a:t>
            </a:r>
          </a:p>
          <a:p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= 4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149794" y="5252484"/>
            <a:ext cx="2952318" cy="132340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10 – 3</a:t>
            </a:r>
          </a:p>
          <a:p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= 7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6256" y="4209017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rgbClr val="00B050"/>
                </a:solidFill>
                <a:cs typeface="Arial" pitchFamily="34" charset="0"/>
              </a:rPr>
              <a:t>14 </a:t>
            </a:r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- 7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60552" y="4211811"/>
            <a:ext cx="1111699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</a:t>
            </a:r>
            <a:r>
              <a:rPr lang="en-US" sz="4000" b="1" dirty="0" smtClean="0">
                <a:solidFill>
                  <a:srgbClr val="FF0000"/>
                </a:solidFill>
                <a:cs typeface="Arial" pitchFamily="34" charset="0"/>
              </a:rPr>
              <a:t>8</a:t>
            </a:r>
            <a:endParaRPr lang="en-US" sz="40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85488" y="7017332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</a:t>
            </a:r>
            <a:r>
              <a:rPr lang="en-US" sz="4000" b="1" dirty="0" smtClean="0">
                <a:solidFill>
                  <a:srgbClr val="00B050"/>
                </a:solidFill>
                <a:cs typeface="Arial" pitchFamily="34" charset="0"/>
              </a:rPr>
              <a:t>16 </a:t>
            </a:r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- 9</a:t>
            </a:r>
            <a:r>
              <a:rPr lang="en-US" sz="4000" b="1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endParaRPr lang="en-US" sz="40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80583" y="7020127"/>
            <a:ext cx="2057433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52840" y="5639781"/>
            <a:ext cx="3316845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cs typeface="Arial" pitchFamily="34" charset="0"/>
              </a:rPr>
              <a:t>     </a:t>
            </a:r>
            <a:r>
              <a:rPr lang="en-US" sz="4000" b="1" dirty="0" smtClean="0">
                <a:solidFill>
                  <a:srgbClr val="00B050"/>
                </a:solidFill>
                <a:cs typeface="Arial" pitchFamily="34" charset="0"/>
              </a:rPr>
              <a:t>12 - 8 </a:t>
            </a:r>
            <a:endParaRPr lang="en-US" sz="40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48819" y="5663484"/>
            <a:ext cx="1759772" cy="70788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=  4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9325248" y="1017454"/>
            <a:ext cx="3931920" cy="1920240"/>
          </a:xfrm>
          <a:prstGeom prst="wedgeEllipseCallout">
            <a:avLst>
              <a:gd name="adj1" fmla="val -37023"/>
              <a:gd name="adj2" fmla="val 65413"/>
            </a:avLst>
          </a:prstGeom>
          <a:solidFill>
            <a:srgbClr val="EAF5F6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rgbClr val="00B050"/>
                </a:solidFill>
              </a:rPr>
              <a:t>Nhận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xét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kết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quả</a:t>
            </a:r>
            <a:r>
              <a:rPr lang="en-US" sz="3600" dirty="0" smtClean="0">
                <a:solidFill>
                  <a:srgbClr val="00B050"/>
                </a:solidFill>
              </a:rPr>
              <a:t> 2 </a:t>
            </a:r>
            <a:r>
              <a:rPr lang="en-US" sz="3600" dirty="0" err="1" smtClean="0">
                <a:solidFill>
                  <a:srgbClr val="00B050"/>
                </a:solidFill>
              </a:rPr>
              <a:t>phép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tính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phần</a:t>
            </a:r>
            <a:r>
              <a:rPr lang="en-US" sz="3600" dirty="0" smtClean="0">
                <a:solidFill>
                  <a:srgbClr val="00B050"/>
                </a:solidFill>
              </a:rPr>
              <a:t> b?</a:t>
            </a:r>
            <a:endParaRPr lang="en-US" sz="3600" dirty="0">
              <a:solidFill>
                <a:srgbClr val="00B050"/>
              </a:solidFill>
            </a:endParaRPr>
          </a:p>
        </p:txBody>
      </p:sp>
      <p:grpSp>
        <p:nvGrpSpPr>
          <p:cNvPr id="2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22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25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28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29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 Box 1"/>
          <p:cNvSpPr txBox="1"/>
          <p:nvPr/>
        </p:nvSpPr>
        <p:spPr>
          <a:xfrm>
            <a:off x="5144100" y="9028757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139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30" grpId="0"/>
      <p:bldP spid="31" grpId="0"/>
      <p:bldP spid="32" grpId="0"/>
      <p:bldP spid="33" grpId="0"/>
      <p:bldP spid="2" grpId="0" animBg="1"/>
      <p:bldP spid="29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123"/>
          <p:cNvSpPr txBox="1"/>
          <p:nvPr/>
        </p:nvSpPr>
        <p:spPr>
          <a:xfrm>
            <a:off x="499690" y="2968466"/>
            <a:ext cx="69971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bạn</a:t>
            </a:r>
            <a:endParaRPr lang="vi-VN" sz="4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			       </a:t>
            </a: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lang="en-US" sz="4000" b="1" dirty="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endParaRPr lang="vi-VN" sz="4000" b="1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bóng</a:t>
            </a: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: .... </a:t>
            </a:r>
            <a:r>
              <a:rPr lang="en-US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b</a:t>
            </a:r>
            <a:r>
              <a:rPr lang="en-US" sz="4000" b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ạn</a:t>
            </a:r>
            <a:r>
              <a:rPr lang="vi-VN" sz="40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01114" y="2909208"/>
            <a:ext cx="828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không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lấy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bóng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là</a:t>
            </a:r>
            <a:r>
              <a:rPr lang="vi-V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12 – 9 </a:t>
            </a:r>
            <a:r>
              <a:rPr lang="vi-V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3 (</a:t>
            </a:r>
            <a:r>
              <a:rPr lang="en-US" sz="4000" b="1" dirty="0" err="1" smtClean="0">
                <a:solidFill>
                  <a:srgbClr val="7030A0"/>
                </a:solidFill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7030A0"/>
                </a:solidFill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vi-V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Đáp số: </a:t>
            </a:r>
            <a:r>
              <a:rPr lang="en-US" sz="4000" b="1" dirty="0">
                <a:solidFill>
                  <a:srgbClr val="7030A0"/>
                </a:solidFill>
                <a:cs typeface="Arial" panose="020B0604020202020204" pitchFamily="34" charset="0"/>
              </a:rPr>
              <a:t>3</a:t>
            </a:r>
            <a:r>
              <a:rPr lang="vi-V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179808" y="-590698"/>
            <a:ext cx="16273807" cy="2674506"/>
            <a:chOff x="363560" y="-334858"/>
            <a:chExt cx="11403729" cy="2515060"/>
          </a:xfrm>
        </p:grpSpPr>
        <p:sp>
          <p:nvSpPr>
            <p:cNvPr id="127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88156"/>
              <a:ext cx="10715730" cy="1276154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9900"/>
                  </a:solidFill>
                </a:rPr>
                <a:t> 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3.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12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và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9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mỗi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một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quả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Hỏi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bao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nhiêu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bạn</a:t>
              </a:r>
              <a:endPara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           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không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lấy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được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bóng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8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" y="-334858"/>
              <a:ext cx="1909679" cy="2515060"/>
            </a:xfrm>
            <a:prstGeom prst="rect">
              <a:avLst/>
            </a:prstGeom>
          </p:spPr>
        </p:pic>
      </p:grpSp>
      <p:cxnSp>
        <p:nvCxnSpPr>
          <p:cNvPr id="129" name="Straight Connector 128"/>
          <p:cNvCxnSpPr/>
          <p:nvPr/>
        </p:nvCxnSpPr>
        <p:spPr>
          <a:xfrm>
            <a:off x="5004768" y="921470"/>
            <a:ext cx="219456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439904" y="1497534"/>
            <a:ext cx="4023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59416" y="908720"/>
            <a:ext cx="109728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15002440" y="849462"/>
            <a:ext cx="73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15" name="Text Box 1"/>
          <p:cNvSpPr txBox="1"/>
          <p:nvPr/>
        </p:nvSpPr>
        <p:spPr>
          <a:xfrm>
            <a:off x="5144100" y="9028757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6" name="图片 2077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8822" y="2073598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316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2"/>
          <p:cNvSpPr txBox="1"/>
          <p:nvPr/>
        </p:nvSpPr>
        <p:spPr>
          <a:xfrm>
            <a:off x="2340472" y="3419098"/>
            <a:ext cx="510107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14 - 6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endParaRPr lang="vi-VN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9             8 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845685" y="3419098"/>
            <a:ext cx="44406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15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8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11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– 2</a:t>
            </a:r>
          </a:p>
          <a:p>
            <a:pPr>
              <a:lnSpc>
                <a:spcPct val="200000"/>
              </a:lnSpc>
            </a:pPr>
            <a:endParaRPr lang="vi-VN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-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7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13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35669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2870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11053440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06418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3101688" y="4369144"/>
            <a:ext cx="822960" cy="872806"/>
            <a:chOff x="2034267" y="2132857"/>
            <a:chExt cx="822960" cy="872806"/>
          </a:xfrm>
        </p:grpSpPr>
        <p:sp>
          <p:nvSpPr>
            <p:cNvPr id="100" name="Left Brace 99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2" name="Rounded Rectangle 101"/>
          <p:cNvSpPr/>
          <p:nvPr/>
        </p:nvSpPr>
        <p:spPr>
          <a:xfrm>
            <a:off x="4367436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2957672" y="6169344"/>
            <a:ext cx="822960" cy="872806"/>
            <a:chOff x="2034267" y="2132857"/>
            <a:chExt cx="822960" cy="872806"/>
          </a:xfrm>
        </p:grpSpPr>
        <p:sp>
          <p:nvSpPr>
            <p:cNvPr id="104" name="Left Brace 103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281163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8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Rounded Rectangle 105"/>
          <p:cNvSpPr/>
          <p:nvPr/>
        </p:nvSpPr>
        <p:spPr>
          <a:xfrm>
            <a:off x="4439444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1039687" y="372978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9613280" y="6241352"/>
            <a:ext cx="822960" cy="872806"/>
            <a:chOff x="2034267" y="2132857"/>
            <a:chExt cx="822960" cy="872806"/>
          </a:xfrm>
        </p:grpSpPr>
        <p:sp>
          <p:nvSpPr>
            <p:cNvPr id="109" name="Left Brace 10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Rounded Rectangle 110"/>
          <p:cNvSpPr/>
          <p:nvPr/>
        </p:nvSpPr>
        <p:spPr>
          <a:xfrm>
            <a:off x="11053440" y="567399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174696" y="6241352"/>
            <a:ext cx="822960" cy="872806"/>
            <a:chOff x="2034267" y="2132857"/>
            <a:chExt cx="822960" cy="872806"/>
          </a:xfrm>
        </p:grpSpPr>
        <p:sp>
          <p:nvSpPr>
            <p:cNvPr id="113" name="Left Brace 11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B5BADF7B-B8CE-4478-ABD6-3BA6D83A2724}"/>
              </a:ext>
            </a:extLst>
          </p:cNvPr>
          <p:cNvGrpSpPr/>
          <p:nvPr/>
        </p:nvGrpSpPr>
        <p:grpSpPr>
          <a:xfrm>
            <a:off x="-279436" y="705446"/>
            <a:ext cx="4389473" cy="2674506"/>
            <a:chOff x="358880" y="-596117"/>
            <a:chExt cx="3075885" cy="2515060"/>
          </a:xfrm>
        </p:grpSpPr>
        <p:sp>
          <p:nvSpPr>
            <p:cNvPr id="120" name="Rectangle: Rounded Corners 5">
              <a:extLst>
                <a:ext uri="{FF2B5EF4-FFF2-40B4-BE49-F238E27FC236}">
                  <a16:creationId xmlns:a16="http://schemas.microsoft.com/office/drawing/2014/main" xmlns="" id="{EB5DBE17-FEA2-4EFB-BF18-25A485792D1A}"/>
                </a:ext>
              </a:extLst>
            </p:cNvPr>
            <p:cNvSpPr/>
            <p:nvPr/>
          </p:nvSpPr>
          <p:spPr>
            <a:xfrm>
              <a:off x="1051559" y="429211"/>
              <a:ext cx="2383206" cy="802436"/>
            </a:xfrm>
            <a:prstGeom prst="roundRect">
              <a:avLst/>
            </a:prstGeom>
            <a:solidFill>
              <a:srgbClr val="FFE57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rgbClr val="009900"/>
                  </a:solidFill>
                </a:rPr>
                <a:t>	</a:t>
              </a:r>
              <a:r>
                <a:rPr lang="en-US" sz="3200" b="1" dirty="0" smtClean="0">
                  <a:solidFill>
                    <a:srgbClr val="009900"/>
                  </a:solidFill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4</a:t>
              </a:r>
              <a:r>
                <a:rPr lang="en-US" sz="32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 &gt;, &lt;; = ?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1" name="图片 9">
              <a:extLst>
                <a:ext uri="{FF2B5EF4-FFF2-40B4-BE49-F238E27FC236}">
                  <a16:creationId xmlns:a16="http://schemas.microsoft.com/office/drawing/2014/main" xmlns="" id="{53B60D9A-B643-48AD-BEA3-9BD3D70FF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880" y="-596117"/>
              <a:ext cx="1909679" cy="251506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9602590" y="4289668"/>
            <a:ext cx="822960" cy="872806"/>
            <a:chOff x="2034267" y="2132857"/>
            <a:chExt cx="822960" cy="872806"/>
          </a:xfrm>
        </p:grpSpPr>
        <p:sp>
          <p:nvSpPr>
            <p:cNvPr id="123" name="Left Brace 122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2270047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7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2174696" y="4289667"/>
            <a:ext cx="822960" cy="872806"/>
            <a:chOff x="2034267" y="2132857"/>
            <a:chExt cx="822960" cy="872806"/>
          </a:xfrm>
        </p:grpSpPr>
        <p:sp>
          <p:nvSpPr>
            <p:cNvPr id="126" name="Left Brace 125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228911" y="242088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23"/>
          <p:cNvGrpSpPr/>
          <p:nvPr/>
        </p:nvGrpSpPr>
        <p:grpSpPr>
          <a:xfrm>
            <a:off x="-13657" y="8628431"/>
            <a:ext cx="16916400" cy="861991"/>
            <a:chOff x="-17585" y="5729324"/>
            <a:chExt cx="12203723" cy="1123362"/>
          </a:xfrm>
        </p:grpSpPr>
        <p:pic>
          <p:nvPicPr>
            <p:cNvPr id="34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36" name="图片 6">
            <a:extLst>
              <a:ext uri="{FF2B5EF4-FFF2-40B4-BE49-F238E27FC236}">
                <a16:creationId xmlns:a16="http://schemas.microsoft.com/office/drawing/2014/main" xmlns="" id="{B838AB8A-46FD-4DE5-B6B9-4F7C78796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8" y="7038068"/>
            <a:ext cx="2612502" cy="2188483"/>
          </a:xfrm>
          <a:prstGeom prst="rect">
            <a:avLst/>
          </a:prstGeom>
        </p:spPr>
      </p:pic>
      <p:sp>
        <p:nvSpPr>
          <p:cNvPr id="37" name="Flowchart: Document 36"/>
          <p:cNvSpPr/>
          <p:nvPr/>
        </p:nvSpPr>
        <p:spPr>
          <a:xfrm>
            <a:off x="0" y="-62336"/>
            <a:ext cx="16840200" cy="786235"/>
          </a:xfrm>
          <a:prstGeom prst="flowChartDocument">
            <a:avLst/>
          </a:prstGeom>
          <a:solidFill>
            <a:srgbClr val="BAE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Document 37"/>
          <p:cNvSpPr/>
          <p:nvPr/>
        </p:nvSpPr>
        <p:spPr>
          <a:xfrm>
            <a:off x="0" y="-249376"/>
            <a:ext cx="16840200" cy="786235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1"/>
          <p:cNvSpPr txBox="1"/>
          <p:nvPr/>
        </p:nvSpPr>
        <p:spPr>
          <a:xfrm>
            <a:off x="5144100" y="-59260"/>
            <a:ext cx="1246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00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00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40" name="图片 6">
            <a:extLst>
              <a:ext uri="{FF2B5EF4-FFF2-40B4-BE49-F238E27FC236}">
                <a16:creationId xmlns="" xmlns:a16="http://schemas.microsoft.com/office/drawing/2014/main" id="{2C8F87F8-09FD-4EED-BB65-42D1A8EAB8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57" y="582843"/>
            <a:ext cx="1242640" cy="902018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="" xmlns:a16="http://schemas.microsoft.com/office/drawing/2014/main" id="{37F6A244-9AFE-44C0-90A4-BF32B28874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26" y="1484861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="" xmlns:a16="http://schemas.microsoft.com/office/drawing/2014/main" id="{B3904CA2-F3AB-4CF7-8A36-D2E7F543F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271" y="522357"/>
            <a:ext cx="823892" cy="1338169"/>
          </a:xfrm>
          <a:prstGeom prst="rect">
            <a:avLst/>
          </a:prstGeom>
        </p:spPr>
      </p:pic>
      <p:sp>
        <p:nvSpPr>
          <p:cNvPr id="43" name="任意多边形: 形状 13">
            <a:extLst>
              <a:ext uri="{FF2B5EF4-FFF2-40B4-BE49-F238E27FC236}">
                <a16:creationId xmlns="" xmlns:a16="http://schemas.microsoft.com/office/drawing/2014/main" id="{4F1D098F-8817-440D-A147-8ED5F6D2BB01}"/>
              </a:ext>
            </a:extLst>
          </p:cNvPr>
          <p:cNvSpPr/>
          <p:nvPr/>
        </p:nvSpPr>
        <p:spPr>
          <a:xfrm>
            <a:off x="14112248" y="183385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5" name="图片 11">
            <a:extLst>
              <a:ext uri="{FF2B5EF4-FFF2-40B4-BE49-F238E27FC236}">
                <a16:creationId xmlns="" xmlns:a16="http://schemas.microsoft.com/office/drawing/2014/main" id="{0DE4DA9D-900A-428A-B38D-A3718E2742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21263"/>
            <a:ext cx="626483" cy="10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650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6" grpId="0" animBg="1"/>
      <p:bldP spid="107" grpId="0" animBg="1"/>
      <p:bldP spid="111" grpId="0" animBg="1"/>
      <p:bldP spid="39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575"/>
            <a:ext cx="16776700" cy="8826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48" y="5166668"/>
            <a:ext cx="7123113" cy="533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712" y="2073276"/>
            <a:ext cx="8136135" cy="273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13" y="5166668"/>
            <a:ext cx="7992118" cy="2595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7020991" y="2499257"/>
            <a:ext cx="6909611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Ôn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tập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bảng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trừ</a:t>
            </a:r>
            <a:r>
              <a:rPr lang="en-US" altLang="zh-CN" sz="44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(qua 10)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trong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400" dirty="0" err="1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phạm</a:t>
            </a:r>
            <a:r>
              <a:rPr lang="en-US" altLang="zh-CN" sz="4400" dirty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vi 20.</a:t>
            </a:r>
            <a:endParaRPr lang="zh-CN" altLang="en-US" sz="44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7020991" y="5646714"/>
            <a:ext cx="6787305" cy="707848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just" defTabSz="1499898">
              <a:spcBef>
                <a:spcPct val="50000"/>
              </a:spcBef>
            </a:pPr>
            <a:r>
              <a:rPr lang="en-US" altLang="zh-CN" sz="40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Xem</a:t>
            </a:r>
            <a:r>
              <a:rPr lang="en-US" altLang="zh-CN" sz="40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trước</a:t>
            </a:r>
            <a:r>
              <a:rPr lang="en-US" altLang="zh-CN" sz="40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</a:t>
            </a:r>
            <a:r>
              <a:rPr lang="en-US" altLang="zh-CN" sz="4000" dirty="0" err="1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bài</a:t>
            </a:r>
            <a:r>
              <a:rPr lang="en-US" altLang="zh-CN" sz="4000" dirty="0" smtClean="0">
                <a:solidFill>
                  <a:srgbClr val="0070C0"/>
                </a:solidFill>
                <a:latin typeface="iCiel Nabila" pitchFamily="2" charset="0"/>
                <a:ea typeface="黑体" panose="02010609060101010101" pitchFamily="2" charset="-122"/>
              </a:rPr>
              <a:t> 13.</a:t>
            </a:r>
            <a:endParaRPr lang="zh-CN" altLang="en-US" sz="4000" dirty="0">
              <a:solidFill>
                <a:srgbClr val="0070C0"/>
              </a:solidFill>
              <a:latin typeface="iCiel Nabila" pitchFamily="2" charset="0"/>
              <a:ea typeface="黑体" panose="02010609060101010101" pitchFamily="2" charset="-122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9" y="7473960"/>
            <a:ext cx="3927475" cy="584775"/>
          </a:xfrm>
          <a:prstGeom prst="rect">
            <a:avLst/>
          </a:prstGeom>
          <a:noFill/>
          <a:ln w="9525">
            <a:noFill/>
          </a:ln>
        </p:spPr>
        <p:txBody>
          <a:bodyPr lIns="91404" tIns="45701" rIns="91404" bIns="45701">
            <a:spAutoFit/>
          </a:bodyPr>
          <a:lstStyle/>
          <a:p>
            <a:pPr defTabSz="1499898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Title 4</a:t>
            </a:r>
            <a:endParaRPr lang="zh-CN" altLang="en-US" sz="320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577" y="993786"/>
            <a:ext cx="3095624" cy="178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895046" y="358180"/>
            <a:ext cx="3310522" cy="110799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Dặn</a:t>
            </a:r>
            <a:r>
              <a:rPr lang="en-US" sz="66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iCiel Pony" panose="02000000000000000000" pitchFamily="2" charset="0"/>
              </a:rPr>
              <a:t>dò</a:t>
            </a:r>
            <a:endParaRPr lang="en-US" sz="6600" dirty="0">
              <a:solidFill>
                <a:srgbClr val="FF0000"/>
              </a:solidFill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030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" y="6352"/>
            <a:ext cx="16751300" cy="946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65064" y="2217739"/>
            <a:ext cx="3086100" cy="10318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13" y="1512889"/>
            <a:ext cx="15986125" cy="1592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425" y="417524"/>
            <a:ext cx="3457576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" y="417513"/>
            <a:ext cx="2339975" cy="1089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5148795" y="5241927"/>
            <a:ext cx="8159327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lIns="91404" tIns="45701" rIns="91404" bIns="45701">
            <a:spAutoFit/>
          </a:bodyPr>
          <a:lstStyle/>
          <a:p>
            <a:pPr algn="ctr" defTabSz="1499898">
              <a:spcBef>
                <a:spcPct val="50000"/>
              </a:spcBef>
            </a:pP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Hẹn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gặp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lại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các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con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trong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tiết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học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 </a:t>
            </a:r>
            <a:r>
              <a:rPr lang="en-US" altLang="zh-CN" sz="7200" b="1" dirty="0" err="1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sau</a:t>
            </a:r>
            <a:r>
              <a:rPr lang="en-US" altLang="zh-CN" sz="7200" b="1" dirty="0">
                <a:solidFill>
                  <a:srgbClr val="FF0066"/>
                </a:solidFill>
                <a:latin typeface="iCiel Bambola" pitchFamily="50" charset="0"/>
                <a:ea typeface="黑体" panose="02010609060101010101" pitchFamily="2" charset="-122"/>
              </a:rPr>
              <a:t>!</a:t>
            </a:r>
            <a:endParaRPr lang="zh-CN" altLang="en-US" sz="7200" b="1" dirty="0">
              <a:solidFill>
                <a:srgbClr val="FF0066"/>
              </a:solidFill>
              <a:latin typeface="iCiel Bambola" pitchFamily="50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1182</TotalTime>
  <Words>350</Words>
  <Application>Microsoft Office PowerPoint</Application>
  <PresentationFormat>Custom</PresentationFormat>
  <Paragraphs>93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</cp:lastModifiedBy>
  <cp:revision>350</cp:revision>
  <dcterms:created xsi:type="dcterms:W3CDTF">2015-09-14T06:10:05Z</dcterms:created>
  <dcterms:modified xsi:type="dcterms:W3CDTF">2021-06-13T10:07:24Z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