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76" r:id="rId3"/>
    <p:sldId id="277" r:id="rId4"/>
    <p:sldId id="258" r:id="rId5"/>
    <p:sldId id="273" r:id="rId6"/>
    <p:sldId id="280" r:id="rId7"/>
    <p:sldId id="259" r:id="rId8"/>
    <p:sldId id="299" r:id="rId9"/>
    <p:sldId id="261" r:id="rId10"/>
    <p:sldId id="262" r:id="rId11"/>
    <p:sldId id="281" r:id="rId12"/>
    <p:sldId id="263" r:id="rId13"/>
    <p:sldId id="271" r:id="rId14"/>
    <p:sldId id="266" r:id="rId15"/>
    <p:sldId id="293" r:id="rId16"/>
    <p:sldId id="294" r:id="rId17"/>
    <p:sldId id="29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CFD"/>
    <a:srgbClr val="F3AB78"/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64" autoAdjust="0"/>
    <p:restoredTop sz="94660"/>
  </p:normalViewPr>
  <p:slideViewPr>
    <p:cSldViewPr>
      <p:cViewPr varScale="1">
        <p:scale>
          <a:sx n="86" d="100"/>
          <a:sy n="86" d="100"/>
        </p:scale>
        <p:origin x="-486" y="-162"/>
      </p:cViewPr>
      <p:guideLst>
        <p:guide orient="horz" pos="211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066800"/>
            <a:ext cx="6248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795" y="0"/>
            <a:ext cx="12192000" cy="6858000"/>
            <a:chOff x="0" y="0"/>
            <a:chExt cx="12192000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32246" y="1824038"/>
            <a:ext cx="10210800" cy="3331368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95400" y="1874520"/>
            <a:ext cx="2103755" cy="762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i="1" u="sng" dirty="0" err="1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u="sng" dirty="0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ln cap="sq">
                  <a:solidFill>
                    <a:schemeClr val="tx1"/>
                  </a:solidFill>
                  <a:prstDash val="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31" y="2591350"/>
            <a:ext cx="9482137" cy="230695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101643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GB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795" y="38100"/>
            <a:ext cx="12192000" cy="6858000"/>
            <a:chOff x="0" y="0"/>
            <a:chExt cx="12192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HP001 4 hàng" panose="020B0603050302020204" charset="0"/>
                <a:cs typeface="HP001 4 hàng" panose="020B0603050302020204" charset="0"/>
              </a:endParaRPr>
            </a:p>
          </p:txBody>
        </p: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0757" y="665765"/>
            <a:ext cx="11816838" cy="16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kể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Ai </a:t>
            </a:r>
            <a:r>
              <a:rPr lang="en-US" altLang="en-US" b="1" i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là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gì</a:t>
            </a:r>
            <a:r>
              <a:rPr lang="en-US" altLang="en-US" b="1" i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?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thơ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marL="0" indent="0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Xác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định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vị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ngữ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981200" y="218336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     Người là Cha, là Bác, là Anh</a:t>
            </a:r>
          </a:p>
          <a:p>
            <a:pPr>
              <a:buFontTx/>
              <a:buNone/>
            </a:pPr>
            <a:r>
              <a:rPr lang="en-US" altLang="en-US" sz="2800" b="1">
                <a:latin typeface="HP001 4 hàng" panose="020B0603050302020204" charset="0"/>
                <a:cs typeface="HP001 4 hàng" panose="020B0603050302020204" charset="0"/>
              </a:rPr>
              <a:t>		</a:t>
            </a:r>
            <a:endParaRPr lang="en-US" altLang="en-US" sz="18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019300" y="345971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b)       Quê hương là chùm khế ngọt</a:t>
            </a:r>
          </a:p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00600" y="2590165"/>
            <a:ext cx="3895090" cy="127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767580" y="2640330"/>
            <a:ext cx="3918585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4691063" y="213383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548313" y="347876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5429250" y="4559848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638800" y="3874048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634038" y="3940723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519738" y="4974185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514975" y="5026573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09800" y="272057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HP001 4 hàng" panose="020B0603050302020204" charset="0"/>
                <a:cs typeface="HP001 4 hàng" panose="020B0603050302020204" charset="0"/>
              </a:rPr>
              <a:t>		 Quả tim lớn lọc trăm dòng máu nhỏ.</a:t>
            </a:r>
          </a:p>
          <a:p>
            <a:pPr algn="r">
              <a:buFontTx/>
              <a:buNone/>
            </a:pPr>
            <a:r>
              <a:rPr lang="en-US" altLang="en-US" sz="1800" b="1">
                <a:latin typeface="Cambria" panose="02040503050406030204" charset="0"/>
                <a:cs typeface="Cambria" panose="02040503050406030204" charset="0"/>
              </a:rPr>
              <a:t>TỐ HỮU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000250" y="403883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Cho con trèo hái mỗi ngày.</a:t>
            </a:r>
          </a:p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066800" y="461287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Quê hương là đường đi học</a:t>
            </a:r>
          </a:p>
          <a:p>
            <a:pPr lvl="1">
              <a:buFontTx/>
              <a:buNone/>
            </a:pP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</a:t>
            </a:r>
            <a:endParaRPr lang="en-US" altLang="en-US" sz="16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171450" y="521231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1">
                <a:latin typeface="HP001 4 hàng" panose="020B0603050302020204" charset="0"/>
                <a:cs typeface="HP001 4 hàng" panose="020B0603050302020204" charset="0"/>
              </a:rPr>
              <a:t>	      </a:t>
            </a:r>
            <a:r>
              <a:rPr lang="en-US" altLang="en-US" b="1">
                <a:latin typeface="HP001 4 hàng" panose="020B0603050302020204" charset="0"/>
                <a:cs typeface="HP001 4 hàng" panose="020B0603050302020204" charset="0"/>
              </a:rPr>
              <a:t>	     	     Con về rợp bướm vàng bay.</a:t>
            </a:r>
          </a:p>
          <a:p>
            <a:pPr algn="r">
              <a:buFontTx/>
              <a:buNone/>
            </a:pPr>
            <a:r>
              <a:rPr lang="en-US" altLang="en-US" sz="1800" b="1">
                <a:latin typeface="Cambria" panose="02040503050406030204" charset="0"/>
                <a:cs typeface="Cambria" panose="02040503050406030204" charset="0"/>
              </a:rPr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 bldLvl="0" animBg="1"/>
      <p:bldP spid="9241" grpId="0" bldLvl="0" animBg="1"/>
      <p:bldP spid="9242" grpId="0" bldLvl="0" animBg="1"/>
      <p:bldP spid="9242" grpId="1"/>
      <p:bldP spid="924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51973" y="381000"/>
            <a:ext cx="888805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NỐI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072" y="3752422"/>
            <a:ext cx="2780869" cy="185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534" y="1118910"/>
            <a:ext cx="2780870" cy="181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4"/>
          <a:stretch>
            <a:fillRect/>
          </a:stretch>
        </p:blipFill>
        <p:spPr>
          <a:xfrm>
            <a:off x="762000" y="3733800"/>
            <a:ext cx="2780870" cy="1874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68" b="44444"/>
          <a:stretch>
            <a:fillRect/>
          </a:stretch>
        </p:blipFill>
        <p:spPr>
          <a:xfrm>
            <a:off x="725214" y="1116282"/>
            <a:ext cx="2780870" cy="1782722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4033463" y="1572421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4044217" y="2758007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4059983" y="3977442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4059983" y="5168188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0" idx="3"/>
            <a:endCxn id="37" idx="1"/>
          </p:cNvCxnSpPr>
          <p:nvPr/>
        </p:nvCxnSpPr>
        <p:spPr>
          <a:xfrm>
            <a:off x="3506084" y="2007643"/>
            <a:ext cx="553899" cy="23545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38" idx="1"/>
          </p:cNvCxnSpPr>
          <p:nvPr/>
        </p:nvCxnSpPr>
        <p:spPr>
          <a:xfrm>
            <a:off x="3542870" y="4671180"/>
            <a:ext cx="517113" cy="8817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1"/>
            <a:endCxn id="36" idx="3"/>
          </p:cNvCxnSpPr>
          <p:nvPr/>
        </p:nvCxnSpPr>
        <p:spPr>
          <a:xfrm flipH="1">
            <a:off x="7957953" y="2027173"/>
            <a:ext cx="500581" cy="1115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" idx="1"/>
            <a:endCxn id="11" idx="3"/>
          </p:cNvCxnSpPr>
          <p:nvPr/>
        </p:nvCxnSpPr>
        <p:spPr>
          <a:xfrm flipH="1" flipV="1">
            <a:off x="7947199" y="1957142"/>
            <a:ext cx="573873" cy="272334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9067800" y="338391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Chim công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14145" y="74993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Sư tử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95400" y="3383915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trống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067800" y="748030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Đại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13205" y="3048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UTM Akashi" panose="02040603050506020204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a)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UTM Amherst" panose="02040603050506020204" pitchFamily="18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0555" y="2513965"/>
            <a:ext cx="2867025" cy="291465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34400" y="2512695"/>
            <a:ext cx="2519045" cy="291592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332105" y="2514600"/>
            <a:ext cx="2657475" cy="291465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2971800" y="2513965"/>
            <a:ext cx="2774315" cy="291465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b)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quê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hương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điệu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quan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họ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altLang="en-US" sz="2400" b="1" dirty="0">
              <a:solidFill>
                <a:srgbClr val="002060"/>
              </a:solidFill>
              <a:latin typeface="UTM Amherst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694305"/>
            <a:ext cx="4623435" cy="33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5515" y="2694940"/>
            <a:ext cx="4582160" cy="314007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c)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</p:txBody>
      </p:sp>
      <p:pic>
        <p:nvPicPr>
          <p:cNvPr id="108" name="Content Placeholder 10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6910" y="2895600"/>
            <a:ext cx="3745230" cy="25298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9" name="Content Placeholder 108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2140" y="2895600"/>
            <a:ext cx="3882390" cy="25298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8304530" y="2894965"/>
            <a:ext cx="3529965" cy="253047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3085" y="1396601"/>
            <a:ext cx="914005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d)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Việt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Nam.</a:t>
            </a:r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09165"/>
            <a:ext cx="5181600" cy="35839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07" name="Content Placeholder 10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7925" y="2215515"/>
            <a:ext cx="4843145" cy="357695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76400"/>
            <a:ext cx="11881485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6600" b="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000500" y="186203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000500" y="3028189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000500" y="419781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75" r="44152" b="19473"/>
          <a:stretch>
            <a:fillRect/>
          </a:stretch>
        </p:blipFill>
        <p:spPr>
          <a:xfrm>
            <a:off x="7273357" y="2609086"/>
            <a:ext cx="1787514" cy="1385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48" t="22920" b="23166"/>
          <a:stretch>
            <a:fillRect/>
          </a:stretch>
        </p:blipFill>
        <p:spPr>
          <a:xfrm>
            <a:off x="7647709" y="3887171"/>
            <a:ext cx="1413162" cy="127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48" t="22993" b="23093"/>
          <a:stretch>
            <a:fillRect/>
          </a:stretch>
        </p:blipFill>
        <p:spPr>
          <a:xfrm>
            <a:off x="7647709" y="1527382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93"/>
          <a:stretch>
            <a:fillRect/>
          </a:stretch>
        </p:blipFill>
        <p:spPr>
          <a:xfrm>
            <a:off x="361950" y="3363888"/>
            <a:ext cx="2362200" cy="3602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5" r="244"/>
          <a:stretch>
            <a:fillRect/>
          </a:stretch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133600" y="186203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133600" y="3028189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133600" y="419781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75" r="44152" b="19473"/>
          <a:stretch>
            <a:fillRect/>
          </a:stretch>
        </p:blipFill>
        <p:spPr>
          <a:xfrm>
            <a:off x="10201496" y="1569758"/>
            <a:ext cx="1787514" cy="1385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48" t="22920" b="23166"/>
          <a:stretch>
            <a:fillRect/>
          </a:stretch>
        </p:blipFill>
        <p:spPr>
          <a:xfrm>
            <a:off x="10649679" y="3887171"/>
            <a:ext cx="1413162" cy="1278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48" t="22993" b="23093"/>
          <a:stretch>
            <a:fillRect/>
          </a:stretch>
        </p:blipFill>
        <p:spPr>
          <a:xfrm>
            <a:off x="10518008" y="2747419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93"/>
          <a:stretch>
            <a:fillRect/>
          </a:stretch>
        </p:blipFill>
        <p:spPr>
          <a:xfrm>
            <a:off x="-1" y="3363888"/>
            <a:ext cx="2362200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33400"/>
            <a:ext cx="774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80" y="157655"/>
            <a:ext cx="2525719" cy="2383647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4"/>
          <a:srcRect r="821"/>
          <a:stretch>
            <a:fillRect/>
          </a:stretch>
        </p:blipFill>
        <p:spPr>
          <a:xfrm>
            <a:off x="2426335" y="1786255"/>
            <a:ext cx="8168005" cy="469900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3962400" y="1600200"/>
            <a:ext cx="5623560" cy="15932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Chevron">
              <a:avLst/>
            </a:prstTxWarp>
            <a:spAutoFit/>
          </a:bodyPr>
          <a:lstStyle/>
          <a:p>
            <a:pPr algn="ctr"/>
            <a:r>
              <a:rPr lang="vi-VN" alt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CHÚA SƠN LÂM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6" y="-1524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257" y="762000"/>
            <a:ext cx="11469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2057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GB" sz="4800" b="1" dirty="0">
                <a:solidFill>
                  <a:srgbClr val="FF0000"/>
                </a:solidFill>
                <a:latin typeface="+mj-lt"/>
              </a:rPr>
              <a:t>I. NHẬN XÉT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4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381000" y="347345"/>
            <a:ext cx="11506200" cy="617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05200" y="5562328"/>
            <a:ext cx="4600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576" y="1157352"/>
            <a:ext cx="9917824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vi-VN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r">
              <a:lnSpc>
                <a:spcPct val="150000"/>
              </a:lnSpc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133600" y="4480560"/>
            <a:ext cx="8249920" cy="978535"/>
          </a:xfrm>
          <a:prstGeom prst="roundRect">
            <a:avLst/>
          </a:prstGeom>
          <a:solidFill>
            <a:srgbClr val="F8FC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593"/>
          <a:stretch>
            <a:fillRect/>
          </a:stretch>
        </p:blipFill>
        <p:spPr>
          <a:xfrm>
            <a:off x="-381000" y="4539576"/>
            <a:ext cx="2362200" cy="2318424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682B8B09-0C99-7F94-F855-919652450171}"/>
              </a:ext>
            </a:extLst>
          </p:cNvPr>
          <p:cNvSpPr txBox="1"/>
          <p:nvPr/>
        </p:nvSpPr>
        <p:spPr>
          <a:xfrm>
            <a:off x="1981200" y="394017"/>
            <a:ext cx="9105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+mj-lt"/>
                <a:cs typeface="HP001 4 hàng" panose="020B0603050302020204" charset="0"/>
              </a:rPr>
              <a:t>Câu 3: Xác định vị ngữ trong câu vừa tìm được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1F883D-1041-2199-AC02-B4D6D63E90C9}"/>
              </a:ext>
            </a:extLst>
          </p:cNvPr>
          <p:cNvSpPr txBox="1"/>
          <p:nvPr/>
        </p:nvSpPr>
        <p:spPr>
          <a:xfrm>
            <a:off x="2590800" y="1981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cháu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xmlns="" id="{9AADB168-5DBF-FD08-98FA-7B42D559A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21437"/>
            <a:ext cx="838200" cy="2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xmlns="" id="{0909F923-F8C3-E154-AFF2-5D4E47F00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743200"/>
            <a:ext cx="42017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xmlns="" id="{D9DB29E9-DF04-47A0-566C-52CF5F134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904530"/>
            <a:ext cx="42017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xmlns="" id="{7C6DFAF5-4008-94DE-DA3A-853FD242E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686520"/>
            <a:ext cx="228600" cy="92333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xmlns="" id="{F8B1E267-A0E3-BE49-4B53-7E1DC058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03367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+mj-lt"/>
                <a:cs typeface="Cambria" panose="02040503050406030204" charset="0"/>
              </a:rPr>
              <a:t>VN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xmlns="" id="{D0DE0187-A42F-4C17-4EDF-8F9A15D2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829" y="294261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+mj-lt"/>
                <a:cs typeface="Cambria" panose="02040503050406030204" charset="0"/>
              </a:rPr>
              <a:t>CN</a:t>
            </a:r>
          </a:p>
        </p:txBody>
      </p:sp>
      <p:sp>
        <p:nvSpPr>
          <p:cNvPr id="18" name="AutoShape 28">
            <a:extLst>
              <a:ext uri="{FF2B5EF4-FFF2-40B4-BE49-F238E27FC236}">
                <a16:creationId xmlns:a16="http://schemas.microsoft.com/office/drawing/2014/main" xmlns="" id="{CD3C20F0-0320-899A-FFFE-D760D4F548F5}"/>
              </a:ext>
            </a:extLst>
          </p:cNvPr>
          <p:cNvSpPr/>
          <p:nvPr/>
        </p:nvSpPr>
        <p:spPr bwMode="auto">
          <a:xfrm rot="16200000" flipV="1">
            <a:off x="6371905" y="-462836"/>
            <a:ext cx="362591" cy="4267202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 b="1">
              <a:latin typeface="+mj-lt"/>
              <a:cs typeface="HP001 4 hàng" panose="020B0603050302020204" charset="0"/>
            </a:endParaRPr>
          </a:p>
        </p:txBody>
      </p:sp>
      <p:sp>
        <p:nvSpPr>
          <p:cNvPr id="19" name="Cloud Callout 3">
            <a:extLst>
              <a:ext uri="{FF2B5EF4-FFF2-40B4-BE49-F238E27FC236}">
                <a16:creationId xmlns:a16="http://schemas.microsoft.com/office/drawing/2014/main" xmlns="" id="{73DDE506-F06A-FAA1-BE3F-1CB192679139}"/>
              </a:ext>
            </a:extLst>
          </p:cNvPr>
          <p:cNvSpPr/>
          <p:nvPr/>
        </p:nvSpPr>
        <p:spPr>
          <a:xfrm>
            <a:off x="1752601" y="3483437"/>
            <a:ext cx="6868756" cy="24105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latin typeface="+mj-lt"/>
                <a:cs typeface="HP001 4 hàng" panose="020B0603050302020204" charset="0"/>
              </a:rPr>
              <a:t>Cụm từ</a:t>
            </a:r>
            <a:r>
              <a:rPr lang="en-US" altLang="en-US" sz="3200" b="1" dirty="0">
                <a:latin typeface="+mj-lt"/>
                <a:cs typeface="HP001 4 hàng" panose="020B0603050302020204" charset="0"/>
              </a:rPr>
              <a:t>:</a:t>
            </a:r>
            <a:r>
              <a:rPr lang="vi-VN" altLang="en-US" sz="3200" b="1" dirty="0">
                <a:latin typeface="+mj-lt"/>
                <a:cs typeface="HP001 4 hàng" panose="020B0603050302020204" charset="0"/>
              </a:rPr>
              <a:t> Cháu bác Tự thuộc loại từ nào?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1D1AC7D3-7BE8-7F77-2413-2ED23773DB81}"/>
              </a:ext>
            </a:extLst>
          </p:cNvPr>
          <p:cNvSpPr/>
          <p:nvPr/>
        </p:nvSpPr>
        <p:spPr>
          <a:xfrm>
            <a:off x="8966516" y="5663532"/>
            <a:ext cx="2945765" cy="65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latin typeface="+mj-lt"/>
                <a:cs typeface="HP001 4 hàng" panose="020B0603050302020204" charset="0"/>
              </a:rPr>
              <a:t>Cụm danh từ</a:t>
            </a: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xmlns="" id="{07E4A1B7-7D2C-2BD9-608A-4C68789D38C2}"/>
              </a:ext>
            </a:extLst>
          </p:cNvPr>
          <p:cNvSpPr/>
          <p:nvPr/>
        </p:nvSpPr>
        <p:spPr>
          <a:xfrm rot="1260000">
            <a:off x="7790519" y="5281812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+mj-lt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 bldLvl="0" animBg="1"/>
      <p:bldP spid="17" grpId="0" bldLvl="0" animBg="1"/>
      <p:bldP spid="19" grpId="0" animBg="1"/>
      <p:bldP spid="19" grpId="1" animBg="1"/>
      <p:bldP spid="20" grpId="1" animBg="1"/>
      <p:bldP spid="20" grpId="2" animBg="1"/>
      <p:bldP spid="21" grpId="1" animBg="1"/>
      <p:bldP spid="2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185795" y="251428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vi-VN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em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876800" y="2514600"/>
            <a:ext cx="354711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814888" y="24479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752975" y="3129280"/>
            <a:ext cx="2479675" cy="5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4739005" y="3181985"/>
            <a:ext cx="249872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AutoShape 14"/>
          <p:cNvSpPr/>
          <p:nvPr/>
        </p:nvSpPr>
        <p:spPr bwMode="auto">
          <a:xfrm rot="16200000" flipV="1">
            <a:off x="6256020" y="1531620"/>
            <a:ext cx="199390" cy="1768475"/>
          </a:xfrm>
          <a:prstGeom prst="rightBrace">
            <a:avLst>
              <a:gd name="adj1" fmla="val 6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7314883" y="1762125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772410" y="4476750"/>
            <a:ext cx="239522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5133975" y="44577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837180" y="5013325"/>
            <a:ext cx="180784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5181600" y="4984115"/>
            <a:ext cx="3825240" cy="120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5191125" y="5047615"/>
            <a:ext cx="3815080" cy="114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105400" y="4472940"/>
            <a:ext cx="4060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</a:t>
            </a:r>
            <a:r>
              <a:rPr lang="vi-VN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ùm khế ngọt</a:t>
            </a:r>
            <a:r>
              <a:rPr lang="en-US" altLang="en-US" sz="3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476683" y="5105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2" name="AutoShape 24"/>
          <p:cNvSpPr/>
          <p:nvPr/>
        </p:nvSpPr>
        <p:spPr bwMode="auto">
          <a:xfrm rot="16200000" flipV="1">
            <a:off x="7114540" y="2769870"/>
            <a:ext cx="250825" cy="302006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6520180" y="3487420"/>
            <a:ext cx="353187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472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3280410" y="3124835"/>
            <a:ext cx="1291590" cy="38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513" y="698748"/>
            <a:ext cx="108204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5" r="244"/>
          <a:stretch>
            <a:fillRect/>
          </a:stretch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879658" y="2566829"/>
            <a:ext cx="63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94605" y="4479290"/>
            <a:ext cx="635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bldLvl="0" animBg="1"/>
      <p:bldP spid="7184" grpId="0" bldLvl="0" animBg="1"/>
      <p:bldP spid="7189" grpId="0" bldLvl="0" animBg="1"/>
      <p:bldP spid="7190" grpId="0" bldLvl="0" animBg="1"/>
      <p:bldP spid="7193" grpId="0" bldLvl="0" animBg="1"/>
      <p:bldP spid="2" grpId="0"/>
      <p:bldP spid="2" grpId="1"/>
      <p:bldP spid="2" grpId="2"/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451</Words>
  <Application>Microsoft Office PowerPoint</Application>
  <PresentationFormat>Custom</PresentationFormat>
  <Paragraphs>79</Paragraphs>
  <Slides>18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246</cp:revision>
  <dcterms:created xsi:type="dcterms:W3CDTF">2011-02-15T05:04:00Z</dcterms:created>
  <dcterms:modified xsi:type="dcterms:W3CDTF">2023-02-25T00:35:59Z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1F74E7F6AF864A6A93DF5DA82BE7D5A6</vt:lpwstr>
  </property>
  <property fmtid="{D5CDD505-2E9C-101B-9397-08002B2CF9AE}" pid="3" name="KSOProductBuildVer">
    <vt:lpwstr>1033-11.2.0.11029</vt:lpwstr>
  </property>
</Properties>
</file>