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4"/>
  </p:notesMasterIdLst>
  <p:sldIdLst>
    <p:sldId id="300" r:id="rId2"/>
    <p:sldId id="301" r:id="rId3"/>
    <p:sldId id="302" r:id="rId4"/>
    <p:sldId id="257" r:id="rId5"/>
    <p:sldId id="303" r:id="rId6"/>
    <p:sldId id="323" r:id="rId7"/>
    <p:sldId id="307" r:id="rId8"/>
    <p:sldId id="310" r:id="rId9"/>
    <p:sldId id="290" r:id="rId10"/>
    <p:sldId id="324" r:id="rId11"/>
    <p:sldId id="325" r:id="rId12"/>
    <p:sldId id="326" r:id="rId13"/>
    <p:sldId id="311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5AB"/>
    <a:srgbClr val="32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B66443-4ED1-4ACA-8DD3-8028CE2AF2CE}" type="slidenum">
              <a:rPr lang="en-US"/>
              <a:pPr/>
              <a:t>21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							-</a:t>
            </a:r>
            <a:fld id="{DD68D736-55BB-42B7-813D-A805D7A736B6}" type="slidenum">
              <a:rPr lang="en-US" smtClean="0"/>
              <a:pPr eaLnBrk="1" hangingPunct="1"/>
              <a:t>21</a:t>
            </a:fld>
            <a:r>
              <a:rPr lang="en-US" smtClean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814930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image" Target="../media/image17.jpeg"/><Relationship Id="rId7" Type="http://schemas.openxmlformats.org/officeDocument/2006/relationships/slide" Target="slide16.xml"/><Relationship Id="rId12" Type="http://schemas.openxmlformats.org/officeDocument/2006/relationships/slide" Target="slide2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11" Type="http://schemas.openxmlformats.org/officeDocument/2006/relationships/image" Target="../media/image19.gif"/><Relationship Id="rId5" Type="http://schemas.openxmlformats.org/officeDocument/2006/relationships/slide" Target="slide20.xml"/><Relationship Id="rId10" Type="http://schemas.openxmlformats.org/officeDocument/2006/relationships/image" Target="../media/image18.gif"/><Relationship Id="rId4" Type="http://schemas.openxmlformats.org/officeDocument/2006/relationships/slide" Target="slide19.xml"/><Relationship Id="rId9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gif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66701" y="-63627"/>
            <a:ext cx="92202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0" y="2590800"/>
            <a:ext cx="86868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 eaLnBrk="1" hangingPunct="1"/>
            <a:r>
              <a:rPr lang="en-US" sz="3200" b="1" dirty="0">
                <a:solidFill>
                  <a:srgbClr val="0000FF"/>
                </a:solidFill>
              </a:rPr>
              <a:t>CHÀO MỪNG QUÝ THẦY CÔ DỰ GIỜ, THĂM LỚP</a:t>
            </a: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1219200" y="884238"/>
            <a:ext cx="670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Trường Tiểu học 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7" name="TextBox 2"/>
          <p:cNvSpPr txBox="1">
            <a:spLocks noChangeArrowheads="1"/>
          </p:cNvSpPr>
          <p:nvPr/>
        </p:nvSpPr>
        <p:spPr bwMode="auto">
          <a:xfrm>
            <a:off x="3352800" y="24384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3352800" y="2900363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0" y="4724400"/>
            <a:ext cx="290008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MÔN: TIN HỌC </a:t>
            </a:r>
          </a:p>
          <a:p>
            <a:pPr algn="ctr"/>
            <a:r>
              <a:rPr lang="en-US" sz="2800" b="1" dirty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LỚP: </a:t>
            </a:r>
            <a:r>
              <a:rPr lang="en-US" sz="2800" b="1" dirty="0" smtClean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b="1" dirty="0">
              <a:solidFill>
                <a:srgbClr val="F9401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1" descr="balonne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43400"/>
            <a:ext cx="1447800" cy="2041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4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4290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Các lệnh</a:t>
            </a:r>
            <a:endParaRPr lang="en-US" sz="2800" b="1" dirty="0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381000" y="38862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81000" y="43434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381000" y="48006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" y="3429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429000"/>
            <a:ext cx="1981200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    </a:t>
            </a:r>
          </a:p>
          <a:p>
            <a:r>
              <a:rPr lang="en-US" dirty="0" smtClean="0"/>
              <a:t>                                   </a:t>
            </a:r>
          </a:p>
          <a:p>
            <a:r>
              <a:rPr lang="en-US" dirty="0" smtClean="0"/>
              <a:t>                                   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27" grpId="0"/>
      <p:bldP spid="28" grpId="0"/>
      <p:bldP spid="32" grpId="0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352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b. Các lệnh</a:t>
            </a:r>
            <a:endParaRPr lang="en-US" sz="2800" b="1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2" grpId="0" animBg="1"/>
      <p:bldP spid="88073" grpId="0" animBg="1"/>
      <p:bldP spid="88074" grpId="0" animBg="1"/>
      <p:bldP spid="88092" grpId="0" animBg="1"/>
      <p:bldP spid="88093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914400" y="5791200"/>
            <a:ext cx="7543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66CC"/>
                </a:solidFill>
              </a:rPr>
              <a:t>Repeat  n  [                                                     ] </a:t>
            </a:r>
            <a:endParaRPr lang="en-US" sz="2500" b="1" dirty="0">
              <a:solidFill>
                <a:srgbClr val="0066CC"/>
              </a:solidFill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2819400" y="5791200"/>
            <a:ext cx="5486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F9401B"/>
                </a:solidFill>
              </a:rPr>
              <a:t>FD </a:t>
            </a:r>
            <a:r>
              <a:rPr lang="en-US" sz="2500" b="1" dirty="0">
                <a:solidFill>
                  <a:srgbClr val="F9401B"/>
                </a:solidFill>
              </a:rPr>
              <a:t>100 RT </a:t>
            </a:r>
            <a:r>
              <a:rPr lang="en-US" sz="2500" b="1" dirty="0" smtClean="0">
                <a:solidFill>
                  <a:srgbClr val="F9401B"/>
                </a:solidFill>
              </a:rPr>
              <a:t>360/4 WAIT 60</a:t>
            </a:r>
            <a:endParaRPr lang="en-US" sz="2500" b="1" dirty="0">
              <a:solidFill>
                <a:srgbClr val="F9401B"/>
              </a:solidFill>
            </a:endParaRP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2209800" y="5791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500" b="1" dirty="0" smtClean="0">
                <a:solidFill>
                  <a:srgbClr val="F9401B"/>
                </a:solidFill>
              </a:rPr>
              <a:t>4</a:t>
            </a:r>
            <a:endParaRPr lang="en-US" sz="2500" b="1" dirty="0">
              <a:solidFill>
                <a:srgbClr val="F9401B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c. Các lệnh</a:t>
            </a:r>
            <a:endParaRPr lang="en-US" sz="2800" b="1" dirty="0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304800" y="3276600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400" b="1" dirty="0">
                <a:solidFill>
                  <a:srgbClr val="0066CC"/>
                </a:solidFill>
              </a:rPr>
              <a:t>Repeat  </a:t>
            </a:r>
            <a:r>
              <a:rPr lang="en-US" sz="2400" b="1" dirty="0" smtClean="0">
                <a:solidFill>
                  <a:srgbClr val="0066CC"/>
                </a:solidFill>
              </a:rPr>
              <a:t>4  </a:t>
            </a:r>
            <a:r>
              <a:rPr lang="en-US" sz="2400" b="1" dirty="0">
                <a:solidFill>
                  <a:srgbClr val="0066CC"/>
                </a:solidFill>
              </a:rPr>
              <a:t>[ </a:t>
            </a:r>
            <a:r>
              <a:rPr lang="en-US" sz="2400" b="1" dirty="0" smtClean="0">
                <a:solidFill>
                  <a:srgbClr val="0066CC"/>
                </a:solidFill>
              </a:rPr>
              <a:t>FD 40 RT 90 WAIT 60] </a:t>
            </a:r>
            <a:endParaRPr lang="en-US" sz="2400" b="1" dirty="0">
              <a:solidFill>
                <a:srgbClr val="0066CC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400" y="5029200"/>
            <a:ext cx="899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 ý:</a:t>
            </a:r>
            <a:r>
              <a:rPr lang="en-US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1 giây = 60 tíc. Lệnh 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60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: Rùa sẽ tạm dừng 60 tíc (1 giây) trước khi thực hiện các lệnh tiếp theo.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6670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d. So sánh sự giống nhau và khác nhau khi rùa thực hiện các lệnh trong ba trường hợp trên.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38862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 nhau: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Đều cho kết quả là hình vuông có độ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dài 40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4800" y="4191000"/>
            <a:ext cx="1810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 nhau: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5800" y="4953000"/>
            <a:ext cx="6236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b: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tự động cho ra kết quả là hình 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8600" y="3505200"/>
            <a:ext cx="12220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  <a:endParaRPr lang="en-US" sz="25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5800" y="5334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c: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sẽ tự động vẽ lần lượt các cạnh của hình vuông, sau khi vẽ xong 1 cạnh hình vuông rùa sẽ tạm dừng 10 tíc rồi mới vẽ cạnh tiếp theo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5800" y="4572000"/>
            <a:ext cx="6396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a: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sẽ lần lượt vẽ các cạnh của hình 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styleclan.net-nsc-(9).jpg"/>
          <p:cNvPicPr>
            <a:picLocks noChangeAspect="1"/>
          </p:cNvPicPr>
          <p:nvPr/>
        </p:nvPicPr>
        <p:blipFill>
          <a:blip r:embed="rId2"/>
          <a:srcRect l="8194" r="847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6498" name="Picture 2" descr="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09800" y="2895600"/>
            <a:ext cx="4648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500" b="1" dirty="0">
                <a:solidFill>
                  <a:srgbClr val="FF3300"/>
                </a:solidFill>
                <a:latin typeface="Arial" charset="0"/>
              </a:rPr>
              <a:t>TRÒ </a:t>
            </a:r>
            <a:r>
              <a:rPr lang="en-US" sz="4500" b="1" dirty="0" smtClean="0">
                <a:solidFill>
                  <a:srgbClr val="FF3300"/>
                </a:solidFill>
                <a:latin typeface="Arial" charset="0"/>
              </a:rPr>
              <a:t>CHƠI</a:t>
            </a:r>
            <a:endParaRPr lang="en-US" sz="4500" b="1" dirty="0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inh-nen-may-tinh-cau-vong-10.jpg"/>
          <p:cNvPicPr>
            <a:picLocks noChangeAspect="1"/>
          </p:cNvPicPr>
          <p:nvPr/>
        </p:nvPicPr>
        <p:blipFill>
          <a:blip r:embed="rId3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7523" name="Oval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124200" y="25146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4</a:t>
            </a:r>
          </a:p>
        </p:txBody>
      </p:sp>
      <p:sp>
        <p:nvSpPr>
          <p:cNvPr id="107524" name="Oval 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876800" y="25146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5</a:t>
            </a:r>
          </a:p>
        </p:txBody>
      </p:sp>
      <p:sp>
        <p:nvSpPr>
          <p:cNvPr id="107525" name="Oval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705600" y="25908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6</a:t>
            </a:r>
          </a:p>
        </p:txBody>
      </p:sp>
      <p:sp>
        <p:nvSpPr>
          <p:cNvPr id="107526" name="Oval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124200" y="10668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 smtClean="0">
                <a:latin typeface="Arial" charset="0"/>
              </a:rPr>
              <a:t>1</a:t>
            </a:r>
            <a:endParaRPr lang="en-US" sz="7200" dirty="0">
              <a:latin typeface="Arial" charset="0"/>
            </a:endParaRPr>
          </a:p>
        </p:txBody>
      </p:sp>
      <p:sp>
        <p:nvSpPr>
          <p:cNvPr id="107527" name="Oval 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876800" y="11430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2</a:t>
            </a:r>
          </a:p>
        </p:txBody>
      </p:sp>
      <p:sp>
        <p:nvSpPr>
          <p:cNvPr id="107528" name="Oval 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705600" y="11430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3</a:t>
            </a:r>
          </a:p>
        </p:txBody>
      </p:sp>
      <p:pic>
        <p:nvPicPr>
          <p:cNvPr id="14345" name="Picture 9" descr="kitty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2590800"/>
            <a:ext cx="2895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 descr="1PTRIGB20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609600"/>
            <a:ext cx="1981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AutoShape 1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7543800" y="5791200"/>
            <a:ext cx="609600" cy="4572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7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75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7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7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7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75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5"/>
                  </p:tgtEl>
                </p:cond>
              </p:nextCondLst>
            </p:seq>
          </p:childTnLst>
        </p:cTn>
      </p:par>
    </p:tnLst>
    <p:bldLst>
      <p:bldP spid="107523" grpId="0" animBg="1"/>
      <p:bldP spid="107523" grpId="1" animBg="1"/>
      <p:bldP spid="107524" grpId="0" animBg="1"/>
      <p:bldP spid="107525" grpId="0" animBg="1"/>
      <p:bldP spid="107526" grpId="0" animBg="1"/>
      <p:bldP spid="107527" grpId="0" animBg="1"/>
      <p:bldP spid="1075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3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67600" y="5105400"/>
            <a:ext cx="457200" cy="5334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0" y="1371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00050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 1:Dòng lệnh nào dưới đây được viết đúng?</a:t>
            </a:r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1676400" y="2133600"/>
            <a:ext cx="6248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Repeat 4 [FD 100 RT 90]</a:t>
            </a:r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1676400" y="2819400"/>
            <a:ext cx="716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REPEAT 4 [FD 100, RT 90]</a:t>
            </a:r>
          </a:p>
        </p:txBody>
      </p:sp>
      <p:sp>
        <p:nvSpPr>
          <p:cNvPr id="108553" name="Rectangle 9"/>
          <p:cNvSpPr>
            <a:spLocks noChangeArrowheads="1"/>
          </p:cNvSpPr>
          <p:nvPr/>
        </p:nvSpPr>
        <p:spPr bwMode="auto">
          <a:xfrm>
            <a:off x="1676400" y="3505200"/>
            <a:ext cx="662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REPEAT4 [FD 100 RT 90]</a:t>
            </a:r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1676400" y="4191000"/>
            <a:ext cx="601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Cả 3 câu trên đều đúng.</a:t>
            </a:r>
          </a:p>
        </p:txBody>
      </p:sp>
      <p:sp>
        <p:nvSpPr>
          <p:cNvPr id="108555" name="Oval 11"/>
          <p:cNvSpPr>
            <a:spLocks noChangeArrowheads="1"/>
          </p:cNvSpPr>
          <p:nvPr/>
        </p:nvSpPr>
        <p:spPr bwMode="auto">
          <a:xfrm>
            <a:off x="1600200" y="2133600"/>
            <a:ext cx="533400" cy="533400"/>
          </a:xfrm>
          <a:prstGeom prst="ellipse">
            <a:avLst/>
          </a:prstGeom>
          <a:noFill/>
          <a:ln w="57150">
            <a:solidFill>
              <a:srgbClr val="F9401B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sp>
        <p:nvSpPr>
          <p:cNvPr id="22" name="Oval 24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Oval 29"/>
          <p:cNvSpPr>
            <a:spLocks noChangeArrowheads="1"/>
          </p:cNvSpPr>
          <p:nvPr/>
        </p:nvSpPr>
        <p:spPr bwMode="auto">
          <a:xfrm>
            <a:off x="6934200" y="40386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6" name="Oval 27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8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9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0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2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0" grpId="0"/>
      <p:bldP spid="108551" grpId="0"/>
      <p:bldP spid="108552" grpId="0"/>
      <p:bldP spid="108553" grpId="0"/>
      <p:bldP spid="108554" grpId="0"/>
      <p:bldP spid="108555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2: Câu lệnh lặp có dạng:</a:t>
            </a:r>
          </a:p>
        </p:txBody>
      </p:sp>
      <p:sp>
        <p:nvSpPr>
          <p:cNvPr id="16388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477000" y="4953000"/>
            <a:ext cx="457200" cy="4572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676400" y="24384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Repeat  n (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1676400" y="3124200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Repeatn [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1676400" y="38100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Repeet  n [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1676400" y="4495800"/>
            <a:ext cx="632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Repeat  n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109578" name="Oval 10"/>
          <p:cNvSpPr>
            <a:spLocks noChangeArrowheads="1"/>
          </p:cNvSpPr>
          <p:nvPr/>
        </p:nvSpPr>
        <p:spPr bwMode="auto">
          <a:xfrm>
            <a:off x="1600200" y="4572000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>
              <a:solidFill>
                <a:srgbClr val="FF0000"/>
              </a:solidFill>
            </a:endParaRPr>
          </a:p>
        </p:txBody>
      </p:sp>
      <p:sp>
        <p:nvSpPr>
          <p:cNvPr id="42" name="Oval 24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3" name="Oval 29"/>
          <p:cNvSpPr>
            <a:spLocks noChangeArrowheads="1"/>
          </p:cNvSpPr>
          <p:nvPr/>
        </p:nvSpPr>
        <p:spPr bwMode="auto">
          <a:xfrm>
            <a:off x="6934200" y="44196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5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6" name="Oval 27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7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8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9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0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1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2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5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9" grpId="0"/>
      <p:bldP spid="16390" grpId="0"/>
      <p:bldP spid="16391" grpId="0"/>
      <p:bldP spid="16392" grpId="0"/>
      <p:bldP spid="109578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 3: Lệnh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lặp nào sau đây để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Rùa vẽ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 hình tam giác?</a:t>
            </a:r>
          </a:p>
        </p:txBody>
      </p:sp>
      <p:sp>
        <p:nvSpPr>
          <p:cNvPr id="17412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953000" y="5562600"/>
            <a:ext cx="609600" cy="533400"/>
          </a:xfrm>
          <a:prstGeom prst="left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457200" y="3048000"/>
            <a:ext cx="563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REPEAT 3 [ FD 100 RT 90]</a:t>
            </a:r>
          </a:p>
        </p:txBody>
      </p:sp>
      <p:sp>
        <p:nvSpPr>
          <p:cNvPr id="110602" name="Oval 10"/>
          <p:cNvSpPr>
            <a:spLocks noChangeArrowheads="1"/>
          </p:cNvSpPr>
          <p:nvPr/>
        </p:nvSpPr>
        <p:spPr bwMode="auto">
          <a:xfrm>
            <a:off x="381000" y="3657600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>
              <a:solidFill>
                <a:srgbClr val="FF0000"/>
              </a:solidFill>
            </a:endParaRPr>
          </a:p>
        </p:txBody>
      </p:sp>
      <p:sp>
        <p:nvSpPr>
          <p:cNvPr id="17415" name="Text Box 11"/>
          <p:cNvSpPr txBox="1">
            <a:spLocks noChangeArrowheads="1"/>
          </p:cNvSpPr>
          <p:nvPr/>
        </p:nvSpPr>
        <p:spPr bwMode="auto">
          <a:xfrm>
            <a:off x="457200" y="4114800"/>
            <a:ext cx="777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REPEAT 4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 FD 100 RT 120]</a:t>
            </a:r>
          </a:p>
        </p:txBody>
      </p:sp>
      <p:sp>
        <p:nvSpPr>
          <p:cNvPr id="17416" name="Text Box 12"/>
          <p:cNvSpPr txBox="1">
            <a:spLocks noChangeArrowheads="1"/>
          </p:cNvSpPr>
          <p:nvPr/>
        </p:nvSpPr>
        <p:spPr bwMode="auto">
          <a:xfrm>
            <a:off x="457200" y="35814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REPEAT 3 [ FD 100 RT 120]</a:t>
            </a:r>
          </a:p>
        </p:txBody>
      </p:sp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457200" y="4648200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 REPEAT 3 [ FD 100 RT 60]</a:t>
            </a:r>
          </a:p>
        </p:txBody>
      </p:sp>
      <p:sp>
        <p:nvSpPr>
          <p:cNvPr id="11" name="Oval 24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64770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8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0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2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ewstyleclan.net-nsc-(9).jpg"/>
          <p:cNvPicPr>
            <a:picLocks noChangeAspect="1"/>
          </p:cNvPicPr>
          <p:nvPr/>
        </p:nvPicPr>
        <p:blipFill>
          <a:blip r:embed="rId3"/>
          <a:srcRect l="8334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04800" y="1600200"/>
            <a:ext cx="8610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 4: 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 lệnh Wait 120 rùa sẽ làm gì?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457200" y="22098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tạm dừng 120 tíc (2 giây) trước khi thực hiện lệnh tiếp theo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715000" y="5029200"/>
            <a:ext cx="6096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6" name="Oval 24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6553200" y="44958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Oval 27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3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cho biết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 cụ nào sau đây dùng để đánh số trang trong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3733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37655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b. 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51816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c. 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513715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524000" y="51816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pic>
        <p:nvPicPr>
          <p:cNvPr id="11" name="Picture 10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5181600"/>
            <a:ext cx="914400" cy="1026694"/>
          </a:xfrm>
          <a:prstGeom prst="rect">
            <a:avLst/>
          </a:prstGeom>
        </p:spPr>
      </p:pic>
      <p:pic>
        <p:nvPicPr>
          <p:cNvPr id="12" name="Picture 11" descr="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581400"/>
            <a:ext cx="662016" cy="1000722"/>
          </a:xfrm>
          <a:prstGeom prst="rect">
            <a:avLst/>
          </a:prstGeom>
        </p:spPr>
      </p:pic>
      <p:pic>
        <p:nvPicPr>
          <p:cNvPr id="13" name="Picture 12" descr="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5654" y="3276600"/>
            <a:ext cx="790016" cy="1143000"/>
          </a:xfrm>
          <a:prstGeom prst="rect">
            <a:avLst/>
          </a:prstGeom>
        </p:spPr>
      </p:pic>
      <p:pic>
        <p:nvPicPr>
          <p:cNvPr id="14" name="Picture 13" descr="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4953000"/>
            <a:ext cx="715176" cy="904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4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5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Kết quả của câu lệnh RT 90 là gì?</a:t>
            </a:r>
          </a:p>
        </p:txBody>
      </p:sp>
      <p:sp>
        <p:nvSpPr>
          <p:cNvPr id="19460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343400" y="5334000"/>
            <a:ext cx="6096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533400" y="2713038"/>
            <a:ext cx="708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tiến về phía trước 90 bước.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24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69342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8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0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/>
      <p:bldP spid="19461" grpId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ewstyleclan.net-nsc-(9).jpg"/>
          <p:cNvPicPr>
            <a:picLocks noChangeAspect="1"/>
          </p:cNvPicPr>
          <p:nvPr/>
        </p:nvPicPr>
        <p:blipFill>
          <a:blip r:embed="rId4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685800" y="1752600"/>
            <a:ext cx="723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6: Kết quả của câu lệnh FD 50 là gì?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784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tiến về phía trước 50 bước.</a:t>
            </a:r>
          </a:p>
        </p:txBody>
      </p:sp>
      <p:sp>
        <p:nvSpPr>
          <p:cNvPr id="20485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886200" y="5181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6" name="Oval 24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67818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Oval 27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3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/>
      <p:bldP spid="113668" grpId="0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  <a:endParaRPr lang="en-US" sz="5400" b="1" cap="all" spc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0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609600" y="2057400"/>
            <a:ext cx="7848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biết công cụ nào sau đây dùng để thay đổi màu nền trang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1447800" y="37465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1447800" y="51054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c.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5129" name="WordArt 26"/>
          <p:cNvSpPr>
            <a:spLocks noChangeArrowheads="1" noChangeShapeType="1" noTextEdit="1"/>
          </p:cNvSpPr>
          <p:nvPr/>
        </p:nvSpPr>
        <p:spPr bwMode="auto">
          <a:xfrm>
            <a:off x="28956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79901" name="Text Box 29"/>
          <p:cNvSpPr txBox="1">
            <a:spLocks noChangeArrowheads="1"/>
          </p:cNvSpPr>
          <p:nvPr/>
        </p:nvSpPr>
        <p:spPr bwMode="auto">
          <a:xfrm>
            <a:off x="5105400" y="3733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b.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5029200" y="5105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pic>
        <p:nvPicPr>
          <p:cNvPr id="12" name="Picture 11" descr="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0" y="3396278"/>
            <a:ext cx="573680" cy="880533"/>
          </a:xfrm>
          <a:prstGeom prst="rect">
            <a:avLst/>
          </a:prstGeom>
        </p:spPr>
      </p:pic>
      <p:pic>
        <p:nvPicPr>
          <p:cNvPr id="13" name="Picture 12" descr="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276600"/>
            <a:ext cx="595446" cy="885906"/>
          </a:xfrm>
          <a:prstGeom prst="rect">
            <a:avLst/>
          </a:prstGeom>
        </p:spPr>
      </p:pic>
      <p:pic>
        <p:nvPicPr>
          <p:cNvPr id="14" name="Picture 13" descr="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4902286"/>
            <a:ext cx="533400" cy="812800"/>
          </a:xfrm>
          <a:prstGeom prst="rect">
            <a:avLst/>
          </a:prstGeom>
        </p:spPr>
      </p:pic>
      <p:pic>
        <p:nvPicPr>
          <p:cNvPr id="15" name="Picture 14" descr="8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7400" y="4800600"/>
            <a:ext cx="609600" cy="921488"/>
          </a:xfrm>
          <a:prstGeom prst="rect">
            <a:avLst/>
          </a:prstGeom>
        </p:spPr>
      </p:pic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5029200" y="51054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/>
      <p:bldP spid="79876" grpId="0"/>
      <p:bldP spid="79878" grpId="0"/>
      <p:bldP spid="79879" grpId="0"/>
      <p:bldP spid="79901" grpId="0"/>
      <p:bldP spid="79902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200400"/>
            <a:ext cx="8513618" cy="20574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1:NHỮNG GÌ EM ĐÃ BIẾT</a:t>
            </a:r>
            <a:endParaRPr lang="en-US" sz="4800" b="1" dirty="0">
              <a:solidFill>
                <a:schemeClr val="tx2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88818" y="-152400"/>
            <a:ext cx="82296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Thứ ba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, ngày 21 tháng 02 </a:t>
            </a:r>
            <a:r>
              <a:rPr lang="en-US" sz="3200" b="1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2023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5943600"/>
            <a:ext cx="3725863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304800" y="1371600"/>
            <a:ext cx="2133600" cy="1066800"/>
          </a:xfrm>
          <a:prstGeom prst="rect">
            <a:avLst/>
          </a:prstGeom>
        </p:spPr>
        <p:txBody>
          <a:bodyPr vert="horz" wrap="none" fromWordArt="1" anchor="t" anchorCtr="0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44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</a:t>
            </a:r>
            <a:r>
              <a:rPr lang="en-US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4</a:t>
            </a:r>
            <a:endParaRPr lang="en-US" sz="4400" b="1" kern="1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50000"/>
                </a:schemeClr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cs typeface="Tahoma"/>
            </a:endParaRP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2438400" y="19812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3600" b="1" kern="10" dirty="0" smtClean="0">
                <a:ln w="12700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THẾ GIỚI LOGO</a:t>
            </a:r>
            <a:endParaRPr lang="en-US" sz="3600" b="1" kern="10" dirty="0">
              <a:ln w="12700">
                <a:noFill/>
                <a:round/>
                <a:headEnd/>
                <a:tailEnd/>
              </a:ln>
              <a:solidFill>
                <a:schemeClr val="accent3">
                  <a:lumMod val="50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91" name="Group 107"/>
          <p:cNvGraphicFramePr>
            <a:graphicFrameLocks noGrp="1"/>
          </p:cNvGraphicFramePr>
          <p:nvPr>
            <p:ph/>
          </p:nvPr>
        </p:nvGraphicFramePr>
        <p:xfrm>
          <a:off x="457200" y="2209800"/>
          <a:ext cx="8305800" cy="4148139"/>
        </p:xfrm>
        <a:graphic>
          <a:graphicData uri="http://schemas.openxmlformats.org/drawingml/2006/table">
            <a:tbl>
              <a:tblPr/>
              <a:tblGrid>
                <a:gridCol w="1608138"/>
                <a:gridCol w="6697662"/>
              </a:tblGrid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 ĐỘNG CỦA RÙA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FD 100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BK 50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 90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LT 90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PD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892" name="Text Box 108"/>
          <p:cNvSpPr txBox="1">
            <a:spLocks noChangeArrowheads="1"/>
          </p:cNvSpPr>
          <p:nvPr/>
        </p:nvSpPr>
        <p:spPr bwMode="auto">
          <a:xfrm>
            <a:off x="2133600" y="2743200"/>
            <a:ext cx="5257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tiến lên 100 </a:t>
            </a:r>
            <a:r>
              <a:rPr lang="en-US" sz="2500" b="1" dirty="0" smtClean="0">
                <a:solidFill>
                  <a:srgbClr val="000099"/>
                </a:solidFill>
              </a:rPr>
              <a:t>bước.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3" name="Text Box 109"/>
          <p:cNvSpPr txBox="1">
            <a:spLocks noChangeArrowheads="1"/>
          </p:cNvSpPr>
          <p:nvPr/>
        </p:nvSpPr>
        <p:spPr bwMode="auto">
          <a:xfrm>
            <a:off x="2133600" y="3200400"/>
            <a:ext cx="4267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lùi lại 50 </a:t>
            </a:r>
            <a:r>
              <a:rPr lang="en-US" sz="2500" b="1" dirty="0" smtClean="0">
                <a:solidFill>
                  <a:srgbClr val="000099"/>
                </a:solidFill>
              </a:rPr>
              <a:t>bước.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4" name="Text Box 110"/>
          <p:cNvSpPr txBox="1">
            <a:spLocks noChangeArrowheads="1"/>
          </p:cNvSpPr>
          <p:nvPr/>
        </p:nvSpPr>
        <p:spPr bwMode="auto">
          <a:xfrm>
            <a:off x="2133600" y="3733800"/>
            <a:ext cx="5105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quay phải 90 </a:t>
            </a:r>
            <a:r>
              <a:rPr lang="en-US" sz="2500" b="1" dirty="0" smtClean="0">
                <a:solidFill>
                  <a:srgbClr val="000099"/>
                </a:solidFill>
              </a:rPr>
              <a:t>độ.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5" name="Text Box 111"/>
          <p:cNvSpPr txBox="1">
            <a:spLocks noChangeArrowheads="1"/>
          </p:cNvSpPr>
          <p:nvPr/>
        </p:nvSpPr>
        <p:spPr bwMode="auto">
          <a:xfrm>
            <a:off x="2133600" y="4267200"/>
            <a:ext cx="5410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quay trái 90 </a:t>
            </a:r>
            <a:r>
              <a:rPr lang="en-US" sz="2500" b="1" dirty="0" smtClean="0">
                <a:solidFill>
                  <a:srgbClr val="000099"/>
                </a:solidFill>
              </a:rPr>
              <a:t>độ.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2133600" y="4800600"/>
            <a:ext cx="5791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</a:rPr>
              <a:t>Nhấc bút, Rùa không vẽ nữa.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8" name="Text Box 114"/>
          <p:cNvSpPr txBox="1">
            <a:spLocks noChangeArrowheads="1"/>
          </p:cNvSpPr>
          <p:nvPr/>
        </p:nvSpPr>
        <p:spPr bwMode="auto">
          <a:xfrm>
            <a:off x="2133600" y="5410200"/>
            <a:ext cx="439261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</a:rPr>
              <a:t>Hạ bút, Rùa tiếp tục vẽ.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9" name="Text Box 115"/>
          <p:cNvSpPr txBox="1">
            <a:spLocks noChangeArrowheads="1"/>
          </p:cNvSpPr>
          <p:nvPr/>
        </p:nvSpPr>
        <p:spPr bwMode="auto">
          <a:xfrm>
            <a:off x="2133600" y="5867400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300" b="1" dirty="0">
                <a:solidFill>
                  <a:srgbClr val="000099"/>
                </a:solidFill>
              </a:rPr>
              <a:t>Xóa </a:t>
            </a:r>
            <a:r>
              <a:rPr lang="en-US" sz="2300" b="1" dirty="0" smtClean="0">
                <a:solidFill>
                  <a:srgbClr val="000099"/>
                </a:solidFill>
              </a:rPr>
              <a:t>toàn bộ sân chơi, Rùa về </a:t>
            </a:r>
            <a:r>
              <a:rPr lang="en-US" sz="2300" b="1" dirty="0">
                <a:solidFill>
                  <a:srgbClr val="000099"/>
                </a:solidFill>
              </a:rPr>
              <a:t>vị trí xuất </a:t>
            </a:r>
            <a:r>
              <a:rPr lang="en-US" sz="2300" b="1" dirty="0" smtClean="0">
                <a:solidFill>
                  <a:srgbClr val="000099"/>
                </a:solidFill>
              </a:rPr>
              <a:t>phát.</a:t>
            </a:r>
            <a:endParaRPr lang="en-US" sz="2300" b="1" dirty="0">
              <a:solidFill>
                <a:srgbClr val="000099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1676400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92" grpId="0"/>
      <p:bldP spid="1188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304800" y="2362200"/>
            <a:ext cx="8610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 tập: Sử dụng câu lệnh đơn giản để vẽ hình vuông có độ dài cạnh là 100 bước.</a:t>
            </a:r>
            <a:endParaRPr lang="en-US" sz="25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1676400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3886200"/>
            <a:ext cx="2006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3200400"/>
            <a:ext cx="117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038600" y="3810000"/>
            <a:ext cx="1828800" cy="18288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6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2" name="Rectangle 24"/>
          <p:cNvSpPr>
            <a:spLocks noChangeArrowheads="1"/>
          </p:cNvSpPr>
          <p:nvPr/>
        </p:nvSpPr>
        <p:spPr bwMode="auto">
          <a:xfrm>
            <a:off x="4479925" y="2941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3" name="Rectangle 28"/>
          <p:cNvSpPr>
            <a:spLocks noChangeArrowheads="1"/>
          </p:cNvSpPr>
          <p:nvPr/>
        </p:nvSpPr>
        <p:spPr bwMode="auto">
          <a:xfrm>
            <a:off x="0" y="3771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vi-VN" sz="1800"/>
          </a:p>
        </p:txBody>
      </p:sp>
      <p:sp>
        <p:nvSpPr>
          <p:cNvPr id="70699" name="Rectangle 43"/>
          <p:cNvSpPr>
            <a:spLocks noChangeArrowheads="1"/>
          </p:cNvSpPr>
          <p:nvPr/>
        </p:nvSpPr>
        <p:spPr bwMode="auto">
          <a:xfrm>
            <a:off x="609600" y="22098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lệnh lặp có dạng: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&lt;Các lệnh lặp&gt;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700" name="Rectangle 44"/>
          <p:cNvSpPr>
            <a:spLocks noChangeArrowheads="1"/>
          </p:cNvSpPr>
          <p:nvPr/>
        </p:nvSpPr>
        <p:spPr bwMode="auto">
          <a:xfrm>
            <a:off x="381000" y="2895600"/>
            <a:ext cx="698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trong câu lệnh chỉ số lần lặp.</a:t>
            </a:r>
          </a:p>
        </p:txBody>
      </p:sp>
      <p:sp>
        <p:nvSpPr>
          <p:cNvPr id="70702" name="Rectangle 46"/>
          <p:cNvSpPr>
            <a:spLocks noChangeArrowheads="1"/>
          </p:cNvSpPr>
          <p:nvPr/>
        </p:nvSpPr>
        <p:spPr bwMode="auto">
          <a:xfrm>
            <a:off x="366713" y="4191000"/>
            <a:ext cx="7786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Giữa 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phải có dấu cách.</a:t>
            </a:r>
          </a:p>
        </p:txBody>
      </p:sp>
      <p:sp>
        <p:nvSpPr>
          <p:cNvPr id="70703" name="Rectangle 47"/>
          <p:cNvSpPr>
            <a:spLocks noChangeArrowheads="1"/>
          </p:cNvSpPr>
          <p:nvPr/>
        </p:nvSpPr>
        <p:spPr bwMode="auto">
          <a:xfrm>
            <a:off x="381000" y="4876800"/>
            <a:ext cx="7786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Cặp ngoặc phải là ngoặc vuông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</a:p>
        </p:txBody>
      </p:sp>
      <p:sp>
        <p:nvSpPr>
          <p:cNvPr id="70705" name="Rectangle 49"/>
          <p:cNvSpPr>
            <a:spLocks noChangeArrowheads="1"/>
          </p:cNvSpPr>
          <p:nvPr/>
        </p:nvSpPr>
        <p:spPr bwMode="auto">
          <a:xfrm>
            <a:off x="366713" y="3505200"/>
            <a:ext cx="8472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Phần trong ngoặc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 ghi các lệnh được lặp lại.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400" y="1676400"/>
            <a:ext cx="32848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Ôn lại câu lệnh lặp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762000" y="3200400"/>
            <a:ext cx="28956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4" name="AutoShape 20"/>
          <p:cNvSpPr>
            <a:spLocks/>
          </p:cNvSpPr>
          <p:nvPr/>
        </p:nvSpPr>
        <p:spPr bwMode="auto">
          <a:xfrm>
            <a:off x="381000" y="3352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5" name="AutoShape 21"/>
          <p:cNvSpPr>
            <a:spLocks/>
          </p:cNvSpPr>
          <p:nvPr/>
        </p:nvSpPr>
        <p:spPr bwMode="auto">
          <a:xfrm>
            <a:off x="381000" y="38862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6" name="AutoShape 22"/>
          <p:cNvSpPr>
            <a:spLocks/>
          </p:cNvSpPr>
          <p:nvPr/>
        </p:nvSpPr>
        <p:spPr bwMode="auto">
          <a:xfrm>
            <a:off x="457200" y="4495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7" name="AutoShape 23"/>
          <p:cNvSpPr>
            <a:spLocks/>
          </p:cNvSpPr>
          <p:nvPr/>
        </p:nvSpPr>
        <p:spPr bwMode="auto">
          <a:xfrm>
            <a:off x="457200" y="51054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8099" name="Rectangle 35"/>
          <p:cNvSpPr>
            <a:spLocks noChangeArrowheads="1"/>
          </p:cNvSpPr>
          <p:nvPr/>
        </p:nvSpPr>
        <p:spPr bwMode="auto">
          <a:xfrm>
            <a:off x="3352800" y="25146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66CC"/>
                </a:solidFill>
              </a:rPr>
              <a:t>Repeat  </a:t>
            </a:r>
            <a:r>
              <a:rPr lang="en-US" sz="2800" b="1" dirty="0">
                <a:solidFill>
                  <a:srgbClr val="0066CC"/>
                </a:solidFill>
              </a:rPr>
              <a:t>n  </a:t>
            </a:r>
            <a:r>
              <a:rPr lang="en-US" sz="2800" b="1" dirty="0" smtClean="0">
                <a:solidFill>
                  <a:srgbClr val="0066CC"/>
                </a:solidFill>
              </a:rPr>
              <a:t>[                            ]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100" name="Rectangle 36"/>
          <p:cNvSpPr>
            <a:spLocks noChangeArrowheads="1"/>
          </p:cNvSpPr>
          <p:nvPr/>
        </p:nvSpPr>
        <p:spPr bwMode="auto">
          <a:xfrm>
            <a:off x="5334000" y="2514600"/>
            <a:ext cx="2838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 FD </a:t>
            </a:r>
            <a:r>
              <a:rPr lang="en-US" sz="2800" b="1" dirty="0">
                <a:solidFill>
                  <a:srgbClr val="F9401B"/>
                </a:solidFill>
              </a:rPr>
              <a:t>100 </a:t>
            </a:r>
            <a:r>
              <a:rPr lang="en-US" sz="2800" b="1" dirty="0" smtClean="0">
                <a:solidFill>
                  <a:srgbClr val="F9401B"/>
                </a:solidFill>
              </a:rPr>
              <a:t>RT </a:t>
            </a:r>
            <a:r>
              <a:rPr lang="en-US" sz="2800" b="1" dirty="0">
                <a:solidFill>
                  <a:srgbClr val="F9401B"/>
                </a:solidFill>
              </a:rPr>
              <a:t>90</a:t>
            </a:r>
          </a:p>
        </p:txBody>
      </p:sp>
      <p:sp>
        <p:nvSpPr>
          <p:cNvPr id="88101" name="Rectangle 37"/>
          <p:cNvSpPr>
            <a:spLocks noChangeArrowheads="1"/>
          </p:cNvSpPr>
          <p:nvPr/>
        </p:nvSpPr>
        <p:spPr bwMode="auto">
          <a:xfrm>
            <a:off x="4800600" y="25146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216" name="Text Box 29"/>
          <p:cNvSpPr txBox="1">
            <a:spLocks noChangeArrowheads="1"/>
          </p:cNvSpPr>
          <p:nvPr/>
        </p:nvSpPr>
        <p:spPr bwMode="auto">
          <a:xfrm>
            <a:off x="609600" y="17526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Ví dụ: Vẽ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hình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vuông có độ dài 100 bước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8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4" grpId="0" animBg="1"/>
      <p:bldP spid="88085" grpId="0" animBg="1"/>
      <p:bldP spid="88086" grpId="0" animBg="1"/>
      <p:bldP spid="88087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88099" grpId="0"/>
      <p:bldP spid="88100" grpId="0"/>
      <p:bldP spid="881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048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2590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Các lệnh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724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b. Các lệnh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5334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c. Các lệnh</a:t>
            </a:r>
            <a:endParaRPr lang="en-US" sz="2800" b="1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590800" y="47244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514600" y="533400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</a:t>
            </a:r>
            <a:r>
              <a:rPr lang="en-US" sz="2800" b="1" dirty="0" smtClean="0">
                <a:solidFill>
                  <a:srgbClr val="0066CC"/>
                </a:solidFill>
              </a:rPr>
              <a:t>4  </a:t>
            </a:r>
            <a:r>
              <a:rPr lang="en-US" sz="2800" b="1" dirty="0">
                <a:solidFill>
                  <a:srgbClr val="0066CC"/>
                </a:solidFill>
              </a:rPr>
              <a:t>[ </a:t>
            </a:r>
            <a:r>
              <a:rPr lang="en-US" sz="2800" b="1" dirty="0" smtClean="0">
                <a:solidFill>
                  <a:srgbClr val="0066CC"/>
                </a:solidFill>
              </a:rPr>
              <a:t>FD 40 RT 90 WAIT 60]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971800"/>
            <a:ext cx="1657350" cy="1684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8" grpId="0"/>
      <p:bldP spid="8" grpId="0"/>
      <p:bldP spid="10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3097</TotalTime>
  <Words>1169</Words>
  <Application>Microsoft Office PowerPoint</Application>
  <PresentationFormat>On-screen Show (4:3)</PresentationFormat>
  <Paragraphs>225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Civic</vt:lpstr>
      <vt:lpstr>PowerPoint Presentation</vt:lpstr>
      <vt:lpstr>PowerPoint Presentation</vt:lpstr>
      <vt:lpstr>PowerPoint Presentation</vt:lpstr>
      <vt:lpstr>BÀI 1:NHỮNG GÌ EM ĐÃ BIẾT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MTC</cp:lastModifiedBy>
  <cp:revision>248</cp:revision>
  <dcterms:created xsi:type="dcterms:W3CDTF">2014-10-11T13:38:36Z</dcterms:created>
  <dcterms:modified xsi:type="dcterms:W3CDTF">2023-02-21T04:00:49Z</dcterms:modified>
</cp:coreProperties>
</file>