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00" r:id="rId2"/>
    <p:sldId id="350" r:id="rId3"/>
    <p:sldId id="302" r:id="rId4"/>
    <p:sldId id="292" r:id="rId5"/>
    <p:sldId id="396" r:id="rId6"/>
    <p:sldId id="398" r:id="rId7"/>
    <p:sldId id="399" r:id="rId8"/>
    <p:sldId id="400" r:id="rId9"/>
    <p:sldId id="401" r:id="rId10"/>
    <p:sldId id="402" r:id="rId11"/>
    <p:sldId id="403" r:id="rId12"/>
    <p:sldId id="34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1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7030A0"/>
    <a:srgbClr val="FFFF00"/>
    <a:srgbClr val="FF3300"/>
    <a:srgbClr val="006699"/>
    <a:srgbClr val="44C844"/>
    <a:srgbClr val="385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38"/>
    <p:restoredTop sz="84799" autoAdjust="0"/>
  </p:normalViewPr>
  <p:slideViewPr>
    <p:cSldViewPr snapToGrid="0">
      <p:cViewPr varScale="1">
        <p:scale>
          <a:sx n="97" d="100"/>
          <a:sy n="97" d="100"/>
        </p:scale>
        <p:origin x="1520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4/26/23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4.1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6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5" Type="http://schemas.openxmlformats.org/officeDocument/2006/relationships/image" Target="../media/image12.jpe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0.png"/><Relationship Id="rId18" Type="http://schemas.openxmlformats.org/officeDocument/2006/relationships/image" Target="../media/image11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9.png"/><Relationship Id="rId17" Type="http://schemas.openxmlformats.org/officeDocument/2006/relationships/image" Target="../media/image16.png"/><Relationship Id="rId2" Type="http://schemas.openxmlformats.org/officeDocument/2006/relationships/audio" Target="../media/media1.mp3"/><Relationship Id="rId16" Type="http://schemas.openxmlformats.org/officeDocument/2006/relationships/image" Target="../media/image15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5" Type="http://schemas.openxmlformats.org/officeDocument/2006/relationships/image" Target="../media/image14.png"/><Relationship Id="rId10" Type="http://schemas.openxmlformats.org/officeDocument/2006/relationships/audio" Target="../media/media5.mp3"/><Relationship Id="rId19" Type="http://schemas.openxmlformats.org/officeDocument/2006/relationships/image" Target="../media/image12.jpe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0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5" Type="http://schemas.openxmlformats.org/officeDocument/2006/relationships/image" Target="../media/image12.jpe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3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5" Type="http://schemas.openxmlformats.org/officeDocument/2006/relationships/image" Target="../media/image12.jpe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4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5" Type="http://schemas.openxmlformats.org/officeDocument/2006/relationships/image" Target="../media/image12.jpe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5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5" Type="http://schemas.openxmlformats.org/officeDocument/2006/relationships/image" Target="../media/image12.jpe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8: Food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4.1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119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noodles">
            <a:hlinkClick r:id="" action="ppaction://media"/>
            <a:extLst>
              <a:ext uri="{FF2B5EF4-FFF2-40B4-BE49-F238E27FC236}">
                <a16:creationId xmlns:a16="http://schemas.microsoft.com/office/drawing/2014/main" id="{E172BA72-8B15-411B-9F10-569A37F99C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038686" y="401213"/>
            <a:ext cx="609600" cy="609600"/>
          </a:xfrm>
          <a:prstGeom prst="rect">
            <a:avLst/>
          </a:prstGeom>
        </p:spPr>
      </p:pic>
      <p:pic>
        <p:nvPicPr>
          <p:cNvPr id="35" name="chopsticks">
            <a:hlinkClick r:id="" action="ppaction://media"/>
            <a:extLst>
              <a:ext uri="{FF2B5EF4-FFF2-40B4-BE49-F238E27FC236}">
                <a16:creationId xmlns:a16="http://schemas.microsoft.com/office/drawing/2014/main" id="{CAEA4A65-B2DA-4751-A15D-3540C3461CA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021482" y="362797"/>
            <a:ext cx="609600" cy="609600"/>
          </a:xfrm>
          <a:prstGeom prst="rect">
            <a:avLst/>
          </a:prstGeom>
        </p:spPr>
      </p:pic>
      <p:pic>
        <p:nvPicPr>
          <p:cNvPr id="34" name="spoon">
            <a:hlinkClick r:id="" action="ppaction://media"/>
            <a:extLst>
              <a:ext uri="{FF2B5EF4-FFF2-40B4-BE49-F238E27FC236}">
                <a16:creationId xmlns:a16="http://schemas.microsoft.com/office/drawing/2014/main" id="{A58A189C-E51C-4A9D-A224-362AAAD751F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030084" y="411100"/>
            <a:ext cx="609600" cy="609600"/>
          </a:xfrm>
          <a:prstGeom prst="rect">
            <a:avLst/>
          </a:prstGeom>
        </p:spPr>
      </p:pic>
      <p:pic>
        <p:nvPicPr>
          <p:cNvPr id="33" name="fork">
            <a:hlinkClick r:id="" action="ppaction://media"/>
            <a:extLst>
              <a:ext uri="{FF2B5EF4-FFF2-40B4-BE49-F238E27FC236}">
                <a16:creationId xmlns:a16="http://schemas.microsoft.com/office/drawing/2014/main" id="{21D2BD1F-460C-409A-A854-491A28EF595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918305" y="420987"/>
            <a:ext cx="609600" cy="609600"/>
          </a:xfrm>
          <a:prstGeom prst="rect">
            <a:avLst/>
          </a:prstGeom>
        </p:spPr>
      </p:pic>
      <p:pic>
        <p:nvPicPr>
          <p:cNvPr id="32" name="knife">
            <a:hlinkClick r:id="" action="ppaction://media"/>
            <a:extLst>
              <a:ext uri="{FF2B5EF4-FFF2-40B4-BE49-F238E27FC236}">
                <a16:creationId xmlns:a16="http://schemas.microsoft.com/office/drawing/2014/main" id="{EF2F7DF1-82D3-4650-80D5-4D38A88E21D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922461" y="459403"/>
            <a:ext cx="609600" cy="6096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827927" y="1463614"/>
            <a:ext cx="4845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B0F0"/>
                </a:solidFill>
              </a:rPr>
              <a:t>Click each picture to hear the sound.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934084" y="388504"/>
            <a:ext cx="1023257" cy="9002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Giấu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các</a:t>
            </a:r>
            <a:r>
              <a:rPr lang="en-US" dirty="0">
                <a:solidFill>
                  <a:srgbClr val="FF0000"/>
                </a:solidFill>
              </a:rPr>
              <a:t> icon audio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A352FA1-D99D-4133-BD52-72A26892574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07646" y="1863724"/>
            <a:ext cx="3990514" cy="348736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FA2C3076-0C5C-4E72-8FBD-024F6A8A14B8}"/>
              </a:ext>
            </a:extLst>
          </p:cNvPr>
          <p:cNvSpPr txBox="1"/>
          <p:nvPr/>
        </p:nvSpPr>
        <p:spPr>
          <a:xfrm>
            <a:off x="6565099" y="2470602"/>
            <a:ext cx="3672781" cy="101566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70C0"/>
                </a:solidFill>
              </a:rPr>
              <a:t>noodles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9C92237-03F3-4005-A708-FB2855A7556F}"/>
              </a:ext>
            </a:extLst>
          </p:cNvPr>
          <p:cNvSpPr txBox="1"/>
          <p:nvPr/>
        </p:nvSpPr>
        <p:spPr>
          <a:xfrm>
            <a:off x="6565098" y="3819345"/>
            <a:ext cx="3672781" cy="1261884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/ˈ</a:t>
            </a:r>
            <a:r>
              <a:rPr lang="en-US" sz="3600" dirty="0" err="1"/>
              <a:t>nuːdlz</a:t>
            </a:r>
            <a:r>
              <a:rPr lang="en-US" sz="3600" dirty="0"/>
              <a:t>/</a:t>
            </a:r>
            <a:endParaRPr lang="en-US" sz="4000" dirty="0"/>
          </a:p>
          <a:p>
            <a:pPr algn="ctr"/>
            <a:r>
              <a:rPr lang="en-US" sz="4000" dirty="0" err="1"/>
              <a:t>mì</a:t>
            </a:r>
            <a:r>
              <a:rPr lang="en-US" sz="4000" dirty="0"/>
              <a:t>, </a:t>
            </a:r>
            <a:r>
              <a:rPr lang="en-US" sz="4000" dirty="0" err="1"/>
              <a:t>bún</a:t>
            </a:r>
            <a:r>
              <a:rPr lang="en-US" sz="4000" dirty="0"/>
              <a:t>, </a:t>
            </a:r>
            <a:r>
              <a:rPr lang="en-US" sz="4000" dirty="0" err="1"/>
              <a:t>phở</a:t>
            </a:r>
            <a:endParaRPr lang="en-US" sz="400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986A20E-8122-419D-9CF7-D97FCC5E549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3826" y="335578"/>
            <a:ext cx="6829425" cy="85725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3A2521F-4E56-406C-A8BD-BD4C3273178D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0326" y="327483"/>
            <a:ext cx="1557510" cy="106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42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848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noodles">
            <a:hlinkClick r:id="" action="ppaction://media"/>
            <a:extLst>
              <a:ext uri="{FF2B5EF4-FFF2-40B4-BE49-F238E27FC236}">
                <a16:creationId xmlns:a16="http://schemas.microsoft.com/office/drawing/2014/main" id="{E172BA72-8B15-411B-9F10-569A37F99C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038686" y="401213"/>
            <a:ext cx="609600" cy="609600"/>
          </a:xfrm>
          <a:prstGeom prst="rect">
            <a:avLst/>
          </a:prstGeom>
        </p:spPr>
      </p:pic>
      <p:pic>
        <p:nvPicPr>
          <p:cNvPr id="35" name="chopsticks">
            <a:hlinkClick r:id="" action="ppaction://media"/>
            <a:extLst>
              <a:ext uri="{FF2B5EF4-FFF2-40B4-BE49-F238E27FC236}">
                <a16:creationId xmlns:a16="http://schemas.microsoft.com/office/drawing/2014/main" id="{CAEA4A65-B2DA-4751-A15D-3540C3461CA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021482" y="362797"/>
            <a:ext cx="609600" cy="609600"/>
          </a:xfrm>
          <a:prstGeom prst="rect">
            <a:avLst/>
          </a:prstGeom>
        </p:spPr>
      </p:pic>
      <p:pic>
        <p:nvPicPr>
          <p:cNvPr id="34" name="spoon">
            <a:hlinkClick r:id="" action="ppaction://media"/>
            <a:extLst>
              <a:ext uri="{FF2B5EF4-FFF2-40B4-BE49-F238E27FC236}">
                <a16:creationId xmlns:a16="http://schemas.microsoft.com/office/drawing/2014/main" id="{A58A189C-E51C-4A9D-A224-362AAAD751F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030084" y="411100"/>
            <a:ext cx="609600" cy="609600"/>
          </a:xfrm>
          <a:prstGeom prst="rect">
            <a:avLst/>
          </a:prstGeom>
        </p:spPr>
      </p:pic>
      <p:pic>
        <p:nvPicPr>
          <p:cNvPr id="33" name="fork">
            <a:hlinkClick r:id="" action="ppaction://media"/>
            <a:extLst>
              <a:ext uri="{FF2B5EF4-FFF2-40B4-BE49-F238E27FC236}">
                <a16:creationId xmlns:a16="http://schemas.microsoft.com/office/drawing/2014/main" id="{21D2BD1F-460C-409A-A854-491A28EF595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918305" y="420987"/>
            <a:ext cx="609600" cy="609600"/>
          </a:xfrm>
          <a:prstGeom prst="rect">
            <a:avLst/>
          </a:prstGeom>
        </p:spPr>
      </p:pic>
      <p:pic>
        <p:nvPicPr>
          <p:cNvPr id="32" name="knife">
            <a:hlinkClick r:id="" action="ppaction://media"/>
            <a:extLst>
              <a:ext uri="{FF2B5EF4-FFF2-40B4-BE49-F238E27FC236}">
                <a16:creationId xmlns:a16="http://schemas.microsoft.com/office/drawing/2014/main" id="{EF2F7DF1-82D3-4650-80D5-4D38A88E21D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922461" y="459403"/>
            <a:ext cx="609600" cy="60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9667" y="4185733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knife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27927" y="1463614"/>
            <a:ext cx="4845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B0F0"/>
                </a:solidFill>
              </a:rPr>
              <a:t>Click each picture to hear the sound.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934084" y="388504"/>
            <a:ext cx="1023257" cy="9002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Giấu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các</a:t>
            </a:r>
            <a:r>
              <a:rPr lang="en-US" dirty="0">
                <a:solidFill>
                  <a:srgbClr val="FF0000"/>
                </a:solidFill>
              </a:rPr>
              <a:t> icon audio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1061" y="5150305"/>
            <a:ext cx="1630955" cy="677108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/</a:t>
            </a:r>
            <a:r>
              <a:rPr lang="en-US" dirty="0" err="1"/>
              <a:t>naɪf</a:t>
            </a:r>
            <a:r>
              <a:rPr lang="en-US" dirty="0"/>
              <a:t>/</a:t>
            </a:r>
          </a:p>
          <a:p>
            <a:pPr algn="ctr"/>
            <a:r>
              <a:rPr lang="en-US" sz="2000" dirty="0"/>
              <a:t>Con </a:t>
            </a:r>
            <a:r>
              <a:rPr lang="en-US" sz="2000" dirty="0" err="1"/>
              <a:t>dao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2733062" y="5202157"/>
            <a:ext cx="1630955" cy="677108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/</a:t>
            </a:r>
            <a:r>
              <a:rPr lang="en-US" dirty="0" err="1"/>
              <a:t>fɔːrk</a:t>
            </a:r>
            <a:r>
              <a:rPr lang="en-US" dirty="0"/>
              <a:t>/</a:t>
            </a:r>
          </a:p>
          <a:p>
            <a:pPr algn="ctr"/>
            <a:r>
              <a:rPr lang="en-US" sz="2000" dirty="0" err="1"/>
              <a:t>Cái</a:t>
            </a:r>
            <a:r>
              <a:rPr lang="en-US" sz="2000" dirty="0"/>
              <a:t> </a:t>
            </a:r>
            <a:r>
              <a:rPr lang="en-US" sz="2000" dirty="0" err="1"/>
              <a:t>nĩa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5129402" y="5209038"/>
            <a:ext cx="1630955" cy="677108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/</a:t>
            </a:r>
            <a:r>
              <a:rPr lang="en-US" dirty="0" err="1"/>
              <a:t>spuːn</a:t>
            </a:r>
            <a:r>
              <a:rPr lang="en-US" dirty="0"/>
              <a:t>/</a:t>
            </a:r>
          </a:p>
          <a:p>
            <a:pPr algn="ctr"/>
            <a:r>
              <a:rPr lang="en-US" sz="2000" dirty="0" err="1"/>
              <a:t>Cái</a:t>
            </a:r>
            <a:r>
              <a:rPr lang="en-US" sz="2000" dirty="0"/>
              <a:t> </a:t>
            </a:r>
            <a:r>
              <a:rPr lang="en-US" sz="2000" dirty="0" err="1"/>
              <a:t>thìa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7517323" y="5209038"/>
            <a:ext cx="1630955" cy="677108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/ˈ</a:t>
            </a:r>
            <a:r>
              <a:rPr lang="en-US" dirty="0" err="1"/>
              <a:t>tʃɑːpstɪks</a:t>
            </a:r>
            <a:r>
              <a:rPr lang="en-US" dirty="0"/>
              <a:t>/</a:t>
            </a:r>
          </a:p>
          <a:p>
            <a:pPr algn="ctr"/>
            <a:r>
              <a:rPr lang="en-US" sz="2000" dirty="0" err="1"/>
              <a:t>Đôi</a:t>
            </a:r>
            <a:r>
              <a:rPr lang="en-US" sz="2000" dirty="0"/>
              <a:t> </a:t>
            </a:r>
            <a:r>
              <a:rPr lang="en-US" sz="2000" dirty="0" err="1"/>
              <a:t>đũa</a:t>
            </a:r>
            <a:endParaRPr lang="en-US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AC6580-B9AD-4E6C-A622-7DCDB842E8A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7428" y="1932678"/>
            <a:ext cx="2371725" cy="19716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2BF27E-1D9F-435F-A6E2-3B1B35D4161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38497" y="1976445"/>
            <a:ext cx="2266950" cy="193357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1634DC2-A904-4232-9922-DEFADF8D12A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06779" y="1991273"/>
            <a:ext cx="2295525" cy="191452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A663ADE-ED6D-439A-8049-C069436C19B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343120" y="1981207"/>
            <a:ext cx="2343150" cy="192405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A352FA1-D99D-4133-BD52-72A26892574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827086" y="1932678"/>
            <a:ext cx="2190750" cy="191452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A5D53FE-DF5B-49C2-9D96-F07DCC89DB35}"/>
              </a:ext>
            </a:extLst>
          </p:cNvPr>
          <p:cNvSpPr txBox="1"/>
          <p:nvPr/>
        </p:nvSpPr>
        <p:spPr>
          <a:xfrm>
            <a:off x="2733063" y="4169966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fork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613DFC5-E4EF-4356-BB18-428A91E22365}"/>
              </a:ext>
            </a:extLst>
          </p:cNvPr>
          <p:cNvSpPr txBox="1"/>
          <p:nvPr/>
        </p:nvSpPr>
        <p:spPr>
          <a:xfrm>
            <a:off x="5116472" y="4176584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spoon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3CB647D-C73D-4B8A-A616-BB8FF8812DC4}"/>
              </a:ext>
            </a:extLst>
          </p:cNvPr>
          <p:cNvSpPr txBox="1"/>
          <p:nvPr/>
        </p:nvSpPr>
        <p:spPr>
          <a:xfrm>
            <a:off x="7349439" y="4182357"/>
            <a:ext cx="2295524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chopsticks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A2C3076-0C5C-4E72-8FBD-024F6A8A14B8}"/>
              </a:ext>
            </a:extLst>
          </p:cNvPr>
          <p:cNvSpPr txBox="1"/>
          <p:nvPr/>
        </p:nvSpPr>
        <p:spPr>
          <a:xfrm>
            <a:off x="10049981" y="4116522"/>
            <a:ext cx="1907360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noodles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9C92237-03F3-4005-A708-FB2855A7556F}"/>
              </a:ext>
            </a:extLst>
          </p:cNvPr>
          <p:cNvSpPr txBox="1"/>
          <p:nvPr/>
        </p:nvSpPr>
        <p:spPr>
          <a:xfrm>
            <a:off x="10326386" y="5150305"/>
            <a:ext cx="1630955" cy="677108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/ˈ</a:t>
            </a:r>
            <a:r>
              <a:rPr lang="en-US" dirty="0" err="1"/>
              <a:t>nuːdlz</a:t>
            </a:r>
            <a:r>
              <a:rPr lang="en-US" dirty="0"/>
              <a:t>/</a:t>
            </a:r>
            <a:endParaRPr lang="en-US" sz="2000" dirty="0"/>
          </a:p>
          <a:p>
            <a:pPr algn="ctr"/>
            <a:r>
              <a:rPr lang="en-US" sz="2000" dirty="0" err="1"/>
              <a:t>Mì,bún</a:t>
            </a:r>
            <a:r>
              <a:rPr lang="en-US" sz="2000" dirty="0"/>
              <a:t>, </a:t>
            </a:r>
            <a:r>
              <a:rPr lang="en-US" sz="2000" dirty="0" err="1"/>
              <a:t>phở</a:t>
            </a:r>
            <a:endParaRPr lang="en-US" sz="200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986A20E-8122-419D-9CF7-D97FCC5E549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33826" y="335578"/>
            <a:ext cx="6829425" cy="85725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3A2521F-4E56-406C-A8BD-BD4C3273178D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0326" y="327483"/>
            <a:ext cx="1557510" cy="106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62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120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1584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1920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7" dur="1848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65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0" grpId="0" animBg="1"/>
      <p:bldP spid="21" grpId="0" animBg="1"/>
      <p:bldP spid="22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7992"/>
            <a:ext cx="12192000" cy="6885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878" y="4968810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Enjoy your day!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723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Vocabulary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Structure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1566" y="490818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892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learn and practice </a:t>
            </a:r>
            <a:r>
              <a:rPr lang="en-US" sz="3600" i="1" dirty="0">
                <a:solidFill>
                  <a:srgbClr val="00B050"/>
                </a:solidFill>
              </a:rPr>
              <a:t>knife, spoon, chopsticks, fork, noodles</a:t>
            </a:r>
            <a:endParaRPr lang="en-US" sz="3600" dirty="0">
              <a:solidFill>
                <a:srgbClr val="00B05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learn and practice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               </a:t>
            </a:r>
            <a:r>
              <a:rPr lang="en-US" sz="3600" i="1" dirty="0">
                <a:solidFill>
                  <a:srgbClr val="00B050"/>
                </a:solidFill>
              </a:rPr>
              <a:t>We eat ____with a ____.</a:t>
            </a:r>
          </a:p>
          <a:p>
            <a:r>
              <a:rPr lang="en-US" sz="3600" i="1" dirty="0">
                <a:solidFill>
                  <a:srgbClr val="00B050"/>
                </a:solidFill>
              </a:rPr>
              <a:t>                   We often eat ____.</a:t>
            </a:r>
          </a:p>
          <a:p>
            <a:r>
              <a:rPr lang="en-US" sz="3600" i="1" dirty="0">
                <a:solidFill>
                  <a:srgbClr val="00B050"/>
                </a:solidFill>
              </a:rPr>
              <a:t>                   My favorite food is ____.</a:t>
            </a:r>
            <a:endParaRPr lang="en-US" sz="3600" dirty="0">
              <a:solidFill>
                <a:srgbClr val="00B050"/>
              </a:solidFill>
              <a:ea typeface="Times New Roman" panose="02020603050405020304" pitchFamily="18" charset="0"/>
            </a:endParaRP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3198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 New words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677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noodles">
            <a:hlinkClick r:id="" action="ppaction://media"/>
            <a:extLst>
              <a:ext uri="{FF2B5EF4-FFF2-40B4-BE49-F238E27FC236}">
                <a16:creationId xmlns:a16="http://schemas.microsoft.com/office/drawing/2014/main" id="{E172BA72-8B15-411B-9F10-569A37F99C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038686" y="401213"/>
            <a:ext cx="609600" cy="609600"/>
          </a:xfrm>
          <a:prstGeom prst="rect">
            <a:avLst/>
          </a:prstGeom>
        </p:spPr>
      </p:pic>
      <p:pic>
        <p:nvPicPr>
          <p:cNvPr id="35" name="chopsticks">
            <a:hlinkClick r:id="" action="ppaction://media"/>
            <a:extLst>
              <a:ext uri="{FF2B5EF4-FFF2-40B4-BE49-F238E27FC236}">
                <a16:creationId xmlns:a16="http://schemas.microsoft.com/office/drawing/2014/main" id="{CAEA4A65-B2DA-4751-A15D-3540C3461CA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021482" y="362797"/>
            <a:ext cx="609600" cy="609600"/>
          </a:xfrm>
          <a:prstGeom prst="rect">
            <a:avLst/>
          </a:prstGeom>
        </p:spPr>
      </p:pic>
      <p:pic>
        <p:nvPicPr>
          <p:cNvPr id="34" name="spoon">
            <a:hlinkClick r:id="" action="ppaction://media"/>
            <a:extLst>
              <a:ext uri="{FF2B5EF4-FFF2-40B4-BE49-F238E27FC236}">
                <a16:creationId xmlns:a16="http://schemas.microsoft.com/office/drawing/2014/main" id="{A58A189C-E51C-4A9D-A224-362AAAD751F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030084" y="411100"/>
            <a:ext cx="609600" cy="609600"/>
          </a:xfrm>
          <a:prstGeom prst="rect">
            <a:avLst/>
          </a:prstGeom>
        </p:spPr>
      </p:pic>
      <p:pic>
        <p:nvPicPr>
          <p:cNvPr id="33" name="fork">
            <a:hlinkClick r:id="" action="ppaction://media"/>
            <a:extLst>
              <a:ext uri="{FF2B5EF4-FFF2-40B4-BE49-F238E27FC236}">
                <a16:creationId xmlns:a16="http://schemas.microsoft.com/office/drawing/2014/main" id="{21D2BD1F-460C-409A-A854-491A28EF595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918305" y="420987"/>
            <a:ext cx="609600" cy="609600"/>
          </a:xfrm>
          <a:prstGeom prst="rect">
            <a:avLst/>
          </a:prstGeom>
        </p:spPr>
      </p:pic>
      <p:pic>
        <p:nvPicPr>
          <p:cNvPr id="32" name="knife">
            <a:hlinkClick r:id="" action="ppaction://media"/>
            <a:extLst>
              <a:ext uri="{FF2B5EF4-FFF2-40B4-BE49-F238E27FC236}">
                <a16:creationId xmlns:a16="http://schemas.microsoft.com/office/drawing/2014/main" id="{EF2F7DF1-82D3-4650-80D5-4D38A88E21D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922461" y="459403"/>
            <a:ext cx="609600" cy="60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85246" y="2660852"/>
            <a:ext cx="2731373" cy="101566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70C0"/>
                </a:solidFill>
              </a:rPr>
              <a:t>knife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27927" y="1463614"/>
            <a:ext cx="4845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B0F0"/>
                </a:solidFill>
              </a:rPr>
              <a:t>Click each picture to hear the sound.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934084" y="388504"/>
            <a:ext cx="1023257" cy="9002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Giấu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các</a:t>
            </a:r>
            <a:r>
              <a:rPr lang="en-US" dirty="0">
                <a:solidFill>
                  <a:srgbClr val="FF0000"/>
                </a:solidFill>
              </a:rPr>
              <a:t> icon audio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406640" y="3911600"/>
            <a:ext cx="2731373" cy="1261884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/</a:t>
            </a:r>
            <a:r>
              <a:rPr lang="en-US" sz="3600" dirty="0" err="1"/>
              <a:t>naɪf</a:t>
            </a:r>
            <a:r>
              <a:rPr lang="en-US" sz="3600" dirty="0"/>
              <a:t>/</a:t>
            </a:r>
          </a:p>
          <a:p>
            <a:pPr algn="ctr"/>
            <a:r>
              <a:rPr lang="en-US" sz="4000" dirty="0"/>
              <a:t>Con </a:t>
            </a:r>
            <a:r>
              <a:rPr lang="en-US" sz="4000" dirty="0" err="1"/>
              <a:t>dao</a:t>
            </a:r>
            <a:endParaRPr lang="en-US" sz="4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AC6580-B9AD-4E6C-A622-7DCDB842E8A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12886" y="1869500"/>
            <a:ext cx="4837674" cy="402168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986A20E-8122-419D-9CF7-D97FCC5E549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3826" y="335578"/>
            <a:ext cx="6829425" cy="85725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3A2521F-4E56-406C-A8BD-BD4C3273178D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0326" y="327483"/>
            <a:ext cx="1557510" cy="106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18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00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  <p:bldLst>
      <p:bldP spid="3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noodles">
            <a:hlinkClick r:id="" action="ppaction://media"/>
            <a:extLst>
              <a:ext uri="{FF2B5EF4-FFF2-40B4-BE49-F238E27FC236}">
                <a16:creationId xmlns:a16="http://schemas.microsoft.com/office/drawing/2014/main" id="{E172BA72-8B15-411B-9F10-569A37F99C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038686" y="401213"/>
            <a:ext cx="609600" cy="609600"/>
          </a:xfrm>
          <a:prstGeom prst="rect">
            <a:avLst/>
          </a:prstGeom>
        </p:spPr>
      </p:pic>
      <p:pic>
        <p:nvPicPr>
          <p:cNvPr id="35" name="chopsticks">
            <a:hlinkClick r:id="" action="ppaction://media"/>
            <a:extLst>
              <a:ext uri="{FF2B5EF4-FFF2-40B4-BE49-F238E27FC236}">
                <a16:creationId xmlns:a16="http://schemas.microsoft.com/office/drawing/2014/main" id="{CAEA4A65-B2DA-4751-A15D-3540C3461CA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021482" y="362797"/>
            <a:ext cx="609600" cy="609600"/>
          </a:xfrm>
          <a:prstGeom prst="rect">
            <a:avLst/>
          </a:prstGeom>
        </p:spPr>
      </p:pic>
      <p:pic>
        <p:nvPicPr>
          <p:cNvPr id="34" name="spoon">
            <a:hlinkClick r:id="" action="ppaction://media"/>
            <a:extLst>
              <a:ext uri="{FF2B5EF4-FFF2-40B4-BE49-F238E27FC236}">
                <a16:creationId xmlns:a16="http://schemas.microsoft.com/office/drawing/2014/main" id="{A58A189C-E51C-4A9D-A224-362AAAD751F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030084" y="411100"/>
            <a:ext cx="609600" cy="609600"/>
          </a:xfrm>
          <a:prstGeom prst="rect">
            <a:avLst/>
          </a:prstGeom>
        </p:spPr>
      </p:pic>
      <p:pic>
        <p:nvPicPr>
          <p:cNvPr id="33" name="fork">
            <a:hlinkClick r:id="" action="ppaction://media"/>
            <a:extLst>
              <a:ext uri="{FF2B5EF4-FFF2-40B4-BE49-F238E27FC236}">
                <a16:creationId xmlns:a16="http://schemas.microsoft.com/office/drawing/2014/main" id="{21D2BD1F-460C-409A-A854-491A28EF595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918305" y="420987"/>
            <a:ext cx="609600" cy="609600"/>
          </a:xfrm>
          <a:prstGeom prst="rect">
            <a:avLst/>
          </a:prstGeom>
        </p:spPr>
      </p:pic>
      <p:pic>
        <p:nvPicPr>
          <p:cNvPr id="32" name="knife">
            <a:hlinkClick r:id="" action="ppaction://media"/>
            <a:extLst>
              <a:ext uri="{FF2B5EF4-FFF2-40B4-BE49-F238E27FC236}">
                <a16:creationId xmlns:a16="http://schemas.microsoft.com/office/drawing/2014/main" id="{EF2F7DF1-82D3-4650-80D5-4D38A88E21D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922461" y="459403"/>
            <a:ext cx="609600" cy="6096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827927" y="1463614"/>
            <a:ext cx="4845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B0F0"/>
                </a:solidFill>
              </a:rPr>
              <a:t>Click each picture to hear the sound.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934084" y="388504"/>
            <a:ext cx="1023257" cy="9002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Giấu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các</a:t>
            </a:r>
            <a:r>
              <a:rPr lang="en-US" dirty="0">
                <a:solidFill>
                  <a:srgbClr val="FF0000"/>
                </a:solidFill>
              </a:rPr>
              <a:t> icon audio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554742" y="3562796"/>
            <a:ext cx="1630955" cy="1147167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/</a:t>
            </a:r>
            <a:r>
              <a:rPr lang="en-US" sz="3600" dirty="0" err="1"/>
              <a:t>fɔːrk</a:t>
            </a:r>
            <a:r>
              <a:rPr lang="en-US" sz="3600" dirty="0"/>
              <a:t>/</a:t>
            </a:r>
          </a:p>
          <a:p>
            <a:pPr algn="ctr"/>
            <a:r>
              <a:rPr lang="en-US" sz="4000" dirty="0" err="1"/>
              <a:t>Cái</a:t>
            </a:r>
            <a:r>
              <a:rPr lang="en-US" sz="4000" dirty="0"/>
              <a:t> </a:t>
            </a:r>
            <a:r>
              <a:rPr lang="en-US" sz="4000" dirty="0" err="1"/>
              <a:t>nĩa</a:t>
            </a:r>
            <a:endParaRPr lang="en-US" sz="4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2BF27E-1D9F-435F-A6E2-3B1B35D4161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46017" y="1976445"/>
            <a:ext cx="4424754" cy="377405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A5D53FE-DF5B-49C2-9D96-F07DCC89DB35}"/>
              </a:ext>
            </a:extLst>
          </p:cNvPr>
          <p:cNvSpPr txBox="1"/>
          <p:nvPr/>
        </p:nvSpPr>
        <p:spPr>
          <a:xfrm>
            <a:off x="8554743" y="2473246"/>
            <a:ext cx="1630955" cy="101566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70C0"/>
                </a:solidFill>
              </a:rPr>
              <a:t>fork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986A20E-8122-419D-9CF7-D97FCC5E549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3826" y="335578"/>
            <a:ext cx="6829425" cy="85725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3A2521F-4E56-406C-A8BD-BD4C3273178D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0326" y="327483"/>
            <a:ext cx="1557510" cy="106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10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584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  <p:bldLst>
      <p:bldP spid="20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noodles">
            <a:hlinkClick r:id="" action="ppaction://media"/>
            <a:extLst>
              <a:ext uri="{FF2B5EF4-FFF2-40B4-BE49-F238E27FC236}">
                <a16:creationId xmlns:a16="http://schemas.microsoft.com/office/drawing/2014/main" id="{E172BA72-8B15-411B-9F10-569A37F99C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038686" y="401213"/>
            <a:ext cx="609600" cy="609600"/>
          </a:xfrm>
          <a:prstGeom prst="rect">
            <a:avLst/>
          </a:prstGeom>
        </p:spPr>
      </p:pic>
      <p:pic>
        <p:nvPicPr>
          <p:cNvPr id="35" name="chopsticks">
            <a:hlinkClick r:id="" action="ppaction://media"/>
            <a:extLst>
              <a:ext uri="{FF2B5EF4-FFF2-40B4-BE49-F238E27FC236}">
                <a16:creationId xmlns:a16="http://schemas.microsoft.com/office/drawing/2014/main" id="{CAEA4A65-B2DA-4751-A15D-3540C3461CA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021482" y="362797"/>
            <a:ext cx="609600" cy="609600"/>
          </a:xfrm>
          <a:prstGeom prst="rect">
            <a:avLst/>
          </a:prstGeom>
        </p:spPr>
      </p:pic>
      <p:pic>
        <p:nvPicPr>
          <p:cNvPr id="34" name="spoon">
            <a:hlinkClick r:id="" action="ppaction://media"/>
            <a:extLst>
              <a:ext uri="{FF2B5EF4-FFF2-40B4-BE49-F238E27FC236}">
                <a16:creationId xmlns:a16="http://schemas.microsoft.com/office/drawing/2014/main" id="{A58A189C-E51C-4A9D-A224-362AAAD751F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030084" y="411100"/>
            <a:ext cx="609600" cy="609600"/>
          </a:xfrm>
          <a:prstGeom prst="rect">
            <a:avLst/>
          </a:prstGeom>
        </p:spPr>
      </p:pic>
      <p:pic>
        <p:nvPicPr>
          <p:cNvPr id="33" name="fork">
            <a:hlinkClick r:id="" action="ppaction://media"/>
            <a:extLst>
              <a:ext uri="{FF2B5EF4-FFF2-40B4-BE49-F238E27FC236}">
                <a16:creationId xmlns:a16="http://schemas.microsoft.com/office/drawing/2014/main" id="{21D2BD1F-460C-409A-A854-491A28EF595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918305" y="420987"/>
            <a:ext cx="609600" cy="609600"/>
          </a:xfrm>
          <a:prstGeom prst="rect">
            <a:avLst/>
          </a:prstGeom>
        </p:spPr>
      </p:pic>
      <p:pic>
        <p:nvPicPr>
          <p:cNvPr id="32" name="knife">
            <a:hlinkClick r:id="" action="ppaction://media"/>
            <a:extLst>
              <a:ext uri="{FF2B5EF4-FFF2-40B4-BE49-F238E27FC236}">
                <a16:creationId xmlns:a16="http://schemas.microsoft.com/office/drawing/2014/main" id="{EF2F7DF1-82D3-4650-80D5-4D38A88E21D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922461" y="459403"/>
            <a:ext cx="609600" cy="6096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827927" y="1463614"/>
            <a:ext cx="4845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B0F0"/>
                </a:solidFill>
              </a:rPr>
              <a:t>Click each picture to hear the sound.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934084" y="388504"/>
            <a:ext cx="1023257" cy="9002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Giấu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các</a:t>
            </a:r>
            <a:r>
              <a:rPr lang="en-US" dirty="0">
                <a:solidFill>
                  <a:srgbClr val="FF0000"/>
                </a:solidFill>
              </a:rPr>
              <a:t> icon audio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913242" y="3751204"/>
            <a:ext cx="3033772" cy="1261884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/</a:t>
            </a:r>
            <a:r>
              <a:rPr lang="en-US" sz="3600" dirty="0" err="1"/>
              <a:t>spuːn</a:t>
            </a:r>
            <a:r>
              <a:rPr lang="en-US" sz="3600" dirty="0"/>
              <a:t>/</a:t>
            </a:r>
          </a:p>
          <a:p>
            <a:pPr algn="ctr"/>
            <a:r>
              <a:rPr lang="en-US" sz="4000" dirty="0" err="1"/>
              <a:t>Cái</a:t>
            </a:r>
            <a:r>
              <a:rPr lang="en-US" sz="4000" dirty="0"/>
              <a:t> </a:t>
            </a:r>
            <a:r>
              <a:rPr lang="en-US" sz="4000" dirty="0" err="1"/>
              <a:t>thìa</a:t>
            </a:r>
            <a:endParaRPr lang="en-US" sz="400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1634DC2-A904-4232-9922-DEFADF8D12A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91419" y="1863724"/>
            <a:ext cx="4392334" cy="366331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3613DFC5-E4EF-4356-BB18-428A91E22365}"/>
              </a:ext>
            </a:extLst>
          </p:cNvPr>
          <p:cNvSpPr txBox="1"/>
          <p:nvPr/>
        </p:nvSpPr>
        <p:spPr>
          <a:xfrm>
            <a:off x="7900312" y="2434269"/>
            <a:ext cx="3033772" cy="101566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70C0"/>
                </a:solidFill>
              </a:rPr>
              <a:t>spoon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986A20E-8122-419D-9CF7-D97FCC5E549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3826" y="335578"/>
            <a:ext cx="6829425" cy="85725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3A2521F-4E56-406C-A8BD-BD4C3273178D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0326" y="327483"/>
            <a:ext cx="1557510" cy="106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51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65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1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noodles">
            <a:hlinkClick r:id="" action="ppaction://media"/>
            <a:extLst>
              <a:ext uri="{FF2B5EF4-FFF2-40B4-BE49-F238E27FC236}">
                <a16:creationId xmlns:a16="http://schemas.microsoft.com/office/drawing/2014/main" id="{E172BA72-8B15-411B-9F10-569A37F99C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038686" y="401213"/>
            <a:ext cx="609600" cy="609600"/>
          </a:xfrm>
          <a:prstGeom prst="rect">
            <a:avLst/>
          </a:prstGeom>
        </p:spPr>
      </p:pic>
      <p:pic>
        <p:nvPicPr>
          <p:cNvPr id="35" name="chopsticks">
            <a:hlinkClick r:id="" action="ppaction://media"/>
            <a:extLst>
              <a:ext uri="{FF2B5EF4-FFF2-40B4-BE49-F238E27FC236}">
                <a16:creationId xmlns:a16="http://schemas.microsoft.com/office/drawing/2014/main" id="{CAEA4A65-B2DA-4751-A15D-3540C3461CA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021482" y="362797"/>
            <a:ext cx="609600" cy="609600"/>
          </a:xfrm>
          <a:prstGeom prst="rect">
            <a:avLst/>
          </a:prstGeom>
        </p:spPr>
      </p:pic>
      <p:pic>
        <p:nvPicPr>
          <p:cNvPr id="34" name="spoon">
            <a:hlinkClick r:id="" action="ppaction://media"/>
            <a:extLst>
              <a:ext uri="{FF2B5EF4-FFF2-40B4-BE49-F238E27FC236}">
                <a16:creationId xmlns:a16="http://schemas.microsoft.com/office/drawing/2014/main" id="{A58A189C-E51C-4A9D-A224-362AAAD751F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030084" y="411100"/>
            <a:ext cx="609600" cy="609600"/>
          </a:xfrm>
          <a:prstGeom prst="rect">
            <a:avLst/>
          </a:prstGeom>
        </p:spPr>
      </p:pic>
      <p:pic>
        <p:nvPicPr>
          <p:cNvPr id="33" name="fork">
            <a:hlinkClick r:id="" action="ppaction://media"/>
            <a:extLst>
              <a:ext uri="{FF2B5EF4-FFF2-40B4-BE49-F238E27FC236}">
                <a16:creationId xmlns:a16="http://schemas.microsoft.com/office/drawing/2014/main" id="{21D2BD1F-460C-409A-A854-491A28EF595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918305" y="420987"/>
            <a:ext cx="609600" cy="609600"/>
          </a:xfrm>
          <a:prstGeom prst="rect">
            <a:avLst/>
          </a:prstGeom>
        </p:spPr>
      </p:pic>
      <p:pic>
        <p:nvPicPr>
          <p:cNvPr id="32" name="knife">
            <a:hlinkClick r:id="" action="ppaction://media"/>
            <a:extLst>
              <a:ext uri="{FF2B5EF4-FFF2-40B4-BE49-F238E27FC236}">
                <a16:creationId xmlns:a16="http://schemas.microsoft.com/office/drawing/2014/main" id="{EF2F7DF1-82D3-4650-80D5-4D38A88E21D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922461" y="459403"/>
            <a:ext cx="609600" cy="6096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827927" y="1463614"/>
            <a:ext cx="4845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rgbClr val="00B0F0"/>
                </a:solidFill>
              </a:rPr>
              <a:t>Click each picture to hear the sound.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934084" y="388504"/>
            <a:ext cx="1023257" cy="90029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Giấu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các</a:t>
            </a:r>
            <a:r>
              <a:rPr lang="en-US" dirty="0">
                <a:solidFill>
                  <a:srgbClr val="FF0000"/>
                </a:solidFill>
              </a:rPr>
              <a:t> icon audio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24283" y="3908558"/>
            <a:ext cx="3594022" cy="1261884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/ˈ</a:t>
            </a:r>
            <a:r>
              <a:rPr lang="en-US" sz="3600" dirty="0" err="1"/>
              <a:t>tʃɑːpstɪks</a:t>
            </a:r>
            <a:r>
              <a:rPr lang="en-US" sz="3600" dirty="0"/>
              <a:t>/</a:t>
            </a:r>
          </a:p>
          <a:p>
            <a:pPr algn="ctr"/>
            <a:r>
              <a:rPr lang="en-US" sz="4000" dirty="0" err="1"/>
              <a:t>Đôi</a:t>
            </a:r>
            <a:r>
              <a:rPr lang="en-US" sz="4000" dirty="0"/>
              <a:t> </a:t>
            </a:r>
            <a:r>
              <a:rPr lang="en-US" sz="4000" dirty="0" err="1"/>
              <a:t>đũa</a:t>
            </a:r>
            <a:endParaRPr lang="en-US" sz="40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A663ADE-ED6D-439A-8049-C069436C19B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3842" y="1991367"/>
            <a:ext cx="4155917" cy="341258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23CB647D-C73D-4B8A-A616-BB8FF8812DC4}"/>
              </a:ext>
            </a:extLst>
          </p:cNvPr>
          <p:cNvSpPr txBox="1"/>
          <p:nvPr/>
        </p:nvSpPr>
        <p:spPr>
          <a:xfrm>
            <a:off x="7313966" y="2566917"/>
            <a:ext cx="3629414" cy="1015663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70C0"/>
                </a:solidFill>
              </a:rPr>
              <a:t>chopsticks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986A20E-8122-419D-9CF7-D97FCC5E549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3826" y="335578"/>
            <a:ext cx="6829425" cy="85725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3A2521F-4E56-406C-A8BD-BD4C3273178D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0326" y="327483"/>
            <a:ext cx="1557510" cy="106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40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920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  <p:bldLst>
      <p:bldP spid="22" grpId="0" animBg="1"/>
      <p:bldP spid="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6634</TotalTime>
  <Words>233</Words>
  <Application>Microsoft Macintosh PowerPoint</Application>
  <PresentationFormat>Widescreen</PresentationFormat>
  <Paragraphs>62</Paragraphs>
  <Slides>12</Slides>
  <Notes>0</Notes>
  <HiddenSlides>0</HiddenSlides>
  <MMClips>30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Microsoft Office User</cp:lastModifiedBy>
  <cp:revision>149</cp:revision>
  <dcterms:created xsi:type="dcterms:W3CDTF">2020-12-08T03:17:05Z</dcterms:created>
  <dcterms:modified xsi:type="dcterms:W3CDTF">2023-04-26T15:59:26Z</dcterms:modified>
</cp:coreProperties>
</file>