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Lora" panose="020B0604020202020204" charset="0"/>
      <p:regular r:id="rId19"/>
    </p:embeddedFont>
    <p:embeddedFont>
      <p:font typeface="Livvic Bold Bold" panose="020B0604020202020204" charset="0"/>
      <p:regular r:id="rId20"/>
    </p:embeddedFont>
    <p:embeddedFont>
      <p:font typeface="Livvic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zydog" panose="020B0604020202020204" charset="0"/>
      <p:regular r:id="rId26"/>
    </p:embeddedFont>
    <p:embeddedFont>
      <p:font typeface="Livvic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12" Type="http://schemas.openxmlformats.org/officeDocument/2006/relationships/image" Target="../media/image8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0" Type="http://schemas.openxmlformats.org/officeDocument/2006/relationships/image" Target="../media/image83.svg"/><Relationship Id="rId4" Type="http://schemas.openxmlformats.org/officeDocument/2006/relationships/image" Target="../media/image57.sv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43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55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43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27.png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32.png"/><Relationship Id="rId4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0" Type="http://schemas.openxmlformats.org/officeDocument/2006/relationships/image" Target="../media/image6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38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44.png"/><Relationship Id="rId10" Type="http://schemas.openxmlformats.org/officeDocument/2006/relationships/image" Target="../media/image76.sv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82804" y="-670022"/>
            <a:ext cx="7315200" cy="2593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742433">
            <a:off x="15059577" y="4870965"/>
            <a:ext cx="12595429" cy="108320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584508">
            <a:off x="15232359" y="5003201"/>
            <a:ext cx="3200562" cy="1483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4283574" y="6206076"/>
            <a:ext cx="8567149" cy="69627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5040" y="-1963882"/>
            <a:ext cx="7315200" cy="2992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512695" y="8378108"/>
            <a:ext cx="662344" cy="8801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359924" y="1463416"/>
            <a:ext cx="1472716" cy="14727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58958" y="3712597"/>
            <a:ext cx="15043661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4"/>
              </a:lnSpc>
            </a:pP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Chào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đón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các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em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học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sinh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đã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đến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với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tiết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Mĩ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thuật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Lớp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4</a:t>
            </a:r>
          </a:p>
          <a:p>
            <a:pPr algn="ctr">
              <a:lnSpc>
                <a:spcPts val="10984"/>
              </a:lnSpc>
            </a:pPr>
            <a:endParaRPr lang="en-US" sz="7753" dirty="0">
              <a:solidFill>
                <a:srgbClr val="FBFFF5"/>
              </a:solidFill>
              <a:latin typeface="Livvic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992467" y="2351924"/>
            <a:ext cx="10303067" cy="87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2863" spc="229">
                <a:solidFill>
                  <a:srgbClr val="FBFFF5"/>
                </a:solidFill>
                <a:latin typeface="Lora"/>
              </a:rPr>
              <a:t>PHÒNG GIÁO DỤC VÀ ĐÀO TẠO QUẬN LONG BIÊN</a:t>
            </a:r>
          </a:p>
          <a:p>
            <a:pPr algn="ctr">
              <a:lnSpc>
                <a:spcPts val="3436"/>
              </a:lnSpc>
            </a:pPr>
            <a:endParaRPr lang="en-US" sz="2863" spc="229">
              <a:solidFill>
                <a:srgbClr val="FBFFF5"/>
              </a:solidFill>
              <a:latin typeface="Lor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07970" y="638770"/>
            <a:ext cx="11370113" cy="900946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33799" y="466271"/>
            <a:ext cx="10481104" cy="92763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53078" y="691935"/>
            <a:ext cx="9581845" cy="890313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79726" flipH="1">
            <a:off x="11333314" y="-4399614"/>
            <a:ext cx="17513148" cy="14233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8629" y="6172200"/>
            <a:ext cx="529691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41363">
            <a:off x="12422571" y="6567678"/>
            <a:ext cx="5821705" cy="32072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98762" y="1314403"/>
            <a:ext cx="3713031" cy="31054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00562" y="1483897"/>
            <a:ext cx="11748716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5699">
                <a:solidFill>
                  <a:srgbClr val="524C37"/>
                </a:solidFill>
                <a:latin typeface="Livvic Bold"/>
              </a:rPr>
              <a:t>Hoạt động 3: </a:t>
            </a:r>
          </a:p>
          <a:p>
            <a:pPr algn="ctr">
              <a:lnSpc>
                <a:spcPts val="6839"/>
              </a:lnSpc>
            </a:pPr>
            <a:r>
              <a:rPr lang="en-US" sz="5699">
                <a:solidFill>
                  <a:srgbClr val="524C37"/>
                </a:solidFill>
                <a:latin typeface="Livvic Bold"/>
              </a:rPr>
              <a:t>Luyện tập sáng tạo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32723" y="4410322"/>
            <a:ext cx="14222554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4"/>
              </a:lnSpc>
              <a:spcBef>
                <a:spcPct val="0"/>
              </a:spcBef>
            </a:pP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Sáng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từ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nếp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giấy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gấp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theo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ý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thích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08198" y="1681528"/>
            <a:ext cx="10471604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>
                <a:solidFill>
                  <a:srgbClr val="524C37"/>
                </a:solidFill>
                <a:latin typeface="Livvic Bold"/>
              </a:rPr>
              <a:t>4. PHÂN TÍCH - ĐÁNH GIÁ</a:t>
            </a:r>
          </a:p>
          <a:p>
            <a:pPr algn="ctr">
              <a:lnSpc>
                <a:spcPts val="7920"/>
              </a:lnSpc>
            </a:pPr>
            <a:endParaRPr lang="en-US" sz="6600">
              <a:solidFill>
                <a:srgbClr val="524C37"/>
              </a:solidFill>
              <a:latin typeface="Livvic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670449">
            <a:off x="-2542570" y="-1976590"/>
            <a:ext cx="7142539" cy="5181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326544">
            <a:off x="14415542" y="3367064"/>
            <a:ext cx="12022930" cy="117824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72800" y="-1912866"/>
            <a:ext cx="7315200" cy="2527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759184" y="4214791"/>
            <a:ext cx="539032" cy="716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389032" y="1476294"/>
            <a:ext cx="1472716" cy="14727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80645" y="3681778"/>
            <a:ext cx="13926710" cy="395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Em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đã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sáng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từ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những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nếp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gấp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giấy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? </a:t>
            </a:r>
          </a:p>
          <a:p>
            <a:pPr>
              <a:lnSpc>
                <a:spcPts val="6239"/>
              </a:lnSpc>
            </a:pP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Ngoài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ra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em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còn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thêm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hình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ảnh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để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thể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hiện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? </a:t>
            </a:r>
          </a:p>
          <a:p>
            <a:pPr>
              <a:lnSpc>
                <a:spcPts val="6239"/>
              </a:lnSpc>
              <a:spcBef>
                <a:spcPct val="0"/>
              </a:spcBef>
            </a:pPr>
            <a:endParaRPr lang="en-US" sz="5199" dirty="0">
              <a:solidFill>
                <a:srgbClr val="524C37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65182" cy="1453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1985" t="12382" r="870" b="18883"/>
          <a:stretch>
            <a:fillRect/>
          </a:stretch>
        </p:blipFill>
        <p:spPr>
          <a:xfrm>
            <a:off x="1028700" y="3030881"/>
            <a:ext cx="16656660" cy="66292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91110" y="1453477"/>
            <a:ext cx="10131839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7499">
                <a:solidFill>
                  <a:srgbClr val="6A644E"/>
                </a:solidFill>
                <a:latin typeface="Livvic Bold"/>
              </a:rPr>
              <a:t>Vận dụng -Sáng tạo</a:t>
            </a:r>
          </a:p>
          <a:p>
            <a:pPr>
              <a:lnSpc>
                <a:spcPts val="8999"/>
              </a:lnSpc>
            </a:pPr>
            <a:endParaRPr lang="en-US" sz="7499">
              <a:solidFill>
                <a:srgbClr val="6A644E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125682">
            <a:off x="-5623943" y="2059199"/>
            <a:ext cx="17856479" cy="61686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49044" y="-1153458"/>
            <a:ext cx="6677913" cy="23069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536174" y="8552266"/>
            <a:ext cx="1446251" cy="14120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235682" y="2251179"/>
            <a:ext cx="565613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499">
                <a:solidFill>
                  <a:srgbClr val="FBFFF5"/>
                </a:solidFill>
                <a:latin typeface="Livvic Bold Bold"/>
              </a:rPr>
              <a:t>Dặn dò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2671" y="4748445"/>
            <a:ext cx="11114229" cy="122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</a:pPr>
            <a:r>
              <a:rPr lang="en-US" sz="4799">
                <a:solidFill>
                  <a:srgbClr val="FBFFF5"/>
                </a:solidFill>
                <a:latin typeface="Livvic Bold"/>
              </a:rPr>
              <a:t>Các con hoàn thiện sản phẩm và đừng quên chụp bài gửi cho cô giáo nhé !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04918" y="1028700"/>
            <a:ext cx="771088" cy="10247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98031">
            <a:off x="12298774" y="8560002"/>
            <a:ext cx="7315200" cy="2593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50978">
            <a:off x="14356093" y="7981935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58352" flipV="1">
            <a:off x="770211" y="9296499"/>
            <a:ext cx="7315200" cy="2992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742433">
            <a:off x="-10004945" y="-1903434"/>
            <a:ext cx="12595429" cy="10832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254973" flipH="1">
            <a:off x="15279226" y="-1439236"/>
            <a:ext cx="8567149" cy="69627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38644" y="2182527"/>
            <a:ext cx="761071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3699" spc="295" dirty="0">
                <a:solidFill>
                  <a:srgbClr val="FBFFF5"/>
                </a:solidFill>
                <a:latin typeface="Lazydog"/>
              </a:rPr>
              <a:t>Thank You!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947345"/>
            <a:ext cx="1655866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0"/>
              </a:lnSpc>
              <a:spcBef>
                <a:spcPct val="0"/>
              </a:spcBef>
            </a:pPr>
            <a:r>
              <a:rPr lang="en-US" sz="6700">
                <a:solidFill>
                  <a:srgbClr val="FBFFF5"/>
                </a:solidFill>
                <a:latin typeface="Livvic Bold"/>
              </a:rPr>
              <a:t>XIN CHÀO VÀ HẸN GẶP LẠI CÁC CON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-3048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98031">
            <a:off x="12298774" y="8560002"/>
            <a:ext cx="7315200" cy="2593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50978">
            <a:off x="14356093" y="7981935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58352" flipV="1">
            <a:off x="770211" y="9296499"/>
            <a:ext cx="7315200" cy="2992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742433">
            <a:off x="-8688180" y="-3373893"/>
            <a:ext cx="12595429" cy="10832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254973" flipH="1">
            <a:off x="15279226" y="-1439236"/>
            <a:ext cx="8567149" cy="69627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609600" y="4156355"/>
            <a:ext cx="18897600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 b="1" dirty="0" err="1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8799" b="1" dirty="0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b="1" dirty="0" err="1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799" b="1" dirty="0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>
              <a:lnSpc>
                <a:spcPts val="10559"/>
              </a:lnSpc>
            </a:pPr>
            <a:r>
              <a:rPr lang="en-US" sz="8799" b="1" dirty="0" err="1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8799" b="1" dirty="0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87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7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87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87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87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b="1" dirty="0" err="1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8799" b="1" dirty="0" smtClean="0">
              <a:solidFill>
                <a:srgbClr val="524C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0559"/>
              </a:lnSpc>
            </a:pPr>
            <a:r>
              <a:rPr lang="en-US" sz="7200" b="1" dirty="0" err="1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 smtClean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7200" b="1" dirty="0">
              <a:solidFill>
                <a:srgbClr val="524C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8644" y="2020602"/>
            <a:ext cx="7610712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59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9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9" b="1" dirty="0" err="1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999" b="1" dirty="0">
                <a:solidFill>
                  <a:srgbClr val="524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-21336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762" y="3787070"/>
            <a:ext cx="3504987" cy="3367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01103" y="3567545"/>
            <a:ext cx="1980505" cy="3806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02600" y="3780905"/>
            <a:ext cx="3118483" cy="39516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94216" y="4005968"/>
            <a:ext cx="2891507" cy="35818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75645" y="1068068"/>
            <a:ext cx="881959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6A644E"/>
                </a:solidFill>
                <a:latin typeface="Livvic Bold"/>
              </a:rPr>
              <a:t>Chuẩn bị đồ dùng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46338" y="2203126"/>
            <a:ext cx="899532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Yêu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cầu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cần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đạt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18249" y="4119541"/>
            <a:ext cx="15051502" cy="473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70"/>
              </a:lnSpc>
            </a:pPr>
            <a:r>
              <a:rPr lang="en-US" sz="5486" spc="-175" dirty="0">
                <a:solidFill>
                  <a:srgbClr val="524C37"/>
                </a:solidFill>
                <a:latin typeface="Livvic"/>
              </a:rPr>
              <a:t>-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Nhận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biết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vẻ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đẹp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tạo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hình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của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sản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phẩm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gấp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giấy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</a:p>
          <a:p>
            <a:pPr>
              <a:lnSpc>
                <a:spcPts val="7570"/>
              </a:lnSpc>
            </a:pPr>
            <a:r>
              <a:rPr lang="en-US" sz="5486" spc="-175" dirty="0">
                <a:solidFill>
                  <a:srgbClr val="524C37"/>
                </a:solidFill>
                <a:latin typeface="Livvic"/>
              </a:rPr>
              <a:t>-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Biết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cách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gấp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giấy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,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tạp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ra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sản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phẩm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từ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nếp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gấp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giấy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</a:p>
          <a:p>
            <a:pPr marL="0" lvl="0" indent="0">
              <a:lnSpc>
                <a:spcPts val="7570"/>
              </a:lnSpc>
            </a:pPr>
            <a:r>
              <a:rPr lang="en-US" sz="5486" spc="-175" dirty="0">
                <a:solidFill>
                  <a:srgbClr val="524C37"/>
                </a:solidFill>
                <a:latin typeface="Livvic"/>
              </a:rPr>
              <a:t>-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Giới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thiệu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,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nhận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xét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và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nêu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được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cảm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nhận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về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sản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phẩm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của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mình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670449">
            <a:off x="-2542570" y="-1976590"/>
            <a:ext cx="7142539" cy="51815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326544">
            <a:off x="14415542" y="3367064"/>
            <a:ext cx="12022930" cy="117824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72800" y="-1912866"/>
            <a:ext cx="7315200" cy="25270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759184" y="4214791"/>
            <a:ext cx="539032" cy="7163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389032" y="1476294"/>
            <a:ext cx="1472716" cy="147271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800898">
            <a:off x="8321591" y="-735063"/>
            <a:ext cx="13469543" cy="127348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65182" cy="14534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72091" y="544536"/>
            <a:ext cx="4896376" cy="64264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5477" t="3286" r="2738"/>
          <a:stretch>
            <a:fillRect/>
          </a:stretch>
        </p:blipFill>
        <p:spPr>
          <a:xfrm>
            <a:off x="13296528" y="3450608"/>
            <a:ext cx="4550722" cy="639351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9314" y="1731308"/>
            <a:ext cx="6218526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7499">
                <a:solidFill>
                  <a:srgbClr val="6A644E"/>
                </a:solidFill>
                <a:latin typeface="Livvic Bold"/>
              </a:rPr>
              <a:t>Hoạt động 1: Khám phá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0339" y="4598034"/>
            <a:ext cx="7813472" cy="466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524C37"/>
                </a:solidFill>
                <a:latin typeface="Livvic Bold"/>
              </a:rPr>
              <a:t>-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Em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thấy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hình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ảnh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được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thực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hiện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trong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?</a:t>
            </a:r>
          </a:p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524C37"/>
                </a:solidFill>
                <a:latin typeface="Livvic Bold"/>
              </a:rPr>
              <a:t>-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này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được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thực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hiện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bằng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hình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thức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,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chất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liệu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?</a:t>
            </a:r>
          </a:p>
          <a:p>
            <a:pPr marL="0" lvl="0" indent="0">
              <a:lnSpc>
                <a:spcPts val="6159"/>
              </a:lnSpc>
            </a:pPr>
            <a:endParaRPr lang="en-US" sz="4399" dirty="0">
              <a:solidFill>
                <a:srgbClr val="524C37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79726" flipH="1">
            <a:off x="9903901" y="-3556026"/>
            <a:ext cx="17513148" cy="14233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2615"/>
          <a:stretch>
            <a:fillRect/>
          </a:stretch>
        </p:blipFill>
        <p:spPr>
          <a:xfrm>
            <a:off x="10223778" y="2560222"/>
            <a:ext cx="7853325" cy="60481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34737" y="490538"/>
            <a:ext cx="621852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>
                <a:solidFill>
                  <a:srgbClr val="524C37"/>
                </a:solidFill>
                <a:latin typeface="Livvic Bold Bold"/>
              </a:rPr>
              <a:t>GHI NHỚ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60222"/>
            <a:ext cx="8727332" cy="618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11"/>
              </a:lnSpc>
            </a:pPr>
            <a:r>
              <a:rPr lang="en-US" sz="6009" dirty="0">
                <a:solidFill>
                  <a:srgbClr val="000000"/>
                </a:solidFill>
                <a:latin typeface="Livvic"/>
              </a:rPr>
              <a:t>-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Từ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các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nếp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giấy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đơn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giản,óc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sáng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tạo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đôi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tay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khéo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léo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phối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hợp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các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màu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sắc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,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chất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liệu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chúng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ta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có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thể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tạo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ra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nhiều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sản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phẩm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tạo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hình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đẹp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.</a:t>
            </a:r>
          </a:p>
          <a:p>
            <a:pPr>
              <a:lnSpc>
                <a:spcPts val="5531"/>
              </a:lnSpc>
              <a:spcBef>
                <a:spcPct val="0"/>
              </a:spcBef>
            </a:pPr>
            <a:endParaRPr lang="en-US" sz="6009" dirty="0">
              <a:solidFill>
                <a:srgbClr val="000000"/>
              </a:solidFill>
              <a:latin typeface="Livvic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79726" flipH="1">
            <a:off x="11333314" y="-4399614"/>
            <a:ext cx="17513148" cy="14233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148020" y="6839235"/>
            <a:ext cx="3332313" cy="29627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00562" y="617122"/>
            <a:ext cx="11748716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Hoạt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động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2: </a:t>
            </a:r>
          </a:p>
          <a:p>
            <a:pPr algn="ctr">
              <a:lnSpc>
                <a:spcPts val="6839"/>
              </a:lnSpc>
            </a:pP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Kiến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kiến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thức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kĩ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năng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26202" y="4047488"/>
            <a:ext cx="1076583" cy="1096012"/>
            <a:chOff x="0" y="0"/>
            <a:chExt cx="1435444" cy="146134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435444" cy="146134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4F7A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400116" y="359199"/>
              <a:ext cx="635213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31"/>
                </a:lnSpc>
                <a:spcBef>
                  <a:spcPct val="0"/>
                </a:spcBef>
              </a:pPr>
              <a:r>
                <a:rPr lang="en-US" sz="3609" dirty="0">
                  <a:solidFill>
                    <a:srgbClr val="5C573E"/>
                  </a:solidFill>
                  <a:latin typeface="Lazydog"/>
                </a:rPr>
                <a:t>1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64494" y="1491666"/>
            <a:ext cx="870497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9"/>
              </a:lnSpc>
            </a:pP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Các</a:t>
            </a:r>
            <a:r>
              <a:rPr lang="en-US" sz="7399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bước</a:t>
            </a:r>
            <a:r>
              <a:rPr lang="en-US" sz="7399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thực</a:t>
            </a:r>
            <a:r>
              <a:rPr lang="en-US" sz="7399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hiện</a:t>
            </a:r>
            <a:endParaRPr lang="en-US" sz="7399" dirty="0">
              <a:solidFill>
                <a:srgbClr val="FBFFF5"/>
              </a:solidFill>
              <a:latin typeface="Livvic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07396" y="4252654"/>
            <a:ext cx="9873347" cy="75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5"/>
              </a:lnSpc>
            </a:pP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Đặt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giấy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trên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bàn,gấp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các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nếp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gấp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(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lật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lên,lật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xuống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)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thật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thẳng,song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song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và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đều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nhau</a:t>
            </a:r>
            <a:endParaRPr lang="en-US" sz="2995" dirty="0">
              <a:solidFill>
                <a:srgbClr val="FBFFF5"/>
              </a:solidFill>
              <a:latin typeface="Livvic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8535">
            <a:off x="11306513" y="-994027"/>
            <a:ext cx="13553524" cy="1328245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026202" y="5647200"/>
            <a:ext cx="1076583" cy="1096012"/>
            <a:chOff x="0" y="0"/>
            <a:chExt cx="1435444" cy="146134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35444" cy="146134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BA7C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00116" y="359199"/>
              <a:ext cx="635213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31"/>
                </a:lnSpc>
                <a:spcBef>
                  <a:spcPct val="0"/>
                </a:spcBef>
              </a:pPr>
              <a:r>
                <a:rPr lang="en-US" sz="3609">
                  <a:solidFill>
                    <a:srgbClr val="FBFFF5"/>
                  </a:solidFill>
                  <a:latin typeface="Lazydog"/>
                </a:rPr>
                <a:t>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07396" y="5480891"/>
            <a:ext cx="8942877" cy="149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5"/>
              </a:lnSpc>
            </a:pPr>
            <a:r>
              <a:rPr lang="en-US" sz="2995">
                <a:solidFill>
                  <a:srgbClr val="FBFFF5"/>
                </a:solidFill>
                <a:latin typeface="Livvic Bold"/>
              </a:rPr>
              <a:t>Gấp đôi tờ giấy đã gấp nếp,bôi hồ,dán liền hai phâng lại sao cho khi mở ra sẽ tạo thành hình quạt(có thể dùng chỉ,day nhỏ buộc ở giữa).</a:t>
            </a:r>
          </a:p>
          <a:p>
            <a:pPr marL="0" lvl="0" indent="0">
              <a:lnSpc>
                <a:spcPts val="2995"/>
              </a:lnSpc>
            </a:pPr>
            <a:endParaRPr lang="en-US" sz="2995">
              <a:solidFill>
                <a:srgbClr val="FBFFF5"/>
              </a:solidFill>
              <a:latin typeface="Livvic Bol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419803" y="0"/>
            <a:ext cx="1860940" cy="18169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8700" y="8233599"/>
            <a:ext cx="771088" cy="10247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35081" y="1028700"/>
            <a:ext cx="1529413" cy="152941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026202" y="7424878"/>
            <a:ext cx="1076583" cy="1096012"/>
            <a:chOff x="0" y="0"/>
            <a:chExt cx="1435444" cy="146134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435444" cy="1461349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B64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400116" y="359199"/>
              <a:ext cx="635213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31"/>
                </a:lnSpc>
                <a:spcBef>
                  <a:spcPct val="0"/>
                </a:spcBef>
              </a:pPr>
              <a:r>
                <a:rPr lang="en-US" sz="3609" dirty="0">
                  <a:solidFill>
                    <a:srgbClr val="5C573E"/>
                  </a:solidFill>
                  <a:latin typeface="Lazydog"/>
                </a:rPr>
                <a:t>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407396" y="7372869"/>
            <a:ext cx="8012407" cy="149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5"/>
              </a:lnSpc>
            </a:pP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Có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thể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kết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hợp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nhiều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mảnh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giấy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gấp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với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những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màu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sắc,với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các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khổ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giấy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,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chất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liệu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khác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nhau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để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tạo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theo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ý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thích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.</a:t>
            </a:r>
          </a:p>
          <a:p>
            <a:pPr marL="0" lvl="0" indent="0">
              <a:lnSpc>
                <a:spcPts val="2995"/>
              </a:lnSpc>
            </a:pPr>
            <a:endParaRPr lang="en-US" sz="2995" dirty="0">
              <a:solidFill>
                <a:srgbClr val="FBFFF5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19" r="4519"/>
          <a:stretch>
            <a:fillRect/>
          </a:stretch>
        </p:blipFill>
        <p:spPr>
          <a:xfrm>
            <a:off x="508575" y="3049753"/>
            <a:ext cx="5226282" cy="62085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558" r="3558"/>
          <a:stretch>
            <a:fillRect/>
          </a:stretch>
        </p:blipFill>
        <p:spPr>
          <a:xfrm>
            <a:off x="6354134" y="3049753"/>
            <a:ext cx="4970473" cy="62085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59331" y="3049753"/>
            <a:ext cx="6217182" cy="62085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700" y="-1028700"/>
            <a:ext cx="353872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44100" y="8990291"/>
            <a:ext cx="7315200" cy="11172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269951" y="0"/>
            <a:ext cx="5018049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88785" y="845204"/>
            <a:ext cx="106194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 dirty="0" err="1">
                <a:solidFill>
                  <a:srgbClr val="6A644E"/>
                </a:solidFill>
                <a:latin typeface="Livvic Bold"/>
              </a:rPr>
              <a:t>Sản</a:t>
            </a:r>
            <a:r>
              <a:rPr lang="en-US" sz="7599" dirty="0">
                <a:solidFill>
                  <a:srgbClr val="6A644E"/>
                </a:solidFill>
                <a:latin typeface="Livvic Bold"/>
              </a:rPr>
              <a:t> </a:t>
            </a:r>
            <a:r>
              <a:rPr lang="en-US" sz="7599" dirty="0" err="1">
                <a:solidFill>
                  <a:srgbClr val="6A644E"/>
                </a:solidFill>
                <a:latin typeface="Livvic Bold"/>
              </a:rPr>
              <a:t>phẩm</a:t>
            </a:r>
            <a:r>
              <a:rPr lang="en-US" sz="7599" dirty="0">
                <a:solidFill>
                  <a:srgbClr val="6A644E"/>
                </a:solidFill>
                <a:latin typeface="Livvic Bold"/>
              </a:rPr>
              <a:t> </a:t>
            </a:r>
            <a:r>
              <a:rPr lang="en-US" sz="7599" dirty="0" err="1">
                <a:solidFill>
                  <a:srgbClr val="6A644E"/>
                </a:solidFill>
                <a:latin typeface="Livvic Bold"/>
              </a:rPr>
              <a:t>tham</a:t>
            </a:r>
            <a:r>
              <a:rPr lang="en-US" sz="7599" dirty="0">
                <a:solidFill>
                  <a:srgbClr val="6A644E"/>
                </a:solidFill>
                <a:latin typeface="Livvic Bold"/>
              </a:rPr>
              <a:t> </a:t>
            </a:r>
            <a:r>
              <a:rPr lang="en-US" sz="7599" dirty="0" err="1">
                <a:solidFill>
                  <a:srgbClr val="6A644E"/>
                </a:solidFill>
                <a:latin typeface="Livvic Bold"/>
              </a:rPr>
              <a:t>khảo</a:t>
            </a:r>
            <a:endParaRPr lang="en-US" sz="7599" dirty="0">
              <a:solidFill>
                <a:srgbClr val="6A644E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345</Words>
  <Application>Microsoft Office PowerPoint</Application>
  <PresentationFormat>Custom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Lora</vt:lpstr>
      <vt:lpstr>Arial</vt:lpstr>
      <vt:lpstr>Times New Roman</vt:lpstr>
      <vt:lpstr>Livvic Bold Bold</vt:lpstr>
      <vt:lpstr>Livvic</vt:lpstr>
      <vt:lpstr>Calibri</vt:lpstr>
      <vt:lpstr>Lazydog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 Quiz</dc:title>
  <dc:creator>dell</dc:creator>
  <cp:lastModifiedBy>HP</cp:lastModifiedBy>
  <cp:revision>6</cp:revision>
  <dcterms:created xsi:type="dcterms:W3CDTF">2006-08-16T00:00:00Z</dcterms:created>
  <dcterms:modified xsi:type="dcterms:W3CDTF">2023-02-14T05:32:41Z</dcterms:modified>
  <dc:identifier>DAE2wXSoNbg</dc:identifier>
</cp:coreProperties>
</file>