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72" r:id="rId14"/>
    <p:sldId id="267" r:id="rId15"/>
    <p:sldId id="268" r:id="rId16"/>
    <p:sldId id="269" r:id="rId17"/>
    <p:sldId id="270" r:id="rId18"/>
    <p:sldId id="273" r:id="rId19"/>
  </p:sldIdLst>
  <p:sldSz cx="18288000" cy="10287000"/>
  <p:notesSz cx="6858000" cy="9144000"/>
  <p:embeddedFontLst>
    <p:embeddedFont>
      <p:font typeface="Crimson Pro Bold Bold" panose="020B0604020202020204" charset="0"/>
      <p:regular r:id="rId20"/>
    </p:embeddedFont>
    <p:embeddedFont>
      <p:font typeface="Cormorant Infant SemiBold" panose="020B0604020202020204" charset="0"/>
      <p:bold r:id="rId21"/>
      <p:boldItalic r:id="rId22"/>
    </p:embeddedFont>
    <p:embeddedFont>
      <p:font typeface=".VnExotic" panose="020B7200000000000000" pitchFamily="34" charset="0"/>
      <p:regular r:id="rId23"/>
    </p:embeddedFont>
    <p:embeddedFont>
      <p:font typeface="Sigmar One" panose="020B0604020202020204" charset="0"/>
      <p:regular r:id="rId24"/>
    </p:embeddedFont>
    <p:embeddedFont>
      <p:font typeface="Bogart Bold" panose="020B0604020202020204" charset="0"/>
      <p:regular r:id="rId25"/>
    </p:embeddedFont>
    <p:embeddedFont>
      <p:font typeface="DejaVu Serif Bold" panose="020B0604020202020204" charset="0"/>
      <p:regular r:id="rId26"/>
    </p:embeddedFont>
    <p:embeddedFont>
      <p:font typeface="Faustina SemiBold Bold" panose="020B0604020202020204" charset="0"/>
      <p:regular r:id="rId27"/>
    </p:embeddedFont>
    <p:embeddedFont>
      <p:font typeface="ไอติม" panose="020B0604020202020204" charset="-34"/>
      <p:regular r:id="rId28"/>
    </p:embeddedFont>
    <p:embeddedFont>
      <p:font typeface="Alegreya Bold" panose="020B0604020202020204" charset="0"/>
      <p:regular r:id="rId29"/>
    </p:embeddedFont>
    <p:embeddedFont>
      <p:font typeface="Charm Bold" panose="020B0604020202020204" charset="-34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ogart Black" panose="020B0604020202020204" charset="0"/>
      <p:regular r:id="rId35"/>
    </p:embeddedFont>
    <p:embeddedFont>
      <p:font typeface="DejaVu Serif" panose="020B0604020202020204" charset="0"/>
      <p:regular r:id="rId36"/>
    </p:embeddedFont>
    <p:embeddedFont>
      <p:font typeface="Noto Serif Display Black" panose="020B0604020202020204"/>
      <p:regular r:id="rId37"/>
    </p:embeddedFont>
    <p:embeddedFont>
      <p:font typeface="EB Garamond Medium Bold" panose="020B0604020202020204" charset="0"/>
      <p:regular r:id="rId38"/>
    </p:embeddedFont>
    <p:embeddedFont>
      <p:font typeface="Sedgwick Ave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40" autoAdjust="0"/>
  </p:normalViewPr>
  <p:slideViewPr>
    <p:cSldViewPr>
      <p:cViewPr varScale="1">
        <p:scale>
          <a:sx n="43" d="100"/>
          <a:sy n="43" d="100"/>
        </p:scale>
        <p:origin x="7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6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03.svg"/><Relationship Id="rId3" Type="http://schemas.openxmlformats.org/officeDocument/2006/relationships/image" Target="../media/image61.svg"/><Relationship Id="rId7" Type="http://schemas.openxmlformats.org/officeDocument/2006/relationships/image" Target="../media/image35.png"/><Relationship Id="rId12" Type="http://schemas.openxmlformats.org/officeDocument/2006/relationships/image" Target="../media/image7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01.svg"/><Relationship Id="rId5" Type="http://schemas.openxmlformats.org/officeDocument/2006/relationships/image" Target="../media/image65.svg"/><Relationship Id="rId15" Type="http://schemas.openxmlformats.org/officeDocument/2006/relationships/image" Target="../media/image105.svg"/><Relationship Id="rId10" Type="http://schemas.openxmlformats.org/officeDocument/2006/relationships/image" Target="../media/image70.png"/><Relationship Id="rId4" Type="http://schemas.openxmlformats.org/officeDocument/2006/relationships/image" Target="../media/image33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microsoft.com/office/2007/relationships/hdphoto" Target="../media/hdphoto4.wdp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4.svg"/><Relationship Id="rId18" Type="http://schemas.openxmlformats.org/officeDocument/2006/relationships/image" Target="../media/image81.png"/><Relationship Id="rId3" Type="http://schemas.openxmlformats.org/officeDocument/2006/relationships/image" Target="../media/image24.svg"/><Relationship Id="rId21" Type="http://schemas.openxmlformats.org/officeDocument/2006/relationships/image" Target="../media/image115.svg"/><Relationship Id="rId7" Type="http://schemas.openxmlformats.org/officeDocument/2006/relationships/image" Target="../media/image36.svg"/><Relationship Id="rId12" Type="http://schemas.openxmlformats.org/officeDocument/2006/relationships/image" Target="../media/image23.png"/><Relationship Id="rId17" Type="http://schemas.openxmlformats.org/officeDocument/2006/relationships/image" Target="../media/image50.svg"/><Relationship Id="rId2" Type="http://schemas.openxmlformats.org/officeDocument/2006/relationships/image" Target="../media/image79.png"/><Relationship Id="rId16" Type="http://schemas.openxmlformats.org/officeDocument/2006/relationships/image" Target="../media/image26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40.svg"/><Relationship Id="rId5" Type="http://schemas.openxmlformats.org/officeDocument/2006/relationships/image" Target="../media/image26.svg"/><Relationship Id="rId15" Type="http://schemas.openxmlformats.org/officeDocument/2006/relationships/image" Target="../media/image46.svg"/><Relationship Id="rId10" Type="http://schemas.openxmlformats.org/officeDocument/2006/relationships/image" Target="../media/image21.png"/><Relationship Id="rId19" Type="http://schemas.openxmlformats.org/officeDocument/2006/relationships/image" Target="../media/image113.svg"/><Relationship Id="rId4" Type="http://schemas.openxmlformats.org/officeDocument/2006/relationships/image" Target="../media/image14.png"/><Relationship Id="rId9" Type="http://schemas.openxmlformats.org/officeDocument/2006/relationships/image" Target="../media/image38.sv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7.svg"/><Relationship Id="rId7" Type="http://schemas.openxmlformats.org/officeDocument/2006/relationships/image" Target="../media/image94.svg"/><Relationship Id="rId12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microsoft.com/office/2007/relationships/hdphoto" Target="../media/hdphoto5.wdp"/><Relationship Id="rId5" Type="http://schemas.openxmlformats.org/officeDocument/2006/relationships/image" Target="../media/image32.svg"/><Relationship Id="rId10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sv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image" Target="../media/image54.svg"/><Relationship Id="rId21" Type="http://schemas.openxmlformats.org/officeDocument/2006/relationships/image" Target="../media/image36.svg"/><Relationship Id="rId34" Type="http://schemas.openxmlformats.org/officeDocument/2006/relationships/image" Target="../media/image26.png"/><Relationship Id="rId42" Type="http://schemas.openxmlformats.org/officeDocument/2006/relationships/image" Target="../media/image30.png"/><Relationship Id="rId7" Type="http://schemas.openxmlformats.org/officeDocument/2006/relationships/image" Target="../media/image22.svg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image" Target="../media/image44.svg"/><Relationship Id="rId41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6.svg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image" Target="../media/image52.svg"/><Relationship Id="rId40" Type="http://schemas.openxmlformats.org/officeDocument/2006/relationships/image" Target="../media/image29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28" Type="http://schemas.openxmlformats.org/officeDocument/2006/relationships/image" Target="../media/image23.png"/><Relationship Id="rId36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34.svg"/><Relationship Id="rId31" Type="http://schemas.openxmlformats.org/officeDocument/2006/relationships/image" Target="../media/image46.svg"/><Relationship Id="rId9" Type="http://schemas.openxmlformats.org/officeDocument/2006/relationships/image" Target="../media/image24.svg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42.svg"/><Relationship Id="rId30" Type="http://schemas.openxmlformats.org/officeDocument/2006/relationships/image" Target="../media/image24.png"/><Relationship Id="rId35" Type="http://schemas.openxmlformats.org/officeDocument/2006/relationships/image" Target="../media/image50.svg"/><Relationship Id="rId43" Type="http://schemas.openxmlformats.org/officeDocument/2006/relationships/image" Target="../media/image58.svg"/><Relationship Id="rId8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33" Type="http://schemas.openxmlformats.org/officeDocument/2006/relationships/image" Target="../media/image48.svg"/><Relationship Id="rId38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9.sv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12" Type="http://schemas.openxmlformats.org/officeDocument/2006/relationships/image" Target="../media/image37.png"/><Relationship Id="rId17" Type="http://schemas.openxmlformats.org/officeDocument/2006/relationships/image" Target="../media/image73.svg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7.svg"/><Relationship Id="rId5" Type="http://schemas.openxmlformats.org/officeDocument/2006/relationships/image" Target="../media/image63.svg"/><Relationship Id="rId15" Type="http://schemas.openxmlformats.org/officeDocument/2006/relationships/image" Target="../media/image71.sv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svg"/><Relationship Id="rId18" Type="http://schemas.openxmlformats.org/officeDocument/2006/relationships/image" Target="../media/image23.png"/><Relationship Id="rId3" Type="http://schemas.openxmlformats.org/officeDocument/2006/relationships/image" Target="../media/image20.svg"/><Relationship Id="rId21" Type="http://schemas.openxmlformats.org/officeDocument/2006/relationships/image" Target="../media/image42.jpeg"/><Relationship Id="rId7" Type="http://schemas.openxmlformats.org/officeDocument/2006/relationships/image" Target="../media/image24.svg"/><Relationship Id="rId12" Type="http://schemas.openxmlformats.org/officeDocument/2006/relationships/image" Target="../media/image18.png"/><Relationship Id="rId17" Type="http://schemas.openxmlformats.org/officeDocument/2006/relationships/image" Target="../media/image42.svg"/><Relationship Id="rId2" Type="http://schemas.openxmlformats.org/officeDocument/2006/relationships/image" Target="../media/image11.png"/><Relationship Id="rId16" Type="http://schemas.openxmlformats.org/officeDocument/2006/relationships/image" Target="../media/image22.pn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8.svg"/><Relationship Id="rId23" Type="http://schemas.openxmlformats.org/officeDocument/2006/relationships/image" Target="../media/image44.png"/><Relationship Id="rId10" Type="http://schemas.openxmlformats.org/officeDocument/2006/relationships/image" Target="../media/image40.png"/><Relationship Id="rId19" Type="http://schemas.openxmlformats.org/officeDocument/2006/relationships/image" Target="../media/image44.svg"/><Relationship Id="rId4" Type="http://schemas.openxmlformats.org/officeDocument/2006/relationships/image" Target="../media/image12.png"/><Relationship Id="rId9" Type="http://schemas.openxmlformats.org/officeDocument/2006/relationships/image" Target="../media/image26.svg"/><Relationship Id="rId14" Type="http://schemas.openxmlformats.org/officeDocument/2006/relationships/image" Target="../media/image20.png"/><Relationship Id="rId22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9.sv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1.sv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61.svg"/><Relationship Id="rId7" Type="http://schemas.openxmlformats.org/officeDocument/2006/relationships/image" Target="../media/image35.png"/><Relationship Id="rId12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52.png"/><Relationship Id="rId5" Type="http://schemas.openxmlformats.org/officeDocument/2006/relationships/image" Target="../media/image65.svg"/><Relationship Id="rId10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6.sv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4.sv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91.sv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7" Type="http://schemas.openxmlformats.org/officeDocument/2006/relationships/image" Target="../media/image9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883">
            <a:alpha val="6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66589" y="3837224"/>
            <a:ext cx="9661259" cy="458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4"/>
              </a:lnSpc>
            </a:pPr>
            <a:endParaRPr/>
          </a:p>
          <a:p>
            <a:pPr algn="ctr">
              <a:lnSpc>
                <a:spcPts val="11674"/>
              </a:lnSpc>
            </a:pPr>
            <a:endParaRPr/>
          </a:p>
          <a:p>
            <a:pPr algn="ctr">
              <a:lnSpc>
                <a:spcPts val="11674"/>
              </a:lnSpc>
            </a:pPr>
            <a:endParaRPr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68075">
            <a:off x="14634882" y="5668583"/>
            <a:ext cx="3847701" cy="45905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776770">
            <a:off x="-35203" y="1451985"/>
            <a:ext cx="3770545" cy="35991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6182">
            <a:off x="2459458" y="7136516"/>
            <a:ext cx="3811122" cy="31944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917863" y="5778399"/>
            <a:ext cx="815663" cy="7385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313371" y="1326794"/>
            <a:ext cx="663598" cy="8313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851468" y="4601719"/>
            <a:ext cx="815663" cy="7385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24567">
            <a:off x="14007149" y="1755752"/>
            <a:ext cx="3697747" cy="34019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067071" y="7379306"/>
            <a:ext cx="2661836" cy="27655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062262" y="6735653"/>
            <a:ext cx="3912367" cy="34308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4973396">
            <a:off x="-91562" y="4827967"/>
            <a:ext cx="3865138" cy="4114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32967" y="612050"/>
            <a:ext cx="15822067" cy="68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5"/>
              </a:lnSpc>
            </a:pPr>
            <a:r>
              <a:rPr lang="en-US" sz="3600" dirty="0">
                <a:solidFill>
                  <a:srgbClr val="FDF6F2"/>
                </a:solidFill>
                <a:latin typeface="DejaVu Serif Bold"/>
              </a:rPr>
              <a:t>PHÒNG GIÁO DỤC VÀ ĐÀO TẠO QUẬN LONG BIÊN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10855" y="2077035"/>
            <a:ext cx="11266289" cy="1550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>
                <a:solidFill>
                  <a:srgbClr val="2D0DC6"/>
                </a:solidFill>
                <a:latin typeface="Sigmar One"/>
              </a:rPr>
              <a:t>M</a:t>
            </a:r>
            <a:r>
              <a:rPr lang="en-US" sz="9099">
                <a:solidFill>
                  <a:srgbClr val="FFFFFF"/>
                </a:solidFill>
                <a:latin typeface="Sigmar One"/>
              </a:rPr>
              <a:t>ĩ </a:t>
            </a:r>
            <a:r>
              <a:rPr lang="en-US" sz="9099">
                <a:solidFill>
                  <a:srgbClr val="EF0909"/>
                </a:solidFill>
                <a:latin typeface="Sigmar One"/>
              </a:rPr>
              <a:t>t</a:t>
            </a:r>
            <a:r>
              <a:rPr lang="en-US" sz="9099">
                <a:solidFill>
                  <a:srgbClr val="FFFFFF"/>
                </a:solidFill>
                <a:latin typeface="Sigmar One"/>
              </a:rPr>
              <a:t>h</a:t>
            </a:r>
            <a:r>
              <a:rPr lang="en-US" sz="9099">
                <a:solidFill>
                  <a:srgbClr val="7C07D8"/>
                </a:solidFill>
                <a:latin typeface="Sigmar One"/>
              </a:rPr>
              <a:t>u</a:t>
            </a:r>
            <a:r>
              <a:rPr lang="en-US" sz="9099">
                <a:solidFill>
                  <a:srgbClr val="FFFFFF"/>
                </a:solidFill>
                <a:latin typeface="Sigmar One"/>
              </a:rPr>
              <a:t>ậ</a:t>
            </a:r>
            <a:r>
              <a:rPr lang="en-US" sz="9099">
                <a:solidFill>
                  <a:srgbClr val="0CB61D"/>
                </a:solidFill>
                <a:latin typeface="Sigmar One"/>
              </a:rPr>
              <a:t>t</a:t>
            </a:r>
            <a:r>
              <a:rPr lang="en-US" sz="9099">
                <a:solidFill>
                  <a:srgbClr val="FFFFFF"/>
                </a:solidFill>
                <a:latin typeface="Sigmar One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10855" y="4077228"/>
            <a:ext cx="11266289" cy="152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Faustina SemiBold Bold"/>
              </a:rPr>
              <a:t>Lớp</a:t>
            </a:r>
            <a:r>
              <a:rPr lang="en-US" sz="9499" dirty="0">
                <a:solidFill>
                  <a:schemeClr val="accent4">
                    <a:lumMod val="20000"/>
                    <a:lumOff val="80000"/>
                  </a:schemeClr>
                </a:solidFill>
                <a:latin typeface="Faustina SemiBold Bold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50E77-6C81-4666-A767-B2784E9F6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-463" r="17494" b="463"/>
          <a:stretch/>
        </p:blipFill>
        <p:spPr>
          <a:xfrm>
            <a:off x="848422" y="3467099"/>
            <a:ext cx="4800599" cy="3943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2CDDA-083E-4A5A-91D6-CE9621F7DA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1923" r="18932" b="-1923"/>
          <a:stretch/>
        </p:blipFill>
        <p:spPr>
          <a:xfrm>
            <a:off x="6915149" y="3467099"/>
            <a:ext cx="4800600" cy="396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1EBDB-9332-454B-98FB-9BB7B7262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6" r="20000"/>
          <a:stretch/>
        </p:blipFill>
        <p:spPr>
          <a:xfrm>
            <a:off x="12981878" y="3467099"/>
            <a:ext cx="4495800" cy="3943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2F61CD-A74F-471C-90ED-3A50841C75B0}"/>
              </a:ext>
            </a:extLst>
          </p:cNvPr>
          <p:cNvSpPr txBox="1"/>
          <p:nvPr/>
        </p:nvSpPr>
        <p:spPr>
          <a:xfrm>
            <a:off x="2209800" y="342900"/>
            <a:ext cx="1394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THỨC- KĨ NĂNG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B9BA9-D4D1-48CC-9A75-66ACA23C10DB}"/>
              </a:ext>
            </a:extLst>
          </p:cNvPr>
          <p:cNvSpPr txBox="1"/>
          <p:nvPr/>
        </p:nvSpPr>
        <p:spPr>
          <a:xfrm>
            <a:off x="2667000" y="1266230"/>
            <a:ext cx="1394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6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6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03E11-E099-470E-AD44-75A8A2FD2EAF}"/>
              </a:ext>
            </a:extLst>
          </p:cNvPr>
          <p:cNvSpPr txBox="1"/>
          <p:nvPr/>
        </p:nvSpPr>
        <p:spPr>
          <a:xfrm>
            <a:off x="1201543" y="7635270"/>
            <a:ext cx="4447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051403-3360-412E-9410-2908F3A068CE}"/>
              </a:ext>
            </a:extLst>
          </p:cNvPr>
          <p:cNvSpPr txBox="1"/>
          <p:nvPr/>
        </p:nvSpPr>
        <p:spPr>
          <a:xfrm>
            <a:off x="7315200" y="7635270"/>
            <a:ext cx="4229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8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ED384-AC10-45C0-AC0D-5ED77096CE6B}"/>
              </a:ext>
            </a:extLst>
          </p:cNvPr>
          <p:cNvSpPr txBox="1"/>
          <p:nvPr/>
        </p:nvSpPr>
        <p:spPr>
          <a:xfrm>
            <a:off x="13639800" y="7635270"/>
            <a:ext cx="3889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44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0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46352" y="1726063"/>
            <a:ext cx="15612948" cy="797787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595286" y="411298"/>
            <a:ext cx="12795358" cy="3003869"/>
            <a:chOff x="0" y="0"/>
            <a:chExt cx="17060478" cy="4005159"/>
          </a:xfrm>
        </p:grpSpPr>
        <p:sp>
          <p:nvSpPr>
            <p:cNvPr id="4" name="TextBox 4"/>
            <p:cNvSpPr txBox="1"/>
            <p:nvPr/>
          </p:nvSpPr>
          <p:spPr>
            <a:xfrm>
              <a:off x="0" y="3401909"/>
              <a:ext cx="17060478" cy="1540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75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51000" y="-87418"/>
              <a:ext cx="13758478" cy="2031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79"/>
                </a:lnSpc>
              </a:pPr>
              <a:r>
                <a:rPr lang="en-US" sz="9599">
                  <a:solidFill>
                    <a:srgbClr val="965A38"/>
                  </a:solidFill>
                  <a:latin typeface="Bogart Black"/>
                </a:rPr>
                <a:t>GHI NHỚ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6819" y="4161567"/>
            <a:ext cx="783761" cy="981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98655" y="411298"/>
            <a:ext cx="593261" cy="7432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62669" y="5343367"/>
            <a:ext cx="593261" cy="743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92106" y="8913120"/>
            <a:ext cx="551033" cy="6903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30415">
            <a:off x="324029" y="586010"/>
            <a:ext cx="3903595" cy="26544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173200" y="5715000"/>
            <a:ext cx="411480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29160" y="5715000"/>
            <a:ext cx="4270075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87087">
            <a:off x="15256159" y="411360"/>
            <a:ext cx="2750853" cy="354222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599236" y="3300867"/>
            <a:ext cx="9573964" cy="3995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Có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thể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sử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dụng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các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hình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tròn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,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hình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vuông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,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hình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chữ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nhật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,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hình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trái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tim.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..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để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vẽ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chiếc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bánh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sinh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 </a:t>
            </a:r>
            <a:r>
              <a:rPr lang="en-US" sz="4800" dirty="0" err="1">
                <a:solidFill>
                  <a:srgbClr val="A21349"/>
                </a:solidFill>
                <a:latin typeface="DejaVu Serif Bold"/>
              </a:rPr>
              <a:t>nhật</a:t>
            </a:r>
            <a:r>
              <a:rPr lang="en-US" sz="4800" dirty="0">
                <a:solidFill>
                  <a:srgbClr val="A21349"/>
                </a:solidFill>
                <a:latin typeface="DejaVu Serif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883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37793" y="299864"/>
            <a:ext cx="2270323" cy="216712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52600" y="584642"/>
            <a:ext cx="13848755" cy="1302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6000" dirty="0">
                <a:solidFill>
                  <a:srgbClr val="FDF6F2"/>
                </a:solidFill>
                <a:latin typeface="Bogart Bold"/>
              </a:rPr>
              <a:t>CỬA HÀNG BÁNH SINH NHẬT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A5BEDD-6102-409B-A1E8-2FA1074D5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6038" r="17270" b="3130"/>
          <a:stretch/>
        </p:blipFill>
        <p:spPr>
          <a:xfrm>
            <a:off x="6912435" y="2796940"/>
            <a:ext cx="4463129" cy="5518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4C5E7-6F2D-412B-9DB7-BB98C0DBB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825747"/>
            <a:ext cx="4274135" cy="5518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141946-2C57-459B-BA86-5B93A21E4E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546"/>
          <a:stretch/>
        </p:blipFill>
        <p:spPr>
          <a:xfrm>
            <a:off x="12268200" y="2796939"/>
            <a:ext cx="4714205" cy="5518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C7F87C4-9AF7-42C4-8A38-9CF0744BF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540" y="584642"/>
            <a:ext cx="1971984" cy="1882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42502-8402-4C9E-B401-0DADFD360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6294"/>
            <a:ext cx="4267200" cy="4934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E95F7-78BF-49A5-8A79-61A616EFA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10100"/>
            <a:ext cx="5705344" cy="419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4EDF8-0D72-4009-9CD5-27AE25467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1" t="14479" b="12259"/>
          <a:stretch/>
        </p:blipFill>
        <p:spPr>
          <a:xfrm>
            <a:off x="12496800" y="3065344"/>
            <a:ext cx="5231997" cy="3926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BB68D7-F13F-4C81-9005-CCCD71B68A5B}"/>
              </a:ext>
            </a:extLst>
          </p:cNvPr>
          <p:cNvSpPr txBox="1"/>
          <p:nvPr/>
        </p:nvSpPr>
        <p:spPr>
          <a:xfrm>
            <a:off x="2286000" y="952500"/>
            <a:ext cx="14020797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 HÀNG BÁNH SINH NHẬT</a:t>
            </a:r>
          </a:p>
        </p:txBody>
      </p:sp>
    </p:spTree>
    <p:extLst>
      <p:ext uri="{BB962C8B-B14F-4D97-AF65-F5344CB8AC3E}">
        <p14:creationId xmlns:p14="http://schemas.microsoft.com/office/powerpoint/2010/main" val="3053640841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16491">
            <a:off x="17048465" y="403170"/>
            <a:ext cx="1090797" cy="15582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697606" y="7009471"/>
            <a:ext cx="1546414" cy="14423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89782">
            <a:off x="274499" y="8090837"/>
            <a:ext cx="1194379" cy="17948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64009">
            <a:off x="2228172" y="8774765"/>
            <a:ext cx="1382064" cy="14423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66801" y="3011354"/>
            <a:ext cx="932748" cy="1812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40257">
            <a:off x="491288" y="248999"/>
            <a:ext cx="862807" cy="14423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560627">
            <a:off x="14857962" y="12706"/>
            <a:ext cx="1567807" cy="14423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359517">
            <a:off x="15433315" y="8619317"/>
            <a:ext cx="2023750" cy="14423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626314">
            <a:off x="16632211" y="3014433"/>
            <a:ext cx="1291947" cy="12191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788040" y="2411474"/>
            <a:ext cx="666534" cy="5998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153234">
            <a:off x="2121506" y="6181682"/>
            <a:ext cx="666534" cy="5998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153234">
            <a:off x="16076943" y="4721400"/>
            <a:ext cx="666534" cy="5998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975692">
            <a:off x="12362193" y="1389094"/>
            <a:ext cx="666534" cy="5998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975692">
            <a:off x="6588205" y="9303144"/>
            <a:ext cx="666534" cy="5998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1153234">
            <a:off x="13218400" y="9517011"/>
            <a:ext cx="666534" cy="59988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041735" y="905746"/>
            <a:ext cx="13073658" cy="1433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68"/>
              </a:lnSpc>
            </a:pPr>
            <a:r>
              <a:rPr lang="en-US" sz="8000" dirty="0">
                <a:solidFill>
                  <a:srgbClr val="943A3C"/>
                </a:solidFill>
                <a:latin typeface="Bogart Black"/>
              </a:rPr>
              <a:t>LUYỆN TẬP- SÁNG TẠO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B56BD8AA-A16C-4C5C-A3E1-A3F1C97EA0A6}"/>
              </a:ext>
            </a:extLst>
          </p:cNvPr>
          <p:cNvSpPr/>
          <p:nvPr/>
        </p:nvSpPr>
        <p:spPr>
          <a:xfrm>
            <a:off x="939973" y="2472322"/>
            <a:ext cx="16281226" cy="707842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576287" y="3623997"/>
            <a:ext cx="13382389" cy="4789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75"/>
              </a:lnSpc>
            </a:pP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Em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hãy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vẽ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chiếc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bánh </a:t>
            </a:r>
          </a:p>
          <a:p>
            <a:pPr algn="ctr">
              <a:lnSpc>
                <a:spcPts val="12575"/>
              </a:lnSpc>
            </a:pP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sinh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nhật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và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trang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trí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</a:t>
            </a:r>
          </a:p>
          <a:p>
            <a:pPr algn="ctr">
              <a:lnSpc>
                <a:spcPts val="12575"/>
              </a:lnSpc>
            </a:pP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theo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 ý </a:t>
            </a:r>
            <a:r>
              <a:rPr lang="en-US" sz="8000" dirty="0" err="1">
                <a:solidFill>
                  <a:srgbClr val="A21349"/>
                </a:solidFill>
                <a:latin typeface="Charm Bold"/>
              </a:rPr>
              <a:t>thích</a:t>
            </a:r>
            <a:r>
              <a:rPr lang="en-US" sz="8000" dirty="0">
                <a:solidFill>
                  <a:srgbClr val="A21349"/>
                </a:solidFill>
                <a:latin typeface="Charm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883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68075">
            <a:off x="15843053" y="7475576"/>
            <a:ext cx="2210032" cy="26366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5322">
            <a:off x="553170" y="423655"/>
            <a:ext cx="2354980" cy="22479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77937">
            <a:off x="240676" y="7745624"/>
            <a:ext cx="2978250" cy="2496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758634" y="3236347"/>
            <a:ext cx="815663" cy="7385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95128" y="1897339"/>
            <a:ext cx="663598" cy="8313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21411" y="8409063"/>
            <a:ext cx="506437" cy="6344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860205" y="5709001"/>
            <a:ext cx="815663" cy="7385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24567">
            <a:off x="15702487" y="226017"/>
            <a:ext cx="2491162" cy="229186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634704" y="32494"/>
            <a:ext cx="13018591" cy="1574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98"/>
              </a:lnSpc>
            </a:pPr>
            <a:r>
              <a:rPr lang="en-US" sz="8000" dirty="0">
                <a:solidFill>
                  <a:srgbClr val="FDF6F2"/>
                </a:solidFill>
                <a:latin typeface="Crimson Pro Bold Bold"/>
              </a:rPr>
              <a:t>PHÂN TÍCH- ĐÁNH GIÁ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17122" y="2857349"/>
            <a:ext cx="13030946" cy="483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59"/>
              </a:lnSpc>
            </a:pP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Hãy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chia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sẻ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sản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phẩm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với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người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thân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trong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gia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đình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. </a:t>
            </a:r>
          </a:p>
          <a:p>
            <a:pPr>
              <a:lnSpc>
                <a:spcPts val="9659"/>
              </a:lnSpc>
            </a:pP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Hãy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vẽ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nhiều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bánh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và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trưng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bày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thành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cửa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hàng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bánh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của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mình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nhé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DejaVu Serif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7848" y="1176984"/>
            <a:ext cx="945128" cy="7743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23154">
            <a:off x="15970474" y="-59876"/>
            <a:ext cx="1460927" cy="14962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08306">
            <a:off x="420271" y="123008"/>
            <a:ext cx="1285411" cy="19422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00718">
            <a:off x="16208988" y="1138294"/>
            <a:ext cx="2122612" cy="2026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649200" y="145230"/>
            <a:ext cx="945128" cy="774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473840" y="532427"/>
            <a:ext cx="945128" cy="774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959" y="1975509"/>
            <a:ext cx="945128" cy="7743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18968" y="107636"/>
            <a:ext cx="945128" cy="77439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978994" y="769698"/>
            <a:ext cx="14361616" cy="1474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7200" dirty="0">
                <a:solidFill>
                  <a:srgbClr val="A21349"/>
                </a:solidFill>
                <a:latin typeface="EB Garamond Medium Bold"/>
              </a:rPr>
              <a:t>VẬN DỤNG- PHÁT TRIỂN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229767-CF94-4D8D-BF72-B276EB95EC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3088" r="12985"/>
          <a:stretch/>
        </p:blipFill>
        <p:spPr>
          <a:xfrm>
            <a:off x="10401094" y="2796520"/>
            <a:ext cx="6145492" cy="4754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04147B-BAB9-46D4-AAD0-EE520FC52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7565" y="2812726"/>
            <a:ext cx="8211235" cy="4754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282C14A-895B-43CC-95F5-4BD3A7E16637}"/>
              </a:ext>
            </a:extLst>
          </p:cNvPr>
          <p:cNvSpPr/>
          <p:nvPr/>
        </p:nvSpPr>
        <p:spPr>
          <a:xfrm>
            <a:off x="4267200" y="6210300"/>
            <a:ext cx="4267200" cy="134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3ACECA-4EE7-4643-A315-FAE58A64246F}"/>
              </a:ext>
            </a:extLst>
          </p:cNvPr>
          <p:cNvSpPr txBox="1"/>
          <p:nvPr/>
        </p:nvSpPr>
        <p:spPr>
          <a:xfrm>
            <a:off x="4683795" y="5676900"/>
            <a:ext cx="1600200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96C997-915C-4479-B5BF-62D7B043B09E}"/>
              </a:ext>
            </a:extLst>
          </p:cNvPr>
          <p:cNvSpPr txBox="1"/>
          <p:nvPr/>
        </p:nvSpPr>
        <p:spPr>
          <a:xfrm>
            <a:off x="1130885" y="7763063"/>
            <a:ext cx="157550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bánh,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BD7035-F798-498C-8A3D-02128E52F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99" y="190820"/>
            <a:ext cx="13832483" cy="997507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92715" y="6434445"/>
            <a:ext cx="12102570" cy="387668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99909" y="3869670"/>
            <a:ext cx="15011400" cy="828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42"/>
              </a:lnSpc>
            </a:pP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Chúc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hoàn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thành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tốt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sản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Noto Serif Display Black"/>
              </a:rPr>
              <a:t>phẩm</a:t>
            </a:r>
            <a:r>
              <a:rPr lang="en-US" sz="4400" dirty="0">
                <a:solidFill>
                  <a:srgbClr val="FF0000"/>
                </a:solidFill>
                <a:latin typeface="Noto Serif Display Black"/>
              </a:rPr>
              <a:t>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4231" y="4759333"/>
            <a:ext cx="18288000" cy="83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Nhớ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nhờ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Bố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Mẹ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chụp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Sản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phẩm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gửi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Thầy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,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Cô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 </a:t>
            </a:r>
            <a:r>
              <a:rPr lang="en-US" sz="3600" dirty="0" err="1">
                <a:solidFill>
                  <a:srgbClr val="27475C"/>
                </a:solidFill>
                <a:latin typeface="DejaVu Serif Bold"/>
              </a:rPr>
              <a:t>giáo</a:t>
            </a:r>
            <a:r>
              <a:rPr lang="en-US" sz="3600" dirty="0">
                <a:solidFill>
                  <a:srgbClr val="27475C"/>
                </a:solidFill>
                <a:latin typeface="DejaVu Serif Bold"/>
              </a:rPr>
              <a:t>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00053" y="4076293"/>
            <a:ext cx="309167" cy="26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"/>
              </a:lnSpc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961237-E368-4350-8EBC-13BB78D334DD}"/>
              </a:ext>
            </a:extLst>
          </p:cNvPr>
          <p:cNvSpPr txBox="1"/>
          <p:nvPr/>
        </p:nvSpPr>
        <p:spPr>
          <a:xfrm>
            <a:off x="2654636" y="5622498"/>
            <a:ext cx="13501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7999" cy="1028700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00053" y="4076293"/>
            <a:ext cx="309167" cy="26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557798" y="5319822"/>
            <a:ext cx="15133039" cy="125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300" b="1" dirty="0">
                <a:solidFill>
                  <a:schemeClr val="bg1"/>
                </a:solidFill>
                <a:latin typeface="Sedgwick Ave"/>
              </a:rPr>
              <a:t>XIN CHÀO VÀ HẸN GẶP LẠI CÁC CON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3ECF519E-B09A-4304-A93D-29AFCD249473}"/>
              </a:ext>
            </a:extLst>
          </p:cNvPr>
          <p:cNvSpPr/>
          <p:nvPr/>
        </p:nvSpPr>
        <p:spPr>
          <a:xfrm rot="204950">
            <a:off x="6133540" y="177401"/>
            <a:ext cx="6012252" cy="192522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7B97B-CF82-469A-9E79-B36ABEBA3832}"/>
              </a:ext>
            </a:extLst>
          </p:cNvPr>
          <p:cNvSpPr txBox="1"/>
          <p:nvPr/>
        </p:nvSpPr>
        <p:spPr>
          <a:xfrm>
            <a:off x="7010400" y="390743"/>
            <a:ext cx="533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7030A0"/>
                </a:solidFill>
                <a:latin typeface=".VnExotic" panose="020B7200000000000000" pitchFamily="34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64595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75316">
            <a:off x="7458173" y="21858"/>
            <a:ext cx="1421402" cy="14423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12952">
            <a:off x="14624221" y="21858"/>
            <a:ext cx="1182652" cy="14423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590152" y="1028700"/>
            <a:ext cx="1009667" cy="14423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367450" y="8724179"/>
            <a:ext cx="1546414" cy="14423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755809" y="8724179"/>
            <a:ext cx="576953" cy="14423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53467">
            <a:off x="9773184" y="8795368"/>
            <a:ext cx="781509" cy="14423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32187">
            <a:off x="6307835" y="8795368"/>
            <a:ext cx="1408289" cy="14423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311780">
            <a:off x="3872202" y="8833190"/>
            <a:ext cx="1054250" cy="14423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489782">
            <a:off x="311085" y="8518272"/>
            <a:ext cx="984910" cy="14800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64009">
            <a:off x="534746" y="127937"/>
            <a:ext cx="1382064" cy="14423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118461" y="2598691"/>
            <a:ext cx="932748" cy="18127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688373" y="84892"/>
            <a:ext cx="1784898" cy="12137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-382980">
            <a:off x="10959330" y="-218184"/>
            <a:ext cx="862807" cy="144238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rot="560627">
            <a:off x="16477319" y="69428"/>
            <a:ext cx="1567807" cy="144238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394685">
            <a:off x="16677087" y="5250023"/>
            <a:ext cx="1240449" cy="14423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-359517">
            <a:off x="16285438" y="7714228"/>
            <a:ext cx="2023750" cy="14423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 rot="591982">
            <a:off x="1601914" y="8889728"/>
            <a:ext cx="1696307" cy="128610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 rot="445446">
            <a:off x="7179" y="6235588"/>
            <a:ext cx="1352505" cy="12861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>
            <a:off x="17311223" y="4721824"/>
            <a:ext cx="594516" cy="98193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 rot="-626314">
            <a:off x="16968009" y="2286794"/>
            <a:ext cx="1291947" cy="1219128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139674" y="53958"/>
            <a:ext cx="10058400" cy="1213731"/>
            <a:chOff x="0" y="0"/>
            <a:chExt cx="10160000" cy="3606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60000" cy="3606800"/>
            </a:xfrm>
            <a:custGeom>
              <a:avLst/>
              <a:gdLst/>
              <a:ahLst/>
              <a:cxnLst/>
              <a:rect l="l" t="t" r="r" b="b"/>
              <a:pathLst>
                <a:path w="10160000" h="3606800">
                  <a:moveTo>
                    <a:pt x="10160000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10160000" y="3606800"/>
                  </a:lnTo>
                  <a:lnTo>
                    <a:pt x="9118600" y="1803400"/>
                  </a:lnTo>
                  <a:close/>
                </a:path>
              </a:pathLst>
            </a:custGeom>
            <a:grpFill/>
          </p:spPr>
        </p:sp>
      </p:grpSp>
      <p:sp>
        <p:nvSpPr>
          <p:cNvPr id="25" name="TextBox 25"/>
          <p:cNvSpPr txBox="1"/>
          <p:nvPr/>
        </p:nvSpPr>
        <p:spPr>
          <a:xfrm>
            <a:off x="3023547" y="122754"/>
            <a:ext cx="1102865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9"/>
              </a:lnSpc>
            </a:pPr>
            <a:r>
              <a:rPr lang="en-US" sz="6000" dirty="0">
                <a:solidFill>
                  <a:srgbClr val="FFFFFF"/>
                </a:solidFill>
                <a:latin typeface="Bogart Black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37526" y="1154563"/>
            <a:ext cx="15612948" cy="79778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99893" y="3785441"/>
            <a:ext cx="14204153" cy="1228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7"/>
              </a:lnSpc>
            </a:pPr>
            <a:r>
              <a:rPr lang="en-US" sz="9297" dirty="0" err="1">
                <a:solidFill>
                  <a:srgbClr val="965A38"/>
                </a:solidFill>
                <a:latin typeface="ไอติม"/>
              </a:rPr>
              <a:t>Chủ</a:t>
            </a:r>
            <a:r>
              <a:rPr lang="en-US" sz="9297" dirty="0">
                <a:solidFill>
                  <a:srgbClr val="965A38"/>
                </a:solidFill>
                <a:latin typeface="ไอติม"/>
              </a:rPr>
              <a:t> </a:t>
            </a:r>
            <a:r>
              <a:rPr lang="en-US" sz="9297" dirty="0" err="1">
                <a:solidFill>
                  <a:srgbClr val="965A38"/>
                </a:solidFill>
                <a:latin typeface="ไอติม"/>
              </a:rPr>
              <a:t>đề</a:t>
            </a:r>
            <a:r>
              <a:rPr lang="en-US" sz="9297" dirty="0">
                <a:solidFill>
                  <a:srgbClr val="965A38"/>
                </a:solidFill>
                <a:latin typeface="ไอติม"/>
              </a:rPr>
              <a:t>: GIA ĐÌNH NHỎ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5165">
            <a:off x="15513649" y="6494813"/>
            <a:ext cx="2327627" cy="33251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6819" y="4161567"/>
            <a:ext cx="783761" cy="9819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98655" y="411298"/>
            <a:ext cx="593261" cy="7432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62669" y="5343367"/>
            <a:ext cx="593261" cy="7432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92106" y="8913120"/>
            <a:ext cx="551033" cy="6903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80065">
            <a:off x="260688" y="543985"/>
            <a:ext cx="3903595" cy="26544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7256544">
            <a:off x="15103271" y="-477281"/>
            <a:ext cx="240154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207123">
            <a:off x="723887" y="5932277"/>
            <a:ext cx="1696006" cy="47388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609051">
            <a:off x="1288541" y="4973728"/>
            <a:ext cx="1338146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78930" y="5171917"/>
            <a:ext cx="16930140" cy="3049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25"/>
              </a:lnSpc>
            </a:pPr>
            <a:r>
              <a:rPr lang="en-US" sz="8732">
                <a:solidFill>
                  <a:srgbClr val="D64F2B"/>
                </a:solidFill>
                <a:latin typeface="Alegreya Bold"/>
              </a:rPr>
              <a:t>Bài 2: Chiếc bánh sinh nhật </a:t>
            </a:r>
          </a:p>
          <a:p>
            <a:pPr algn="ctr">
              <a:lnSpc>
                <a:spcPts val="12225"/>
              </a:lnSpc>
            </a:pPr>
            <a:r>
              <a:rPr lang="en-US" sz="8732">
                <a:solidFill>
                  <a:srgbClr val="D64F2B"/>
                </a:solidFill>
                <a:latin typeface="Alegreya Bold"/>
              </a:rPr>
              <a:t>( Tiết 1)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75316">
            <a:off x="208998" y="108307"/>
            <a:ext cx="1421402" cy="14423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12952">
            <a:off x="15379163" y="540193"/>
            <a:ext cx="1182652" cy="14423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77879">
            <a:off x="17268933" y="1710024"/>
            <a:ext cx="1009667" cy="14423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06894" y="8657461"/>
            <a:ext cx="1546414" cy="14423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05611">
            <a:off x="599929" y="6590152"/>
            <a:ext cx="639543" cy="15988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311780">
            <a:off x="3825785" y="7213"/>
            <a:ext cx="1054250" cy="14423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64009">
            <a:off x="1827169" y="809582"/>
            <a:ext cx="1382064" cy="14423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431612">
            <a:off x="268003" y="8575552"/>
            <a:ext cx="1784898" cy="12137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382980">
            <a:off x="16784398" y="-13953"/>
            <a:ext cx="862807" cy="14423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C368532-7327-4C92-AB1B-D31EE63BA1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2" y="-16844"/>
            <a:ext cx="18189203" cy="1006652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3979668" y="461919"/>
            <a:ext cx="10989172" cy="142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 dirty="0">
                <a:solidFill>
                  <a:schemeClr val="tx2">
                    <a:lumMod val="50000"/>
                  </a:schemeClr>
                </a:solidFill>
                <a:latin typeface="Cormorant Infant SemiBold" panose="00000700000000000000" pitchFamily="2" charset="0"/>
              </a:rPr>
              <a:t>ĐỒ DÙNG CẦN CÓ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C1BC439-5024-4BBF-99EC-2D0F4E9D14C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1" t="3790" r="17738" b="-3790"/>
          <a:stretch/>
        </p:blipFill>
        <p:spPr>
          <a:xfrm rot="2030436">
            <a:off x="6826429" y="2970958"/>
            <a:ext cx="3857116" cy="4389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34D82A-D561-428E-AA81-07D3288DEB9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t="20741" r="-5871" b="-2978"/>
          <a:stretch/>
        </p:blipFill>
        <p:spPr>
          <a:xfrm rot="20798889">
            <a:off x="12818199" y="2745065"/>
            <a:ext cx="4609968" cy="4143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949D682-7FC9-4BDC-8544-57CCEC36400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8931" t="-533" r="9409"/>
          <a:stretch/>
        </p:blipFill>
        <p:spPr>
          <a:xfrm>
            <a:off x="1108793" y="2269799"/>
            <a:ext cx="3889059" cy="527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5F4055B-E95D-441D-B9A5-4EA7A71B8BD1}"/>
              </a:ext>
            </a:extLst>
          </p:cNvPr>
          <p:cNvSpPr txBox="1"/>
          <p:nvPr/>
        </p:nvSpPr>
        <p:spPr>
          <a:xfrm>
            <a:off x="990600" y="8362989"/>
            <a:ext cx="15689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4837" y="508078"/>
            <a:ext cx="9565964" cy="48879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897306"/>
            <a:ext cx="7358891" cy="350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3"/>
              </a:lnSpc>
            </a:pPr>
            <a:endParaRPr dirty="0"/>
          </a:p>
          <a:p>
            <a:pPr algn="ctr">
              <a:lnSpc>
                <a:spcPts val="10537"/>
              </a:lnSpc>
            </a:pPr>
            <a:r>
              <a:rPr lang="en-US" sz="6464" spc="549" dirty="0">
                <a:solidFill>
                  <a:schemeClr val="accent2">
                    <a:lumMod val="75000"/>
                  </a:schemeClr>
                </a:solidFill>
                <a:latin typeface="Bogart Black"/>
              </a:rPr>
              <a:t>YÊU CẦU </a:t>
            </a:r>
          </a:p>
          <a:p>
            <a:pPr algn="ctr">
              <a:lnSpc>
                <a:spcPts val="10537"/>
              </a:lnSpc>
            </a:pPr>
            <a:r>
              <a:rPr lang="en-US" sz="6464" spc="549" dirty="0">
                <a:solidFill>
                  <a:schemeClr val="accent2">
                    <a:lumMod val="75000"/>
                  </a:schemeClr>
                </a:solidFill>
                <a:latin typeface="Bogart Black"/>
              </a:rPr>
              <a:t>CẦN ĐẠT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12650" y="5520635"/>
            <a:ext cx="8778477" cy="3189938"/>
            <a:chOff x="0" y="0"/>
            <a:chExt cx="11704634" cy="4253250"/>
          </a:xfrm>
        </p:grpSpPr>
        <p:sp>
          <p:nvSpPr>
            <p:cNvPr id="5" name="TextBox 5"/>
            <p:cNvSpPr txBox="1"/>
            <p:nvPr/>
          </p:nvSpPr>
          <p:spPr>
            <a:xfrm>
              <a:off x="1297923" y="589934"/>
              <a:ext cx="10406711" cy="3663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424"/>
                </a:lnSpc>
              </a:pP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Chỉ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ra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được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sự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lặp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lại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,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tỉ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lệ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của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các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hình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và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áp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dụng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trang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trí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sản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phẩm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mĩ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 </a:t>
              </a:r>
              <a:r>
                <a:rPr lang="en-US" sz="4949" dirty="0" err="1">
                  <a:solidFill>
                    <a:srgbClr val="151140"/>
                  </a:solidFill>
                  <a:latin typeface="ไอติม"/>
                </a:rPr>
                <a:t>thuật</a:t>
              </a:r>
              <a:r>
                <a:rPr lang="en-US" sz="4949" dirty="0">
                  <a:solidFill>
                    <a:srgbClr val="151140"/>
                  </a:solidFill>
                  <a:latin typeface="ไอติม"/>
                </a:rPr>
                <a:t>.</a:t>
              </a:r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80776" cy="129504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496307" y="763956"/>
            <a:ext cx="8791693" cy="1536529"/>
            <a:chOff x="0" y="0"/>
            <a:chExt cx="11722257" cy="2048705"/>
          </a:xfrm>
        </p:grpSpPr>
        <p:sp>
          <p:nvSpPr>
            <p:cNvPr id="8" name="TextBox 8"/>
            <p:cNvSpPr txBox="1"/>
            <p:nvPr/>
          </p:nvSpPr>
          <p:spPr>
            <a:xfrm>
              <a:off x="1979848" y="-57150"/>
              <a:ext cx="9742410" cy="2132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414"/>
                </a:lnSpc>
              </a:pPr>
              <a:r>
                <a:rPr lang="en-US" sz="4934">
                  <a:solidFill>
                    <a:srgbClr val="965A38"/>
                  </a:solidFill>
                  <a:latin typeface="ไอติม"/>
                </a:rPr>
                <a:t>Vẽ được chiếc bánh sinh nhật, trang trí theo ý thích</a:t>
              </a: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4908"/>
              <a:ext cx="1011786" cy="121238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9496307" y="3103725"/>
            <a:ext cx="7515037" cy="2292351"/>
            <a:chOff x="0" y="0"/>
            <a:chExt cx="10020050" cy="3056467"/>
          </a:xfrm>
        </p:grpSpPr>
        <p:sp>
          <p:nvSpPr>
            <p:cNvPr id="11" name="TextBox 11"/>
            <p:cNvSpPr txBox="1"/>
            <p:nvPr/>
          </p:nvSpPr>
          <p:spPr>
            <a:xfrm>
              <a:off x="1692351" y="-47625"/>
              <a:ext cx="8327699" cy="3091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74"/>
                </a:lnSpc>
              </a:pPr>
              <a:r>
                <a:rPr lang="en-US" sz="4749">
                  <a:solidFill>
                    <a:srgbClr val="151140"/>
                  </a:solidFill>
                  <a:latin typeface="ไอติม"/>
                </a:rPr>
                <a:t>Nêu được cảm nhận về vẻ đẹp của hình và màu sắc trong sản phẩm.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64863" cy="1036328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496307" y="6191910"/>
            <a:ext cx="8208567" cy="1679741"/>
            <a:chOff x="0" y="0"/>
            <a:chExt cx="10944757" cy="2239655"/>
          </a:xfrm>
        </p:grpSpPr>
        <p:sp>
          <p:nvSpPr>
            <p:cNvPr id="14" name="TextBox 14"/>
            <p:cNvSpPr txBox="1"/>
            <p:nvPr/>
          </p:nvSpPr>
          <p:spPr>
            <a:xfrm>
              <a:off x="1848531" y="223530"/>
              <a:ext cx="9096226" cy="2016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31"/>
                </a:lnSpc>
              </a:pPr>
              <a:r>
                <a:rPr lang="en-US" sz="4942">
                  <a:solidFill>
                    <a:srgbClr val="965A38"/>
                  </a:solidFill>
                  <a:latin typeface="ไอติม"/>
                </a:rPr>
                <a:t>Bồi đắp tình yêu thương với người thân và bạn bè.</a:t>
              </a: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44678" cy="113196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D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81000" y="-266699"/>
            <a:ext cx="19050000" cy="1051727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80987" y="-1240365"/>
            <a:ext cx="12926026" cy="3301418"/>
            <a:chOff x="0" y="0"/>
            <a:chExt cx="17234701" cy="4401890"/>
          </a:xfrm>
        </p:grpSpPr>
        <p:sp>
          <p:nvSpPr>
            <p:cNvPr id="4" name="TextBox 4"/>
            <p:cNvSpPr txBox="1"/>
            <p:nvPr/>
          </p:nvSpPr>
          <p:spPr>
            <a:xfrm>
              <a:off x="0" y="957345"/>
              <a:ext cx="17234701" cy="439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60"/>
                </a:lnSpc>
              </a:pPr>
              <a:endParaRPr dirty="0"/>
            </a:p>
            <a:p>
              <a:pPr algn="ctr">
                <a:lnSpc>
                  <a:spcPts val="8460"/>
                </a:lnSpc>
              </a:pPr>
              <a:r>
                <a:rPr lang="en-US" sz="7200" dirty="0">
                  <a:solidFill>
                    <a:srgbClr val="0070C0"/>
                  </a:solidFill>
                  <a:latin typeface="Bogart Black"/>
                </a:rPr>
                <a:t>KHÁM PHÁ</a:t>
              </a:r>
            </a:p>
            <a:p>
              <a:pPr algn="ctr">
                <a:lnSpc>
                  <a:spcPts val="8460"/>
                </a:lnSpc>
              </a:pPr>
              <a:endParaRPr lang="en-US" sz="8460" dirty="0">
                <a:solidFill>
                  <a:srgbClr val="0B7272"/>
                </a:solidFill>
                <a:latin typeface="Bogart Black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67860" y="-39811"/>
              <a:ext cx="13898980" cy="937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78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6819" y="4161567"/>
            <a:ext cx="783761" cy="9819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98655" y="411298"/>
            <a:ext cx="593261" cy="7432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62669" y="5343367"/>
            <a:ext cx="593261" cy="7432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492106" y="8913120"/>
            <a:ext cx="551033" cy="6903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t="16936" r="22409" b="1770"/>
          <a:stretch>
            <a:fillRect/>
          </a:stretch>
        </p:blipFill>
        <p:spPr>
          <a:xfrm>
            <a:off x="2120616" y="1599542"/>
            <a:ext cx="4290022" cy="333167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62214" y="5163294"/>
            <a:ext cx="12626280" cy="83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algn="ctr">
              <a:lnSpc>
                <a:spcPts val="7279"/>
              </a:lnSpc>
            </a:pPr>
            <a:r>
              <a:rPr lang="en-US" sz="4400" dirty="0">
                <a:solidFill>
                  <a:srgbClr val="A21349"/>
                </a:solidFill>
                <a:latin typeface="DejaVu Serif"/>
              </a:rPr>
              <a:t>1.Bánh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sinh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nhật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thường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có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hình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gì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?</a:t>
            </a:r>
            <a:r>
              <a:rPr lang="en-US" sz="4400" dirty="0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14800" y="5932479"/>
            <a:ext cx="10843422" cy="839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Hình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tròn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hình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vuông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hình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trái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E36C48"/>
                </a:solidFill>
                <a:latin typeface="DejaVu Serif"/>
              </a:rPr>
              <a:t>tim.</a:t>
            </a:r>
            <a:r>
              <a:rPr lang="en-US" sz="3600" dirty="0">
                <a:solidFill>
                  <a:srgbClr val="E36C48"/>
                </a:solidFill>
                <a:latin typeface="DejaVu Serif"/>
              </a:rPr>
              <a:t>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08919" y="6554273"/>
            <a:ext cx="15330418" cy="83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400" dirty="0">
                <a:solidFill>
                  <a:srgbClr val="C00000"/>
                </a:solidFill>
                <a:latin typeface="DejaVu Serif"/>
              </a:rPr>
              <a:t>2.</a:t>
            </a:r>
            <a:r>
              <a:rPr lang="en-US" sz="4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Bánh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thường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được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trang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trí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như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thế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nào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?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57599" y="7346118"/>
            <a:ext cx="10698517" cy="839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600" dirty="0">
                <a:solidFill>
                  <a:srgbClr val="F09852"/>
                </a:solidFill>
                <a:latin typeface="DejaVu Serif"/>
              </a:rPr>
              <a:t>Trang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trí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bằng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hình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hoa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nến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quả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chữ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.</a:t>
            </a:r>
            <a:r>
              <a:rPr lang="en-US" sz="3600" dirty="0">
                <a:solidFill>
                  <a:srgbClr val="000000"/>
                </a:solidFill>
                <a:latin typeface="DejaVu Serif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0380" y="7945251"/>
            <a:ext cx="15848475" cy="83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400" dirty="0">
                <a:solidFill>
                  <a:srgbClr val="C00000"/>
                </a:solidFill>
                <a:latin typeface="DejaVu Serif"/>
              </a:rPr>
              <a:t>3.</a:t>
            </a:r>
            <a:r>
              <a:rPr lang="en-US" sz="44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Màu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sắc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của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bánh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sinh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nhật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như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thế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 </a:t>
            </a:r>
            <a:r>
              <a:rPr lang="en-US" sz="4400" dirty="0" err="1">
                <a:solidFill>
                  <a:srgbClr val="A21349"/>
                </a:solidFill>
                <a:latin typeface="DejaVu Serif"/>
              </a:rPr>
              <a:t>nào</a:t>
            </a:r>
            <a:r>
              <a:rPr lang="en-US" sz="4400" dirty="0">
                <a:solidFill>
                  <a:srgbClr val="A21349"/>
                </a:solidFill>
                <a:latin typeface="DejaVu Serif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20597" y="8630366"/>
            <a:ext cx="15848475" cy="839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Màu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sắc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sặc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sỡ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,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đẹp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 </a:t>
            </a:r>
            <a:r>
              <a:rPr lang="en-US" sz="3600" dirty="0" err="1">
                <a:solidFill>
                  <a:srgbClr val="F09852"/>
                </a:solidFill>
                <a:latin typeface="DejaVu Serif"/>
              </a:rPr>
              <a:t>mắt</a:t>
            </a:r>
            <a:r>
              <a:rPr lang="en-US" sz="3600" dirty="0">
                <a:solidFill>
                  <a:srgbClr val="F09852"/>
                </a:solidFill>
                <a:latin typeface="DejaVu Serif"/>
              </a:rPr>
              <a:t>..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0821543-50B3-469A-9B34-DB088605AF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29"/>
          <a:stretch/>
        </p:blipFill>
        <p:spPr>
          <a:xfrm>
            <a:off x="7636837" y="1715197"/>
            <a:ext cx="3947496" cy="32160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8A6495-9018-41D1-BEAD-3DB3C4E0EE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5" t="-5106" r="2645" b="5106"/>
          <a:stretch/>
        </p:blipFill>
        <p:spPr>
          <a:xfrm>
            <a:off x="12626895" y="669476"/>
            <a:ext cx="3730422" cy="426173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34963" y="201833"/>
            <a:ext cx="1140734" cy="8418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910050" y="923858"/>
            <a:ext cx="1394042" cy="10288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368383" y="-55918"/>
            <a:ext cx="919617" cy="6786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651773" y="376051"/>
            <a:ext cx="6553200" cy="11926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75"/>
              </a:lnSpc>
            </a:pPr>
            <a:r>
              <a:rPr lang="en-US" sz="8000" b="1" dirty="0">
                <a:solidFill>
                  <a:srgbClr val="965A38"/>
                </a:solidFill>
                <a:latin typeface="ไอติม"/>
              </a:rPr>
              <a:t>KHÁM PHÁ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4389C3-A030-4D70-A8C7-67A3E4962A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5" r="11875"/>
          <a:stretch/>
        </p:blipFill>
        <p:spPr>
          <a:xfrm>
            <a:off x="1822293" y="3240732"/>
            <a:ext cx="3970867" cy="510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32FA3D-6B26-4F7D-A26F-6115DCD148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69" y="2872167"/>
            <a:ext cx="4208357" cy="5380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3A73E0-00C6-4975-A73E-8C7698B588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r="23125"/>
          <a:stretch/>
        </p:blipFill>
        <p:spPr>
          <a:xfrm>
            <a:off x="12967340" y="3442234"/>
            <a:ext cx="4208357" cy="47369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C7F930-1B1D-441C-8D6A-FFD40D9633EF}"/>
              </a:ext>
            </a:extLst>
          </p:cNvPr>
          <p:cNvSpPr txBox="1"/>
          <p:nvPr/>
        </p:nvSpPr>
        <p:spPr>
          <a:xfrm>
            <a:off x="1910136" y="3442234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LONG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6752E1-A768-47AE-A580-271D10AE64C9}"/>
              </a:ext>
            </a:extLst>
          </p:cNvPr>
          <p:cNvSpPr txBox="1"/>
          <p:nvPr/>
        </p:nvSpPr>
        <p:spPr>
          <a:xfrm>
            <a:off x="2002818" y="8685367"/>
            <a:ext cx="14282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1D34EE-9551-408D-97E0-F57387A1DA72}"/>
              </a:ext>
            </a:extLst>
          </p:cNvPr>
          <p:cNvSpPr/>
          <p:nvPr/>
        </p:nvSpPr>
        <p:spPr>
          <a:xfrm>
            <a:off x="3160887" y="1580500"/>
            <a:ext cx="1293681" cy="11242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6B2AF3-2148-49EF-9BD3-A47A1CA0215B}"/>
              </a:ext>
            </a:extLst>
          </p:cNvPr>
          <p:cNvSpPr/>
          <p:nvPr/>
        </p:nvSpPr>
        <p:spPr>
          <a:xfrm>
            <a:off x="8928373" y="1707406"/>
            <a:ext cx="1293681" cy="10288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C28928F-6DAC-4C84-893E-C5680DA3AAA8}"/>
              </a:ext>
            </a:extLst>
          </p:cNvPr>
          <p:cNvSpPr/>
          <p:nvPr/>
        </p:nvSpPr>
        <p:spPr>
          <a:xfrm>
            <a:off x="14138586" y="1946787"/>
            <a:ext cx="1293681" cy="10631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27952" y="1836652"/>
            <a:ext cx="14858999" cy="7934575"/>
            <a:chOff x="0" y="0"/>
            <a:chExt cx="2278878" cy="24352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78878" cy="2435298"/>
            </a:xfrm>
            <a:custGeom>
              <a:avLst/>
              <a:gdLst/>
              <a:ahLst/>
              <a:cxnLst/>
              <a:rect l="l" t="t" r="r" b="b"/>
              <a:pathLst>
                <a:path w="2278878" h="2435298">
                  <a:moveTo>
                    <a:pt x="2154418" y="2435298"/>
                  </a:moveTo>
                  <a:lnTo>
                    <a:pt x="124460" y="2435298"/>
                  </a:lnTo>
                  <a:cubicBezTo>
                    <a:pt x="55880" y="2435298"/>
                    <a:pt x="0" y="2379418"/>
                    <a:pt x="0" y="23108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54418" y="0"/>
                  </a:lnTo>
                  <a:cubicBezTo>
                    <a:pt x="2222998" y="0"/>
                    <a:pt x="2278878" y="55880"/>
                    <a:pt x="2278878" y="124460"/>
                  </a:cubicBezTo>
                  <a:lnTo>
                    <a:pt x="2278878" y="2310838"/>
                  </a:lnTo>
                  <a:cubicBezTo>
                    <a:pt x="2278878" y="2379418"/>
                    <a:pt x="2222998" y="2435298"/>
                    <a:pt x="2154418" y="2435298"/>
                  </a:cubicBezTo>
                  <a:close/>
                </a:path>
              </a:pathLst>
            </a:custGeom>
            <a:solidFill>
              <a:srgbClr val="FDF6F2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97787">
            <a:off x="-4915" y="5748839"/>
            <a:ext cx="3170974" cy="4529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4189" y="4596214"/>
            <a:ext cx="783761" cy="9819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62375" y="8686800"/>
            <a:ext cx="456161" cy="571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72928" y="452047"/>
            <a:ext cx="783761" cy="9819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16957" y="769923"/>
            <a:ext cx="489922" cy="61379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59164" y="3671994"/>
            <a:ext cx="7278273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endParaRPr lang="en-US" sz="11000" dirty="0">
              <a:solidFill>
                <a:srgbClr val="965A38"/>
              </a:solidFill>
              <a:latin typeface="ไอติม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14B0A-19BD-4979-A029-E48BE9555DEE}"/>
              </a:ext>
            </a:extLst>
          </p:cNvPr>
          <p:cNvSpPr txBox="1"/>
          <p:nvPr/>
        </p:nvSpPr>
        <p:spPr>
          <a:xfrm>
            <a:off x="7010401" y="233652"/>
            <a:ext cx="58893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8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8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302A6-0EBF-4C18-B9D5-3F8BCDECFCF6}"/>
              </a:ext>
            </a:extLst>
          </p:cNvPr>
          <p:cNvSpPr txBox="1"/>
          <p:nvPr/>
        </p:nvSpPr>
        <p:spPr>
          <a:xfrm>
            <a:off x="3899766" y="1836652"/>
            <a:ext cx="12525607" cy="660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Bánh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Bánh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sz="4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9AF3104F-CA52-48DB-BC79-173FAC0ECF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1311" y="563394"/>
            <a:ext cx="1612243" cy="2071471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8E40BFAC-387A-4632-93D6-4C00405D4A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898300" y="1007239"/>
            <a:ext cx="489922" cy="613797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11C3605-2F35-4BB9-BB0B-4C58BCBD3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861121" y="1140913"/>
            <a:ext cx="489922" cy="6137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ABD94-A7D5-4B14-BAC6-2DCABE4230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0139" y="4835625"/>
            <a:ext cx="487722" cy="615749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0E0686C6-7D1E-4ABF-998A-35F5FDCB9F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607860" y="5842495"/>
            <a:ext cx="489922" cy="613797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B0D3BE27-C59F-41FE-9BA6-26F6F7F05C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866463" y="8962216"/>
            <a:ext cx="783761" cy="981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7883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83602F34-03A3-4384-BF78-EA66B5BA9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31595" y="397806"/>
            <a:ext cx="2115878" cy="201970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82924"/>
            <a:ext cx="16646805" cy="2524509"/>
            <a:chOff x="344323" y="-199388"/>
            <a:chExt cx="22195740" cy="3366011"/>
          </a:xfrm>
        </p:grpSpPr>
        <p:sp>
          <p:nvSpPr>
            <p:cNvPr id="3" name="TextBox 3"/>
            <p:cNvSpPr txBox="1"/>
            <p:nvPr/>
          </p:nvSpPr>
          <p:spPr>
            <a:xfrm>
              <a:off x="1561873" y="2541848"/>
              <a:ext cx="19071995" cy="624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9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44323" y="-199388"/>
              <a:ext cx="22195740" cy="1350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70"/>
                </a:lnSpc>
              </a:pPr>
              <a:r>
                <a:rPr lang="en-US" sz="6600" b="1" dirty="0">
                  <a:solidFill>
                    <a:srgbClr val="FDF6F2"/>
                  </a:solidFill>
                  <a:latin typeface="ไอติม"/>
                </a:rPr>
                <a:t>KIẾN TẠO KIẾN THỨC- KĨ NĂNG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9707">
            <a:off x="386649" y="6660411"/>
            <a:ext cx="2272228" cy="34333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84851" y="386229"/>
            <a:ext cx="2579674" cy="24624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5D4363-407F-4802-B7FC-D6705767A0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968" y="4815446"/>
            <a:ext cx="4476750" cy="57856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720717-67B2-44CD-BF7C-3908A822BD08}"/>
              </a:ext>
            </a:extLst>
          </p:cNvPr>
          <p:cNvSpPr txBox="1"/>
          <p:nvPr/>
        </p:nvSpPr>
        <p:spPr>
          <a:xfrm>
            <a:off x="2895600" y="978794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463</Words>
  <Application>Microsoft Office PowerPoint</Application>
  <PresentationFormat>Custom</PresentationFormat>
  <Paragraphs>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Crimson Pro Bold Bold</vt:lpstr>
      <vt:lpstr>Cormorant Infant SemiBold</vt:lpstr>
      <vt:lpstr>.VnExotic</vt:lpstr>
      <vt:lpstr>Sigmar One</vt:lpstr>
      <vt:lpstr>Bogart Bold</vt:lpstr>
      <vt:lpstr>DejaVu Serif Bold</vt:lpstr>
      <vt:lpstr>Faustina SemiBold Bold</vt:lpstr>
      <vt:lpstr>Times New Roman</vt:lpstr>
      <vt:lpstr>ไอติม</vt:lpstr>
      <vt:lpstr>Alegreya Bold</vt:lpstr>
      <vt:lpstr>Charm Bold</vt:lpstr>
      <vt:lpstr>Calibri</vt:lpstr>
      <vt:lpstr>Bogart Black</vt:lpstr>
      <vt:lpstr>DejaVu Serif</vt:lpstr>
      <vt:lpstr>Arial</vt:lpstr>
      <vt:lpstr>Noto Serif Display Black</vt:lpstr>
      <vt:lpstr>EB Garamond Medium Bold</vt:lpstr>
      <vt:lpstr>Sedgwick Ave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Nhãn dán và Huy hiệu Phiên bản Cộng đồng người hâm mộ Chưa bao giờ tôi Bản thuyết trình Vui vẻ</dc:title>
  <dc:creator>WN10</dc:creator>
  <cp:lastModifiedBy>HP</cp:lastModifiedBy>
  <cp:revision>11</cp:revision>
  <dcterms:created xsi:type="dcterms:W3CDTF">2006-08-16T00:00:00Z</dcterms:created>
  <dcterms:modified xsi:type="dcterms:W3CDTF">2022-12-15T06:19:27Z</dcterms:modified>
  <dc:identifier>DAEw080E26I</dc:identifier>
</cp:coreProperties>
</file>