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49" r:id="rId2"/>
    <p:sldMasterId id="2147483761" r:id="rId3"/>
  </p:sldMasterIdLst>
  <p:notesMasterIdLst>
    <p:notesMasterId r:id="rId15"/>
  </p:notesMasterIdLst>
  <p:sldIdLst>
    <p:sldId id="785" r:id="rId4"/>
    <p:sldId id="764" r:id="rId5"/>
    <p:sldId id="782" r:id="rId6"/>
    <p:sldId id="784" r:id="rId7"/>
    <p:sldId id="315" r:id="rId8"/>
    <p:sldId id="763" r:id="rId9"/>
    <p:sldId id="779" r:id="rId10"/>
    <p:sldId id="780" r:id="rId11"/>
    <p:sldId id="781" r:id="rId12"/>
    <p:sldId id="307" r:id="rId13"/>
    <p:sldId id="287" r:id="rId14"/>
  </p:sldIdLst>
  <p:sldSz cx="12192000" cy="6858000"/>
  <p:notesSz cx="6858000" cy="91440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9900CC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46" autoAdjust="0"/>
    <p:restoredTop sz="94660"/>
  </p:normalViewPr>
  <p:slideViewPr>
    <p:cSldViewPr>
      <p:cViewPr varScale="1">
        <p:scale>
          <a:sx n="78" d="100"/>
          <a:sy n="78" d="100"/>
        </p:scale>
        <p:origin x="96" y="9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D42AC2-B94D-484D-92A5-26B1A25489AD}" type="datetimeFigureOut">
              <a:rPr lang="en-US" smtClean="0"/>
              <a:pPr/>
              <a:t>12/04/2022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ECE116-1AB8-49B0-8159-7FAFB243FB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3431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3E1D4-7182-4F96-83BA-B2269FED8232}" type="datetimeFigureOut">
              <a:rPr lang="en-US" smtClean="0"/>
              <a:pPr/>
              <a:t>12/04/2022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75CF3-459A-4B0B-B2F8-C8AEFC5438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3E1D4-7182-4F96-83BA-B2269FED8232}" type="datetimeFigureOut">
              <a:rPr lang="en-US" smtClean="0"/>
              <a:pPr/>
              <a:t>12/04/2022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75CF3-459A-4B0B-B2F8-C8AEFC5438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3E1D4-7182-4F96-83BA-B2269FED8232}" type="datetimeFigureOut">
              <a:rPr lang="en-US" smtClean="0"/>
              <a:pPr/>
              <a:t>12/04/2022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75CF3-459A-4B0B-B2F8-C8AEFC5438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732631-1918-4025-8413-13A2157E7AEF}" type="datetime1">
              <a:rPr lang="en-US"/>
              <a:pPr>
                <a:defRPr/>
              </a:pPr>
              <a:t>12/04/2022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Trường Tiểu Học Gia Hoà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67D989-4ADB-447C-9929-F5AF32C2FE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8805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3A2F1C-90B6-4A88-A573-D5E64971A746}" type="datetime1">
              <a:rPr lang="en-US"/>
              <a:pPr>
                <a:defRPr/>
              </a:pPr>
              <a:t>12/04/2022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Trường Tiểu Học Gia Hoà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0F5DFB-80AB-40E2-9778-2DD8ECFC29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3300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94AFCE-F41A-460D-A8FA-7D1E6A88EB32}" type="datetime1">
              <a:rPr lang="en-US"/>
              <a:pPr>
                <a:defRPr/>
              </a:pPr>
              <a:t>12/04/2022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Trường Tiểu Học Gia Hoà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0C1A39-C0A5-4C7A-B9DD-82D437A64C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0518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05B783-F406-4014-BC4D-4957B761F8E1}" type="datetime1">
              <a:rPr lang="en-US"/>
              <a:pPr>
                <a:defRPr/>
              </a:pPr>
              <a:t>12/04/2022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Trường Tiểu Học Gia Hoà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16F774-A6E2-4700-8C49-8F30AF4DC1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2826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375287-7C1D-47C1-84CE-AEDF1ED7B7A8}" type="datetime1">
              <a:rPr lang="en-US"/>
              <a:pPr>
                <a:defRPr/>
              </a:pPr>
              <a:t>12/04/2022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Trường Tiểu Học Gia Hoà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96A5A9-2489-40B3-B896-711B7E7E07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936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CFF1B-AE14-4D21-9C09-6E989FDF44CD}" type="datetime1">
              <a:rPr lang="en-US"/>
              <a:pPr>
                <a:defRPr/>
              </a:pPr>
              <a:t>12/04/2022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Trường Tiểu Học Gia Hoà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68B6EC-F3A3-4F9A-8406-6F2C20AEB1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4466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9828ED-97AF-41FC-B581-0FE91296F4EB}" type="datetime1">
              <a:rPr lang="en-US"/>
              <a:pPr>
                <a:defRPr/>
              </a:pPr>
              <a:t>12/04/2022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Trường Tiểu Học Gia Hoà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430CF-C4EB-44F3-B7A4-87FE619612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5887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F63C98-4EEB-4290-ACB2-E199DA1DF1CD}" type="datetime1">
              <a:rPr lang="en-US"/>
              <a:pPr>
                <a:defRPr/>
              </a:pPr>
              <a:t>12/04/2022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Trường Tiểu Học Gia Hoà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8C821-E95B-43BF-8FE1-E2039A1A2B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364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3E1D4-7182-4F96-83BA-B2269FED8232}" type="datetimeFigureOut">
              <a:rPr lang="en-US" smtClean="0"/>
              <a:pPr/>
              <a:t>12/04/2022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75CF3-459A-4B0B-B2F8-C8AEFC5438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E8A7D-0D4B-46F2-ACFA-A26A82898041}" type="datetime1">
              <a:rPr lang="en-US"/>
              <a:pPr>
                <a:defRPr/>
              </a:pPr>
              <a:t>12/04/2022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Trường Tiểu Học Gia Hoà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CC5277-7827-452D-8147-380B1BFA9E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0786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4B0723-633D-4124-AE4D-B7DF61B928DA}" type="datetime1">
              <a:rPr lang="en-US"/>
              <a:pPr>
                <a:defRPr/>
              </a:pPr>
              <a:t>12/04/2022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Trường Tiểu Học Gia Hoà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4D036B-9E33-4BAA-8494-F449A7EC49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4306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11EBD6-BF8A-4017-93C0-AFF47F6D0BEB}" type="datetime1">
              <a:rPr lang="en-US"/>
              <a:pPr>
                <a:defRPr/>
              </a:pPr>
              <a:t>12/04/2022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Trường Tiểu Học Gia Hoà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DC7DC6-4937-42BF-B50F-B5ACB28940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8773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1A8C35-F07B-4E3D-8D2C-B90EB84977E0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3390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4F3BE2-2475-41E6-A82B-4B6DC60BDA9E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2492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195841-C3DD-46C2-97F1-F2C1F394CF08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3622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E9B715-356E-4D2A-AF41-20FA26F4FAB3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544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58A07C-C2A8-4579-9EC6-C1A2BC1B4407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3532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57EA16-1203-4957-BA54-DE580F8AFCFF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3710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8CC162-CE4F-457A-8CB5-15DD91BEC384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831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3E1D4-7182-4F96-83BA-B2269FED8232}" type="datetimeFigureOut">
              <a:rPr lang="en-US" smtClean="0"/>
              <a:pPr/>
              <a:t>12/04/2022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75CF3-459A-4B0B-B2F8-C8AEFC5438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7BCBF0-C91D-4F35-AA97-9D38B69D99CC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5376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E4C6A9-E66F-4E9A-91C9-CF84EB9E78D1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0229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8F065-C9AE-4D86-AC73-B1B98500A4AB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0465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FB54DF-D756-4BC9-BF8F-F260D9C9C1ED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84440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BD0F96-AC31-46B3-B29D-9E86BD9F0A9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583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3E1D4-7182-4F96-83BA-B2269FED8232}" type="datetimeFigureOut">
              <a:rPr lang="en-US" smtClean="0"/>
              <a:pPr/>
              <a:t>12/04/2022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75CF3-459A-4B0B-B2F8-C8AEFC5438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3E1D4-7182-4F96-83BA-B2269FED8232}" type="datetimeFigureOut">
              <a:rPr lang="en-US" smtClean="0"/>
              <a:pPr/>
              <a:t>12/04/2022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75CF3-459A-4B0B-B2F8-C8AEFC5438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3E1D4-7182-4F96-83BA-B2269FED8232}" type="datetimeFigureOut">
              <a:rPr lang="en-US" smtClean="0"/>
              <a:pPr/>
              <a:t>12/04/2022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75CF3-459A-4B0B-B2F8-C8AEFC5438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3E1D4-7182-4F96-83BA-B2269FED8232}" type="datetimeFigureOut">
              <a:rPr lang="en-US" smtClean="0"/>
              <a:pPr/>
              <a:t>12/04/2022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75CF3-459A-4B0B-B2F8-C8AEFC5438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3E1D4-7182-4F96-83BA-B2269FED8232}" type="datetimeFigureOut">
              <a:rPr lang="en-US" smtClean="0"/>
              <a:pPr/>
              <a:t>12/04/2022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75CF3-459A-4B0B-B2F8-C8AEFC5438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3E1D4-7182-4F96-83BA-B2269FED8232}" type="datetimeFigureOut">
              <a:rPr lang="en-US" smtClean="0"/>
              <a:pPr/>
              <a:t>12/04/2022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75CF3-459A-4B0B-B2F8-C8AEFC5438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83E1D4-7182-4F96-83BA-B2269FED8232}" type="datetimeFigureOut">
              <a:rPr lang="en-US" smtClean="0"/>
              <a:pPr/>
              <a:t>12/04/2022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75CF3-459A-4B0B-B2F8-C8AEFC54380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vi-VN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vi-V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137AF59C-4A67-4666-814C-E12DB9D2B08B}" type="datetime1">
              <a:rPr lang="en-US"/>
              <a:pPr>
                <a:defRPr/>
              </a:pPr>
              <a:t>12/04/2022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Trường Tiểu Học Gia Hoà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27A58A9B-28E6-4294-AB84-16E0EA4DD6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842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D4CA54-2055-4444-8702-E9DF77B635E7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658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5.wmf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oleObject" Target="../embeddings/oleObject6.bin"/><Relationship Id="rId5" Type="http://schemas.openxmlformats.org/officeDocument/2006/relationships/image" Target="../media/image4.w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4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46567" y="-27709"/>
            <a:ext cx="12192000" cy="6828230"/>
            <a:chOff x="0" y="0"/>
            <a:chExt cx="5760" cy="4358"/>
          </a:xfrm>
        </p:grpSpPr>
        <p:pic>
          <p:nvPicPr>
            <p:cNvPr id="5" name="Picture 9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10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1996" y="2018"/>
              <a:ext cx="432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11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WordArt 20"/>
          <p:cNvSpPr>
            <a:spLocks noChangeArrowheads="1" noChangeShapeType="1" noTextEdit="1"/>
          </p:cNvSpPr>
          <p:nvPr/>
        </p:nvSpPr>
        <p:spPr bwMode="auto">
          <a:xfrm>
            <a:off x="3352269" y="1447800"/>
            <a:ext cx="5794376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Toán - Lớp 5</a:t>
            </a:r>
          </a:p>
        </p:txBody>
      </p:sp>
      <p:sp>
        <p:nvSpPr>
          <p:cNvPr id="14" name="WordArt 20"/>
          <p:cNvSpPr>
            <a:spLocks noChangeArrowheads="1" noChangeShapeType="1" noTextEdit="1"/>
          </p:cNvSpPr>
          <p:nvPr/>
        </p:nvSpPr>
        <p:spPr bwMode="auto">
          <a:xfrm>
            <a:off x="5323415" y="4981910"/>
            <a:ext cx="1852083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(</a:t>
            </a:r>
            <a:r>
              <a:rPr lang="en-US" sz="16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Trang</a:t>
            </a:r>
            <a:r>
              <a:rPr lang="en-US" sz="1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154)</a:t>
            </a:r>
          </a:p>
        </p:txBody>
      </p:sp>
      <p:sp>
        <p:nvSpPr>
          <p:cNvPr id="15" name="WordArt 20"/>
          <p:cNvSpPr>
            <a:spLocks noChangeArrowheads="1" noChangeShapeType="1" noTextEdit="1"/>
          </p:cNvSpPr>
          <p:nvPr/>
        </p:nvSpPr>
        <p:spPr bwMode="auto">
          <a:xfrm>
            <a:off x="1118657" y="2514600"/>
            <a:ext cx="10261600" cy="213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 tập về đo diện tích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Hộp Văn bản 9"/>
          <p:cNvSpPr txBox="1"/>
          <p:nvPr/>
        </p:nvSpPr>
        <p:spPr>
          <a:xfrm>
            <a:off x="2643717" y="345388"/>
            <a:ext cx="860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Thứ</a:t>
            </a:r>
            <a:r>
              <a:rPr lang="en-US" sz="3600" b="1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hai</a:t>
            </a:r>
            <a:r>
              <a:rPr lang="en-US" sz="3600" b="1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b="1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11</a:t>
            </a:r>
            <a:r>
              <a:rPr lang="en-US" sz="3600" b="1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b="1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4  </a:t>
            </a:r>
            <a:r>
              <a:rPr lang="en-US" sz="3600" b="1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năm</a:t>
            </a:r>
            <a:r>
              <a:rPr lang="en-US" sz="3600" b="1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2022</a:t>
            </a:r>
          </a:p>
        </p:txBody>
      </p:sp>
    </p:spTree>
    <p:extLst>
      <p:ext uri="{BB962C8B-B14F-4D97-AF65-F5344CB8AC3E}">
        <p14:creationId xmlns:p14="http://schemas.microsoft.com/office/powerpoint/2010/main" val="667119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34636"/>
            <a:ext cx="12573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9352F6B-EA7C-41BE-97A7-8AE3A24A43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4648201"/>
            <a:ext cx="2438400" cy="2005500"/>
          </a:xfrm>
          <a:prstGeom prst="rect">
            <a:avLst/>
          </a:prstGeom>
        </p:spPr>
      </p:pic>
      <p:pic>
        <p:nvPicPr>
          <p:cNvPr id="19" name="5">
            <a:extLst>
              <a:ext uri="{FF2B5EF4-FFF2-40B4-BE49-F238E27FC236}">
                <a16:creationId xmlns:a16="http://schemas.microsoft.com/office/drawing/2014/main" id="{764EA1C4-55B6-4507-831A-366E43B473C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81" t="24563" r="40933" b="26282"/>
          <a:stretch/>
        </p:blipFill>
        <p:spPr>
          <a:xfrm flipH="1">
            <a:off x="152398" y="4036011"/>
            <a:ext cx="3962401" cy="277927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C9AB771-3DD4-47CB-A9D6-8E1D6F300E41}"/>
              </a:ext>
            </a:extLst>
          </p:cNvPr>
          <p:cNvSpPr/>
          <p:nvPr/>
        </p:nvSpPr>
        <p:spPr>
          <a:xfrm>
            <a:off x="1371600" y="1449014"/>
            <a:ext cx="8610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Vận dụng, trải nghiệm</a:t>
            </a:r>
            <a:endParaRPr lang="en-US" sz="7200"/>
          </a:p>
        </p:txBody>
      </p:sp>
    </p:spTree>
    <p:extLst>
      <p:ext uri="{BB962C8B-B14F-4D97-AF65-F5344CB8AC3E}">
        <p14:creationId xmlns:p14="http://schemas.microsoft.com/office/powerpoint/2010/main" val="41829346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Content Placeholder 1" descr="chinh-sach-doi-tra11231"/>
          <p:cNvPicPr>
            <a:picLocks noChangeAspect="1"/>
          </p:cNvPicPr>
          <p:nvPr/>
        </p:nvPicPr>
        <p:blipFill>
          <a:blip r:embed="rId3"/>
          <a:srcRect b="5560"/>
          <a:stretch>
            <a:fillRect/>
          </a:stretch>
        </p:blipFill>
        <p:spPr>
          <a:xfrm>
            <a:off x="0" y="-3585"/>
            <a:ext cx="12244251" cy="6857365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1493244" y="731519"/>
            <a:ext cx="9394555" cy="768350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</a:p>
        </p:txBody>
      </p:sp>
      <p:pic>
        <p:nvPicPr>
          <p:cNvPr id="18" name="Picture 17"/>
          <p:cNvPicPr preferRelativeResize="0">
            <a:picLocks noChangeAspect="1"/>
          </p:cNvPicPr>
          <p:nvPr/>
        </p:nvPicPr>
        <p:blipFill>
          <a:blip r:embed="rId4" cstate="print">
            <a:clrChange>
              <a:clrFrom>
                <a:srgbClr val="000000">
                  <a:alpha val="100000"/>
                </a:srgbClr>
              </a:clrFrom>
              <a:clrTo>
                <a:srgbClr val="000000">
                  <a:alpha val="100000"/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879" y="1857103"/>
            <a:ext cx="1066799" cy="1370642"/>
          </a:xfrm>
          <a:prstGeom prst="rect">
            <a:avLst/>
          </a:prstGeom>
          <a:gradFill flip="none" rotWithShape="1">
            <a:gsLst>
              <a:gs pos="0">
                <a:srgbClr val="E30000"/>
              </a:gs>
              <a:gs pos="100000">
                <a:srgbClr val="760303"/>
              </a:gs>
            </a:gsLst>
            <a:lin ang="5400000" scaled="0"/>
          </a:gradFill>
        </p:spPr>
      </p:pic>
      <p:pic>
        <p:nvPicPr>
          <p:cNvPr id="19" name="Picture 18"/>
          <p:cNvPicPr preferRelativeResize="0">
            <a:picLocks noChangeAspect="1"/>
          </p:cNvPicPr>
          <p:nvPr/>
        </p:nvPicPr>
        <p:blipFill>
          <a:blip r:embed="rId4" cstate="print">
            <a:clrChange>
              <a:clrFrom>
                <a:srgbClr val="000000">
                  <a:alpha val="100000"/>
                </a:srgbClr>
              </a:clrFrom>
              <a:clrTo>
                <a:srgbClr val="000000">
                  <a:alpha val="100000"/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119" y="3004841"/>
            <a:ext cx="1066798" cy="1370641"/>
          </a:xfrm>
          <a:prstGeom prst="rect">
            <a:avLst/>
          </a:prstGeom>
          <a:pattFill prst="pct5">
            <a:fgClr>
              <a:schemeClr val="accent6"/>
            </a:fgClr>
            <a:bgClr>
              <a:srgbClr val="00B050"/>
            </a:bgClr>
          </a:pattFill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879" y="4155753"/>
            <a:ext cx="1066798" cy="137064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2372" y="2085454"/>
            <a:ext cx="845087" cy="90351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7DF34">
                  <a:alpha val="100000"/>
                </a:srgbClr>
              </a:clrFrom>
              <a:clrTo>
                <a:srgbClr val="F7DF34">
                  <a:alpha val="100000"/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182" y="3147138"/>
            <a:ext cx="845087" cy="903514"/>
          </a:xfrm>
          <a:prstGeom prst="rect">
            <a:avLst/>
          </a:prstGeom>
          <a:solidFill>
            <a:schemeClr val="accent5">
              <a:alpha val="0"/>
            </a:schemeClr>
          </a:solidFill>
        </p:spPr>
      </p:pic>
      <p:pic>
        <p:nvPicPr>
          <p:cNvPr id="23" name="Picture 22"/>
          <p:cNvPicPr preferRelativeResize="0">
            <a:picLocks noChangeAspect="1"/>
          </p:cNvPicPr>
          <p:nvPr/>
        </p:nvPicPr>
        <p:blipFill>
          <a:blip r:embed="rId5" cstate="print">
            <a:clrChange>
              <a:clrFrom>
                <a:srgbClr val="F6DF32">
                  <a:alpha val="100000"/>
                </a:srgbClr>
              </a:clrFrom>
              <a:clrTo>
                <a:srgbClr val="F6DF32">
                  <a:alpha val="100000"/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2285" y="4390750"/>
            <a:ext cx="845087" cy="903514"/>
          </a:xfrm>
          <a:prstGeom prst="rect">
            <a:avLst/>
          </a:prstGeom>
          <a:gradFill flip="none" rotWithShape="1">
            <a:gsLst>
              <a:gs pos="0">
                <a:srgbClr val="7B32B2"/>
              </a:gs>
              <a:gs pos="100000">
                <a:srgbClr val="401A5D"/>
              </a:gs>
            </a:gsLst>
            <a:lin ang="5400000" scaled="0"/>
          </a:gradFill>
        </p:spPr>
      </p:pic>
      <p:sp>
        <p:nvSpPr>
          <p:cNvPr id="24" name="Rectangle: Rounded Corners 37"/>
          <p:cNvSpPr/>
          <p:nvPr/>
        </p:nvSpPr>
        <p:spPr>
          <a:xfrm>
            <a:off x="2884170" y="2272935"/>
            <a:ext cx="2155190" cy="67500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cm</a:t>
            </a:r>
            <a:r>
              <a:rPr lang="vi-VN" altLang="en-US" sz="3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5" name="Rectangle: Rounded Corners 38"/>
          <p:cNvSpPr/>
          <p:nvPr/>
        </p:nvSpPr>
        <p:spPr>
          <a:xfrm>
            <a:off x="2899410" y="3346720"/>
            <a:ext cx="2155190" cy="68961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altLang="en-US" sz="3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8" name="Rectangle: Rounded Corners 39"/>
          <p:cNvSpPr/>
          <p:nvPr/>
        </p:nvSpPr>
        <p:spPr>
          <a:xfrm>
            <a:off x="2884170" y="4523375"/>
            <a:ext cx="2155190" cy="70167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altLang="en-US" sz="3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1" name="Rectangle: Rounded Corners 41"/>
          <p:cNvSpPr/>
          <p:nvPr/>
        </p:nvSpPr>
        <p:spPr>
          <a:xfrm>
            <a:off x="7667625" y="2195465"/>
            <a:ext cx="2025015" cy="73469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cm</a:t>
            </a:r>
            <a:r>
              <a:rPr lang="vi-VN" altLang="en-US" sz="32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4" name="Rectangle: Rounded Corners 42"/>
          <p:cNvSpPr/>
          <p:nvPr/>
        </p:nvSpPr>
        <p:spPr>
          <a:xfrm>
            <a:off x="7682865" y="3368945"/>
            <a:ext cx="2013585" cy="64198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1k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altLang="en-US" sz="32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5" name="Rectangle: Rounded Corners 43"/>
          <p:cNvSpPr/>
          <p:nvPr/>
        </p:nvSpPr>
        <p:spPr>
          <a:xfrm>
            <a:off x="7667625" y="4505595"/>
            <a:ext cx="2025015" cy="6756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vi-VN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altLang="en-US" sz="32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grpSp>
        <p:nvGrpSpPr>
          <p:cNvPr id="8" name="Group 17"/>
          <p:cNvGrpSpPr/>
          <p:nvPr/>
        </p:nvGrpSpPr>
        <p:grpSpPr bwMode="auto">
          <a:xfrm>
            <a:off x="7682865" y="2091960"/>
            <a:ext cx="1155700" cy="979170"/>
            <a:chOff x="-912" y="2649"/>
            <a:chExt cx="768" cy="719"/>
          </a:xfrm>
          <a:noFill/>
        </p:grpSpPr>
        <p:sp>
          <p:nvSpPr>
            <p:cNvPr id="9" name="Text Box 18"/>
            <p:cNvSpPr txBox="1">
              <a:spLocks noChangeArrowheads="1"/>
            </p:cNvSpPr>
            <p:nvPr/>
          </p:nvSpPr>
          <p:spPr bwMode="auto">
            <a:xfrm>
              <a:off x="-768" y="2649"/>
              <a:ext cx="384" cy="38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Aft>
                  <a:spcPct val="0"/>
                </a:spcAft>
                <a:buClr>
                  <a:srgbClr val="4A85BF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Font typeface="Wingdings 2" panose="05020102010507070707" pitchFamily="18" charset="2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Font typeface="Wingdings 2" panose="05020102010507070707" pitchFamily="18" charset="2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vi-VN" altLang="en-US" dirty="0">
                  <a:solidFill>
                    <a:schemeClr val="tx1"/>
                  </a:solidFill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10" name="Text Box 19"/>
            <p:cNvSpPr txBox="1">
              <a:spLocks noChangeArrowheads="1"/>
            </p:cNvSpPr>
            <p:nvPr/>
          </p:nvSpPr>
          <p:spPr bwMode="auto">
            <a:xfrm>
              <a:off x="-912" y="2985"/>
              <a:ext cx="768" cy="38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Aft>
                  <a:spcPct val="0"/>
                </a:spcAft>
                <a:buClr>
                  <a:srgbClr val="4A85BF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Font typeface="Wingdings 2" panose="05020102010507070707" pitchFamily="18" charset="2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Font typeface="Wingdings 2" panose="05020102010507070707" pitchFamily="18" charset="2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dirty="0">
                  <a:solidFill>
                    <a:schemeClr val="tx1"/>
                  </a:solidFill>
                  <a:latin typeface="Arial" panose="020B0604020202020204" pitchFamily="34" charset="0"/>
                </a:rPr>
                <a:t>1</a:t>
              </a:r>
              <a:r>
                <a:rPr lang="vi-VN" altLang="en-US" dirty="0">
                  <a:solidFill>
                    <a:schemeClr val="tx1"/>
                  </a:solidFill>
                  <a:latin typeface="Arial" panose="020B0604020202020204" pitchFamily="34" charset="0"/>
                </a:rPr>
                <a:t>00</a:t>
              </a:r>
            </a:p>
          </p:txBody>
        </p:sp>
        <p:sp>
          <p:nvSpPr>
            <p:cNvPr id="16" name="Line 20"/>
            <p:cNvSpPr>
              <a:spLocks noChangeShapeType="1"/>
            </p:cNvSpPr>
            <p:nvPr/>
          </p:nvSpPr>
          <p:spPr bwMode="auto">
            <a:xfrm>
              <a:off x="-816" y="2976"/>
              <a:ext cx="528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en-US"/>
            </a:p>
          </p:txBody>
        </p:sp>
      </p:grpSp>
    </p:spTree>
    <p:custDataLst>
      <p:tags r:id="rId1"/>
    </p:custDataLst>
  </p:cSld>
  <p:clrMapOvr>
    <a:masterClrMapping/>
  </p:clrMapOvr>
  <p:transition spd="slow" advTm="6965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1.85185E-6 L 0.10429 -1.85185E-6 C 0.15078 -1.85185E-6 0.20898 0.11574 0.20898 0.21042 L 0.20898 0.42084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43" y="2104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72201 -0.00226353 L 0.110643 -0.00226353 C 0.158533 -0.00226353 0.217698 0.090675 0.217698 0.166384 L 0.217698 0.335417 " pathEditMode="relative" rAng="0" ptsTypes="AAAA">
                                      <p:cBhvr>
                                        <p:cTn id="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" y="1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0 L 0.10573 0 C 0.15313 0 0.21172 -0.06204 0.21172 -0.11204 L 0.21172 -0.22338 " pathEditMode="relative" rAng="0" ptsTypes="AAAA">
                                      <p:cBhvr>
                                        <p:cTn id="1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86" y="-1118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5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10788 0.0334774 L 0.109658 0.0334774 C 0.157838 0.0334774 0.217338 -0.0220826 0.217338 -0.0667526 L 0.217338 -0.166292 " pathEditMode="relative" rAng="0" ptsTypes="AAAA">
                                      <p:cBhvr>
                                        <p:cTn id="1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" y="-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1.48148E-6 L 0.10443 -1.48148E-6 C 0.15105 -1.48148E-6 0.20899 -0.06597 0.20899 -0.11921 L 0.20899 -0.2375 " pathEditMode="relative" rAng="0" ptsTypes="AAAA">
                                      <p:cBhvr>
                                        <p:cTn id="1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43" y="-11875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5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46684 0.0308021 L 0.11254 0.0308021 C 0.159603 0.0308021 0.217745 -0.026864 0.217745 -0.0735429 L 0.217745 -0.177672 " pathEditMode="relative" rAng="0" ptsTypes="AAAA">
                                      <p:cBhvr>
                                        <p:cTn id="2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" y="-1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4" grpId="0" bldLvl="0" animBg="1"/>
      <p:bldP spid="25" grpId="0" bldLvl="0" animBg="1"/>
      <p:bldP spid="28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3"/>
          <p:cNvPicPr>
            <a:picLocks noGrp="1" noChangeAspect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425" y="33338"/>
            <a:ext cx="12074525" cy="6858000"/>
          </a:xfrm>
          <a:noFill/>
        </p:spPr>
      </p:pic>
      <p:sp>
        <p:nvSpPr>
          <p:cNvPr id="87045" name="WordArt 20"/>
          <p:cNvSpPr>
            <a:spLocks noChangeArrowheads="1" noChangeShapeType="1" noTextEdit="1"/>
          </p:cNvSpPr>
          <p:nvPr/>
        </p:nvSpPr>
        <p:spPr bwMode="auto">
          <a:xfrm>
            <a:off x="3886200" y="2286000"/>
            <a:ext cx="6096000" cy="2057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 </a:t>
            </a:r>
            <a:endParaRPr lang="en-US" sz="36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311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000"/>
    </mc:Choice>
    <mc:Fallback xmlns="">
      <p:transition spd="slow" advTm="24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93818" y="916733"/>
            <a:ext cx="6248400" cy="6858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6000" b="1">
                <a:solidFill>
                  <a:srgbClr val="FF0000"/>
                </a:solidFill>
                <a:latin typeface="Times New Roman" pitchFamily="18" charset="0"/>
              </a:rPr>
              <a:t>KHỞI ĐỘNG</a:t>
            </a:r>
            <a:endParaRPr lang="en-US" altLang="en-US" sz="60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202F84-BA1E-4CB6-807C-BE019B6EBAF6}"/>
              </a:ext>
            </a:extLst>
          </p:cNvPr>
          <p:cNvSpPr txBox="1"/>
          <p:nvPr/>
        </p:nvSpPr>
        <p:spPr>
          <a:xfrm>
            <a:off x="2286000" y="2104073"/>
            <a:ext cx="6477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/>
            <a:r>
              <a:rPr lang="en-US" altLang="en-US" sz="3200" b="1" dirty="0" err="1">
                <a:solidFill>
                  <a:prstClr val="black"/>
                </a:solidFill>
                <a:latin typeface="Times New Roman" pitchFamily="18" charset="0"/>
              </a:rPr>
              <a:t>Viết</a:t>
            </a:r>
            <a:r>
              <a:rPr lang="en-US" altLang="en-US" sz="32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prstClr val="black"/>
                </a:solidFill>
                <a:latin typeface="Times New Roman" pitchFamily="18" charset="0"/>
              </a:rPr>
              <a:t>số</a:t>
            </a:r>
            <a:r>
              <a:rPr lang="en-US" altLang="en-US" sz="32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prstClr val="black"/>
                </a:solidFill>
                <a:latin typeface="Times New Roman" pitchFamily="18" charset="0"/>
              </a:rPr>
              <a:t>thích</a:t>
            </a:r>
            <a:r>
              <a:rPr lang="en-US" altLang="en-US" sz="32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prstClr val="black"/>
                </a:solidFill>
                <a:latin typeface="Times New Roman" pitchFamily="18" charset="0"/>
              </a:rPr>
              <a:t>hợp</a:t>
            </a:r>
            <a:r>
              <a:rPr lang="en-US" altLang="en-US" sz="32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prstClr val="black"/>
                </a:solidFill>
                <a:latin typeface="Times New Roman" pitchFamily="18" charset="0"/>
              </a:rPr>
              <a:t>vào</a:t>
            </a:r>
            <a:r>
              <a:rPr lang="en-US" altLang="en-US" sz="32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prstClr val="black"/>
                </a:solidFill>
                <a:latin typeface="Times New Roman" pitchFamily="18" charset="0"/>
              </a:rPr>
              <a:t>chỗ</a:t>
            </a:r>
            <a:r>
              <a:rPr lang="en-US" altLang="en-US" sz="32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prstClr val="black"/>
                </a:solidFill>
                <a:latin typeface="Times New Roman" pitchFamily="18" charset="0"/>
              </a:rPr>
              <a:t>chấm</a:t>
            </a:r>
            <a:r>
              <a:rPr lang="en-US" altLang="en-US" sz="3200" b="1" dirty="0">
                <a:solidFill>
                  <a:prstClr val="black"/>
                </a:solidFill>
                <a:latin typeface="Times New Roman" pitchFamily="18" charset="0"/>
              </a:rPr>
              <a:t>:</a:t>
            </a:r>
            <a:endParaRPr lang="en-US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75221D-DF25-4D08-82B6-D9725F9ADA9E}"/>
              </a:ext>
            </a:extLst>
          </p:cNvPr>
          <p:cNvSpPr txBox="1"/>
          <p:nvPr/>
        </p:nvSpPr>
        <p:spPr>
          <a:xfrm>
            <a:off x="3311165" y="2843480"/>
            <a:ext cx="647700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/>
            <a:r>
              <a:rPr lang="en-US" sz="3200" b="1" dirty="0">
                <a:solidFill>
                  <a:srgbClr val="800000"/>
                </a:solidFill>
                <a:latin typeface="Times New Roman" pitchFamily="18" charset="0"/>
              </a:rPr>
              <a:t>20 km 16 m = ……        km</a:t>
            </a:r>
          </a:p>
          <a:p>
            <a:pPr defTabSz="457200"/>
            <a:r>
              <a:rPr lang="en-US" sz="3200" b="1" dirty="0">
                <a:solidFill>
                  <a:srgbClr val="800000"/>
                </a:solidFill>
                <a:latin typeface="Times New Roman" pitchFamily="18" charset="0"/>
              </a:rPr>
              <a:t>32dam 8 m  =  …….     m</a:t>
            </a:r>
          </a:p>
          <a:p>
            <a:pPr defTabSz="457200"/>
            <a:r>
              <a:rPr lang="en-US" sz="3200" b="1" dirty="0">
                <a:solidFill>
                  <a:srgbClr val="800000"/>
                </a:solidFill>
                <a:latin typeface="Times New Roman" pitchFamily="18" charset="0"/>
              </a:rPr>
              <a:t>5 </a:t>
            </a:r>
            <a:r>
              <a:rPr lang="en-US" sz="3200" b="1" dirty="0" err="1">
                <a:solidFill>
                  <a:srgbClr val="800000"/>
                </a:solidFill>
                <a:latin typeface="Times New Roman" pitchFamily="18" charset="0"/>
              </a:rPr>
              <a:t>tạ</a:t>
            </a:r>
            <a:r>
              <a:rPr lang="en-US" sz="3200" b="1" dirty="0">
                <a:solidFill>
                  <a:srgbClr val="800000"/>
                </a:solidFill>
                <a:latin typeface="Times New Roman" pitchFamily="18" charset="0"/>
              </a:rPr>
              <a:t> 25 </a:t>
            </a:r>
            <a:r>
              <a:rPr lang="en-US" sz="3200" b="1" dirty="0" err="1">
                <a:solidFill>
                  <a:srgbClr val="800000"/>
                </a:solidFill>
                <a:latin typeface="Times New Roman" pitchFamily="18" charset="0"/>
              </a:rPr>
              <a:t>yến</a:t>
            </a:r>
            <a:r>
              <a:rPr lang="en-US" sz="3200" b="1" dirty="0">
                <a:solidFill>
                  <a:srgbClr val="800000"/>
                </a:solidFill>
                <a:latin typeface="Times New Roman" pitchFamily="18" charset="0"/>
              </a:rPr>
              <a:t>  = ………   kg</a:t>
            </a:r>
          </a:p>
          <a:p>
            <a:pPr defTabSz="457200"/>
            <a:r>
              <a:rPr lang="en-US" sz="3200" b="1" dirty="0">
                <a:solidFill>
                  <a:srgbClr val="800000"/>
                </a:solidFill>
                <a:latin typeface="Times New Roman" pitchFamily="18" charset="0"/>
              </a:rPr>
              <a:t>     2022 kg  = ……..     </a:t>
            </a:r>
            <a:r>
              <a:rPr lang="en-US" sz="3200" b="1" dirty="0" err="1">
                <a:solidFill>
                  <a:srgbClr val="800000"/>
                </a:solidFill>
                <a:latin typeface="Times New Roman" pitchFamily="18" charset="0"/>
              </a:rPr>
              <a:t>tấn</a:t>
            </a:r>
            <a:endParaRPr lang="en-US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2FC188B-2B23-4E75-8652-D1882678EC3F}"/>
              </a:ext>
            </a:extLst>
          </p:cNvPr>
          <p:cNvSpPr txBox="1"/>
          <p:nvPr/>
        </p:nvSpPr>
        <p:spPr>
          <a:xfrm>
            <a:off x="5990734" y="2843480"/>
            <a:ext cx="155306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/>
            <a:r>
              <a:rPr lang="en-US" sz="3200" b="1" dirty="0">
                <a:solidFill>
                  <a:srgbClr val="FF0000"/>
                </a:solidFill>
                <a:latin typeface="Calibri"/>
              </a:rPr>
              <a:t>20,016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EFF7AD-7E71-4158-BFA2-383959C8B7B5}"/>
              </a:ext>
            </a:extLst>
          </p:cNvPr>
          <p:cNvSpPr txBox="1"/>
          <p:nvPr/>
        </p:nvSpPr>
        <p:spPr>
          <a:xfrm>
            <a:off x="6057901" y="3335010"/>
            <a:ext cx="155306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/>
            <a:r>
              <a:rPr lang="en-US" sz="3200" b="1" dirty="0">
                <a:solidFill>
                  <a:srgbClr val="FF0000"/>
                </a:solidFill>
                <a:latin typeface="Calibri"/>
              </a:rPr>
              <a:t>328 </a:t>
            </a:r>
            <a:r>
              <a:rPr lang="en-US" sz="3200" dirty="0">
                <a:solidFill>
                  <a:prstClr val="black"/>
                </a:solidFill>
                <a:latin typeface="Calibri"/>
              </a:rPr>
              <a:t>   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816FB47-A5EF-44BE-9A0B-ECDBC08C7488}"/>
              </a:ext>
            </a:extLst>
          </p:cNvPr>
          <p:cNvSpPr txBox="1"/>
          <p:nvPr/>
        </p:nvSpPr>
        <p:spPr>
          <a:xfrm>
            <a:off x="5867400" y="3836550"/>
            <a:ext cx="16764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/>
            <a:r>
              <a:rPr lang="en-US" sz="3200" b="1">
                <a:solidFill>
                  <a:srgbClr val="FF0000"/>
                </a:solidFill>
                <a:latin typeface="Calibri"/>
              </a:rPr>
              <a:t>5250</a:t>
            </a:r>
            <a:endParaRPr lang="en-US" sz="3200" b="1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F36927C-CE6B-4816-BE0D-7C572C690D39}"/>
              </a:ext>
            </a:extLst>
          </p:cNvPr>
          <p:cNvSpPr txBox="1"/>
          <p:nvPr/>
        </p:nvSpPr>
        <p:spPr>
          <a:xfrm>
            <a:off x="5800236" y="4328080"/>
            <a:ext cx="16818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/>
            <a:r>
              <a:rPr lang="en-US" sz="3200" b="1" dirty="0">
                <a:solidFill>
                  <a:srgbClr val="FF0000"/>
                </a:solidFill>
                <a:latin typeface="Calibri"/>
              </a:rPr>
              <a:t>2,022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676400" y="5105400"/>
            <a:ext cx="8991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457200"/>
            <a:r>
              <a:rPr lang="en-US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km       hm    dam      m     dm     cm</a:t>
            </a:r>
            <a:r>
              <a:rPr lang="en-US" b="1" baseline="300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mm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981200" y="5906363"/>
            <a:ext cx="4572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457200"/>
            <a:r>
              <a:rPr lang="en-US">
                <a:solidFill>
                  <a:prstClr val="black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57401154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Hình ảnh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55"/>
            <a:ext cx="12192000" cy="6857597"/>
          </a:xfrm>
          <a:prstGeom prst="rect">
            <a:avLst/>
          </a:prstGeom>
        </p:spPr>
      </p:pic>
      <p:sp>
        <p:nvSpPr>
          <p:cNvPr id="5" name="Hộp Văn bản 9"/>
          <p:cNvSpPr txBox="1"/>
          <p:nvPr/>
        </p:nvSpPr>
        <p:spPr>
          <a:xfrm>
            <a:off x="4198298" y="1258669"/>
            <a:ext cx="28984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Toán</a:t>
            </a:r>
            <a:endParaRPr lang="en-US" sz="3600" b="1" dirty="0">
              <a:solidFill>
                <a:srgbClr val="FFFF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Hộp Văn bản 10"/>
          <p:cNvSpPr txBox="1"/>
          <p:nvPr/>
        </p:nvSpPr>
        <p:spPr>
          <a:xfrm>
            <a:off x="2743200" y="1905000"/>
            <a:ext cx="10473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Ôn </a:t>
            </a:r>
            <a:r>
              <a:rPr lang="vi-VN" sz="36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tập về đo diện tích</a:t>
            </a:r>
          </a:p>
        </p:txBody>
      </p:sp>
    </p:spTree>
    <p:extLst>
      <p:ext uri="{BB962C8B-B14F-4D97-AF65-F5344CB8AC3E}">
        <p14:creationId xmlns:p14="http://schemas.microsoft.com/office/powerpoint/2010/main" val="12528540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Group 2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28580091"/>
              </p:ext>
            </p:extLst>
          </p:nvPr>
        </p:nvGraphicFramePr>
        <p:xfrm>
          <a:off x="152400" y="1198245"/>
          <a:ext cx="11730990" cy="3321050"/>
        </p:xfrm>
        <a:graphic>
          <a:graphicData uri="http://schemas.openxmlformats.org/drawingml/2006/table">
            <a:tbl>
              <a:tblPr/>
              <a:tblGrid>
                <a:gridCol w="16757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57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913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043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0909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9829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42925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</a:rPr>
                        <a:t>1</a:t>
                      </a: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lang="en-US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lang="en-US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76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504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176" name="Text Box 32"/>
          <p:cNvSpPr txBox="1"/>
          <p:nvPr/>
        </p:nvSpPr>
        <p:spPr>
          <a:xfrm>
            <a:off x="5157470" y="1251585"/>
            <a:ext cx="214439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Mét vuông</a:t>
            </a:r>
            <a:endParaRPr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77" name="Text Box 33"/>
          <p:cNvSpPr txBox="1"/>
          <p:nvPr/>
        </p:nvSpPr>
        <p:spPr>
          <a:xfrm>
            <a:off x="1128395" y="1194435"/>
            <a:ext cx="365188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 hơn mét vuông</a:t>
            </a:r>
            <a:endParaRPr sz="32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78" name="Text Box 34"/>
          <p:cNvSpPr txBox="1"/>
          <p:nvPr/>
        </p:nvSpPr>
        <p:spPr>
          <a:xfrm>
            <a:off x="7945120" y="1186815"/>
            <a:ext cx="338264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 hơn mét vuông</a:t>
            </a:r>
            <a:endParaRPr sz="32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79" name="Text Box 35"/>
          <p:cNvSpPr txBox="1"/>
          <p:nvPr/>
        </p:nvSpPr>
        <p:spPr>
          <a:xfrm>
            <a:off x="5661025" y="1745615"/>
            <a:ext cx="79692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80" name="Text Box 36"/>
          <p:cNvSpPr txBox="1"/>
          <p:nvPr/>
        </p:nvSpPr>
        <p:spPr>
          <a:xfrm>
            <a:off x="367030" y="1715770"/>
            <a:ext cx="105918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km</a:t>
            </a:r>
            <a:r>
              <a:rPr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81" name="Text Box 37"/>
          <p:cNvSpPr txBox="1"/>
          <p:nvPr/>
        </p:nvSpPr>
        <p:spPr>
          <a:xfrm>
            <a:off x="7232015" y="1721485"/>
            <a:ext cx="105918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dm</a:t>
            </a:r>
            <a:r>
              <a:rPr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82" name="Text Box 38"/>
          <p:cNvSpPr txBox="1"/>
          <p:nvPr/>
        </p:nvSpPr>
        <p:spPr>
          <a:xfrm>
            <a:off x="8947150" y="1768475"/>
            <a:ext cx="100266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r>
              <a:rPr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83" name="Text Box 39"/>
          <p:cNvSpPr txBox="1"/>
          <p:nvPr/>
        </p:nvSpPr>
        <p:spPr>
          <a:xfrm>
            <a:off x="10692765" y="1760220"/>
            <a:ext cx="119062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mm</a:t>
            </a:r>
            <a:r>
              <a:rPr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84" name="Text Box 40"/>
          <p:cNvSpPr txBox="1"/>
          <p:nvPr/>
        </p:nvSpPr>
        <p:spPr>
          <a:xfrm>
            <a:off x="3681730" y="1757045"/>
            <a:ext cx="129540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dam</a:t>
            </a:r>
            <a:r>
              <a:rPr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85" name="Text Box 41"/>
          <p:cNvSpPr txBox="1"/>
          <p:nvPr/>
        </p:nvSpPr>
        <p:spPr>
          <a:xfrm>
            <a:off x="2111375" y="1783080"/>
            <a:ext cx="106045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hm</a:t>
            </a:r>
            <a:r>
              <a:rPr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86" name="Text Box 42"/>
          <p:cNvSpPr txBox="1"/>
          <p:nvPr/>
        </p:nvSpPr>
        <p:spPr>
          <a:xfrm>
            <a:off x="41910" y="2392680"/>
            <a:ext cx="2010410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1km</a:t>
            </a:r>
            <a:r>
              <a:rPr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algn="ctr"/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100 hm</a:t>
            </a:r>
            <a:r>
              <a:rPr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87" name="Text Box 43"/>
          <p:cNvSpPr txBox="1"/>
          <p:nvPr/>
        </p:nvSpPr>
        <p:spPr>
          <a:xfrm>
            <a:off x="272369" y="257245"/>
            <a:ext cx="10913201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 1.a) Viết số thích hợp vào chỗ chấm:</a:t>
            </a:r>
          </a:p>
        </p:txBody>
      </p:sp>
      <p:sp>
        <p:nvSpPr>
          <p:cNvPr id="6188" name="Text Box 44"/>
          <p:cNvSpPr txBox="1"/>
          <p:nvPr/>
        </p:nvSpPr>
        <p:spPr>
          <a:xfrm>
            <a:off x="1602740" y="2378710"/>
            <a:ext cx="2072640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1hm</a:t>
            </a:r>
            <a:r>
              <a:rPr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algn="ctr"/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100dam</a:t>
            </a:r>
            <a:r>
              <a:rPr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89" name="Text Box 45"/>
          <p:cNvSpPr txBox="1"/>
          <p:nvPr/>
        </p:nvSpPr>
        <p:spPr>
          <a:xfrm>
            <a:off x="3414395" y="2428240"/>
            <a:ext cx="1800860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1dam</a:t>
            </a:r>
            <a:r>
              <a:rPr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algn="ctr"/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100 m</a:t>
            </a:r>
            <a:r>
              <a:rPr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90" name="Text Box 46"/>
          <p:cNvSpPr txBox="1"/>
          <p:nvPr/>
        </p:nvSpPr>
        <p:spPr>
          <a:xfrm>
            <a:off x="4970145" y="2444115"/>
            <a:ext cx="1969135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1m</a:t>
            </a:r>
            <a:r>
              <a:rPr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algn="ctr"/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100 dm</a:t>
            </a:r>
            <a:r>
              <a:rPr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91" name="Text Box 47"/>
          <p:cNvSpPr txBox="1"/>
          <p:nvPr/>
        </p:nvSpPr>
        <p:spPr>
          <a:xfrm>
            <a:off x="6903085" y="2458402"/>
            <a:ext cx="1800860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1dm</a:t>
            </a:r>
            <a:r>
              <a:rPr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algn="ctr"/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100 cm</a:t>
            </a:r>
            <a:r>
              <a:rPr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92" name="Text Box 48"/>
          <p:cNvSpPr txBox="1"/>
          <p:nvPr/>
        </p:nvSpPr>
        <p:spPr>
          <a:xfrm>
            <a:off x="8329295" y="2479040"/>
            <a:ext cx="2106295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1cm</a:t>
            </a:r>
            <a:r>
              <a:rPr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algn="ctr"/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100 mm</a:t>
            </a:r>
            <a:r>
              <a:rPr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93" name="Text Box 49"/>
          <p:cNvSpPr txBox="1"/>
          <p:nvPr/>
        </p:nvSpPr>
        <p:spPr>
          <a:xfrm>
            <a:off x="10253980" y="2479040"/>
            <a:ext cx="180086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1mm</a:t>
            </a:r>
            <a:r>
              <a:rPr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sz="2400" b="1" baseline="30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6194" name="Object 50"/>
          <p:cNvGraphicFramePr>
            <a:graphicFrameLocks noChangeAspect="1"/>
          </p:cNvGraphicFramePr>
          <p:nvPr/>
        </p:nvGraphicFramePr>
        <p:xfrm>
          <a:off x="10692765" y="3274060"/>
          <a:ext cx="700405" cy="7677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0" r:id="rId4" imgW="279400" imgH="419100" progId="Equation.3">
                  <p:embed/>
                </p:oleObj>
              </mc:Choice>
              <mc:Fallback>
                <p:oleObj r:id="rId4" imgW="279400" imgH="419100" progId="Equation.3">
                  <p:embed/>
                  <p:pic>
                    <p:nvPicPr>
                      <p:cNvPr id="6194" name="Object 50"/>
                      <p:cNvPicPr/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>
                      <a:xfrm>
                        <a:off x="10692765" y="3274060"/>
                        <a:ext cx="700405" cy="767715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95" name="Text Box 51"/>
          <p:cNvSpPr txBox="1"/>
          <p:nvPr/>
        </p:nvSpPr>
        <p:spPr>
          <a:xfrm>
            <a:off x="10212070" y="3442335"/>
            <a:ext cx="191516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cm</a:t>
            </a:r>
            <a:r>
              <a:rPr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sz="2400" b="1" dirty="0">
              <a:latin typeface="Arial" panose="020B0604020202020204" pitchFamily="34" charset="0"/>
            </a:endParaRPr>
          </a:p>
        </p:txBody>
      </p:sp>
      <p:sp>
        <p:nvSpPr>
          <p:cNvPr id="6196" name="Text Box 52"/>
          <p:cNvSpPr txBox="1"/>
          <p:nvPr/>
        </p:nvSpPr>
        <p:spPr>
          <a:xfrm>
            <a:off x="8578215" y="3463925"/>
            <a:ext cx="1826895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dm</a:t>
            </a:r>
            <a:r>
              <a:rPr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algn="ctr"/>
            <a:endParaRPr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97" name="Text Box 53"/>
          <p:cNvSpPr txBox="1"/>
          <p:nvPr/>
        </p:nvSpPr>
        <p:spPr>
          <a:xfrm>
            <a:off x="6795135" y="3435667"/>
            <a:ext cx="1964055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m</a:t>
            </a:r>
            <a:r>
              <a:rPr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algn="ctr"/>
            <a:endParaRPr sz="2400" b="1" dirty="0">
              <a:latin typeface="Arial" panose="020B0604020202020204" pitchFamily="34" charset="0"/>
            </a:endParaRPr>
          </a:p>
        </p:txBody>
      </p:sp>
      <p:sp>
        <p:nvSpPr>
          <p:cNvPr id="6198" name="Text Box 54"/>
          <p:cNvSpPr txBox="1"/>
          <p:nvPr/>
        </p:nvSpPr>
        <p:spPr>
          <a:xfrm>
            <a:off x="5107305" y="3439160"/>
            <a:ext cx="203454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      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dam</a:t>
            </a:r>
            <a:r>
              <a:rPr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sz="2400" b="1" baseline="30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99" name="Text Box 55"/>
          <p:cNvSpPr txBox="1"/>
          <p:nvPr/>
        </p:nvSpPr>
        <p:spPr>
          <a:xfrm>
            <a:off x="3443605" y="3459480"/>
            <a:ext cx="1868170" cy="922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hm</a:t>
            </a:r>
            <a:r>
              <a:rPr sz="2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algn="ctr"/>
            <a:endParaRPr sz="3200" b="1" dirty="0">
              <a:latin typeface="Arial" panose="020B0604020202020204" pitchFamily="34" charset="0"/>
            </a:endParaRPr>
          </a:p>
        </p:txBody>
      </p:sp>
      <p:sp>
        <p:nvSpPr>
          <p:cNvPr id="6200" name="Text Box 56"/>
          <p:cNvSpPr txBox="1"/>
          <p:nvPr/>
        </p:nvSpPr>
        <p:spPr>
          <a:xfrm>
            <a:off x="1772285" y="3403600"/>
            <a:ext cx="1869440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sz="2400" b="1" dirty="0">
                <a:latin typeface="Arial" panose="020B0604020202020204" pitchFamily="34" charset="0"/>
              </a:rPr>
              <a:t>    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km</a:t>
            </a:r>
            <a:r>
              <a:rPr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algn="ctr"/>
            <a:endParaRPr sz="2400" b="1" dirty="0">
              <a:latin typeface="Arial" panose="020B0604020202020204" pitchFamily="34" charset="0"/>
            </a:endParaRPr>
          </a:p>
        </p:txBody>
      </p:sp>
      <p:graphicFrame>
        <p:nvGraphicFramePr>
          <p:cNvPr id="6201" name="Object 57"/>
          <p:cNvGraphicFramePr>
            <a:graphicFrameLocks noChangeAspect="1"/>
          </p:cNvGraphicFramePr>
          <p:nvPr/>
        </p:nvGraphicFramePr>
        <p:xfrm>
          <a:off x="8947150" y="3251835"/>
          <a:ext cx="699135" cy="7677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1" r:id="rId6" imgW="279400" imgH="419100" progId="Equation.3">
                  <p:embed/>
                </p:oleObj>
              </mc:Choice>
              <mc:Fallback>
                <p:oleObj r:id="rId6" imgW="279400" imgH="419100" progId="Equation.3">
                  <p:embed/>
                  <p:pic>
                    <p:nvPicPr>
                      <p:cNvPr id="6201" name="Object 57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947150" y="3251835"/>
                        <a:ext cx="699135" cy="76771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02" name="Object 58"/>
          <p:cNvGraphicFramePr>
            <a:graphicFrameLocks noChangeAspect="1"/>
          </p:cNvGraphicFramePr>
          <p:nvPr/>
        </p:nvGraphicFramePr>
        <p:xfrm>
          <a:off x="7429500" y="3211195"/>
          <a:ext cx="622935" cy="7677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2" r:id="rId8" imgW="279400" imgH="419100" progId="Equation.3">
                  <p:embed/>
                </p:oleObj>
              </mc:Choice>
              <mc:Fallback>
                <p:oleObj r:id="rId8" imgW="279400" imgH="419100" progId="Equation.3">
                  <p:embed/>
                  <p:pic>
                    <p:nvPicPr>
                      <p:cNvPr id="6202" name="Object 58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429500" y="3211195"/>
                        <a:ext cx="622935" cy="76771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03" name="Object 5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0403002"/>
              </p:ext>
            </p:extLst>
          </p:nvPr>
        </p:nvGraphicFramePr>
        <p:xfrm>
          <a:off x="5497195" y="3228340"/>
          <a:ext cx="700405" cy="7677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3" r:id="rId9" imgW="279400" imgH="419100" progId="Equation.3">
                  <p:embed/>
                </p:oleObj>
              </mc:Choice>
              <mc:Fallback>
                <p:oleObj r:id="rId9" imgW="279400" imgH="419100" progId="Equation.3">
                  <p:embed/>
                  <p:pic>
                    <p:nvPicPr>
                      <p:cNvPr id="6203" name="Object 59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497195" y="3228340"/>
                        <a:ext cx="700405" cy="76771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04" name="Object 60"/>
          <p:cNvGraphicFramePr>
            <a:graphicFrameLocks noChangeAspect="1"/>
          </p:cNvGraphicFramePr>
          <p:nvPr/>
        </p:nvGraphicFramePr>
        <p:xfrm>
          <a:off x="3865245" y="3251835"/>
          <a:ext cx="699135" cy="7677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4" r:id="rId10" imgW="279400" imgH="419100" progId="Equation.3">
                  <p:embed/>
                </p:oleObj>
              </mc:Choice>
              <mc:Fallback>
                <p:oleObj r:id="rId10" imgW="279400" imgH="419100" progId="Equation.3">
                  <p:embed/>
                  <p:pic>
                    <p:nvPicPr>
                      <p:cNvPr id="6204" name="Object 60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865245" y="3251835"/>
                        <a:ext cx="699135" cy="76771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05" name="Object 61"/>
          <p:cNvGraphicFramePr>
            <a:graphicFrameLocks noChangeAspect="1"/>
          </p:cNvGraphicFramePr>
          <p:nvPr/>
        </p:nvGraphicFramePr>
        <p:xfrm>
          <a:off x="2186305" y="3193415"/>
          <a:ext cx="699135" cy="7677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5" r:id="rId11" imgW="279400" imgH="419100" progId="Equation.3">
                  <p:embed/>
                </p:oleObj>
              </mc:Choice>
              <mc:Fallback>
                <p:oleObj r:id="rId11" imgW="279400" imgH="419100" progId="Equation.3">
                  <p:embed/>
                  <p:pic>
                    <p:nvPicPr>
                      <p:cNvPr id="6205" name="Object 6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186305" y="3193415"/>
                        <a:ext cx="699135" cy="76771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06" name="Text Box 62"/>
          <p:cNvSpPr txBox="1"/>
          <p:nvPr/>
        </p:nvSpPr>
        <p:spPr>
          <a:xfrm>
            <a:off x="152400" y="4766548"/>
            <a:ext cx="1203261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 </a:t>
            </a:r>
            <a:r>
              <a: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 đơn vị đo diện tích gấp </a:t>
            </a:r>
            <a:r>
              <a:rPr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r>
              <a:rPr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lần đơn vị bé hơn tiếp liền.</a:t>
            </a:r>
            <a:endParaRPr sz="3200" b="1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07" name="Text Box 63"/>
          <p:cNvSpPr txBox="1"/>
          <p:nvPr/>
        </p:nvSpPr>
        <p:spPr>
          <a:xfrm>
            <a:off x="662622" y="5749290"/>
            <a:ext cx="1203261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Mỗi đơn vị đo diện tích bằng</a:t>
            </a:r>
            <a:r>
              <a:rPr lang="vi-VN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đơn vị lớn hơn tiếp liền.</a:t>
            </a:r>
            <a:endParaRPr sz="3200" b="1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Group 17"/>
          <p:cNvGrpSpPr/>
          <p:nvPr/>
        </p:nvGrpSpPr>
        <p:grpSpPr bwMode="auto">
          <a:xfrm>
            <a:off x="6106160" y="5597366"/>
            <a:ext cx="833120" cy="1056005"/>
            <a:chOff x="-912" y="2649"/>
            <a:chExt cx="768" cy="665"/>
          </a:xfrm>
        </p:grpSpPr>
        <p:sp>
          <p:nvSpPr>
            <p:cNvPr id="13" name="Text Box 18"/>
            <p:cNvSpPr txBox="1">
              <a:spLocks noChangeArrowheads="1"/>
            </p:cNvSpPr>
            <p:nvPr/>
          </p:nvSpPr>
          <p:spPr bwMode="auto">
            <a:xfrm>
              <a:off x="-768" y="2649"/>
              <a:ext cx="384" cy="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Aft>
                  <a:spcPct val="0"/>
                </a:spcAft>
                <a:buClr>
                  <a:srgbClr val="4A85BF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Font typeface="Wingdings 2" panose="05020102010507070707" pitchFamily="18" charset="2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Font typeface="Wingdings 2" panose="05020102010507070707" pitchFamily="18" charset="2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14" name="Text Box 19"/>
            <p:cNvSpPr txBox="1">
              <a:spLocks noChangeArrowheads="1"/>
            </p:cNvSpPr>
            <p:nvPr/>
          </p:nvSpPr>
          <p:spPr bwMode="auto">
            <a:xfrm>
              <a:off x="-912" y="2985"/>
              <a:ext cx="768" cy="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Aft>
                  <a:spcPct val="0"/>
                </a:spcAft>
                <a:buClr>
                  <a:srgbClr val="4A85BF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Font typeface="Wingdings 2" panose="05020102010507070707" pitchFamily="18" charset="2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Font typeface="Wingdings 2" panose="05020102010507070707" pitchFamily="18" charset="2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100</a:t>
              </a:r>
            </a:p>
          </p:txBody>
        </p:sp>
        <p:sp>
          <p:nvSpPr>
            <p:cNvPr id="16" name="Line 20"/>
            <p:cNvSpPr>
              <a:spLocks noChangeShapeType="1"/>
            </p:cNvSpPr>
            <p:nvPr/>
          </p:nvSpPr>
          <p:spPr bwMode="auto">
            <a:xfrm>
              <a:off x="-816" y="2976"/>
              <a:ext cx="528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custDataLst>
      <p:tags r:id="rId2"/>
    </p:custDataLst>
    <p:extLst>
      <p:ext uri="{BB962C8B-B14F-4D97-AF65-F5344CB8AC3E}">
        <p14:creationId xmlns:p14="http://schemas.microsoft.com/office/powerpoint/2010/main" val="1041935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135579">
        <p14:honeycomb/>
      </p:transition>
    </mc:Choice>
    <mc:Fallback xmlns="">
      <p:transition spd="slow" advTm="13557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6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6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6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6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6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6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6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6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6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6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6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6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6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6" dur="500"/>
                                        <p:tgtEl>
                                          <p:spTgt spid="6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86" grpId="0"/>
      <p:bldP spid="6188" grpId="0"/>
      <p:bldP spid="6189" grpId="0"/>
      <p:bldP spid="6190" grpId="0"/>
      <p:bldP spid="6191" grpId="0"/>
      <p:bldP spid="6192" grpId="0"/>
      <p:bldP spid="6193" grpId="0"/>
      <p:bldP spid="6195" grpId="0"/>
      <p:bldP spid="6196" grpId="0"/>
      <p:bldP spid="6197" grpId="0"/>
      <p:bldP spid="6198" grpId="0"/>
      <p:bldP spid="6199" grpId="0"/>
      <p:bldP spid="6200" grpId="0"/>
      <p:bldP spid="6206" grpId="0"/>
      <p:bldP spid="620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49352F6B-EA7C-41BE-97A7-8AE3A24A43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4648201"/>
            <a:ext cx="2438400" cy="2005500"/>
          </a:xfrm>
          <a:prstGeom prst="rect">
            <a:avLst/>
          </a:prstGeom>
        </p:spPr>
      </p:pic>
      <p:pic>
        <p:nvPicPr>
          <p:cNvPr id="19" name="5">
            <a:extLst>
              <a:ext uri="{FF2B5EF4-FFF2-40B4-BE49-F238E27FC236}">
                <a16:creationId xmlns:a16="http://schemas.microsoft.com/office/drawing/2014/main" id="{764EA1C4-55B6-4507-831A-366E43B473C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81" t="24563" r="40933" b="26282"/>
          <a:stretch/>
        </p:blipFill>
        <p:spPr>
          <a:xfrm flipH="1">
            <a:off x="152400" y="3513064"/>
            <a:ext cx="3962401" cy="332300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C9AB771-3DD4-47CB-A9D6-8E1D6F300E41}"/>
              </a:ext>
            </a:extLst>
          </p:cNvPr>
          <p:cNvSpPr/>
          <p:nvPr/>
        </p:nvSpPr>
        <p:spPr>
          <a:xfrm>
            <a:off x="0" y="1219200"/>
            <a:ext cx="124206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>
                <a:latin typeface="Times New Roman" pitchFamily="18" charset="0"/>
                <a:cs typeface="Times New Roman" pitchFamily="18" charset="0"/>
              </a:rPr>
              <a:t>Khi đo ruộng đất ng</a:t>
            </a:r>
            <a:r>
              <a:rPr lang="vi-VN" sz="3600" b="1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3600" b="1">
                <a:latin typeface="Times New Roman" pitchFamily="18" charset="0"/>
                <a:cs typeface="Times New Roman" pitchFamily="18" charset="0"/>
              </a:rPr>
              <a:t>ời ta còn dùng đ</a:t>
            </a:r>
            <a:r>
              <a:rPr lang="vi-VN" sz="3600" b="1"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3600" b="1">
                <a:latin typeface="Times New Roman" pitchFamily="18" charset="0"/>
                <a:cs typeface="Times New Roman" pitchFamily="18" charset="0"/>
              </a:rPr>
              <a:t>n vị đo héc - ta (ha)</a:t>
            </a:r>
          </a:p>
          <a:p>
            <a:r>
              <a:rPr lang="en-US" sz="4000" b="1">
                <a:latin typeface="Times New Roman" pitchFamily="18" charset="0"/>
                <a:cs typeface="Times New Roman" pitchFamily="18" charset="0"/>
              </a:rPr>
              <a:t>                               1ha = 10000 m</a:t>
            </a:r>
            <a:r>
              <a:rPr lang="en-US" sz="40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0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/>
          </a:p>
        </p:txBody>
      </p:sp>
    </p:spTree>
    <p:extLst>
      <p:ext uri="{BB962C8B-B14F-4D97-AF65-F5344CB8AC3E}">
        <p14:creationId xmlns:p14="http://schemas.microsoft.com/office/powerpoint/2010/main" val="25068004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4"/>
          <p:cNvSpPr txBox="1">
            <a:spLocks noChangeArrowheads="1"/>
          </p:cNvSpPr>
          <p:nvPr/>
        </p:nvSpPr>
        <p:spPr bwMode="auto">
          <a:xfrm>
            <a:off x="325131" y="430232"/>
            <a:ext cx="710816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0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 2. Viết số thích hợp vào chỗ chấm :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1135062" y="1157287"/>
            <a:ext cx="8101898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AutoNum type="alphaLcParenR"/>
            </a:pPr>
            <a:r>
              <a:rPr lang="en-US" altLang="en-US" sz="30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 m</a:t>
            </a:r>
            <a:r>
              <a:rPr lang="en-US" altLang="en-US" sz="3000" baseline="300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30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= ……..dm</a:t>
            </a:r>
            <a:r>
              <a:rPr lang="en-US" altLang="en-US" sz="3000" baseline="300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30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= ………….cm</a:t>
            </a:r>
            <a:r>
              <a:rPr lang="en-US" altLang="en-US" sz="3000" baseline="300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30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= ……………..mm</a:t>
            </a:r>
            <a:r>
              <a:rPr lang="en-US" altLang="en-US" sz="3000" baseline="300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0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1ha  = ………….m</a:t>
            </a:r>
            <a:r>
              <a:rPr lang="en-US" altLang="en-US" sz="3000" baseline="300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endParaRPr lang="en-US" altLang="en-US" sz="300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0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1km</a:t>
            </a:r>
            <a:r>
              <a:rPr lang="en-US" altLang="en-US" sz="3000" baseline="300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30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= ……….ha =……………. m</a:t>
            </a:r>
            <a:r>
              <a:rPr lang="en-US" altLang="en-US" sz="3000" baseline="300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endParaRPr lang="en-US" altLang="en-US" sz="300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2522537" y="1139825"/>
            <a:ext cx="82426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0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100</a:t>
            </a: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4473575" y="1139825"/>
            <a:ext cx="125066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0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10000</a:t>
            </a:r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6629400" y="1139825"/>
            <a:ext cx="167706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0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1000000</a:t>
            </a:r>
          </a:p>
        </p:txBody>
      </p:sp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2728912" y="2057400"/>
            <a:ext cx="82426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0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100</a:t>
            </a:r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4267200" y="2057400"/>
            <a:ext cx="167706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0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1000000</a:t>
            </a:r>
          </a:p>
        </p:txBody>
      </p:sp>
      <p:sp>
        <p:nvSpPr>
          <p:cNvPr id="3084" name="Text Box 12"/>
          <p:cNvSpPr txBox="1">
            <a:spLocks noChangeArrowheads="1"/>
          </p:cNvSpPr>
          <p:nvPr/>
        </p:nvSpPr>
        <p:spPr bwMode="auto">
          <a:xfrm>
            <a:off x="2638425" y="1611313"/>
            <a:ext cx="125066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0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10000</a:t>
            </a:r>
          </a:p>
        </p:txBody>
      </p:sp>
      <p:sp>
        <p:nvSpPr>
          <p:cNvPr id="3085" name="Text Box 13"/>
          <p:cNvSpPr txBox="1">
            <a:spLocks noChangeArrowheads="1"/>
          </p:cNvSpPr>
          <p:nvPr/>
        </p:nvSpPr>
        <p:spPr bwMode="auto">
          <a:xfrm>
            <a:off x="1227136" y="2722563"/>
            <a:ext cx="556895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0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b) 1m</a:t>
            </a:r>
            <a:r>
              <a:rPr lang="en-US" altLang="en-US" sz="3000" baseline="300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  </a:t>
            </a:r>
            <a:r>
              <a:rPr lang="en-US" altLang="en-US" sz="30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= ………dam</a:t>
            </a:r>
            <a:r>
              <a:rPr lang="en-US" altLang="en-US" sz="3000" baseline="300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000" baseline="300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0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1m</a:t>
            </a:r>
            <a:r>
              <a:rPr lang="en-US" altLang="en-US" sz="3000" baseline="300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  </a:t>
            </a:r>
            <a:r>
              <a:rPr lang="en-US" altLang="en-US" sz="30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= ……….  hm</a:t>
            </a:r>
            <a:r>
              <a:rPr lang="en-US" altLang="en-US" sz="3000" baseline="300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 </a:t>
            </a:r>
            <a:r>
              <a:rPr lang="en-US" altLang="en-US" sz="30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= …….. ..  ha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0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0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1m</a:t>
            </a:r>
            <a:r>
              <a:rPr lang="en-US" altLang="en-US" sz="3000" baseline="300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  </a:t>
            </a:r>
            <a:r>
              <a:rPr lang="en-US" altLang="en-US" sz="30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= .......………..km</a:t>
            </a:r>
            <a:r>
              <a:rPr lang="en-US" altLang="en-US" sz="3000" baseline="300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000" baseline="300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000" baseline="300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30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1ha  = ……….km</a:t>
            </a:r>
            <a:r>
              <a:rPr lang="en-US" altLang="en-US" sz="3000" baseline="300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000" baseline="300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000" baseline="300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30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4ha  = ….……km</a:t>
            </a:r>
            <a:r>
              <a:rPr lang="en-US" altLang="en-US" sz="3000" baseline="300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endParaRPr lang="en-US" altLang="en-US" sz="300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9247" name="Text Box 39"/>
          <p:cNvSpPr txBox="1">
            <a:spLocks noChangeArrowheads="1"/>
          </p:cNvSpPr>
          <p:nvPr/>
        </p:nvSpPr>
        <p:spPr bwMode="auto">
          <a:xfrm>
            <a:off x="2728912" y="2722563"/>
            <a:ext cx="109537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0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0,01</a:t>
            </a:r>
          </a:p>
        </p:txBody>
      </p:sp>
      <p:sp>
        <p:nvSpPr>
          <p:cNvPr id="41" name="Text Box 39"/>
          <p:cNvSpPr txBox="1">
            <a:spLocks noChangeArrowheads="1"/>
          </p:cNvSpPr>
          <p:nvPr/>
        </p:nvSpPr>
        <p:spPr bwMode="auto">
          <a:xfrm>
            <a:off x="2615758" y="3463309"/>
            <a:ext cx="146208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0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0,0001</a:t>
            </a:r>
          </a:p>
        </p:txBody>
      </p:sp>
      <p:sp>
        <p:nvSpPr>
          <p:cNvPr id="42" name="Text Box 39"/>
          <p:cNvSpPr txBox="1">
            <a:spLocks noChangeArrowheads="1"/>
          </p:cNvSpPr>
          <p:nvPr/>
        </p:nvSpPr>
        <p:spPr bwMode="auto">
          <a:xfrm>
            <a:off x="4706716" y="3484379"/>
            <a:ext cx="14605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0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0,0001</a:t>
            </a:r>
          </a:p>
        </p:txBody>
      </p:sp>
      <p:sp>
        <p:nvSpPr>
          <p:cNvPr id="43" name="Text Box 39"/>
          <p:cNvSpPr txBox="1">
            <a:spLocks noChangeArrowheads="1"/>
          </p:cNvSpPr>
          <p:nvPr/>
        </p:nvSpPr>
        <p:spPr bwMode="auto">
          <a:xfrm>
            <a:off x="2599409" y="4372749"/>
            <a:ext cx="19431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0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0,000001</a:t>
            </a:r>
          </a:p>
        </p:txBody>
      </p:sp>
      <p:sp>
        <p:nvSpPr>
          <p:cNvPr id="44" name="Text Box 39"/>
          <p:cNvSpPr txBox="1">
            <a:spLocks noChangeArrowheads="1"/>
          </p:cNvSpPr>
          <p:nvPr/>
        </p:nvSpPr>
        <p:spPr bwMode="auto">
          <a:xfrm>
            <a:off x="2638425" y="5163483"/>
            <a:ext cx="19431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0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0,01</a:t>
            </a:r>
          </a:p>
        </p:txBody>
      </p:sp>
      <p:sp>
        <p:nvSpPr>
          <p:cNvPr id="45" name="Text Box 39"/>
          <p:cNvSpPr txBox="1">
            <a:spLocks noChangeArrowheads="1"/>
          </p:cNvSpPr>
          <p:nvPr/>
        </p:nvSpPr>
        <p:spPr bwMode="auto">
          <a:xfrm>
            <a:off x="2638425" y="5927492"/>
            <a:ext cx="19431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0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0,04</a:t>
            </a:r>
          </a:p>
        </p:txBody>
      </p:sp>
    </p:spTree>
    <p:extLst>
      <p:ext uri="{BB962C8B-B14F-4D97-AF65-F5344CB8AC3E}">
        <p14:creationId xmlns:p14="http://schemas.microsoft.com/office/powerpoint/2010/main" val="2728727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/>
      <p:bldP spid="3078" grpId="0"/>
      <p:bldP spid="3079" grpId="0"/>
      <p:bldP spid="3081" grpId="0"/>
      <p:bldP spid="3082" grpId="0"/>
      <p:bldP spid="3083" grpId="0"/>
      <p:bldP spid="3084" grpId="0"/>
      <p:bldP spid="308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77"/>
          <p:cNvSpPr txBox="1">
            <a:spLocks noChangeArrowheads="1"/>
          </p:cNvSpPr>
          <p:nvPr/>
        </p:nvSpPr>
        <p:spPr bwMode="auto">
          <a:xfrm>
            <a:off x="609600" y="529253"/>
            <a:ext cx="109728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3600" b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 3: Viết </a:t>
            </a:r>
            <a:r>
              <a:rPr lang="en-US" altLang="en-US" sz="3600" b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 số </a:t>
            </a:r>
            <a:r>
              <a:rPr lang="en-US" altLang="en-US" sz="3600" b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đo sau dưới dạng số đo có đơn vị là héc-ta: </a:t>
            </a:r>
            <a:r>
              <a:rPr lang="en-US" altLang="en-US" sz="3600" b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18869" name="Text Box 85"/>
          <p:cNvSpPr txBox="1">
            <a:spLocks noChangeArrowheads="1"/>
          </p:cNvSpPr>
          <p:nvPr/>
        </p:nvSpPr>
        <p:spPr bwMode="auto">
          <a:xfrm>
            <a:off x="838200" y="2371635"/>
            <a:ext cx="10287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360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a/ </a:t>
            </a:r>
            <a:r>
              <a:rPr lang="en-US" altLang="en-US" sz="36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65000m</a:t>
            </a:r>
            <a:r>
              <a:rPr lang="en-US" altLang="en-US" sz="3600" b="1" baseline="3000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2</a:t>
            </a:r>
            <a:r>
              <a:rPr lang="en-US" altLang="en-US" sz="36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;           846000 m</a:t>
            </a:r>
            <a:r>
              <a:rPr lang="en-US" altLang="en-US" sz="3600" b="1" baseline="3000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2  </a:t>
            </a:r>
            <a:r>
              <a:rPr lang="en-US" altLang="en-US" sz="36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;             </a:t>
            </a:r>
            <a:r>
              <a:rPr lang="vi-VN" altLang="en-US" sz="36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5000 m</a:t>
            </a:r>
            <a:r>
              <a:rPr lang="vi-VN" altLang="en-US" sz="3600" b="1" baseline="3000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2</a:t>
            </a:r>
            <a:endParaRPr lang="en-US" altLang="en-US" sz="360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18873" name="Text Box 89"/>
          <p:cNvSpPr txBox="1">
            <a:spLocks noChangeArrowheads="1"/>
          </p:cNvSpPr>
          <p:nvPr/>
        </p:nvSpPr>
        <p:spPr bwMode="auto">
          <a:xfrm>
            <a:off x="838200" y="3675828"/>
            <a:ext cx="9906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36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b/ </a:t>
            </a:r>
            <a:r>
              <a:rPr lang="en-US" altLang="en-US" sz="3600" b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6km</a:t>
            </a:r>
            <a:r>
              <a:rPr lang="en-US" altLang="en-US" sz="3600" b="1" baseline="3000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2</a:t>
            </a:r>
            <a:r>
              <a:rPr lang="en-US" altLang="en-US" sz="3600" b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;          	</a:t>
            </a:r>
            <a:r>
              <a:rPr lang="vi-VN" altLang="en-US" sz="3600" b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9,2 km</a:t>
            </a:r>
            <a:r>
              <a:rPr lang="vi-VN" altLang="en-US" sz="3600" b="1" baseline="3000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2</a:t>
            </a:r>
            <a:r>
              <a:rPr lang="en-US" altLang="en-US" sz="3600" b="1" baseline="3000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  </a:t>
            </a:r>
            <a:r>
              <a:rPr lang="en-US" altLang="en-US" sz="3600" b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;             	 </a:t>
            </a:r>
            <a:r>
              <a:rPr lang="vi-VN" altLang="en-US" sz="3600" b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0,3km</a:t>
            </a:r>
            <a:r>
              <a:rPr lang="vi-VN" altLang="en-US" sz="3600" b="1" baseline="3000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2</a:t>
            </a:r>
            <a:endParaRPr lang="en-US" altLang="en-US" sz="3600" b="1">
              <a:solidFill>
                <a:srgbClr val="0000FF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9221" name="Rectangle 97"/>
          <p:cNvSpPr>
            <a:spLocks noChangeArrowheads="1"/>
          </p:cNvSpPr>
          <p:nvPr/>
        </p:nvSpPr>
        <p:spPr bwMode="auto">
          <a:xfrm>
            <a:off x="3810000" y="2971800"/>
            <a:ext cx="45720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endParaRPr lang="en-US" altLang="en-US" sz="360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endParaRPr lang="en-US" altLang="en-US" sz="360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90305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8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88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88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869" grpId="0" build="allAtOnce"/>
      <p:bldP spid="11887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77"/>
          <p:cNvSpPr txBox="1">
            <a:spLocks noChangeArrowheads="1"/>
          </p:cNvSpPr>
          <p:nvPr/>
        </p:nvSpPr>
        <p:spPr bwMode="auto">
          <a:xfrm>
            <a:off x="762000" y="929558"/>
            <a:ext cx="1036320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36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 3: </a:t>
            </a:r>
            <a:r>
              <a:rPr lang="en-US" altLang="en-US" sz="3600" b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Viết các số </a:t>
            </a:r>
            <a:r>
              <a:rPr lang="en-US" altLang="en-US" sz="3600" b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đo sau dưới dạng số đo có đơn vị là héc-ta: </a:t>
            </a:r>
            <a:r>
              <a:rPr lang="en-US" altLang="en-US" sz="3600" b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18869" name="Text Box 85"/>
          <p:cNvSpPr txBox="1">
            <a:spLocks noChangeArrowheads="1"/>
          </p:cNvSpPr>
          <p:nvPr/>
        </p:nvSpPr>
        <p:spPr bwMode="auto">
          <a:xfrm>
            <a:off x="762000" y="2667000"/>
            <a:ext cx="640080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30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a/ </a:t>
            </a:r>
            <a:r>
              <a:rPr lang="en-US" altLang="en-US" sz="3000" b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65000m</a:t>
            </a:r>
            <a:r>
              <a:rPr lang="en-US" altLang="en-US" sz="3000" b="1" baseline="3000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2</a:t>
            </a:r>
            <a:r>
              <a:rPr lang="en-US" altLang="en-US" sz="3000" b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 =………ha 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000" b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 846000 m</a:t>
            </a:r>
            <a:r>
              <a:rPr lang="en-US" altLang="en-US" sz="3000" b="1" baseline="3000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2</a:t>
            </a:r>
            <a:r>
              <a:rPr lang="en-US" altLang="en-US" sz="3000" b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=…...... ha</a:t>
            </a:r>
            <a:endParaRPr lang="vi-VN" altLang="en-US" sz="3000" b="1">
              <a:solidFill>
                <a:srgbClr val="0000FF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000" b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 </a:t>
            </a:r>
            <a:r>
              <a:rPr lang="vi-VN" altLang="en-US" sz="3000" b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5000 m</a:t>
            </a:r>
            <a:r>
              <a:rPr lang="vi-VN" altLang="en-US" sz="3000" b="1" baseline="3000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2 </a:t>
            </a:r>
            <a:r>
              <a:rPr lang="vi-VN" altLang="en-US" sz="3000" b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000" b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vi-VN" altLang="en-US" sz="3000" b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= ...........   ha</a:t>
            </a:r>
            <a:r>
              <a:rPr lang="en-US" altLang="en-US" sz="3000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0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                         </a:t>
            </a:r>
          </a:p>
        </p:txBody>
      </p:sp>
      <p:sp>
        <p:nvSpPr>
          <p:cNvPr id="118873" name="Text Box 89"/>
          <p:cNvSpPr txBox="1">
            <a:spLocks noChangeArrowheads="1"/>
          </p:cNvSpPr>
          <p:nvPr/>
        </p:nvSpPr>
        <p:spPr bwMode="auto">
          <a:xfrm>
            <a:off x="6819901" y="2700861"/>
            <a:ext cx="6477000" cy="216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None/>
            </a:pPr>
            <a:r>
              <a:rPr lang="en-US" altLang="en-US" sz="30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b/ </a:t>
            </a:r>
            <a:r>
              <a:rPr lang="en-US" altLang="en-US" sz="3000" b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6km</a:t>
            </a:r>
            <a:r>
              <a:rPr lang="en-US" altLang="en-US" sz="3000" b="1" baseline="3000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2</a:t>
            </a:r>
            <a:r>
              <a:rPr lang="en-US" altLang="en-US" sz="3000" b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=………ha</a:t>
            </a:r>
          </a:p>
          <a:p>
            <a:pPr fontAlgn="base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None/>
            </a:pPr>
            <a:r>
              <a:rPr lang="vi-VN" altLang="en-US" sz="3000" b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9,2 km</a:t>
            </a:r>
            <a:r>
              <a:rPr lang="vi-VN" altLang="en-US" sz="3000" b="1" baseline="3000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2</a:t>
            </a:r>
            <a:r>
              <a:rPr lang="vi-VN" altLang="en-US" sz="3000" b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  =............ </a:t>
            </a:r>
            <a:r>
              <a:rPr lang="en-US" altLang="en-US" sz="3000" b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</a:t>
            </a:r>
            <a:r>
              <a:rPr lang="vi-VN" altLang="en-US" sz="3000" b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a</a:t>
            </a:r>
            <a:endParaRPr lang="en-US" altLang="en-US" sz="3000" b="1">
              <a:solidFill>
                <a:srgbClr val="0000FF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fontAlgn="base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None/>
            </a:pPr>
            <a:r>
              <a:rPr lang="vi-VN" altLang="en-US" sz="3000" b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0,3km</a:t>
            </a:r>
            <a:r>
              <a:rPr lang="vi-VN" altLang="en-US" sz="3000" b="1" baseline="3000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2 </a:t>
            </a:r>
            <a:r>
              <a:rPr lang="vi-VN" altLang="en-US" sz="3000" b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   =............ha</a:t>
            </a:r>
            <a:endParaRPr lang="en-US" altLang="en-US" sz="3000" b="1">
              <a:solidFill>
                <a:srgbClr val="0000FF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18876" name="Rectangle 92"/>
          <p:cNvSpPr>
            <a:spLocks noChangeArrowheads="1"/>
          </p:cNvSpPr>
          <p:nvPr/>
        </p:nvSpPr>
        <p:spPr bwMode="auto">
          <a:xfrm>
            <a:off x="8622418" y="2841593"/>
            <a:ext cx="120738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000" b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000" b="1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600</a:t>
            </a:r>
            <a:r>
              <a:rPr lang="en-US" altLang="en-US" sz="3000" b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  </a:t>
            </a:r>
          </a:p>
        </p:txBody>
      </p:sp>
      <p:sp>
        <p:nvSpPr>
          <p:cNvPr id="118879" name="Rectangle 95"/>
          <p:cNvSpPr>
            <a:spLocks noChangeArrowheads="1"/>
          </p:cNvSpPr>
          <p:nvPr/>
        </p:nvSpPr>
        <p:spPr bwMode="auto">
          <a:xfrm>
            <a:off x="3362845" y="2765393"/>
            <a:ext cx="81464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000" b="1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6,5 </a:t>
            </a:r>
          </a:p>
        </p:txBody>
      </p:sp>
      <p:sp>
        <p:nvSpPr>
          <p:cNvPr id="10247" name="Rectangle 97"/>
          <p:cNvSpPr>
            <a:spLocks noChangeArrowheads="1"/>
          </p:cNvSpPr>
          <p:nvPr/>
        </p:nvSpPr>
        <p:spPr bwMode="auto">
          <a:xfrm>
            <a:off x="4343400" y="3624191"/>
            <a:ext cx="4572000" cy="1246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endParaRPr lang="en-US" altLang="en-US" sz="300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endParaRPr lang="en-US" altLang="en-US" sz="300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18885" name="Text Box 101"/>
          <p:cNvSpPr txBox="1">
            <a:spLocks noChangeArrowheads="1"/>
          </p:cNvSpPr>
          <p:nvPr/>
        </p:nvSpPr>
        <p:spPr bwMode="auto">
          <a:xfrm>
            <a:off x="3248891" y="3508774"/>
            <a:ext cx="11430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3000" b="1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84,6</a:t>
            </a:r>
            <a:endParaRPr lang="vi-VN" altLang="en-US" sz="3000" b="1">
              <a:solidFill>
                <a:srgbClr val="FF33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18886" name="Text Box 102"/>
          <p:cNvSpPr txBox="1">
            <a:spLocks noChangeArrowheads="1"/>
          </p:cNvSpPr>
          <p:nvPr/>
        </p:nvSpPr>
        <p:spPr bwMode="auto">
          <a:xfrm>
            <a:off x="3112383" y="4178222"/>
            <a:ext cx="7620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3000" b="1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0.5</a:t>
            </a:r>
            <a:endParaRPr lang="vi-VN" altLang="en-US" sz="3000" b="1">
              <a:solidFill>
                <a:srgbClr val="FF33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18887" name="Text Box 103"/>
          <p:cNvSpPr txBox="1">
            <a:spLocks noChangeArrowheads="1"/>
          </p:cNvSpPr>
          <p:nvPr/>
        </p:nvSpPr>
        <p:spPr bwMode="auto">
          <a:xfrm>
            <a:off x="8915400" y="3508774"/>
            <a:ext cx="11430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3000" b="1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920</a:t>
            </a:r>
            <a:endParaRPr lang="vi-VN" altLang="en-US" sz="3000" b="1">
              <a:solidFill>
                <a:srgbClr val="FF33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18888" name="Text Box 104"/>
          <p:cNvSpPr txBox="1">
            <a:spLocks noChangeArrowheads="1"/>
          </p:cNvSpPr>
          <p:nvPr/>
        </p:nvSpPr>
        <p:spPr bwMode="auto">
          <a:xfrm>
            <a:off x="9003417" y="4178222"/>
            <a:ext cx="7620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3000" b="1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30</a:t>
            </a:r>
            <a:endParaRPr lang="vi-VN" altLang="en-US" sz="3000" b="1">
              <a:solidFill>
                <a:srgbClr val="FF33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905000" y="5602140"/>
            <a:ext cx="1001695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457200"/>
            <a:r>
              <a:rPr lang="en-US" sz="3000" b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Km</a:t>
            </a:r>
            <a:r>
              <a:rPr lang="en-US" sz="3000" b="1" baseline="300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2</a:t>
            </a:r>
            <a:r>
              <a:rPr lang="en-US" sz="3000" b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   hm</a:t>
            </a:r>
            <a:r>
              <a:rPr lang="en-US" sz="3000" b="1" baseline="300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2</a:t>
            </a:r>
            <a:r>
              <a:rPr lang="en-US" sz="3000" b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 dam</a:t>
            </a:r>
            <a:r>
              <a:rPr lang="en-US" sz="3000" b="1" baseline="300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2</a:t>
            </a:r>
            <a:r>
              <a:rPr lang="en-US" sz="3000" b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    m</a:t>
            </a:r>
            <a:r>
              <a:rPr lang="en-US" sz="3000" b="1" baseline="300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2</a:t>
            </a:r>
            <a:r>
              <a:rPr lang="en-US" sz="3000" b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   dm</a:t>
            </a:r>
            <a:r>
              <a:rPr lang="en-US" sz="3000" b="1" baseline="300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2</a:t>
            </a:r>
            <a:r>
              <a:rPr lang="en-US" sz="3000" b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  cm</a:t>
            </a:r>
            <a:r>
              <a:rPr lang="en-US" sz="3000" b="1" baseline="300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2         </a:t>
            </a:r>
            <a:r>
              <a:rPr lang="en-US" sz="3000" b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m</a:t>
            </a:r>
            <a:r>
              <a:rPr lang="en-US" sz="3000" b="1" baseline="300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2</a:t>
            </a:r>
            <a:r>
              <a:rPr lang="en-US" sz="3000" b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m</a:t>
            </a:r>
            <a:r>
              <a:rPr lang="en-US" sz="3000" b="1" baseline="300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2</a:t>
            </a:r>
            <a:endParaRPr lang="en-US" sz="3000" b="1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90530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8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188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188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188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88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88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88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88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88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88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88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88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118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88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88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88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88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869" grpId="0" build="allAtOnce"/>
      <p:bldP spid="118873" grpId="0"/>
      <p:bldP spid="118876" grpId="0"/>
      <p:bldP spid="118879" grpId="0"/>
      <p:bldP spid="118885" grpId="0"/>
      <p:bldP spid="118886" grpId="0"/>
      <p:bldP spid="118887" grpId="0"/>
      <p:bldP spid="118888" grpId="0"/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0099338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|2.9|1|2.7|1.1|3.6|1.6|13.3|5.8|9.3|7.9|2.3|4.3|3.4|2.6|3.7|13.7|5.8|5.4|3.8|4.1|4.3|10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5.9|12.2|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2005</TotalTime>
  <Words>432</Words>
  <Application>Microsoft Office PowerPoint</Application>
  <PresentationFormat>Widescreen</PresentationFormat>
  <Paragraphs>109</Paragraphs>
  <Slides>11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Cambria</vt:lpstr>
      <vt:lpstr>Times New Roman</vt:lpstr>
      <vt:lpstr>Office Theme</vt:lpstr>
      <vt:lpstr>2_Office Theme</vt:lpstr>
      <vt:lpstr>1_Office Theme</vt:lpstr>
      <vt:lpstr>Equation.3</vt:lpstr>
      <vt:lpstr>PowerPoint Presentation</vt:lpstr>
      <vt:lpstr>PowerPoint Presentation</vt:lpstr>
      <vt:lpstr>KHỞI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Tìm bộ phận câu trả lời cho câu hỏi “Bằng gì ?”</dc:title>
  <dc:creator>My computer</dc:creator>
  <cp:lastModifiedBy>This MC</cp:lastModifiedBy>
  <cp:revision>263</cp:revision>
  <dcterms:created xsi:type="dcterms:W3CDTF">2016-04-03T12:24:49Z</dcterms:created>
  <dcterms:modified xsi:type="dcterms:W3CDTF">2022-04-12T01:29:01Z</dcterms:modified>
</cp:coreProperties>
</file>