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99" r:id="rId2"/>
    <p:sldId id="398" r:id="rId3"/>
    <p:sldId id="257" r:id="rId4"/>
    <p:sldId id="258" r:id="rId5"/>
    <p:sldId id="384" r:id="rId6"/>
    <p:sldId id="259" r:id="rId7"/>
    <p:sldId id="385" r:id="rId8"/>
    <p:sldId id="260" r:id="rId9"/>
    <p:sldId id="386" r:id="rId10"/>
    <p:sldId id="261" r:id="rId11"/>
    <p:sldId id="387" r:id="rId12"/>
    <p:sldId id="374" r:id="rId13"/>
    <p:sldId id="375" r:id="rId14"/>
    <p:sldId id="377" r:id="rId15"/>
    <p:sldId id="378" r:id="rId16"/>
    <p:sldId id="380" r:id="rId17"/>
    <p:sldId id="382" r:id="rId18"/>
    <p:sldId id="395" r:id="rId19"/>
    <p:sldId id="396" r:id="rId20"/>
    <p:sldId id="388" r:id="rId21"/>
    <p:sldId id="389" r:id="rId22"/>
    <p:sldId id="390" r:id="rId23"/>
    <p:sldId id="391" r:id="rId24"/>
    <p:sldId id="392" r:id="rId25"/>
    <p:sldId id="393" r:id="rId26"/>
    <p:sldId id="394" r:id="rId27"/>
    <p:sldId id="383" r:id="rId28"/>
  </p:sldIdLst>
  <p:sldSz cx="9144000" cy="6858000" type="screen4x3"/>
  <p:notesSz cx="6858000" cy="9144000"/>
  <p:embeddedFontLst>
    <p:embeddedFont>
      <p:font typeface=".VnHelvetInsH" panose="020B7200000000000000" pitchFamily="34" charset="0"/>
      <p:regular r:id="rId29"/>
    </p:embeddedFont>
    <p:embeddedFont>
      <p:font typeface=".VnTime" panose="020B7200000000000000" pitchFamily="34" charset="0"/>
      <p:regular r:id="rId30"/>
      <p:bold r:id="rId31"/>
      <p:italic r:id="rId32"/>
      <p:boldItalic r:id="rId33"/>
    </p:embeddedFont>
    <p:embeddedFont>
      <p:font typeface=".VnTimeH" panose="020B7200000000000000" pitchFamily="3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Impact" panose="020B0806030902050204" pitchFamily="34" charset="0"/>
      <p:regular r:id="rId42"/>
    </p:embeddedFont>
    <p:embeddedFont>
      <p:font typeface="VNI-Times" pitchFamily="2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28/04/2022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0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28/04/2022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9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28/04/2022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28/04/2022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2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28/04/2022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28/04/2022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8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28/04/2022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6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28/04/2022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28/04/2022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4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28/04/2022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8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28/04/2022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4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C4531-E4D0-4349-AB39-2EEC98A1D9B8}" type="datetimeFigureOut">
              <a:rPr lang="en-US" smtClean="0"/>
              <a:pPr/>
              <a:t>28/04/2022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3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21.xml"/><Relationship Id="rId3" Type="http://schemas.openxmlformats.org/officeDocument/2006/relationships/audio" Target="../media/media2.WAV"/><Relationship Id="rId7" Type="http://schemas.openxmlformats.org/officeDocument/2006/relationships/audio" Target="../media/audio1.wav"/><Relationship Id="rId12" Type="http://schemas.openxmlformats.org/officeDocument/2006/relationships/image" Target="../media/image26.gif"/><Relationship Id="rId2" Type="http://schemas.microsoft.com/office/2007/relationships/media" Target="../media/media2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5.gif"/><Relationship Id="rId5" Type="http://schemas.openxmlformats.org/officeDocument/2006/relationships/audio" Target="file:///D:\rung%20chuog%20vang\rung%20chuong.mp3" TargetMode="External"/><Relationship Id="rId10" Type="http://schemas.openxmlformats.org/officeDocument/2006/relationships/image" Target="../media/image24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24.gif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12" Type="http://schemas.openxmlformats.org/officeDocument/2006/relationships/image" Target="../media/image3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30.gif"/><Relationship Id="rId5" Type="http://schemas.openxmlformats.org/officeDocument/2006/relationships/audio" Target="../media/audio5.wav"/><Relationship Id="rId10" Type="http://schemas.openxmlformats.org/officeDocument/2006/relationships/image" Target="../media/image29.png"/><Relationship Id="rId4" Type="http://schemas.openxmlformats.org/officeDocument/2006/relationships/audio" Target="../media/audio4.wav"/><Relationship Id="rId9" Type="http://schemas.openxmlformats.org/officeDocument/2006/relationships/audio" Target="../media/audio7.wav"/><Relationship Id="rId1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gif"/><Relationship Id="rId3" Type="http://schemas.openxmlformats.org/officeDocument/2006/relationships/audio" Target="../media/audio3.wav"/><Relationship Id="rId7" Type="http://schemas.openxmlformats.org/officeDocument/2006/relationships/image" Target="../media/image33.png"/><Relationship Id="rId12" Type="http://schemas.openxmlformats.org/officeDocument/2006/relationships/image" Target="../media/image3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34.png"/><Relationship Id="rId5" Type="http://schemas.openxmlformats.org/officeDocument/2006/relationships/audio" Target="../media/audio5.wav"/><Relationship Id="rId15" Type="http://schemas.openxmlformats.org/officeDocument/2006/relationships/image" Target="../media/image32.gif"/><Relationship Id="rId10" Type="http://schemas.openxmlformats.org/officeDocument/2006/relationships/audio" Target="../media/audio7.wav"/><Relationship Id="rId4" Type="http://schemas.openxmlformats.org/officeDocument/2006/relationships/audio" Target="../media/audio4.wav"/><Relationship Id="rId9" Type="http://schemas.openxmlformats.org/officeDocument/2006/relationships/image" Target="../media/image28.jpeg"/><Relationship Id="rId14" Type="http://schemas.openxmlformats.org/officeDocument/2006/relationships/image" Target="../media/image24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gif"/><Relationship Id="rId3" Type="http://schemas.openxmlformats.org/officeDocument/2006/relationships/audio" Target="../media/audio3.wav"/><Relationship Id="rId7" Type="http://schemas.openxmlformats.org/officeDocument/2006/relationships/image" Target="../media/image35.png"/><Relationship Id="rId12" Type="http://schemas.openxmlformats.org/officeDocument/2006/relationships/image" Target="../media/image37.png"/><Relationship Id="rId2" Type="http://schemas.openxmlformats.org/officeDocument/2006/relationships/audio" Target="../media/audio2.wav"/><Relationship Id="rId16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36.png"/><Relationship Id="rId5" Type="http://schemas.openxmlformats.org/officeDocument/2006/relationships/audio" Target="../media/audio5.wav"/><Relationship Id="rId15" Type="http://schemas.openxmlformats.org/officeDocument/2006/relationships/image" Target="../media/image24.gif"/><Relationship Id="rId10" Type="http://schemas.openxmlformats.org/officeDocument/2006/relationships/audio" Target="../media/audio7.wav"/><Relationship Id="rId4" Type="http://schemas.openxmlformats.org/officeDocument/2006/relationships/audio" Target="../media/audio4.wav"/><Relationship Id="rId9" Type="http://schemas.openxmlformats.org/officeDocument/2006/relationships/image" Target="../media/image28.jpeg"/><Relationship Id="rId14" Type="http://schemas.openxmlformats.org/officeDocument/2006/relationships/image" Target="../media/image31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12" Type="http://schemas.openxmlformats.org/officeDocument/2006/relationships/image" Target="../media/image2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image" Target="../media/image31.gif"/><Relationship Id="rId5" Type="http://schemas.openxmlformats.org/officeDocument/2006/relationships/audio" Target="../media/audio5.wav"/><Relationship Id="rId10" Type="http://schemas.openxmlformats.org/officeDocument/2006/relationships/image" Target="../media/image30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12" Type="http://schemas.openxmlformats.org/officeDocument/2006/relationships/image" Target="../media/image2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31.gif"/><Relationship Id="rId5" Type="http://schemas.openxmlformats.org/officeDocument/2006/relationships/audio" Target="../media/audio5.wav"/><Relationship Id="rId10" Type="http://schemas.openxmlformats.org/officeDocument/2006/relationships/image" Target="../media/image30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12" Type="http://schemas.openxmlformats.org/officeDocument/2006/relationships/image" Target="../media/image3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30.gif"/><Relationship Id="rId5" Type="http://schemas.openxmlformats.org/officeDocument/2006/relationships/audio" Target="../media/audio5.wav"/><Relationship Id="rId10" Type="http://schemas.openxmlformats.org/officeDocument/2006/relationships/image" Target="../media/image24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slide" Target="slide10.xml"/><Relationship Id="rId17" Type="http://schemas.openxmlformats.org/officeDocument/2006/relationships/slide" Target="slide12.xml"/><Relationship Id="rId2" Type="http://schemas.microsoft.com/office/2007/relationships/media" Target="../media/media1.WAV"/><Relationship Id="rId16" Type="http://schemas.openxmlformats.org/officeDocument/2006/relationships/image" Target="../media/image13.gif"/><Relationship Id="rId1" Type="http://schemas.openxmlformats.org/officeDocument/2006/relationships/audio" Target="NULL" TargetMode="External"/><Relationship Id="rId6" Type="http://schemas.openxmlformats.org/officeDocument/2006/relationships/slide" Target="slide4.xml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2.gif"/><Relationship Id="rId10" Type="http://schemas.openxmlformats.org/officeDocument/2006/relationships/slide" Target="slide8.xml"/><Relationship Id="rId4" Type="http://schemas.openxmlformats.org/officeDocument/2006/relationships/image" Target="../media/image6.jpe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5400"/>
            <a:ext cx="68262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63500"/>
            <a:ext cx="68262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546100" y="548680"/>
            <a:ext cx="1023620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Thứ sáu ngày 29 tháng 4 năm 2022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endParaRPr lang="en-US" altLang="en-US" sz="66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6300" dirty="0">
                <a:solidFill>
                  <a:srgbClr val="0000CC"/>
                </a:solidFill>
                <a:latin typeface="Times New Roman" panose="02020603050405020304" pitchFamily="18" charset="0"/>
              </a:rPr>
              <a:t>TOÁN</a:t>
            </a:r>
          </a:p>
          <a:p>
            <a:pPr algn="ctr" eaLnBrk="1" hangingPunct="1">
              <a:spcBef>
                <a:spcPts val="1800"/>
              </a:spcBef>
              <a:buFontTx/>
              <a:buNone/>
              <a:defRPr/>
            </a:pPr>
            <a:r>
              <a:rPr lang="en-US" altLang="en-US" sz="3809" dirty="0">
                <a:solidFill>
                  <a:srgbClr val="0000CC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492" dirty="0">
                <a:solidFill>
                  <a:srgbClr val="0000CC"/>
                </a:solidFill>
                <a:latin typeface="Times New Roman" panose="02020603050405020304" pitchFamily="18" charset="0"/>
              </a:rPr>
              <a:t>TUẦN 32 – TRANG 167)</a:t>
            </a:r>
          </a:p>
        </p:txBody>
      </p:sp>
    </p:spTree>
    <p:extLst>
      <p:ext uri="{BB962C8B-B14F-4D97-AF65-F5344CB8AC3E}">
        <p14:creationId xmlns:p14="http://schemas.microsoft.com/office/powerpoint/2010/main" val="398927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43000" y="2286000"/>
            <a:ext cx="6781800" cy="1600200"/>
          </a:xfrm>
          <a:prstGeom prst="round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thang?</a:t>
            </a:r>
          </a:p>
        </p:txBody>
      </p: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006929"/>
              </p:ext>
            </p:extLst>
          </p:nvPr>
        </p:nvGraphicFramePr>
        <p:xfrm>
          <a:off x="457200" y="1600200"/>
          <a:ext cx="8229600" cy="4061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368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DIỆN</a:t>
                      </a:r>
                      <a:r>
                        <a:rPr lang="en-US" sz="4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TÍCH HÌNH THANG</a:t>
                      </a:r>
                      <a:endPara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36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36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rapezoid 7"/>
          <p:cNvSpPr/>
          <p:nvPr/>
        </p:nvSpPr>
        <p:spPr>
          <a:xfrm>
            <a:off x="3707904" y="476672"/>
            <a:ext cx="1563687" cy="828675"/>
          </a:xfrm>
          <a:prstGeom prst="trapezoid">
            <a:avLst>
              <a:gd name="adj" fmla="val 4832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TextBox 9215"/>
          <p:cNvSpPr txBox="1">
            <a:spLocks noChangeArrowheads="1"/>
          </p:cNvSpPr>
          <p:nvPr/>
        </p:nvSpPr>
        <p:spPr bwMode="auto">
          <a:xfrm>
            <a:off x="4272242" y="1249185"/>
            <a:ext cx="311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</a:t>
            </a:r>
          </a:p>
        </p:txBody>
      </p:sp>
      <p:sp>
        <p:nvSpPr>
          <p:cNvPr id="10" name="TextBox 9216"/>
          <p:cNvSpPr txBox="1">
            <a:spLocks noChangeArrowheads="1"/>
          </p:cNvSpPr>
          <p:nvPr/>
        </p:nvSpPr>
        <p:spPr bwMode="auto">
          <a:xfrm>
            <a:off x="4427984" y="107340"/>
            <a:ext cx="311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b</a:t>
            </a:r>
          </a:p>
        </p:txBody>
      </p:sp>
      <p:sp>
        <p:nvSpPr>
          <p:cNvPr id="11" name="TextBox 9220"/>
          <p:cNvSpPr txBox="1">
            <a:spLocks noChangeArrowheads="1"/>
          </p:cNvSpPr>
          <p:nvPr/>
        </p:nvSpPr>
        <p:spPr bwMode="auto">
          <a:xfrm>
            <a:off x="4116501" y="689918"/>
            <a:ext cx="311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h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39952" y="476672"/>
            <a:ext cx="0" cy="82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392811" y="3215225"/>
            <a:ext cx="43781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(a+b) x h : 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55576" y="4461099"/>
            <a:ext cx="770485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17" name="Right Arrow 16">
            <a:hlinkClick r:id="rId3" action="ppaction://hlinksldjump"/>
          </p:cNvPr>
          <p:cNvSpPr/>
          <p:nvPr/>
        </p:nvSpPr>
        <p:spPr>
          <a:xfrm>
            <a:off x="7344308" y="6093296"/>
            <a:ext cx="936104" cy="603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4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33720xmr97sdczd">
            <a:hlinkClick r:id="rId2"/>
            <a:extLst>
              <a:ext uri="{FF2B5EF4-FFF2-40B4-BE49-F238E27FC236}">
                <a16:creationId xmlns:a16="http://schemas.microsoft.com/office/drawing/2014/main" id="{425ED989-6D9E-4903-8A06-9B6219CD7D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73">
            <a:off x="8043048" y="23885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OWERS4">
            <a:extLst>
              <a:ext uri="{FF2B5EF4-FFF2-40B4-BE49-F238E27FC236}">
                <a16:creationId xmlns:a16="http://schemas.microsoft.com/office/drawing/2014/main" id="{8C833E70-E14B-49A9-8AFC-188C9DEE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47" y="5479271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LOWERS4">
            <a:extLst>
              <a:ext uri="{FF2B5EF4-FFF2-40B4-BE49-F238E27FC236}">
                <a16:creationId xmlns:a16="http://schemas.microsoft.com/office/drawing/2014/main" id="{8BC47DC6-C7B4-41D7-BEF8-1846A7A2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11" y="5471495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33720xmr97sdczd">
            <a:hlinkClick r:id="rId2"/>
            <a:extLst>
              <a:ext uri="{FF2B5EF4-FFF2-40B4-BE49-F238E27FC236}">
                <a16:creationId xmlns:a16="http://schemas.microsoft.com/office/drawing/2014/main" id="{AA5F38CB-E8D9-4040-B1FC-E0446E4403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82">
            <a:off x="56074" y="-13090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46E4A711-0A3E-4E83-8258-AC98F7FBC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961" y="73685"/>
            <a:ext cx="63055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167)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0EC84F79-850F-407F-B1CA-1D04F88C4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486656"/>
            <a:ext cx="571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kern="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cs typeface="Times New Roman" panose="02020603050405020304" pitchFamily="18" charset="0"/>
              </a:rPr>
              <a:t>kiến</a:t>
            </a:r>
            <a:r>
              <a:rPr kumimoji="0" lang="en-US" altLang="en-US" sz="2800" b="1" i="0" u="none" strike="noStrike" kern="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1" i="0" u="none" strike="noStrike" kern="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cs typeface="Times New Roman" panose="02020603050405020304" pitchFamily="18" charset="0"/>
              </a:rPr>
              <a:t>về</a:t>
            </a:r>
            <a:r>
              <a:rPr kumimoji="0" lang="en-US" altLang="en-US" sz="2800" b="1" i="0" u="none" strike="noStrike" kern="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cs typeface="Times New Roman" panose="02020603050405020304" pitchFamily="18" charset="0"/>
              </a:rPr>
              <a:t>tỉ</a:t>
            </a:r>
            <a:r>
              <a:rPr kumimoji="0" lang="en-US" altLang="en-US" sz="2800" b="1" i="0" u="none" strike="noStrike" kern="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cs typeface="Times New Roman" panose="02020603050405020304" pitchFamily="18" charset="0"/>
              </a:rPr>
              <a:t>lệ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F6A98A-3AC4-4639-851D-6D99EFE0F5FA}"/>
              </a:ext>
            </a:extLst>
          </p:cNvPr>
          <p:cNvSpPr/>
          <p:nvPr/>
        </p:nvSpPr>
        <p:spPr>
          <a:xfrm>
            <a:off x="761999" y="2167921"/>
            <a:ext cx="7391401" cy="3581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Chiều dài thực tế = chiều dài trên bản đồ nhân với 1000.</a:t>
            </a:r>
          </a:p>
          <a:p>
            <a:pPr algn="just">
              <a:lnSpc>
                <a:spcPct val="110000"/>
              </a:lnSpc>
            </a:pPr>
            <a:r>
              <a:rPr lang="vi-VN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Chiều rộng thực tế = chiều rộng trên bản đồ nhân với 1000.</a:t>
            </a:r>
          </a:p>
          <a:p>
            <a:pPr algn="just">
              <a:lnSpc>
                <a:spcPct val="110000"/>
              </a:lnSpc>
            </a:pPr>
            <a:r>
              <a:rPr lang="vi-VN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Đổi chiều dài và chiều rộng thực tế sang đơn vị đo là mét.</a:t>
            </a:r>
          </a:p>
          <a:p>
            <a:pPr algn="just">
              <a:lnSpc>
                <a:spcPct val="110000"/>
              </a:lnSpc>
            </a:pPr>
            <a:r>
              <a:rPr lang="vi-VN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 vi = (chiều dài + chiều rộng) × 2.</a:t>
            </a:r>
          </a:p>
          <a:p>
            <a:pPr algn="just">
              <a:lnSpc>
                <a:spcPct val="110000"/>
              </a:lnSpc>
            </a:pPr>
            <a:r>
              <a:rPr lang="vi-VN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Diện tích = chiều dài × chiều rộng.</a:t>
            </a:r>
          </a:p>
        </p:txBody>
      </p:sp>
    </p:spTree>
    <p:extLst>
      <p:ext uri="{BB962C8B-B14F-4D97-AF65-F5344CB8AC3E}">
        <p14:creationId xmlns:p14="http://schemas.microsoft.com/office/powerpoint/2010/main" val="69209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33720xmr97sdczd">
            <a:hlinkClick r:id="rId2"/>
            <a:extLst>
              <a:ext uri="{FF2B5EF4-FFF2-40B4-BE49-F238E27FC236}">
                <a16:creationId xmlns:a16="http://schemas.microsoft.com/office/drawing/2014/main" id="{425ED989-6D9E-4903-8A06-9B6219CD7D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73">
            <a:off x="8043048" y="23885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OWERS4">
            <a:extLst>
              <a:ext uri="{FF2B5EF4-FFF2-40B4-BE49-F238E27FC236}">
                <a16:creationId xmlns:a16="http://schemas.microsoft.com/office/drawing/2014/main" id="{8C833E70-E14B-49A9-8AFC-188C9DEE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47" y="5479271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LOWERS4">
            <a:extLst>
              <a:ext uri="{FF2B5EF4-FFF2-40B4-BE49-F238E27FC236}">
                <a16:creationId xmlns:a16="http://schemas.microsoft.com/office/drawing/2014/main" id="{8BC47DC6-C7B4-41D7-BEF8-1846A7A2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11" y="5471495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33720xmr97sdczd">
            <a:hlinkClick r:id="rId2"/>
            <a:extLst>
              <a:ext uri="{FF2B5EF4-FFF2-40B4-BE49-F238E27FC236}">
                <a16:creationId xmlns:a16="http://schemas.microsoft.com/office/drawing/2014/main" id="{AA5F38CB-E8D9-4040-B1FC-E0446E4403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82">
            <a:off x="56074" y="-13090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F628C732-EF79-4E42-8E8F-FDFC7CA46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1" y="2133600"/>
            <a:ext cx="815563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1000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cm,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cm.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Chu vi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46E4A711-0A3E-4E83-8258-AC98F7FBC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961" y="-5376"/>
            <a:ext cx="6305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167)</a:t>
            </a:r>
          </a:p>
        </p:txBody>
      </p:sp>
    </p:spTree>
    <p:extLst>
      <p:ext uri="{BB962C8B-B14F-4D97-AF65-F5344CB8AC3E}">
        <p14:creationId xmlns:p14="http://schemas.microsoft.com/office/powerpoint/2010/main" val="533253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33720xmr97sdczd">
            <a:hlinkClick r:id="rId2"/>
            <a:extLst>
              <a:ext uri="{FF2B5EF4-FFF2-40B4-BE49-F238E27FC236}">
                <a16:creationId xmlns:a16="http://schemas.microsoft.com/office/drawing/2014/main" id="{425ED989-6D9E-4903-8A06-9B6219CD7D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73">
            <a:off x="8043048" y="23885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OWERS4">
            <a:extLst>
              <a:ext uri="{FF2B5EF4-FFF2-40B4-BE49-F238E27FC236}">
                <a16:creationId xmlns:a16="http://schemas.microsoft.com/office/drawing/2014/main" id="{8C833E70-E14B-49A9-8AFC-188C9DEE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47" y="5479271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LOWERS4">
            <a:extLst>
              <a:ext uri="{FF2B5EF4-FFF2-40B4-BE49-F238E27FC236}">
                <a16:creationId xmlns:a16="http://schemas.microsoft.com/office/drawing/2014/main" id="{8BC47DC6-C7B4-41D7-BEF8-1846A7A2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11" y="5471495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33720xmr97sdczd">
            <a:hlinkClick r:id="rId2"/>
            <a:extLst>
              <a:ext uri="{FF2B5EF4-FFF2-40B4-BE49-F238E27FC236}">
                <a16:creationId xmlns:a16="http://schemas.microsoft.com/office/drawing/2014/main" id="{AA5F38CB-E8D9-4040-B1FC-E0446E4403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82">
            <a:off x="56074" y="-13090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522ED5C6-17E1-467C-8C79-C6792EC3B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824" y="1478557"/>
            <a:ext cx="194105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D176655C-E2C6-4E6D-BBD5-A77C34256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032" y="1933938"/>
            <a:ext cx="419858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92CE125B-585E-4B34-84D0-14F9FBB83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2234" y="2398400"/>
            <a:ext cx="504952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 x  1000 = 11 000(cm) = 110 (m) 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7B57F79D-28CE-4273-B657-8E431F067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163" y="2862862"/>
            <a:ext cx="42530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5A2EE862-F43E-413D-B385-15DA572ED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794" y="3371718"/>
            <a:ext cx="45865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x  1000 =  9 000(cm) = 90 (m)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36C70A97-6FA2-4688-9F42-52D4DB493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40" y="3806639"/>
            <a:ext cx="36888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alt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70CBE282-9412-45EB-98E4-55BA16E77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794" y="4286669"/>
            <a:ext cx="3666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(110 + 90) x 2  =  400 (m)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2EE1E332-5C63-4843-A21A-361EC1DC5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502" y="4779112"/>
            <a:ext cx="393729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0D878494-0435-40BF-83E1-A7D7B6512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226" y="5277207"/>
            <a:ext cx="35257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   X  90  =  9900 (m</a:t>
            </a:r>
            <a:r>
              <a:rPr lang="en-US" altLang="en-US" sz="2600" b="1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39577231-C3D8-4C16-9285-56DAFF1FB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582" y="5825580"/>
            <a:ext cx="425789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a) 400m  b) 9900 m</a:t>
            </a:r>
            <a:r>
              <a:rPr lang="en-US" altLang="en-US" sz="2600" b="1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54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33720xmr97sdczd">
            <a:hlinkClick r:id="rId2"/>
            <a:extLst>
              <a:ext uri="{FF2B5EF4-FFF2-40B4-BE49-F238E27FC236}">
                <a16:creationId xmlns:a16="http://schemas.microsoft.com/office/drawing/2014/main" id="{425ED989-6D9E-4903-8A06-9B6219CD7D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73">
            <a:off x="8043048" y="23885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OWERS4">
            <a:extLst>
              <a:ext uri="{FF2B5EF4-FFF2-40B4-BE49-F238E27FC236}">
                <a16:creationId xmlns:a16="http://schemas.microsoft.com/office/drawing/2014/main" id="{8C833E70-E14B-49A9-8AFC-188C9DEE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47" y="5479271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LOWERS4">
            <a:extLst>
              <a:ext uri="{FF2B5EF4-FFF2-40B4-BE49-F238E27FC236}">
                <a16:creationId xmlns:a16="http://schemas.microsoft.com/office/drawing/2014/main" id="{8BC47DC6-C7B4-41D7-BEF8-1846A7A2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11" y="5471495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33720xmr97sdczd">
            <a:hlinkClick r:id="rId2"/>
            <a:extLst>
              <a:ext uri="{FF2B5EF4-FFF2-40B4-BE49-F238E27FC236}">
                <a16:creationId xmlns:a16="http://schemas.microsoft.com/office/drawing/2014/main" id="{AA5F38CB-E8D9-4040-B1FC-E0446E4403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82">
            <a:off x="56074" y="-13090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5F1AB79A-F12D-4E4A-90E6-C0BE78173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36" y="1384300"/>
            <a:ext cx="7924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 48m.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500632-4958-47B4-8B7A-FB62F4708D39}"/>
              </a:ext>
            </a:extLst>
          </p:cNvPr>
          <p:cNvSpPr/>
          <p:nvPr/>
        </p:nvSpPr>
        <p:spPr>
          <a:xfrm>
            <a:off x="2743200" y="2291546"/>
            <a:ext cx="45874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chu vi : 4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× </a:t>
            </a: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DF4E44EE-6671-4760-B570-89E960037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526" y="3720352"/>
            <a:ext cx="47206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2A3DB628-5294-459D-9BD5-38FC3C4BA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2548" y="3736868"/>
            <a:ext cx="27397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: 4 = 12 (m)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AA70A214-2EC0-400C-BEA0-9DB912D88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746" y="4378198"/>
            <a:ext cx="4228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B6799256-9244-4FE9-BF15-8261DE68A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997" y="4380693"/>
            <a:ext cx="33674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 x 12 = 144 (m</a:t>
            </a:r>
            <a:r>
              <a:rPr lang="en-US" altLang="en-US" sz="2800" b="1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04C3C8AC-03FD-4C8F-A731-3A8B39F92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267" y="4901418"/>
            <a:ext cx="2491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144 m</a:t>
            </a:r>
            <a:r>
              <a:rPr lang="en-US" altLang="en-US" sz="2800" b="1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CBD5D143-95AE-4A40-8F5F-4B50EA240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928" y="3194979"/>
            <a:ext cx="18432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0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33720xmr97sdczd">
            <a:hlinkClick r:id="rId2"/>
            <a:extLst>
              <a:ext uri="{FF2B5EF4-FFF2-40B4-BE49-F238E27FC236}">
                <a16:creationId xmlns:a16="http://schemas.microsoft.com/office/drawing/2014/main" id="{425ED989-6D9E-4903-8A06-9B6219CD7D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73">
            <a:off x="8043048" y="23885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OWERS4">
            <a:extLst>
              <a:ext uri="{FF2B5EF4-FFF2-40B4-BE49-F238E27FC236}">
                <a16:creationId xmlns:a16="http://schemas.microsoft.com/office/drawing/2014/main" id="{8C833E70-E14B-49A9-8AFC-188C9DEE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47" y="5479271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LOWERS4">
            <a:extLst>
              <a:ext uri="{FF2B5EF4-FFF2-40B4-BE49-F238E27FC236}">
                <a16:creationId xmlns:a16="http://schemas.microsoft.com/office/drawing/2014/main" id="{8BC47DC6-C7B4-41D7-BEF8-1846A7A2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11" y="5471495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33720xmr97sdczd">
            <a:hlinkClick r:id="rId2"/>
            <a:extLst>
              <a:ext uri="{FF2B5EF4-FFF2-40B4-BE49-F238E27FC236}">
                <a16:creationId xmlns:a16="http://schemas.microsoft.com/office/drawing/2014/main" id="{AA5F38CB-E8D9-4040-B1FC-E0446E4403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82">
            <a:off x="56074" y="-13090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055E7939-7E60-4551-8CD6-306270E36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600200"/>
            <a:ext cx="814817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100m,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3/5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kg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gam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D4C39D-924C-42FB-AE8A-4D18E4A8C629}"/>
              </a:ext>
            </a:extLst>
          </p:cNvPr>
          <p:cNvSpPr/>
          <p:nvPr/>
        </p:nvSpPr>
        <p:spPr>
          <a:xfrm>
            <a:off x="1160693" y="3922630"/>
            <a:ext cx="7686276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25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3 : 5 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×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100m</a:t>
            </a:r>
            <a:r>
              <a:rPr kumimoji="0" lang="en-US" sz="2500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55kg × 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100m</a:t>
            </a:r>
            <a:r>
              <a:rPr kumimoji="0" lang="en-US" sz="2500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140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33720xmr97sdczd">
            <a:hlinkClick r:id="rId2"/>
            <a:extLst>
              <a:ext uri="{FF2B5EF4-FFF2-40B4-BE49-F238E27FC236}">
                <a16:creationId xmlns:a16="http://schemas.microsoft.com/office/drawing/2014/main" id="{425ED989-6D9E-4903-8A06-9B6219CD7D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73">
            <a:off x="8043048" y="23885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OWERS4">
            <a:extLst>
              <a:ext uri="{FF2B5EF4-FFF2-40B4-BE49-F238E27FC236}">
                <a16:creationId xmlns:a16="http://schemas.microsoft.com/office/drawing/2014/main" id="{8C833E70-E14B-49A9-8AFC-188C9DEE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47" y="5479271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LOWERS4">
            <a:extLst>
              <a:ext uri="{FF2B5EF4-FFF2-40B4-BE49-F238E27FC236}">
                <a16:creationId xmlns:a16="http://schemas.microsoft.com/office/drawing/2014/main" id="{8BC47DC6-C7B4-41D7-BEF8-1846A7A2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11" y="5471495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33720xmr97sdczd">
            <a:hlinkClick r:id="rId2"/>
            <a:extLst>
              <a:ext uri="{FF2B5EF4-FFF2-40B4-BE49-F238E27FC236}">
                <a16:creationId xmlns:a16="http://schemas.microsoft.com/office/drawing/2014/main" id="{AA5F38CB-E8D9-4040-B1FC-E0446E4403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82">
            <a:off x="56074" y="-13090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64AA47-A13D-4E2A-85B9-56BC04DEBE56}"/>
              </a:ext>
            </a:extLst>
          </p:cNvPr>
          <p:cNvSpPr txBox="1"/>
          <p:nvPr/>
        </p:nvSpPr>
        <p:spPr>
          <a:xfrm>
            <a:off x="3595818" y="964861"/>
            <a:ext cx="20188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709828-E145-4673-8269-C13BF8EA7C76}"/>
              </a:ext>
            </a:extLst>
          </p:cNvPr>
          <p:cNvSpPr/>
          <p:nvPr/>
        </p:nvSpPr>
        <p:spPr>
          <a:xfrm>
            <a:off x="3883339" y="4875917"/>
            <a:ext cx="383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3300kg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887F47-F9F9-401E-80A8-F0DD2F66D440}"/>
              </a:ext>
            </a:extLst>
          </p:cNvPr>
          <p:cNvSpPr txBox="1"/>
          <p:nvPr/>
        </p:nvSpPr>
        <p:spPr>
          <a:xfrm>
            <a:off x="614346" y="2132224"/>
            <a:ext cx="63339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A6B4DB-08C4-4DC5-96F1-2262F6A90366}"/>
              </a:ext>
            </a:extLst>
          </p:cNvPr>
          <p:cNvSpPr txBox="1"/>
          <p:nvPr/>
        </p:nvSpPr>
        <p:spPr>
          <a:xfrm>
            <a:off x="1595961" y="2509649"/>
            <a:ext cx="42426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x 60 = 6000 (m²)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E644DA-AB54-4E6F-8312-F6B85F803AAD}"/>
              </a:ext>
            </a:extLst>
          </p:cNvPr>
          <p:cNvSpPr txBox="1"/>
          <p:nvPr/>
        </p:nvSpPr>
        <p:spPr>
          <a:xfrm>
            <a:off x="743068" y="2964655"/>
            <a:ext cx="47346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6000 m²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100 m²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D6C01A-C16C-47DE-93A3-6680C4495DC1}"/>
              </a:ext>
            </a:extLst>
          </p:cNvPr>
          <p:cNvSpPr txBox="1"/>
          <p:nvPr/>
        </p:nvSpPr>
        <p:spPr>
          <a:xfrm>
            <a:off x="1476846" y="3418014"/>
            <a:ext cx="43236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: 100 = 60 (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E58DFB-824A-4A71-AA70-F9B61A43BE43}"/>
              </a:ext>
            </a:extLst>
          </p:cNvPr>
          <p:cNvSpPr txBox="1"/>
          <p:nvPr/>
        </p:nvSpPr>
        <p:spPr>
          <a:xfrm>
            <a:off x="415290" y="3872915"/>
            <a:ext cx="69230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DC0794-BAAE-4BC9-8485-31DB10F6C71A}"/>
              </a:ext>
            </a:extLst>
          </p:cNvPr>
          <p:cNvSpPr txBox="1"/>
          <p:nvPr/>
        </p:nvSpPr>
        <p:spPr>
          <a:xfrm>
            <a:off x="2160160" y="4371234"/>
            <a:ext cx="34333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x 60 = 3300 (kg)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104761-726F-4FE4-BEB5-6BE4442BC873}"/>
              </a:ext>
            </a:extLst>
          </p:cNvPr>
          <p:cNvSpPr txBox="1"/>
          <p:nvPr/>
        </p:nvSpPr>
        <p:spPr>
          <a:xfrm>
            <a:off x="177111" y="1450591"/>
            <a:ext cx="72095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5EF41C-3734-4844-A007-B0471C43D816}"/>
              </a:ext>
            </a:extLst>
          </p:cNvPr>
          <p:cNvSpPr txBox="1"/>
          <p:nvPr/>
        </p:nvSpPr>
        <p:spPr>
          <a:xfrm>
            <a:off x="1943295" y="1772410"/>
            <a:ext cx="33907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x 3 : 5 = 60 (m)</a:t>
            </a:r>
          </a:p>
        </p:txBody>
      </p:sp>
    </p:spTree>
    <p:extLst>
      <p:ext uri="{BB962C8B-B14F-4D97-AF65-F5344CB8AC3E}">
        <p14:creationId xmlns:p14="http://schemas.microsoft.com/office/powerpoint/2010/main" val="224565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33720xmr97sdczd">
            <a:hlinkClick r:id="rId2"/>
            <a:extLst>
              <a:ext uri="{FF2B5EF4-FFF2-40B4-BE49-F238E27FC236}">
                <a16:creationId xmlns:a16="http://schemas.microsoft.com/office/drawing/2014/main" id="{425ED989-6D9E-4903-8A06-9B6219CD7D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73">
            <a:off x="8043048" y="23885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OWERS4">
            <a:extLst>
              <a:ext uri="{FF2B5EF4-FFF2-40B4-BE49-F238E27FC236}">
                <a16:creationId xmlns:a16="http://schemas.microsoft.com/office/drawing/2014/main" id="{8C833E70-E14B-49A9-8AFC-188C9DEE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47" y="5479271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LOWERS4">
            <a:extLst>
              <a:ext uri="{FF2B5EF4-FFF2-40B4-BE49-F238E27FC236}">
                <a16:creationId xmlns:a16="http://schemas.microsoft.com/office/drawing/2014/main" id="{8BC47DC6-C7B4-41D7-BEF8-1846A7A2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11" y="5471495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33720xmr97sdczd">
            <a:hlinkClick r:id="rId2"/>
            <a:extLst>
              <a:ext uri="{FF2B5EF4-FFF2-40B4-BE49-F238E27FC236}">
                <a16:creationId xmlns:a16="http://schemas.microsoft.com/office/drawing/2014/main" id="{AA5F38CB-E8D9-4040-B1FC-E0446E4403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82">
            <a:off x="56074" y="-13090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9581A1B8-9B5B-4218-B2B9-6A02B0BD5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95" y="1898865"/>
            <a:ext cx="792710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12cm,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8cm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10cm.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thang.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C3A1ACB6-5495-45B4-9F3B-AB5CAE46F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00" y="3356850"/>
            <a:ext cx="26949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AA8D8D23-36CE-4139-B9D6-C84E72A69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00" y="3977057"/>
            <a:ext cx="29931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( a + b ) x h : 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AA96D13-A8F4-4E12-B9B7-84E7523E986F}"/>
              </a:ext>
            </a:extLst>
          </p:cNvPr>
          <p:cNvCxnSpPr>
            <a:cxnSpLocks/>
          </p:cNvCxnSpPr>
          <p:nvPr/>
        </p:nvCxnSpPr>
        <p:spPr>
          <a:xfrm>
            <a:off x="2286000" y="4848125"/>
            <a:ext cx="81590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" name="Text Box 5">
            <a:extLst>
              <a:ext uri="{FF2B5EF4-FFF2-40B4-BE49-F238E27FC236}">
                <a16:creationId xmlns:a16="http://schemas.microsoft.com/office/drawing/2014/main" id="{CE223659-066E-4C71-8C8F-1FACFF9D3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00" y="4586515"/>
            <a:ext cx="30828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= S x 2 : ( a + b ) </a:t>
            </a:r>
          </a:p>
        </p:txBody>
      </p:sp>
    </p:spTree>
    <p:extLst>
      <p:ext uri="{BB962C8B-B14F-4D97-AF65-F5344CB8AC3E}">
        <p14:creationId xmlns:p14="http://schemas.microsoft.com/office/powerpoint/2010/main" val="167853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33720xmr97sdczd">
            <a:hlinkClick r:id="rId2"/>
            <a:extLst>
              <a:ext uri="{FF2B5EF4-FFF2-40B4-BE49-F238E27FC236}">
                <a16:creationId xmlns:a16="http://schemas.microsoft.com/office/drawing/2014/main" id="{425ED989-6D9E-4903-8A06-9B6219CD7D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73">
            <a:off x="8043048" y="23885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OWERS4">
            <a:extLst>
              <a:ext uri="{FF2B5EF4-FFF2-40B4-BE49-F238E27FC236}">
                <a16:creationId xmlns:a16="http://schemas.microsoft.com/office/drawing/2014/main" id="{8C833E70-E14B-49A9-8AFC-188C9DEE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47" y="5479271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LOWERS4">
            <a:extLst>
              <a:ext uri="{FF2B5EF4-FFF2-40B4-BE49-F238E27FC236}">
                <a16:creationId xmlns:a16="http://schemas.microsoft.com/office/drawing/2014/main" id="{8BC47DC6-C7B4-41D7-BEF8-1846A7A2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11" y="5471495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33720xmr97sdczd">
            <a:hlinkClick r:id="rId2"/>
            <a:extLst>
              <a:ext uri="{FF2B5EF4-FFF2-40B4-BE49-F238E27FC236}">
                <a16:creationId xmlns:a16="http://schemas.microsoft.com/office/drawing/2014/main" id="{AA5F38CB-E8D9-4040-B1FC-E0446E4403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82">
            <a:off x="56074" y="-13090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EE0EA144-3320-49B3-9FCF-6BA886165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873" y="2025978"/>
            <a:ext cx="7885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thang: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C8DFAA8-B208-46CC-B995-6013D603B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9050" y="2566628"/>
            <a:ext cx="31598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x 10  = 100 (cm</a:t>
            </a:r>
            <a:r>
              <a:rPr lang="en-US" altLang="en-US" sz="2800" b="1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E5246993-D40F-409E-99F2-7E6D9C624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37" y="3117191"/>
            <a:ext cx="44502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A74019F3-77BA-4B55-AFEC-BC0B951A5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824" y="3553852"/>
            <a:ext cx="27927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+ 8  =  20 (cm)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308D7DD-2887-4429-B17E-7A7B4AF2D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37" y="3946794"/>
            <a:ext cx="3959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25706601-B360-47D8-A8C6-22C52E84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339" y="4340731"/>
            <a:ext cx="34531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x 2 : 20 = 10 (cm)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65B96B4C-C1B6-4BF2-957F-0E2D6ED0F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2704" y="4848250"/>
            <a:ext cx="23503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cm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BC2FCBD2-DC3E-4020-806E-F320009D6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62" y="1542172"/>
            <a:ext cx="1434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2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33720xmr97sdczd">
            <a:hlinkClick r:id="rId2"/>
            <a:extLst>
              <a:ext uri="{FF2B5EF4-FFF2-40B4-BE49-F238E27FC236}">
                <a16:creationId xmlns:a16="http://schemas.microsoft.com/office/drawing/2014/main" id="{425ED989-6D9E-4903-8A06-9B6219CD7D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73">
            <a:off x="8043048" y="23885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OWERS4">
            <a:extLst>
              <a:ext uri="{FF2B5EF4-FFF2-40B4-BE49-F238E27FC236}">
                <a16:creationId xmlns:a16="http://schemas.microsoft.com/office/drawing/2014/main" id="{8C833E70-E14B-49A9-8AFC-188C9DEE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47" y="5479271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LOWERS4">
            <a:extLst>
              <a:ext uri="{FF2B5EF4-FFF2-40B4-BE49-F238E27FC236}">
                <a16:creationId xmlns:a16="http://schemas.microsoft.com/office/drawing/2014/main" id="{8BC47DC6-C7B4-41D7-BEF8-1846A7A2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11" y="5471495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33720xmr97sdczd">
            <a:hlinkClick r:id="rId2"/>
            <a:extLst>
              <a:ext uri="{FF2B5EF4-FFF2-40B4-BE49-F238E27FC236}">
                <a16:creationId xmlns:a16="http://schemas.microsoft.com/office/drawing/2014/main" id="{AA5F38CB-E8D9-4040-B1FC-E0446E4403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82">
            <a:off x="56074" y="-13090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322242EB-CF97-46E8-A296-C66209430CFF}"/>
              </a:ext>
            </a:extLst>
          </p:cNvPr>
          <p:cNvSpPr/>
          <p:nvPr/>
        </p:nvSpPr>
        <p:spPr>
          <a:xfrm>
            <a:off x="1828800" y="2199506"/>
            <a:ext cx="4829175" cy="173355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numCol="1" anchor="ctr">
            <a:prstTxWarp prst="textChevron">
              <a:avLst/>
            </a:prstTxWarp>
          </a:bodyPr>
          <a:lstStyle/>
          <a:p>
            <a:pPr algn="ctr" defTabSz="342900">
              <a:defRPr/>
            </a:pPr>
            <a:r>
              <a:rPr lang="en-US" sz="135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135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135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8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857250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eep3813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87988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71550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5602288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487988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Picture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4" y="5945189"/>
            <a:ext cx="6859587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an3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908050"/>
            <a:ext cx="35433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5757863" y="177165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2000250" y="3519488"/>
            <a:ext cx="53149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13" name="Right Arrow 12">
            <a:hlinkClick r:id="rId13" action="ppaction://hlinksldjump"/>
          </p:cNvPr>
          <p:cNvSpPr/>
          <p:nvPr/>
        </p:nvSpPr>
        <p:spPr>
          <a:xfrm>
            <a:off x="7344308" y="6093296"/>
            <a:ext cx="936104" cy="603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25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2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indefinite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76" fill="hold"/>
                                        <p:tgtEl>
                                          <p:spTgt spid="3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4" fill="hold"/>
                                        <p:tgtEl>
                                          <p:spTgt spid="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60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376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460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  <p:bldLst>
      <p:bldP spid="8205" grpId="0" animBg="1"/>
      <p:bldP spid="820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182813" y="1490663"/>
            <a:ext cx="5829300" cy="1574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vuông có cạnh dài 9 cm</a:t>
            </a:r>
          </a:p>
          <a:p>
            <a:pPr algn="ctr" eaLnBrk="1" hangingPunct="1"/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vuông là: </a:t>
            </a:r>
          </a:p>
        </p:txBody>
      </p:sp>
      <p:grpSp>
        <p:nvGrpSpPr>
          <p:cNvPr id="9219" name="Group 51"/>
          <p:cNvGrpSpPr>
            <a:grpSpLocks/>
          </p:cNvGrpSpPr>
          <p:nvPr/>
        </p:nvGrpSpPr>
        <p:grpSpPr bwMode="auto">
          <a:xfrm>
            <a:off x="1314451" y="857250"/>
            <a:ext cx="239713" cy="5145088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3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6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63" name="Rectangle 34"/>
            <p:cNvSpPr>
              <a:spLocks noChangeArrowheads="1"/>
            </p:cNvSpPr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2454275" y="3238501"/>
            <a:ext cx="3773488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 81 cm</a:t>
            </a:r>
            <a: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3457575"/>
            <a:ext cx="446088" cy="2619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267076"/>
            <a:ext cx="1125538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609726" y="3321051"/>
            <a:ext cx="614363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224" name="WordArt 226"/>
          <p:cNvSpPr>
            <a:spLocks noChangeArrowheads="1" noChangeShapeType="1" noTextEdit="1"/>
          </p:cNvSpPr>
          <p:nvPr/>
        </p:nvSpPr>
        <p:spPr bwMode="auto">
          <a:xfrm>
            <a:off x="1765300" y="3405188"/>
            <a:ext cx="344488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39988" y="4183064"/>
            <a:ext cx="3783012" cy="561975"/>
          </a:xfrm>
          <a:prstGeom prst="roundRect">
            <a:avLst>
              <a:gd name="adj" fmla="val 16667"/>
            </a:avLst>
          </a:prstGeom>
          <a:blipFill rotWithShape="1">
            <a:blip r:embed="rId10"/>
            <a:stretch>
              <a:fillRect t="-16304" b="-36957"/>
            </a:stretch>
          </a:blipFill>
          <a:ln w="9525"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9" y="4425951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4210051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95438" y="4265614"/>
            <a:ext cx="614362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229" name="WordArt 226"/>
          <p:cNvSpPr>
            <a:spLocks noChangeArrowheads="1" noChangeShapeType="1" noTextEdit="1"/>
          </p:cNvSpPr>
          <p:nvPr/>
        </p:nvSpPr>
        <p:spPr bwMode="auto">
          <a:xfrm>
            <a:off x="1751014" y="4349751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2400300" y="5086351"/>
            <a:ext cx="3784600" cy="5635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en-US" altLang="en-US" sz="3200">
                <a:solidFill>
                  <a:schemeClr val="bg1"/>
                </a:solidFill>
              </a:rPr>
              <a:t> </a:t>
            </a:r>
            <a:endParaRPr lang="en-US" altLang="en-US" sz="3200" b="1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9" y="5322889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5156201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95438" y="5176839"/>
            <a:ext cx="61436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234" name="WordArt 226"/>
          <p:cNvSpPr>
            <a:spLocks noChangeArrowheads="1" noChangeShapeType="1" noTextEdit="1"/>
          </p:cNvSpPr>
          <p:nvPr/>
        </p:nvSpPr>
        <p:spPr bwMode="auto">
          <a:xfrm>
            <a:off x="1751014" y="5295901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/>
          <p:nvPr/>
        </p:nvSpPr>
        <p:spPr>
          <a:xfrm>
            <a:off x="1550989" y="1598614"/>
            <a:ext cx="1157287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altLang="en-US" sz="1350" noProof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236" name="WordArt 28"/>
          <p:cNvSpPr>
            <a:spLocks noChangeArrowheads="1" noChangeShapeType="1" noTextEdit="1"/>
          </p:cNvSpPr>
          <p:nvPr/>
        </p:nvSpPr>
        <p:spPr bwMode="auto">
          <a:xfrm>
            <a:off x="1863725" y="1874838"/>
            <a:ext cx="514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9237" name="WordArt 30"/>
          <p:cNvSpPr>
            <a:spLocks noChangeArrowheads="1" noChangeShapeType="1" noTextEdit="1"/>
          </p:cNvSpPr>
          <p:nvPr/>
        </p:nvSpPr>
        <p:spPr bwMode="auto">
          <a:xfrm>
            <a:off x="2371726" y="844550"/>
            <a:ext cx="4481513" cy="573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rung chu«ng vµng </a:t>
            </a:r>
          </a:p>
        </p:txBody>
      </p:sp>
      <p:pic>
        <p:nvPicPr>
          <p:cNvPr id="9238" name="Picture 31" descr="people008"/>
          <p:cNvPicPr>
            <a:picLocks noChangeAspect="1" noChangeArrowheads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868863"/>
            <a:ext cx="730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32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4" y="685800"/>
            <a:ext cx="12398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0" name="WordArt 33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9241" name="WordArt 34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242" name="WordArt 35"/>
          <p:cNvSpPr>
            <a:spLocks noChangeArrowheads="1" noChangeShapeType="1" noTextEdit="1"/>
          </p:cNvSpPr>
          <p:nvPr/>
        </p:nvSpPr>
        <p:spPr bwMode="auto">
          <a:xfrm>
            <a:off x="6954838" y="3271838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243" name="WordArt 36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9244" name="WordArt 37"/>
          <p:cNvSpPr>
            <a:spLocks noChangeArrowheads="1" noChangeShapeType="1" noTextEdit="1"/>
          </p:cNvSpPr>
          <p:nvPr/>
        </p:nvSpPr>
        <p:spPr bwMode="auto">
          <a:xfrm>
            <a:off x="6986588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9245" name="WordArt 38"/>
          <p:cNvSpPr>
            <a:spLocks noChangeArrowheads="1" noChangeShapeType="1" noTextEdit="1"/>
          </p:cNvSpPr>
          <p:nvPr/>
        </p:nvSpPr>
        <p:spPr bwMode="auto">
          <a:xfrm>
            <a:off x="6962776" y="329406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9246" name="WordArt 39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9247" name="WordArt 40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9248" name="WordArt 41"/>
          <p:cNvSpPr>
            <a:spLocks noChangeArrowheads="1" noChangeShapeType="1" noTextEdit="1"/>
          </p:cNvSpPr>
          <p:nvPr/>
        </p:nvSpPr>
        <p:spPr bwMode="auto">
          <a:xfrm>
            <a:off x="6954838" y="32829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9249" name="WordArt 42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9250" name="WordArt 43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9251" name="WordArt 44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9252" name="WordArt 45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9253" name="WordArt 46"/>
          <p:cNvSpPr>
            <a:spLocks noChangeArrowheads="1" noChangeShapeType="1" noTextEdit="1"/>
          </p:cNvSpPr>
          <p:nvPr/>
        </p:nvSpPr>
        <p:spPr bwMode="auto">
          <a:xfrm>
            <a:off x="6943726" y="3279776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9254" name="WordArt 47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9255" name="WordArt 48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6546850" y="4129089"/>
            <a:ext cx="1316038" cy="885825"/>
            <a:chOff x="4320" y="2928"/>
            <a:chExt cx="1104" cy="1104"/>
          </a:xfrm>
        </p:grpSpPr>
        <p:sp>
          <p:nvSpPr>
            <p:cNvPr id="9259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5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60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9257" name="Picture 29" descr="Picture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398588"/>
            <a:ext cx="6859588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8" name="Picture 47" descr="avatar320552_104315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8572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30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0" grpId="0" bldLvl="0" animBg="1"/>
      <p:bldP spid="9224" grpId="0" animBg="1"/>
      <p:bldP spid="42" grpId="0" bldLvl="0" animBg="1"/>
      <p:bldP spid="42" grpId="1" bldLvl="0" animBg="1"/>
      <p:bldP spid="45" grpId="0" bldLvl="0" animBg="1"/>
      <p:bldP spid="9229" grpId="0" animBg="1"/>
      <p:bldP spid="50" grpId="0" bldLvl="0" animBg="1"/>
      <p:bldP spid="9234" grpId="0" animBg="1"/>
      <p:bldP spid="57" grpId="0" bldLvl="0" animBg="1"/>
      <p:bldP spid="57" grpId="1" bldLvl="0" animBg="1"/>
      <p:bldP spid="9236" grpId="0" animBg="1"/>
      <p:bldP spid="9240" grpId="0" animBg="1"/>
      <p:bldP spid="9240" grpId="1" animBg="1"/>
      <p:bldP spid="9241" grpId="0" animBg="1"/>
      <p:bldP spid="9241" grpId="1" animBg="1"/>
      <p:bldP spid="9242" grpId="0" animBg="1"/>
      <p:bldP spid="9242" grpId="1" animBg="1"/>
      <p:bldP spid="9243" grpId="0" animBg="1"/>
      <p:bldP spid="9243" grpId="1" animBg="1"/>
      <p:bldP spid="9244" grpId="0" animBg="1"/>
      <p:bldP spid="9244" grpId="1" animBg="1"/>
      <p:bldP spid="9245" grpId="0" animBg="1"/>
      <p:bldP spid="9245" grpId="1" animBg="1"/>
      <p:bldP spid="9246" grpId="0" animBg="1"/>
      <p:bldP spid="9246" grpId="1" animBg="1"/>
      <p:bldP spid="9247" grpId="0" animBg="1"/>
      <p:bldP spid="9247" grpId="1" animBg="1"/>
      <p:bldP spid="9248" grpId="0" animBg="1"/>
      <p:bldP spid="9248" grpId="1" animBg="1"/>
      <p:bldP spid="9249" grpId="0" animBg="1"/>
      <p:bldP spid="9249" grpId="1" animBg="1"/>
      <p:bldP spid="9250" grpId="0" animBg="1"/>
      <p:bldP spid="9250" grpId="1" animBg="1"/>
      <p:bldP spid="9251" grpId="0" animBg="1"/>
      <p:bldP spid="9251" grpId="1" animBg="1"/>
      <p:bldP spid="9252" grpId="0" animBg="1"/>
      <p:bldP spid="9252" grpId="1" animBg="1"/>
      <p:bldP spid="9253" grpId="0" animBg="1"/>
      <p:bldP spid="9253" grpId="1" animBg="1"/>
      <p:bldP spid="9254" grpId="0" animBg="1"/>
      <p:bldP spid="9254" grpId="1" animBg="1"/>
      <p:bldP spid="9255" grpId="0" animBg="1"/>
      <p:bldP spid="925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885951" y="1428750"/>
            <a:ext cx="6215063" cy="1574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Hình chữ nhật có chiều dài 1m, </a:t>
            </a:r>
          </a:p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rộng 8 dm Diện tích hình chữ nhật là: 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0243" name="Group 51"/>
          <p:cNvGrpSpPr>
            <a:grpSpLocks/>
          </p:cNvGrpSpPr>
          <p:nvPr/>
        </p:nvGrpSpPr>
        <p:grpSpPr bwMode="auto">
          <a:xfrm>
            <a:off x="1314451" y="857250"/>
            <a:ext cx="239713" cy="5145088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3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7" name="Rectangle 34"/>
            <p:cNvSpPr>
              <a:spLocks noChangeArrowheads="1"/>
            </p:cNvSpPr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AutoShape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454275" y="3238501"/>
            <a:ext cx="3773488" cy="561975"/>
          </a:xfrm>
          <a:prstGeom prst="roundRect">
            <a:avLst>
              <a:gd name="adj" fmla="val 16667"/>
            </a:avLst>
          </a:prstGeom>
          <a:blipFill rotWithShape="1">
            <a:blip r:embed="rId7"/>
            <a:stretch>
              <a:fillRect t="-13043" b="-40217"/>
            </a:stretch>
          </a:blipFill>
          <a:ln w="9525">
            <a:noFill/>
            <a:round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3457575"/>
            <a:ext cx="446088" cy="2619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267076"/>
            <a:ext cx="1125538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609726" y="3321051"/>
            <a:ext cx="614363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248" name="WordArt 226"/>
          <p:cNvSpPr>
            <a:spLocks noChangeArrowheads="1" noChangeShapeType="1" noTextEdit="1"/>
          </p:cNvSpPr>
          <p:nvPr/>
        </p:nvSpPr>
        <p:spPr bwMode="auto">
          <a:xfrm>
            <a:off x="1765300" y="3405188"/>
            <a:ext cx="344488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39988" y="4183064"/>
            <a:ext cx="3783012" cy="561975"/>
          </a:xfrm>
          <a:prstGeom prst="roundRect">
            <a:avLst>
              <a:gd name="adj" fmla="val 16667"/>
            </a:avLst>
          </a:prstGeom>
          <a:blipFill rotWithShape="1">
            <a:blip r:embed="rId11"/>
            <a:stretch>
              <a:fillRect t="-15217" b="-38043"/>
            </a:stretch>
          </a:blipFill>
          <a:ln w="9525"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9" y="4425951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4210051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95438" y="4265614"/>
            <a:ext cx="614362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253" name="WordArt 226"/>
          <p:cNvSpPr>
            <a:spLocks noChangeArrowheads="1" noChangeShapeType="1" noTextEdit="1"/>
          </p:cNvSpPr>
          <p:nvPr/>
        </p:nvSpPr>
        <p:spPr bwMode="auto">
          <a:xfrm>
            <a:off x="1751014" y="4349751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2400300" y="5086351"/>
            <a:ext cx="3784600" cy="5635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80dm</a:t>
            </a: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9" y="5322889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5156201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95438" y="5176839"/>
            <a:ext cx="61436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258" name="WordArt 226"/>
          <p:cNvSpPr>
            <a:spLocks noChangeArrowheads="1" noChangeShapeType="1" noTextEdit="1"/>
          </p:cNvSpPr>
          <p:nvPr/>
        </p:nvSpPr>
        <p:spPr bwMode="auto">
          <a:xfrm>
            <a:off x="1751014" y="5295901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/>
          <p:nvPr/>
        </p:nvSpPr>
        <p:spPr>
          <a:xfrm>
            <a:off x="1550989" y="1598614"/>
            <a:ext cx="1157287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altLang="en-US" sz="1350" noProof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60" name="WordArt 28"/>
          <p:cNvSpPr>
            <a:spLocks noChangeArrowheads="1" noChangeShapeType="1" noTextEdit="1"/>
          </p:cNvSpPr>
          <p:nvPr/>
        </p:nvSpPr>
        <p:spPr bwMode="auto">
          <a:xfrm>
            <a:off x="1863725" y="1874838"/>
            <a:ext cx="514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10261" name="WordArt 30"/>
          <p:cNvSpPr>
            <a:spLocks noChangeArrowheads="1" noChangeShapeType="1" noTextEdit="1"/>
          </p:cNvSpPr>
          <p:nvPr/>
        </p:nvSpPr>
        <p:spPr bwMode="auto">
          <a:xfrm>
            <a:off x="2371726" y="844550"/>
            <a:ext cx="4481513" cy="573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</a:rPr>
              <a:t>rung chu«ng vµng </a:t>
            </a:r>
          </a:p>
        </p:txBody>
      </p:sp>
      <p:pic>
        <p:nvPicPr>
          <p:cNvPr id="10262" name="Picture 31" descr="people008"/>
          <p:cNvPicPr>
            <a:picLocks noChangeAspect="1" noChangeArrowheads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4900613"/>
            <a:ext cx="7286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32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4" y="685800"/>
            <a:ext cx="12398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4" name="WordArt 33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0265" name="WordArt 34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0266" name="WordArt 35"/>
          <p:cNvSpPr>
            <a:spLocks noChangeArrowheads="1" noChangeShapeType="1" noTextEdit="1"/>
          </p:cNvSpPr>
          <p:nvPr/>
        </p:nvSpPr>
        <p:spPr bwMode="auto">
          <a:xfrm>
            <a:off x="6954838" y="3271838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0267" name="WordArt 36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0268" name="WordArt 37"/>
          <p:cNvSpPr>
            <a:spLocks noChangeArrowheads="1" noChangeShapeType="1" noTextEdit="1"/>
          </p:cNvSpPr>
          <p:nvPr/>
        </p:nvSpPr>
        <p:spPr bwMode="auto">
          <a:xfrm>
            <a:off x="6986588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0269" name="WordArt 38"/>
          <p:cNvSpPr>
            <a:spLocks noChangeArrowheads="1" noChangeShapeType="1" noTextEdit="1"/>
          </p:cNvSpPr>
          <p:nvPr/>
        </p:nvSpPr>
        <p:spPr bwMode="auto">
          <a:xfrm>
            <a:off x="6962776" y="329406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0270" name="WordArt 39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0271" name="WordArt 40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0272" name="WordArt 41"/>
          <p:cNvSpPr>
            <a:spLocks noChangeArrowheads="1" noChangeShapeType="1" noTextEdit="1"/>
          </p:cNvSpPr>
          <p:nvPr/>
        </p:nvSpPr>
        <p:spPr bwMode="auto">
          <a:xfrm>
            <a:off x="6954838" y="32829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0273" name="WordArt 42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0274" name="WordArt 43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0275" name="WordArt 44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10276" name="WordArt 45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10277" name="WordArt 46"/>
          <p:cNvSpPr>
            <a:spLocks noChangeArrowheads="1" noChangeShapeType="1" noTextEdit="1"/>
          </p:cNvSpPr>
          <p:nvPr/>
        </p:nvSpPr>
        <p:spPr bwMode="auto">
          <a:xfrm>
            <a:off x="6943726" y="3279776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10278" name="WordArt 47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10279" name="WordArt 48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6546850" y="4129089"/>
            <a:ext cx="1316038" cy="885825"/>
            <a:chOff x="4320" y="2928"/>
            <a:chExt cx="1104" cy="1104"/>
          </a:xfrm>
        </p:grpSpPr>
        <p:sp>
          <p:nvSpPr>
            <p:cNvPr id="10283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5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4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10281" name="Picture 29" descr="Picture1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398588"/>
            <a:ext cx="6859588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2" name="Picture 47" descr="avatar320552_104315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8572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99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0" grpId="0" bldLvl="0" animBg="1"/>
      <p:bldP spid="10248" grpId="0" animBg="1"/>
      <p:bldP spid="42" grpId="0" bldLvl="0" animBg="1"/>
      <p:bldP spid="42" grpId="1" bldLvl="0" animBg="1"/>
      <p:bldP spid="45" grpId="0" bldLvl="0" animBg="1"/>
      <p:bldP spid="10253" grpId="0" animBg="1"/>
      <p:bldP spid="50" grpId="0" bldLvl="0" animBg="1"/>
      <p:bldP spid="10258" grpId="0" animBg="1"/>
      <p:bldP spid="57" grpId="0" bldLvl="0" animBg="1"/>
      <p:bldP spid="57" grpId="1" bldLvl="0" animBg="1"/>
      <p:bldP spid="10260" grpId="0" animBg="1"/>
      <p:bldP spid="10264" grpId="0" animBg="1"/>
      <p:bldP spid="10264" grpId="1" animBg="1"/>
      <p:bldP spid="10265" grpId="0" animBg="1"/>
      <p:bldP spid="10265" grpId="1" animBg="1"/>
      <p:bldP spid="10266" grpId="0" animBg="1"/>
      <p:bldP spid="10266" grpId="1" animBg="1"/>
      <p:bldP spid="10267" grpId="0" animBg="1"/>
      <p:bldP spid="10267" grpId="1" animBg="1"/>
      <p:bldP spid="10268" grpId="0" animBg="1"/>
      <p:bldP spid="10268" grpId="1" animBg="1"/>
      <p:bldP spid="10269" grpId="0" animBg="1"/>
      <p:bldP spid="10269" grpId="1" animBg="1"/>
      <p:bldP spid="10270" grpId="0" animBg="1"/>
      <p:bldP spid="10270" grpId="1" animBg="1"/>
      <p:bldP spid="10271" grpId="0" animBg="1"/>
      <p:bldP spid="10271" grpId="1" animBg="1"/>
      <p:bldP spid="10272" grpId="0" animBg="1"/>
      <p:bldP spid="10272" grpId="1" animBg="1"/>
      <p:bldP spid="10273" grpId="0" animBg="1"/>
      <p:bldP spid="10273" grpId="1" animBg="1"/>
      <p:bldP spid="10274" grpId="0" animBg="1"/>
      <p:bldP spid="10274" grpId="1" animBg="1"/>
      <p:bldP spid="10275" grpId="0" animBg="1"/>
      <p:bldP spid="10275" grpId="1" animBg="1"/>
      <p:bldP spid="10276" grpId="0" animBg="1"/>
      <p:bldP spid="10276" grpId="1" animBg="1"/>
      <p:bldP spid="10277" grpId="0" animBg="1"/>
      <p:bldP spid="10277" grpId="1" animBg="1"/>
      <p:bldP spid="10278" grpId="0" animBg="1"/>
      <p:bldP spid="10278" grpId="1" animBg="1"/>
      <p:bldP spid="10279" grpId="0" animBg="1"/>
      <p:bldP spid="1027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171700" y="1397000"/>
            <a:ext cx="5829300" cy="1574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có cạnh đáy 1,2m, chiều cao </a:t>
            </a:r>
          </a:p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 8dm, diện tích hình tam giác là:</a:t>
            </a:r>
          </a:p>
        </p:txBody>
      </p:sp>
      <p:grpSp>
        <p:nvGrpSpPr>
          <p:cNvPr id="11267" name="Group 51"/>
          <p:cNvGrpSpPr>
            <a:grpSpLocks/>
          </p:cNvGrpSpPr>
          <p:nvPr/>
        </p:nvGrpSpPr>
        <p:grpSpPr bwMode="auto">
          <a:xfrm>
            <a:off x="1314451" y="857250"/>
            <a:ext cx="239713" cy="5145088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3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10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11" name="Rectangle 34"/>
            <p:cNvSpPr>
              <a:spLocks noChangeArrowheads="1"/>
            </p:cNvSpPr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AutoShape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454275" y="3238501"/>
            <a:ext cx="3773488" cy="561975"/>
          </a:xfrm>
          <a:prstGeom prst="roundRect">
            <a:avLst>
              <a:gd name="adj" fmla="val 16667"/>
            </a:avLst>
          </a:prstGeom>
          <a:blipFill rotWithShape="1">
            <a:blip r:embed="rId7"/>
            <a:stretch>
              <a:fillRect b="-15217"/>
            </a:stretch>
          </a:blipFill>
          <a:ln w="9525">
            <a:noFill/>
            <a:round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3457575"/>
            <a:ext cx="446088" cy="2619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267076"/>
            <a:ext cx="1125538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609726" y="3321051"/>
            <a:ext cx="614363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272" name="WordArt 226"/>
          <p:cNvSpPr>
            <a:spLocks noChangeArrowheads="1" noChangeShapeType="1" noTextEdit="1"/>
          </p:cNvSpPr>
          <p:nvPr/>
        </p:nvSpPr>
        <p:spPr bwMode="auto">
          <a:xfrm>
            <a:off x="1765300" y="3405188"/>
            <a:ext cx="344488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39988" y="4183064"/>
            <a:ext cx="3783012" cy="561975"/>
          </a:xfrm>
          <a:prstGeom prst="roundRect">
            <a:avLst>
              <a:gd name="adj" fmla="val 16667"/>
            </a:avLst>
          </a:prstGeom>
          <a:blipFill rotWithShape="1">
            <a:blip r:embed="rId11"/>
            <a:stretch>
              <a:fillRect t="-7609" b="-26087"/>
            </a:stretch>
          </a:blipFill>
          <a:ln w="9525"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9" y="4425951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4210051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95438" y="4265614"/>
            <a:ext cx="614362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277" name="WordArt 226"/>
          <p:cNvSpPr>
            <a:spLocks noChangeArrowheads="1" noChangeShapeType="1" noTextEdit="1"/>
          </p:cNvSpPr>
          <p:nvPr/>
        </p:nvSpPr>
        <p:spPr bwMode="auto">
          <a:xfrm>
            <a:off x="1751014" y="4349751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400300" y="5086351"/>
            <a:ext cx="3784600" cy="563563"/>
          </a:xfrm>
          <a:prstGeom prst="roundRect">
            <a:avLst>
              <a:gd name="adj" fmla="val 16667"/>
            </a:avLst>
          </a:prstGeom>
          <a:blipFill rotWithShape="1">
            <a:blip r:embed="rId12"/>
            <a:stretch>
              <a:fillRect t="-17391" b="-3587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9" y="5322889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5156201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95438" y="5176839"/>
            <a:ext cx="61436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282" name="WordArt 226"/>
          <p:cNvSpPr>
            <a:spLocks noChangeArrowheads="1" noChangeShapeType="1" noTextEdit="1"/>
          </p:cNvSpPr>
          <p:nvPr/>
        </p:nvSpPr>
        <p:spPr bwMode="auto">
          <a:xfrm>
            <a:off x="1751014" y="5295901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/>
          <p:nvPr/>
        </p:nvSpPr>
        <p:spPr>
          <a:xfrm>
            <a:off x="1550989" y="1598614"/>
            <a:ext cx="1157287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altLang="en-US" sz="1350" noProof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84" name="WordArt 28"/>
          <p:cNvSpPr>
            <a:spLocks noChangeArrowheads="1" noChangeShapeType="1" noTextEdit="1"/>
          </p:cNvSpPr>
          <p:nvPr/>
        </p:nvSpPr>
        <p:spPr bwMode="auto">
          <a:xfrm>
            <a:off x="1863725" y="1874838"/>
            <a:ext cx="514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11285" name="WordArt 30"/>
          <p:cNvSpPr>
            <a:spLocks noChangeArrowheads="1" noChangeShapeType="1" noTextEdit="1"/>
          </p:cNvSpPr>
          <p:nvPr/>
        </p:nvSpPr>
        <p:spPr bwMode="auto">
          <a:xfrm>
            <a:off x="2371726" y="844550"/>
            <a:ext cx="4481513" cy="573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rung chu«ng vµng </a:t>
            </a:r>
          </a:p>
        </p:txBody>
      </p:sp>
      <p:pic>
        <p:nvPicPr>
          <p:cNvPr id="11286" name="Picture 31" descr="people008"/>
          <p:cNvPicPr>
            <a:picLocks noChangeAspect="1" noChangeArrowheads="1"/>
          </p:cNvPicPr>
          <p:nvPr/>
        </p:nvPicPr>
        <p:blipFill>
          <a:blip r:embed="rId1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811713"/>
            <a:ext cx="7286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32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4" y="685800"/>
            <a:ext cx="12398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8" name="WordArt 33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1289" name="WordArt 34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1290" name="WordArt 35"/>
          <p:cNvSpPr>
            <a:spLocks noChangeArrowheads="1" noChangeShapeType="1" noTextEdit="1"/>
          </p:cNvSpPr>
          <p:nvPr/>
        </p:nvSpPr>
        <p:spPr bwMode="auto">
          <a:xfrm>
            <a:off x="6954838" y="3271838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1291" name="WordArt 36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1292" name="WordArt 37"/>
          <p:cNvSpPr>
            <a:spLocks noChangeArrowheads="1" noChangeShapeType="1" noTextEdit="1"/>
          </p:cNvSpPr>
          <p:nvPr/>
        </p:nvSpPr>
        <p:spPr bwMode="auto">
          <a:xfrm>
            <a:off x="6986588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1293" name="WordArt 38"/>
          <p:cNvSpPr>
            <a:spLocks noChangeArrowheads="1" noChangeShapeType="1" noTextEdit="1"/>
          </p:cNvSpPr>
          <p:nvPr/>
        </p:nvSpPr>
        <p:spPr bwMode="auto">
          <a:xfrm>
            <a:off x="6962776" y="329406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1294" name="WordArt 39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1295" name="WordArt 40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1296" name="WordArt 41"/>
          <p:cNvSpPr>
            <a:spLocks noChangeArrowheads="1" noChangeShapeType="1" noTextEdit="1"/>
          </p:cNvSpPr>
          <p:nvPr/>
        </p:nvSpPr>
        <p:spPr bwMode="auto">
          <a:xfrm>
            <a:off x="6954838" y="32829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1297" name="WordArt 42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1298" name="WordArt 43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1299" name="WordArt 44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11300" name="WordArt 45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11301" name="WordArt 46"/>
          <p:cNvSpPr>
            <a:spLocks noChangeArrowheads="1" noChangeShapeType="1" noTextEdit="1"/>
          </p:cNvSpPr>
          <p:nvPr/>
        </p:nvSpPr>
        <p:spPr bwMode="auto">
          <a:xfrm>
            <a:off x="6943726" y="3279776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11302" name="WordArt 47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11303" name="WordArt 48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6546850" y="4129089"/>
            <a:ext cx="1316038" cy="885825"/>
            <a:chOff x="4320" y="2928"/>
            <a:chExt cx="1104" cy="1104"/>
          </a:xfrm>
        </p:grpSpPr>
        <p:sp>
          <p:nvSpPr>
            <p:cNvPr id="1130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5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0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11305" name="Picture 29" descr="Picture1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398588"/>
            <a:ext cx="6859588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6" name="Picture 47" descr="avatar320552_104315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8572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9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0" grpId="0" bldLvl="0" animBg="1"/>
      <p:bldP spid="11272" grpId="0" animBg="1"/>
      <p:bldP spid="42" grpId="0" bldLvl="0" animBg="1"/>
      <p:bldP spid="42" grpId="1" bldLvl="0" animBg="1"/>
      <p:bldP spid="45" grpId="0" bldLvl="0" animBg="1"/>
      <p:bldP spid="11277" grpId="0" animBg="1"/>
      <p:bldP spid="50" grpId="0" bldLvl="0" animBg="1"/>
      <p:bldP spid="11282" grpId="0" animBg="1"/>
      <p:bldP spid="57" grpId="0" bldLvl="0" animBg="1"/>
      <p:bldP spid="57" grpId="1" bldLvl="0" animBg="1"/>
      <p:bldP spid="11284" grpId="0" animBg="1"/>
      <p:bldP spid="11288" grpId="0" animBg="1"/>
      <p:bldP spid="11288" grpId="1" animBg="1"/>
      <p:bldP spid="11289" grpId="0" animBg="1"/>
      <p:bldP spid="11289" grpId="1" animBg="1"/>
      <p:bldP spid="11290" grpId="0" animBg="1"/>
      <p:bldP spid="11290" grpId="1" animBg="1"/>
      <p:bldP spid="11291" grpId="0" animBg="1"/>
      <p:bldP spid="11291" grpId="1" animBg="1"/>
      <p:bldP spid="11292" grpId="0" animBg="1"/>
      <p:bldP spid="11292" grpId="1" animBg="1"/>
      <p:bldP spid="11293" grpId="0" animBg="1"/>
      <p:bldP spid="11293" grpId="1" animBg="1"/>
      <p:bldP spid="11294" grpId="0" animBg="1"/>
      <p:bldP spid="11294" grpId="1" animBg="1"/>
      <p:bldP spid="11295" grpId="0" animBg="1"/>
      <p:bldP spid="11295" grpId="1" animBg="1"/>
      <p:bldP spid="11296" grpId="0" animBg="1"/>
      <p:bldP spid="11296" grpId="1" animBg="1"/>
      <p:bldP spid="11297" grpId="0" animBg="1"/>
      <p:bldP spid="11297" grpId="1" animBg="1"/>
      <p:bldP spid="11298" grpId="0" animBg="1"/>
      <p:bldP spid="11298" grpId="1" animBg="1"/>
      <p:bldP spid="11299" grpId="0" animBg="1"/>
      <p:bldP spid="11299" grpId="1" animBg="1"/>
      <p:bldP spid="11300" grpId="0" animBg="1"/>
      <p:bldP spid="11300" grpId="1" animBg="1"/>
      <p:bldP spid="11301" grpId="0" animBg="1"/>
      <p:bldP spid="11301" grpId="1" animBg="1"/>
      <p:bldP spid="11302" grpId="0" animBg="1"/>
      <p:bldP spid="11302" grpId="1" animBg="1"/>
      <p:bldP spid="11303" grpId="0" animBg="1"/>
      <p:bldP spid="1130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190751" y="1397000"/>
            <a:ext cx="6143625" cy="1574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diện tích hình thang là;</a:t>
            </a:r>
          </a:p>
        </p:txBody>
      </p:sp>
      <p:grpSp>
        <p:nvGrpSpPr>
          <p:cNvPr id="12291" name="Group 51"/>
          <p:cNvGrpSpPr>
            <a:grpSpLocks/>
          </p:cNvGrpSpPr>
          <p:nvPr/>
        </p:nvGrpSpPr>
        <p:grpSpPr bwMode="auto">
          <a:xfrm>
            <a:off x="1314451" y="857250"/>
            <a:ext cx="239713" cy="5145088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3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5" name="Rectangle 34"/>
            <p:cNvSpPr>
              <a:spLocks noChangeArrowheads="1"/>
            </p:cNvSpPr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2470150" y="3267076"/>
            <a:ext cx="3773488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S= ( </a:t>
            </a:r>
            <a:r>
              <a:rPr lang="en-US" alt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a+b</a:t>
            </a:r>
            <a:r>
              <a:rPr lang="en-US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) : h: 2</a:t>
            </a:r>
            <a:endParaRPr lang="en-US" altLang="en-US" sz="2400" b="1" dirty="0">
              <a:solidFill>
                <a:schemeClr val="bg1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3457575"/>
            <a:ext cx="446088" cy="2619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267076"/>
            <a:ext cx="1125538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609726" y="3321051"/>
            <a:ext cx="614363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296" name="WordArt 226"/>
          <p:cNvSpPr>
            <a:spLocks noChangeArrowheads="1" noChangeShapeType="1" noTextEdit="1"/>
          </p:cNvSpPr>
          <p:nvPr/>
        </p:nvSpPr>
        <p:spPr bwMode="auto">
          <a:xfrm>
            <a:off x="1765300" y="3405188"/>
            <a:ext cx="344488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2470151" y="4184651"/>
            <a:ext cx="3783013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solidFill>
                  <a:schemeClr val="bg1"/>
                </a:solidFill>
                <a:latin typeface="Times New Roman" panose="02020603050405020304" pitchFamily="18" charset="0"/>
              </a:rPr>
              <a:t>S= ( a+b) x h : 2</a:t>
            </a:r>
            <a:endParaRPr lang="en-US" alt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9" y="4425951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4210051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95438" y="4265614"/>
            <a:ext cx="614362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301" name="WordArt 226"/>
          <p:cNvSpPr>
            <a:spLocks noChangeArrowheads="1" noChangeShapeType="1" noTextEdit="1"/>
          </p:cNvSpPr>
          <p:nvPr/>
        </p:nvSpPr>
        <p:spPr bwMode="auto">
          <a:xfrm>
            <a:off x="1751014" y="4349751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2439988" y="5129214"/>
            <a:ext cx="3783012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S = (a+b) x h </a:t>
            </a:r>
            <a:endParaRPr lang="en-US" altLang="en-US" sz="3200" b="1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9" y="5322889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5156201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95438" y="5176839"/>
            <a:ext cx="61436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306" name="WordArt 226"/>
          <p:cNvSpPr>
            <a:spLocks noChangeArrowheads="1" noChangeShapeType="1" noTextEdit="1"/>
          </p:cNvSpPr>
          <p:nvPr/>
        </p:nvSpPr>
        <p:spPr bwMode="auto">
          <a:xfrm>
            <a:off x="1751014" y="5295901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/>
          <p:nvPr/>
        </p:nvSpPr>
        <p:spPr>
          <a:xfrm>
            <a:off x="1550989" y="1598614"/>
            <a:ext cx="1157287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altLang="en-US" sz="1350" noProof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308" name="WordArt 28"/>
          <p:cNvSpPr>
            <a:spLocks noChangeArrowheads="1" noChangeShapeType="1" noTextEdit="1"/>
          </p:cNvSpPr>
          <p:nvPr/>
        </p:nvSpPr>
        <p:spPr bwMode="auto">
          <a:xfrm>
            <a:off x="1885950" y="1885950"/>
            <a:ext cx="514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</a:p>
        </p:txBody>
      </p:sp>
      <p:sp>
        <p:nvSpPr>
          <p:cNvPr id="12309" name="WordArt 30"/>
          <p:cNvSpPr>
            <a:spLocks noChangeArrowheads="1" noChangeShapeType="1" noTextEdit="1"/>
          </p:cNvSpPr>
          <p:nvPr/>
        </p:nvSpPr>
        <p:spPr bwMode="auto">
          <a:xfrm>
            <a:off x="2371726" y="844550"/>
            <a:ext cx="4481513" cy="573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</a:rPr>
              <a:t>rung chu«ng vµng </a:t>
            </a:r>
          </a:p>
        </p:txBody>
      </p:sp>
      <p:pic>
        <p:nvPicPr>
          <p:cNvPr id="12310" name="Picture 31" descr="people008"/>
          <p:cNvPicPr>
            <a:picLocks noChangeAspect="1" noChangeArrowheads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1" y="4868863"/>
            <a:ext cx="7286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32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4" y="685800"/>
            <a:ext cx="12398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2" name="WordArt 33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2313" name="WordArt 34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2314" name="WordArt 35"/>
          <p:cNvSpPr>
            <a:spLocks noChangeArrowheads="1" noChangeShapeType="1" noTextEdit="1"/>
          </p:cNvSpPr>
          <p:nvPr/>
        </p:nvSpPr>
        <p:spPr bwMode="auto">
          <a:xfrm>
            <a:off x="6954838" y="3271838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2315" name="WordArt 36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2316" name="WordArt 37"/>
          <p:cNvSpPr>
            <a:spLocks noChangeArrowheads="1" noChangeShapeType="1" noTextEdit="1"/>
          </p:cNvSpPr>
          <p:nvPr/>
        </p:nvSpPr>
        <p:spPr bwMode="auto">
          <a:xfrm>
            <a:off x="6986588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2317" name="WordArt 38"/>
          <p:cNvSpPr>
            <a:spLocks noChangeArrowheads="1" noChangeShapeType="1" noTextEdit="1"/>
          </p:cNvSpPr>
          <p:nvPr/>
        </p:nvSpPr>
        <p:spPr bwMode="auto">
          <a:xfrm>
            <a:off x="6962776" y="329406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2318" name="WordArt 39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2319" name="WordArt 40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2320" name="WordArt 41"/>
          <p:cNvSpPr>
            <a:spLocks noChangeArrowheads="1" noChangeShapeType="1" noTextEdit="1"/>
          </p:cNvSpPr>
          <p:nvPr/>
        </p:nvSpPr>
        <p:spPr bwMode="auto">
          <a:xfrm>
            <a:off x="6954838" y="32829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2321" name="WordArt 42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2322" name="WordArt 43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2323" name="WordArt 44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12324" name="WordArt 45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12325" name="WordArt 46"/>
          <p:cNvSpPr>
            <a:spLocks noChangeArrowheads="1" noChangeShapeType="1" noTextEdit="1"/>
          </p:cNvSpPr>
          <p:nvPr/>
        </p:nvSpPr>
        <p:spPr bwMode="auto">
          <a:xfrm>
            <a:off x="6943726" y="3279776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12326" name="WordArt 47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12327" name="WordArt 48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6546850" y="4129089"/>
            <a:ext cx="1316038" cy="885825"/>
            <a:chOff x="4320" y="2928"/>
            <a:chExt cx="1104" cy="1104"/>
          </a:xfrm>
        </p:grpSpPr>
        <p:sp>
          <p:nvSpPr>
            <p:cNvPr id="1233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5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12329" name="Picture 29" descr="Picture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398588"/>
            <a:ext cx="6859588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Picture 48" descr="avatar320552_104315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57250"/>
            <a:ext cx="914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40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0" grpId="0" bldLvl="0" animBg="1"/>
      <p:bldP spid="12296" grpId="0" animBg="1"/>
      <p:bldP spid="42" grpId="0" bldLvl="0" animBg="1"/>
      <p:bldP spid="42" grpId="1" bldLvl="0" animBg="1"/>
      <p:bldP spid="45" grpId="0" bldLvl="0" animBg="1"/>
      <p:bldP spid="12301" grpId="0" animBg="1"/>
      <p:bldP spid="50" grpId="0" bldLvl="0" animBg="1"/>
      <p:bldP spid="12306" grpId="0" animBg="1"/>
      <p:bldP spid="57" grpId="0" bldLvl="0" animBg="1"/>
      <p:bldP spid="57" grpId="1" bldLvl="0" animBg="1"/>
      <p:bldP spid="12308" grpId="0" animBg="1"/>
      <p:bldP spid="12312" grpId="0" animBg="1"/>
      <p:bldP spid="12312" grpId="1" animBg="1"/>
      <p:bldP spid="12313" grpId="0" animBg="1"/>
      <p:bldP spid="12313" grpId="1" animBg="1"/>
      <p:bldP spid="12314" grpId="0" animBg="1"/>
      <p:bldP spid="12314" grpId="1" animBg="1"/>
      <p:bldP spid="12315" grpId="0" animBg="1"/>
      <p:bldP spid="12315" grpId="1" animBg="1"/>
      <p:bldP spid="12316" grpId="0" animBg="1"/>
      <p:bldP spid="12316" grpId="1" animBg="1"/>
      <p:bldP spid="12317" grpId="0" animBg="1"/>
      <p:bldP spid="12317" grpId="1" animBg="1"/>
      <p:bldP spid="12318" grpId="0" animBg="1"/>
      <p:bldP spid="12318" grpId="1" animBg="1"/>
      <p:bldP spid="12319" grpId="0" animBg="1"/>
      <p:bldP spid="12319" grpId="1" animBg="1"/>
      <p:bldP spid="12320" grpId="0" animBg="1"/>
      <p:bldP spid="12320" grpId="1" animBg="1"/>
      <p:bldP spid="12321" grpId="0" animBg="1"/>
      <p:bldP spid="12321" grpId="1" animBg="1"/>
      <p:bldP spid="12322" grpId="0" animBg="1"/>
      <p:bldP spid="12322" grpId="1" animBg="1"/>
      <p:bldP spid="12323" grpId="0" animBg="1"/>
      <p:bldP spid="12323" grpId="1" animBg="1"/>
      <p:bldP spid="12324" grpId="0" animBg="1"/>
      <p:bldP spid="12324" grpId="1" animBg="1"/>
      <p:bldP spid="12325" grpId="0" animBg="1"/>
      <p:bldP spid="12325" grpId="1" animBg="1"/>
      <p:bldP spid="12326" grpId="0" animBg="1"/>
      <p:bldP spid="12326" grpId="1" animBg="1"/>
      <p:bldP spid="12327" grpId="0" animBg="1"/>
      <p:bldP spid="1232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200275" y="1468438"/>
            <a:ext cx="5829300" cy="1524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chiều cao hình thang</a:t>
            </a:r>
          </a:p>
        </p:txBody>
      </p:sp>
      <p:grpSp>
        <p:nvGrpSpPr>
          <p:cNvPr id="13315" name="Group 51"/>
          <p:cNvGrpSpPr>
            <a:grpSpLocks/>
          </p:cNvGrpSpPr>
          <p:nvPr/>
        </p:nvGrpSpPr>
        <p:grpSpPr bwMode="auto">
          <a:xfrm>
            <a:off x="1314451" y="857250"/>
            <a:ext cx="239713" cy="5145088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3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5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59" name="Rectangle 34"/>
            <p:cNvSpPr>
              <a:spLocks noChangeArrowheads="1"/>
            </p:cNvSpPr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2454275" y="3267076"/>
            <a:ext cx="3773488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h= S : (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a+b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alt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3457575"/>
            <a:ext cx="446088" cy="2619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267076"/>
            <a:ext cx="1125538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609726" y="3321051"/>
            <a:ext cx="614363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320" name="WordArt 226"/>
          <p:cNvSpPr>
            <a:spLocks noChangeArrowheads="1" noChangeShapeType="1" noTextEdit="1"/>
          </p:cNvSpPr>
          <p:nvPr/>
        </p:nvSpPr>
        <p:spPr bwMode="auto">
          <a:xfrm>
            <a:off x="1765300" y="3405188"/>
            <a:ext cx="344488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/>
          <p:nvPr/>
        </p:nvSpPr>
        <p:spPr>
          <a:xfrm>
            <a:off x="2439988" y="4183064"/>
            <a:ext cx="3783012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altLang="en-US" sz="2250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h= Sx 2 : ( a+b)</a:t>
            </a:r>
            <a:endParaRPr lang="en-US" altLang="en-US" sz="2250" noProof="1">
              <a:solidFill>
                <a:schemeClr val="bg1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9" y="4425951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4210051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95438" y="4265614"/>
            <a:ext cx="614362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325" name="WordArt 226"/>
          <p:cNvSpPr>
            <a:spLocks noChangeArrowheads="1" noChangeShapeType="1" noTextEdit="1"/>
          </p:cNvSpPr>
          <p:nvPr/>
        </p:nvSpPr>
        <p:spPr bwMode="auto">
          <a:xfrm>
            <a:off x="1751014" y="4349751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/>
          <p:nvPr/>
        </p:nvSpPr>
        <p:spPr>
          <a:xfrm>
            <a:off x="2400300" y="5086351"/>
            <a:ext cx="3784600" cy="5635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altLang="en-US" sz="2250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h= Sx 2: a+b</a:t>
            </a:r>
            <a:endParaRPr lang="en-US" altLang="en-US" b="1" noProof="1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9" y="5322889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5156201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95438" y="5176839"/>
            <a:ext cx="61436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330" name="WordArt 226"/>
          <p:cNvSpPr>
            <a:spLocks noChangeArrowheads="1" noChangeShapeType="1" noTextEdit="1"/>
          </p:cNvSpPr>
          <p:nvPr/>
        </p:nvSpPr>
        <p:spPr bwMode="auto">
          <a:xfrm>
            <a:off x="1751014" y="5295901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/>
          <p:nvPr/>
        </p:nvSpPr>
        <p:spPr>
          <a:xfrm>
            <a:off x="1550989" y="1598614"/>
            <a:ext cx="1157287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altLang="en-US" sz="1350" noProof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32" name="WordArt 28"/>
          <p:cNvSpPr>
            <a:spLocks noChangeArrowheads="1" noChangeShapeType="1" noTextEdit="1"/>
          </p:cNvSpPr>
          <p:nvPr/>
        </p:nvSpPr>
        <p:spPr bwMode="auto">
          <a:xfrm>
            <a:off x="1863725" y="1874838"/>
            <a:ext cx="514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</a:p>
        </p:txBody>
      </p:sp>
      <p:sp>
        <p:nvSpPr>
          <p:cNvPr id="13333" name="WordArt 30"/>
          <p:cNvSpPr>
            <a:spLocks noChangeArrowheads="1" noChangeShapeType="1" noTextEdit="1"/>
          </p:cNvSpPr>
          <p:nvPr/>
        </p:nvSpPr>
        <p:spPr bwMode="auto">
          <a:xfrm>
            <a:off x="2371726" y="844550"/>
            <a:ext cx="4481513" cy="573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rung chu«ng vµng </a:t>
            </a:r>
          </a:p>
        </p:txBody>
      </p:sp>
      <p:pic>
        <p:nvPicPr>
          <p:cNvPr id="13334" name="Picture 31" descr="people008"/>
          <p:cNvPicPr>
            <a:picLocks noChangeAspect="1" noChangeArrowheads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27614"/>
            <a:ext cx="72866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32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4" y="685800"/>
            <a:ext cx="12398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6" name="WordArt 33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3337" name="WordArt 34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3338" name="WordArt 35"/>
          <p:cNvSpPr>
            <a:spLocks noChangeArrowheads="1" noChangeShapeType="1" noTextEdit="1"/>
          </p:cNvSpPr>
          <p:nvPr/>
        </p:nvSpPr>
        <p:spPr bwMode="auto">
          <a:xfrm>
            <a:off x="6954838" y="3271838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3339" name="WordArt 36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3340" name="WordArt 37"/>
          <p:cNvSpPr>
            <a:spLocks noChangeArrowheads="1" noChangeShapeType="1" noTextEdit="1"/>
          </p:cNvSpPr>
          <p:nvPr/>
        </p:nvSpPr>
        <p:spPr bwMode="auto">
          <a:xfrm>
            <a:off x="6986588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3341" name="WordArt 38"/>
          <p:cNvSpPr>
            <a:spLocks noChangeArrowheads="1" noChangeShapeType="1" noTextEdit="1"/>
          </p:cNvSpPr>
          <p:nvPr/>
        </p:nvSpPr>
        <p:spPr bwMode="auto">
          <a:xfrm>
            <a:off x="6962776" y="329406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3342" name="WordArt 39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3343" name="WordArt 40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3344" name="WordArt 41"/>
          <p:cNvSpPr>
            <a:spLocks noChangeArrowheads="1" noChangeShapeType="1" noTextEdit="1"/>
          </p:cNvSpPr>
          <p:nvPr/>
        </p:nvSpPr>
        <p:spPr bwMode="auto">
          <a:xfrm>
            <a:off x="6954838" y="32829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3345" name="WordArt 42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3346" name="WordArt 43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3347" name="WordArt 44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13348" name="WordArt 45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13349" name="WordArt 46"/>
          <p:cNvSpPr>
            <a:spLocks noChangeArrowheads="1" noChangeShapeType="1" noTextEdit="1"/>
          </p:cNvSpPr>
          <p:nvPr/>
        </p:nvSpPr>
        <p:spPr bwMode="auto">
          <a:xfrm>
            <a:off x="6943726" y="3279776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13350" name="WordArt 47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13351" name="WordArt 48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6546850" y="4129089"/>
            <a:ext cx="1316038" cy="885825"/>
            <a:chOff x="4320" y="2928"/>
            <a:chExt cx="1104" cy="1104"/>
          </a:xfrm>
        </p:grpSpPr>
        <p:sp>
          <p:nvSpPr>
            <p:cNvPr id="1335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5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5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13353" name="Picture 29" descr="Picture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398588"/>
            <a:ext cx="6859588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4" name="Picture 47" descr="avatar320552_104315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8572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36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0" grpId="0" bldLvl="0" animBg="1"/>
      <p:bldP spid="13320" grpId="0" animBg="1"/>
      <p:bldP spid="42" grpId="0" bldLvl="0" animBg="1"/>
      <p:bldP spid="42" grpId="1" bldLvl="0" animBg="1"/>
      <p:bldP spid="45" grpId="0" bldLvl="0" animBg="1"/>
      <p:bldP spid="13325" grpId="0" animBg="1"/>
      <p:bldP spid="50" grpId="0" bldLvl="0" animBg="1"/>
      <p:bldP spid="13330" grpId="0" animBg="1"/>
      <p:bldP spid="57" grpId="0" bldLvl="0" animBg="1"/>
      <p:bldP spid="57" grpId="1" bldLvl="0" animBg="1"/>
      <p:bldP spid="13332" grpId="0" animBg="1"/>
      <p:bldP spid="13336" grpId="0" animBg="1"/>
      <p:bldP spid="13336" grpId="1" animBg="1"/>
      <p:bldP spid="13337" grpId="0" animBg="1"/>
      <p:bldP spid="13337" grpId="1" animBg="1"/>
      <p:bldP spid="13338" grpId="0" animBg="1"/>
      <p:bldP spid="13338" grpId="1" animBg="1"/>
      <p:bldP spid="13339" grpId="0" animBg="1"/>
      <p:bldP spid="13339" grpId="1" animBg="1"/>
      <p:bldP spid="13340" grpId="0" animBg="1"/>
      <p:bldP spid="13340" grpId="1" animBg="1"/>
      <p:bldP spid="13341" grpId="0" animBg="1"/>
      <p:bldP spid="13341" grpId="1" animBg="1"/>
      <p:bldP spid="13342" grpId="0" animBg="1"/>
      <p:bldP spid="13342" grpId="1" animBg="1"/>
      <p:bldP spid="13343" grpId="0" animBg="1"/>
      <p:bldP spid="13343" grpId="1" animBg="1"/>
      <p:bldP spid="13344" grpId="0" animBg="1"/>
      <p:bldP spid="13344" grpId="1" animBg="1"/>
      <p:bldP spid="13345" grpId="0" animBg="1"/>
      <p:bldP spid="13345" grpId="1" animBg="1"/>
      <p:bldP spid="13346" grpId="0" animBg="1"/>
      <p:bldP spid="13346" grpId="1" animBg="1"/>
      <p:bldP spid="13347" grpId="0" animBg="1"/>
      <p:bldP spid="13347" grpId="1" animBg="1"/>
      <p:bldP spid="13348" grpId="0" animBg="1"/>
      <p:bldP spid="13348" grpId="1" animBg="1"/>
      <p:bldP spid="13349" grpId="0" animBg="1"/>
      <p:bldP spid="13349" grpId="1" animBg="1"/>
      <p:bldP spid="13350" grpId="0" animBg="1"/>
      <p:bldP spid="13350" grpId="1" animBg="1"/>
      <p:bldP spid="13351" grpId="0" animBg="1"/>
      <p:bldP spid="1335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2189163" y="1412875"/>
            <a:ext cx="5829300" cy="16573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Công thức tìm tổng hai đáy hình thang là.</a:t>
            </a:r>
            <a:endParaRPr lang="en-US" altLang="en-US" sz="2400" b="1" noProof="1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339" name="Group 51"/>
          <p:cNvGrpSpPr>
            <a:grpSpLocks/>
          </p:cNvGrpSpPr>
          <p:nvPr/>
        </p:nvGrpSpPr>
        <p:grpSpPr bwMode="auto">
          <a:xfrm>
            <a:off x="1147763" y="868363"/>
            <a:ext cx="239712" cy="51435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428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8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82" name="Rectangle 35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AutoShape 51"/>
          <p:cNvSpPr/>
          <p:nvPr/>
        </p:nvSpPr>
        <p:spPr>
          <a:xfrm>
            <a:off x="2306638" y="3257550"/>
            <a:ext cx="4551362" cy="6858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altLang="en-US" b="1" noProof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(a+b) = S: h</a:t>
            </a:r>
            <a:endParaRPr lang="en-US" altLang="en-US" sz="2325" b="1" noProof="1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3333751"/>
            <a:ext cx="446088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00401"/>
            <a:ext cx="1125538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466851" y="3222625"/>
            <a:ext cx="614363" cy="45878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344" name="WordArt 226"/>
          <p:cNvSpPr>
            <a:spLocks noChangeArrowheads="1" noChangeShapeType="1" noTextEdit="1"/>
          </p:cNvSpPr>
          <p:nvPr/>
        </p:nvSpPr>
        <p:spPr bwMode="auto">
          <a:xfrm>
            <a:off x="1622425" y="3306763"/>
            <a:ext cx="344488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3" name="AutoShape 51"/>
          <p:cNvSpPr/>
          <p:nvPr/>
        </p:nvSpPr>
        <p:spPr>
          <a:xfrm>
            <a:off x="2286000" y="5112543"/>
            <a:ext cx="5086350" cy="6207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altLang="en-US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a+b) = S x 2: h</a:t>
            </a:r>
            <a:endParaRPr lang="en-US" altLang="en-US" sz="2325" b="1" noProof="1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4" y="5205414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4" y="5038726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452563" y="4105276"/>
            <a:ext cx="61436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349" name="WordArt 226"/>
          <p:cNvSpPr>
            <a:spLocks noChangeArrowheads="1" noChangeShapeType="1" noTextEdit="1"/>
          </p:cNvSpPr>
          <p:nvPr/>
        </p:nvSpPr>
        <p:spPr bwMode="auto">
          <a:xfrm>
            <a:off x="1608139" y="5176838"/>
            <a:ext cx="344487" cy="2921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2308226" y="4035426"/>
            <a:ext cx="4549775" cy="8223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noProof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(a+b) = S: 2 : h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4" y="4238626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4" y="4071938"/>
            <a:ext cx="1125537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3" name="WordArt 226"/>
          <p:cNvSpPr>
            <a:spLocks noChangeArrowheads="1" noChangeShapeType="1" noTextEdit="1"/>
          </p:cNvSpPr>
          <p:nvPr/>
        </p:nvSpPr>
        <p:spPr bwMode="auto">
          <a:xfrm>
            <a:off x="1608139" y="4211638"/>
            <a:ext cx="344487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53" name="AutoShape 27"/>
          <p:cNvSpPr/>
          <p:nvPr/>
        </p:nvSpPr>
        <p:spPr>
          <a:xfrm>
            <a:off x="1414464" y="1600201"/>
            <a:ext cx="1042987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altLang="en-US" sz="1350" noProof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55" name="WordArt 28"/>
          <p:cNvSpPr>
            <a:spLocks noChangeArrowheads="1" noChangeShapeType="1" noTextEdit="1"/>
          </p:cNvSpPr>
          <p:nvPr/>
        </p:nvSpPr>
        <p:spPr bwMode="auto">
          <a:xfrm>
            <a:off x="1657351" y="1943101"/>
            <a:ext cx="531813" cy="398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</a:p>
        </p:txBody>
      </p:sp>
      <p:pic>
        <p:nvPicPr>
          <p:cNvPr id="14356" name="Picture 29" descr="Picture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12875"/>
            <a:ext cx="6858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7" name="WordArt 30"/>
          <p:cNvSpPr>
            <a:spLocks noChangeArrowheads="1" noChangeShapeType="1" noTextEdit="1"/>
          </p:cNvSpPr>
          <p:nvPr/>
        </p:nvSpPr>
        <p:spPr bwMode="auto">
          <a:xfrm>
            <a:off x="2435226" y="877888"/>
            <a:ext cx="4479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</a:rPr>
              <a:t>rung chu«ng vµng </a:t>
            </a:r>
          </a:p>
        </p:txBody>
      </p:sp>
      <p:pic>
        <p:nvPicPr>
          <p:cNvPr id="14358" name="Picture 31" descr="people008"/>
          <p:cNvPicPr>
            <a:picLocks noChangeAspect="1" noChangeArrowheads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908550"/>
            <a:ext cx="730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32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42950"/>
            <a:ext cx="123983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0" name="WordArt 33"/>
          <p:cNvSpPr>
            <a:spLocks noChangeArrowheads="1" noChangeShapeType="1" noTextEdit="1"/>
          </p:cNvSpPr>
          <p:nvPr/>
        </p:nvSpPr>
        <p:spPr bwMode="auto">
          <a:xfrm>
            <a:off x="7031038" y="4194176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4361" name="WordArt 34"/>
          <p:cNvSpPr>
            <a:spLocks noChangeArrowheads="1" noChangeShapeType="1" noTextEdit="1"/>
          </p:cNvSpPr>
          <p:nvPr/>
        </p:nvSpPr>
        <p:spPr bwMode="auto">
          <a:xfrm>
            <a:off x="7031038" y="4194176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4362" name="WordArt 35"/>
          <p:cNvSpPr>
            <a:spLocks noChangeArrowheads="1" noChangeShapeType="1" noTextEdit="1"/>
          </p:cNvSpPr>
          <p:nvPr/>
        </p:nvSpPr>
        <p:spPr bwMode="auto">
          <a:xfrm>
            <a:off x="7034213" y="41719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4363" name="WordArt 36"/>
          <p:cNvSpPr>
            <a:spLocks noChangeArrowheads="1" noChangeShapeType="1" noTextEdit="1"/>
          </p:cNvSpPr>
          <p:nvPr/>
        </p:nvSpPr>
        <p:spPr bwMode="auto">
          <a:xfrm>
            <a:off x="7031038" y="4194176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4364" name="WordArt 37"/>
          <p:cNvSpPr>
            <a:spLocks noChangeArrowheads="1" noChangeShapeType="1" noTextEdit="1"/>
          </p:cNvSpPr>
          <p:nvPr/>
        </p:nvSpPr>
        <p:spPr bwMode="auto">
          <a:xfrm>
            <a:off x="7067551" y="4194176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4365" name="WordArt 38"/>
          <p:cNvSpPr>
            <a:spLocks noChangeArrowheads="1" noChangeShapeType="1" noTextEdit="1"/>
          </p:cNvSpPr>
          <p:nvPr/>
        </p:nvSpPr>
        <p:spPr bwMode="auto">
          <a:xfrm>
            <a:off x="7042151" y="4194176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4366" name="WordArt 39"/>
          <p:cNvSpPr>
            <a:spLocks noChangeArrowheads="1" noChangeShapeType="1" noTextEdit="1"/>
          </p:cNvSpPr>
          <p:nvPr/>
        </p:nvSpPr>
        <p:spPr bwMode="auto">
          <a:xfrm>
            <a:off x="7031038" y="4194176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4367" name="WordArt 40"/>
          <p:cNvSpPr>
            <a:spLocks noChangeArrowheads="1" noChangeShapeType="1" noTextEdit="1"/>
          </p:cNvSpPr>
          <p:nvPr/>
        </p:nvSpPr>
        <p:spPr bwMode="auto">
          <a:xfrm>
            <a:off x="7031038" y="4194176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4368" name="WordArt 41"/>
          <p:cNvSpPr>
            <a:spLocks noChangeArrowheads="1" noChangeShapeType="1" noTextEdit="1"/>
          </p:cNvSpPr>
          <p:nvPr/>
        </p:nvSpPr>
        <p:spPr bwMode="auto">
          <a:xfrm>
            <a:off x="7034213" y="4183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4369" name="WordArt 42"/>
          <p:cNvSpPr>
            <a:spLocks noChangeArrowheads="1" noChangeShapeType="1" noTextEdit="1"/>
          </p:cNvSpPr>
          <p:nvPr/>
        </p:nvSpPr>
        <p:spPr bwMode="auto">
          <a:xfrm>
            <a:off x="7031038" y="4194176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4370" name="WordArt 43"/>
          <p:cNvSpPr>
            <a:spLocks noChangeArrowheads="1" noChangeShapeType="1" noTextEdit="1"/>
          </p:cNvSpPr>
          <p:nvPr/>
        </p:nvSpPr>
        <p:spPr bwMode="auto">
          <a:xfrm>
            <a:off x="7031038" y="4194176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4371" name="WordArt 44"/>
          <p:cNvSpPr>
            <a:spLocks noChangeArrowheads="1" noChangeShapeType="1" noTextEdit="1"/>
          </p:cNvSpPr>
          <p:nvPr/>
        </p:nvSpPr>
        <p:spPr bwMode="auto">
          <a:xfrm>
            <a:off x="7031038" y="4194176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14372" name="WordArt 45"/>
          <p:cNvSpPr>
            <a:spLocks noChangeArrowheads="1" noChangeShapeType="1" noTextEdit="1"/>
          </p:cNvSpPr>
          <p:nvPr/>
        </p:nvSpPr>
        <p:spPr bwMode="auto">
          <a:xfrm>
            <a:off x="7031038" y="4194176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14373" name="WordArt 46"/>
          <p:cNvSpPr>
            <a:spLocks noChangeArrowheads="1" noChangeShapeType="1" noTextEdit="1"/>
          </p:cNvSpPr>
          <p:nvPr/>
        </p:nvSpPr>
        <p:spPr bwMode="auto">
          <a:xfrm>
            <a:off x="7024688" y="4179888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14374" name="WordArt 47"/>
          <p:cNvSpPr>
            <a:spLocks noChangeArrowheads="1" noChangeShapeType="1" noTextEdit="1"/>
          </p:cNvSpPr>
          <p:nvPr/>
        </p:nvSpPr>
        <p:spPr bwMode="auto">
          <a:xfrm>
            <a:off x="7031038" y="4194176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14375" name="WordArt 48"/>
          <p:cNvSpPr>
            <a:spLocks noChangeArrowheads="1" noChangeShapeType="1" noTextEdit="1"/>
          </p:cNvSpPr>
          <p:nvPr/>
        </p:nvSpPr>
        <p:spPr bwMode="auto">
          <a:xfrm>
            <a:off x="7031038" y="4194176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6686550" y="2800350"/>
            <a:ext cx="1314450" cy="1314450"/>
            <a:chOff x="4320" y="2928"/>
            <a:chExt cx="1104" cy="1104"/>
          </a:xfrm>
        </p:grpSpPr>
        <p:sp>
          <p:nvSpPr>
            <p:cNvPr id="14378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5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79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14377" name="Picture 47" descr="avatar320552_104315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4" y="857250"/>
            <a:ext cx="1042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57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2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3300"/>
                                    </p:animMotion>
                                    <p:animRot by="1500000">
                                      <p:cBhvr>
                                        <p:cTn id="2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41" grpId="0" bldLvl="0" animBg="1"/>
      <p:bldP spid="14344" grpId="0" animBg="1"/>
      <p:bldP spid="43" grpId="0" bldLvl="0" animBg="1"/>
      <p:bldP spid="43" grpId="1" bldLvl="0" animBg="1"/>
      <p:bldP spid="43" grpId="2" bldLvl="0" animBg="1"/>
      <p:bldP spid="46" grpId="0" bldLvl="0" animBg="1"/>
      <p:bldP spid="14349" grpId="0" animBg="1"/>
      <p:bldP spid="14353" grpId="0" animBg="1"/>
      <p:bldP spid="53" grpId="0" bldLvl="0" animBg="1"/>
      <p:bldP spid="53" grpId="1" bldLvl="0" animBg="1"/>
      <p:bldP spid="14355" grpId="0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69" grpId="1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4" grpId="1" animBg="1"/>
      <p:bldP spid="14375" grpId="0" animBg="1"/>
      <p:bldP spid="1437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33720xmr97sdczd">
            <a:hlinkClick r:id="rId2"/>
            <a:extLst>
              <a:ext uri="{FF2B5EF4-FFF2-40B4-BE49-F238E27FC236}">
                <a16:creationId xmlns:a16="http://schemas.microsoft.com/office/drawing/2014/main" id="{425ED989-6D9E-4903-8A06-9B6219CD7D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73">
            <a:off x="8043048" y="23885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OWERS4">
            <a:extLst>
              <a:ext uri="{FF2B5EF4-FFF2-40B4-BE49-F238E27FC236}">
                <a16:creationId xmlns:a16="http://schemas.microsoft.com/office/drawing/2014/main" id="{8C833E70-E14B-49A9-8AFC-188C9DEE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47" y="5479271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LOWERS4">
            <a:extLst>
              <a:ext uri="{FF2B5EF4-FFF2-40B4-BE49-F238E27FC236}">
                <a16:creationId xmlns:a16="http://schemas.microsoft.com/office/drawing/2014/main" id="{8BC47DC6-C7B4-41D7-BEF8-1846A7A2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11" y="5471495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33720xmr97sdczd">
            <a:hlinkClick r:id="rId2"/>
            <a:extLst>
              <a:ext uri="{FF2B5EF4-FFF2-40B4-BE49-F238E27FC236}">
                <a16:creationId xmlns:a16="http://schemas.microsoft.com/office/drawing/2014/main" id="{AA5F38CB-E8D9-4040-B1FC-E0446E4403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82">
            <a:off x="56074" y="-13090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4">
            <a:extLst>
              <a:ext uri="{FF2B5EF4-FFF2-40B4-BE49-F238E27FC236}">
                <a16:creationId xmlns:a16="http://schemas.microsoft.com/office/drawing/2014/main" id="{A22BD4F2-9B70-4942-AE44-40DB6C8456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828800"/>
            <a:ext cx="8077200" cy="29956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TopRight"/>
              <a:lightRig rig="legacyHarsh3" dir="b"/>
            </a:scene3d>
            <a:sp3d extrusionH="8874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</a:t>
            </a:r>
          </a:p>
        </p:txBody>
      </p:sp>
      <p:pic>
        <p:nvPicPr>
          <p:cNvPr id="10" name="Picture 16" descr="1174645oad7z9n2ir">
            <a:hlinkClick r:id="rId2"/>
            <a:extLst>
              <a:ext uri="{FF2B5EF4-FFF2-40B4-BE49-F238E27FC236}">
                <a16:creationId xmlns:a16="http://schemas.microsoft.com/office/drawing/2014/main" id="{47F21768-2F65-4BCD-A64B-C0A9C5E6E3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19613"/>
            <a:ext cx="5791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floral">
            <a:extLst>
              <a:ext uri="{FF2B5EF4-FFF2-40B4-BE49-F238E27FC236}">
                <a16:creationId xmlns:a16="http://schemas.microsoft.com/office/drawing/2014/main" id="{9CDE4CC3-EF77-4161-B255-FF97396482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787" y="48341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floral">
            <a:extLst>
              <a:ext uri="{FF2B5EF4-FFF2-40B4-BE49-F238E27FC236}">
                <a16:creationId xmlns:a16="http://schemas.microsoft.com/office/drawing/2014/main" id="{38B07DB5-ABEE-4FC2-889F-1D115D655F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299" y="946255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floral">
            <a:extLst>
              <a:ext uri="{FF2B5EF4-FFF2-40B4-BE49-F238E27FC236}">
                <a16:creationId xmlns:a16="http://schemas.microsoft.com/office/drawing/2014/main" id="{319E40A7-A9AF-4698-B7DB-442259CC91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73" y="260455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78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3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2803928" cy="2316289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76" y="1531034"/>
            <a:ext cx="2810024" cy="2316289"/>
          </a:xfrm>
          <a:prstGeom prst="rect">
            <a:avLst/>
          </a:prstGeom>
        </p:spPr>
      </p:pic>
      <p:pic>
        <p:nvPicPr>
          <p:cNvPr id="10" name="Picture 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55911"/>
            <a:ext cx="2810024" cy="2316289"/>
          </a:xfrm>
          <a:prstGeom prst="rect">
            <a:avLst/>
          </a:prstGeom>
        </p:spPr>
      </p:pic>
      <p:pic>
        <p:nvPicPr>
          <p:cNvPr id="11" name="Picture 1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76" y="3855911"/>
            <a:ext cx="2810024" cy="2316289"/>
          </a:xfrm>
          <a:prstGeom prst="rect">
            <a:avLst/>
          </a:prstGeom>
        </p:spPr>
      </p:pic>
      <p:pic>
        <p:nvPicPr>
          <p:cNvPr id="13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131.1456"/>
                </p14:media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0134600" y="518160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4400" y="786581"/>
            <a:ext cx="738311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THỬ TÀI HIỂU BIẾT</a:t>
            </a:r>
          </a:p>
        </p:txBody>
      </p:sp>
      <p:pic>
        <p:nvPicPr>
          <p:cNvPr id="15" name="Picture 1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36" y="223237"/>
            <a:ext cx="714375" cy="1190625"/>
          </a:xfrm>
          <a:prstGeom prst="rect">
            <a:avLst/>
          </a:prstGeom>
        </p:spPr>
      </p:pic>
      <p:sp>
        <p:nvSpPr>
          <p:cNvPr id="12" name="Right Arrow 11">
            <a:hlinkClick r:id="rId17" action="ppaction://hlinksldjump"/>
          </p:cNvPr>
          <p:cNvSpPr/>
          <p:nvPr/>
        </p:nvSpPr>
        <p:spPr>
          <a:xfrm>
            <a:off x="7344308" y="6093296"/>
            <a:ext cx="936104" cy="603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2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2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66800" y="1752600"/>
            <a:ext cx="7467600" cy="1981200"/>
          </a:xfrm>
          <a:prstGeom prst="roundRect">
            <a:avLst/>
          </a:prstGeom>
          <a:solidFill>
            <a:srgbClr val="92D050">
              <a:alpha val="62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5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163162"/>
              </p:ext>
            </p:extLst>
          </p:nvPr>
        </p:nvGraphicFramePr>
        <p:xfrm>
          <a:off x="457200" y="1600200"/>
          <a:ext cx="8579296" cy="3984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9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9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2696"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CHU 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/>
                        <a:t>DIỆN</a:t>
                      </a:r>
                      <a:r>
                        <a:rPr lang="en-US" sz="4000" baseline="0"/>
                        <a:t> TÍCH</a:t>
                      </a:r>
                      <a:endParaRPr lang="en-U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57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5704">
                <a:tc>
                  <a:txBody>
                    <a:bodyPr/>
                    <a:lstStyle/>
                    <a:p>
                      <a:pPr algn="just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Group 9242"/>
          <p:cNvGrpSpPr>
            <a:grpSpLocks/>
          </p:cNvGrpSpPr>
          <p:nvPr/>
        </p:nvGrpSpPr>
        <p:grpSpPr bwMode="auto">
          <a:xfrm>
            <a:off x="2824896" y="188640"/>
            <a:ext cx="1655763" cy="1223963"/>
            <a:chOff x="323528" y="1275606"/>
            <a:chExt cx="1656184" cy="1224136"/>
          </a:xfrm>
        </p:grpSpPr>
        <p:sp>
          <p:nvSpPr>
            <p:cNvPr id="5" name="Rectangle 4"/>
            <p:cNvSpPr/>
            <p:nvPr/>
          </p:nvSpPr>
          <p:spPr>
            <a:xfrm>
              <a:off x="610939" y="1636020"/>
              <a:ext cx="1368773" cy="86372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323528" y="1275606"/>
              <a:ext cx="1104994" cy="945396"/>
              <a:chOff x="323528" y="1275606"/>
              <a:chExt cx="1104994" cy="945396"/>
            </a:xfrm>
          </p:grpSpPr>
          <p:sp>
            <p:nvSpPr>
              <p:cNvPr id="7" name="TextBox 26"/>
              <p:cNvSpPr txBox="1">
                <a:spLocks noChangeArrowheads="1"/>
              </p:cNvSpPr>
              <p:nvPr/>
            </p:nvSpPr>
            <p:spPr bwMode="auto">
              <a:xfrm>
                <a:off x="1115616" y="1275606"/>
                <a:ext cx="312906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/>
                  <a:t>a</a:t>
                </a:r>
              </a:p>
            </p:txBody>
          </p:sp>
          <p:sp>
            <p:nvSpPr>
              <p:cNvPr id="8" name="TextBox 28"/>
              <p:cNvSpPr txBox="1">
                <a:spLocks noChangeArrowheads="1"/>
              </p:cNvSpPr>
              <p:nvPr/>
            </p:nvSpPr>
            <p:spPr bwMode="auto">
              <a:xfrm>
                <a:off x="323528" y="1851670"/>
                <a:ext cx="312906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/>
                  <a:t>b</a:t>
                </a:r>
              </a:p>
            </p:txBody>
          </p:sp>
        </p:grp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99592" y="2884366"/>
            <a:ext cx="32488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(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x 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77519" y="4138586"/>
            <a:ext cx="42061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710576" y="2757029"/>
            <a:ext cx="20730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a x b</a:t>
            </a:r>
          </a:p>
        </p:txBody>
      </p:sp>
      <p:sp>
        <p:nvSpPr>
          <p:cNvPr id="16" name="Right Arrow 15">
            <a:hlinkClick r:id="rId3" action="ppaction://hlinksldjump"/>
          </p:cNvPr>
          <p:cNvSpPr/>
          <p:nvPr/>
        </p:nvSpPr>
        <p:spPr>
          <a:xfrm>
            <a:off x="7092280" y="6254956"/>
            <a:ext cx="936104" cy="603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8655" y="4138585"/>
            <a:ext cx="42061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80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81000" y="2362200"/>
            <a:ext cx="7924800" cy="1676400"/>
          </a:xfrm>
          <a:prstGeom prst="roundRect">
            <a:avLst/>
          </a:prstGeom>
          <a:solidFill>
            <a:srgbClr val="FFFF00">
              <a:alpha val="62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</a:t>
            </a:r>
          </a:p>
        </p:txBody>
      </p: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59633"/>
              </p:ext>
            </p:extLst>
          </p:nvPr>
        </p:nvGraphicFramePr>
        <p:xfrm>
          <a:off x="457200" y="1600200"/>
          <a:ext cx="8229600" cy="3268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9653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Cạnh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hình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96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9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779912" y="384314"/>
            <a:ext cx="1042988" cy="9569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29"/>
          <p:cNvSpPr txBox="1">
            <a:spLocks noChangeArrowheads="1"/>
          </p:cNvSpPr>
          <p:nvPr/>
        </p:nvSpPr>
        <p:spPr bwMode="auto">
          <a:xfrm>
            <a:off x="3441184" y="688032"/>
            <a:ext cx="312737" cy="3698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83768" y="2996952"/>
            <a:ext cx="32488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a = P : 4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3890201"/>
            <a:ext cx="7920880" cy="793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ta </a:t>
            </a:r>
            <a:r>
              <a:rPr lang="en-US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en-US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chia </a:t>
            </a:r>
            <a:r>
              <a:rPr lang="en-US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7092280" y="6254956"/>
            <a:ext cx="936104" cy="603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3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352550" y="2286000"/>
            <a:ext cx="6438900" cy="1676400"/>
          </a:xfrm>
          <a:prstGeom prst="roundRect">
            <a:avLst/>
          </a:prstGeom>
          <a:solidFill>
            <a:srgbClr val="00B050">
              <a:alpha val="62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3356992"/>
            <a:ext cx="8496944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75656" y="1196752"/>
            <a:ext cx="6438900" cy="16764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7344308" y="6093296"/>
            <a:ext cx="936104" cy="603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1184</Words>
  <Application>Microsoft Office PowerPoint</Application>
  <PresentationFormat>On-screen Show (4:3)</PresentationFormat>
  <Paragraphs>257</Paragraphs>
  <Slides>27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.VnTimeH</vt:lpstr>
      <vt:lpstr>Times New Roman</vt:lpstr>
      <vt:lpstr>.VnHelvetInsH</vt:lpstr>
      <vt:lpstr>Arial</vt:lpstr>
      <vt:lpstr>Calibri</vt:lpstr>
      <vt:lpstr>Impact</vt:lpstr>
      <vt:lpstr>.VnTime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This MC</cp:lastModifiedBy>
  <cp:revision>122</cp:revision>
  <dcterms:created xsi:type="dcterms:W3CDTF">2015-03-22T07:25:08Z</dcterms:created>
  <dcterms:modified xsi:type="dcterms:W3CDTF">2022-04-28T03:01:13Z</dcterms:modified>
</cp:coreProperties>
</file>