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85" r:id="rId2"/>
    <p:sldId id="278" r:id="rId3"/>
    <p:sldId id="279" r:id="rId4"/>
    <p:sldId id="281" r:id="rId5"/>
    <p:sldId id="280" r:id="rId6"/>
    <p:sldId id="290" r:id="rId7"/>
    <p:sldId id="288" r:id="rId8"/>
    <p:sldId id="257" r:id="rId9"/>
    <p:sldId id="256" r:id="rId10"/>
    <p:sldId id="258" r:id="rId11"/>
    <p:sldId id="259" r:id="rId12"/>
    <p:sldId id="277" r:id="rId13"/>
    <p:sldId id="263" r:id="rId14"/>
    <p:sldId id="282" r:id="rId15"/>
    <p:sldId id="283" r:id="rId16"/>
    <p:sldId id="28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ABC01A-074E-48C1-812C-79689DF80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88152D-5516-4EC5-96F6-A94B124C9E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AFC80B-4C84-49CE-997F-1C782DEEC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720CBB7-D0C8-4328-89D3-725317BE1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B0E741-C453-44AD-806C-E2284BBA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43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61F120-D1CB-4E08-BEB4-CCEAA6424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9F2AA9A-2AD4-43BA-AE33-FEE2E8621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CD3C03C-D15A-4A67-BFB0-608DF9217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2D4E68-7269-43AE-9B10-B1826A280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D1DC2E-1123-4FFA-80CB-60E0826E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97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FCBBBC0-6DFB-4871-B698-3E5EBDC41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1A1B3D3-D570-4E41-8DCA-B2E7B51E9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11C8B15-523F-49F8-A7C8-DBED0E96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DC6419C-C3F5-46AF-9EF6-C3C5AC69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E43A32D-0642-4926-ABB0-CBD1EDB6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35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B16DA0-704A-471F-93DB-D32626C7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01857F-576A-48F7-B0E0-F157ECC28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4502E3A-1BEC-46B5-ACE6-08CD591FE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CF0905-645F-4C04-BF54-082F54842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58CB35-D0E8-4DD2-B524-7BEB8A4B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0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5C61D6-E224-49DB-8F05-C12D6C578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A6D32FB-B00A-4CAE-8188-736B40BE7C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0F96B4-8E30-4917-B8B4-14672B3C7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845A97-0C8B-404A-A9EC-0E0726B3A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E702F6-C053-44AA-8415-74C3C5538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52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DD6C7C-C641-46C2-BBD6-9F9ABE0E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4E7DD6C-E0E8-43E9-9F28-83FAF5D25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2597A7F-3602-4C33-BB36-C9DBF27B50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321BCFA-EA09-4E60-B6E0-E9B03786A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8728131-C9B0-47A6-9514-E2A7E7068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13BB5FA-6EE3-4D82-938A-3C1CFB9D9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08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3149BC-F2F4-4705-BF84-8B72067FA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977EDC-C821-4EB8-82D4-39AA67C54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60CF21A-BCD0-4FB0-B211-150F1791E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52C62E6-03CC-4462-B731-208EE9E5FE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F7972D5-491E-43D5-B355-C152F88037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5C985CC-16B0-4883-92F9-AB45B29C2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2790341-2765-4B0F-B50D-3F6B1A4EE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BFDCF95-8D1D-4A13-BE3E-FDD81C461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671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5A850D-C1AD-4244-BF74-E5ED89C25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173521F-9D9D-4325-8832-9B3087CA0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F93DFF9-B185-4DB1-AA47-B2CF19275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A0C1BE-FD6D-423E-AEA0-C6B1533E1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3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CF0A886-5E96-43BE-BECE-7A254E83C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0BD08D9-04D6-41C6-A906-88742B6D9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1B6E7A3-79F2-4914-9BC7-BD187613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54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898E08-C962-4754-8E27-3AF5D607B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2C8305-E08F-446F-BBF2-10AEC6DCA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66A4444-BF60-442B-BE5A-CE667F1B1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2B8D266-8B35-43D2-B8A6-4D3886948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E9C194E-23A7-45EE-B37D-EAD41BE66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5C5943-4362-43E2-9E78-C5225877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7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CF21CA-CA45-4717-90A5-887BAD289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28F4AF1-D975-452F-A747-FE3C7EDCD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EB1769F-9034-43CB-9C48-8C78BC669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1B356D7-8F7E-422B-A71E-CFC94EB73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500DE13-4D36-4FBD-99F6-FB91FE842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7A5695E-F1AD-4277-B694-C5B7F5FDE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67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F8AA461-7355-484A-920C-970DFB45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115A9A6-7A6E-4762-A524-B1C069E71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59A228A-201E-45A6-80C6-AAC09B578B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86F5C2-ECAA-41C6-849F-450C7EA3FA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C694431-8001-4337-BE93-C471EDB42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3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4.xm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slide" Target="slide6.xml"/><Relationship Id="rId4" Type="http://schemas.openxmlformats.org/officeDocument/2006/relationships/slide" Target="slide3.xml"/><Relationship Id="rId9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990600" y="819932"/>
            <a:ext cx="7455132" cy="13927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CẨM ĐIỀN</a:t>
            </a:r>
            <a:endParaRPr lang="en-US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456383" y="2467366"/>
            <a:ext cx="82296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5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 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5B</a:t>
            </a:r>
            <a:endParaRPr lang="en-US" sz="5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5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GV </a:t>
            </a:r>
            <a:r>
              <a:rPr lang="en-US" sz="5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LÊ THỊ THANH THỦY</a:t>
            </a:r>
            <a:endParaRPr lang="en-US" sz="5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094" y="537338"/>
            <a:ext cx="8082513" cy="1320800"/>
          </a:xfrm>
        </p:spPr>
        <p:txBody>
          <a:bodyPr>
            <a:noAutofit/>
          </a:bodyPr>
          <a:lstStyle/>
          <a:p>
            <a:r>
              <a:rPr lang="vi-VN" sz="2400" dirty="0">
                <a:solidFill>
                  <a:schemeClr val="tx1"/>
                </a:solidFill>
              </a:rPr>
              <a:t>Bài 3/ Quãng đường AB dài 25 km. Trên đường đi từ A đến B , một người đi bộ 5km rồi tiếp tục đi ô tô trong nửa giờ thì đến B. Tính vận tốc ô tô.</a:t>
            </a:r>
            <a:r>
              <a:rPr lang="en-US" sz="2400" dirty="0">
                <a:solidFill>
                  <a:schemeClr val="tx1"/>
                </a:solidFill>
              </a:rPr>
              <a:t/>
            </a:r>
            <a:br>
              <a:rPr lang="en-US" sz="2400" dirty="0">
                <a:solidFill>
                  <a:schemeClr val="tx1"/>
                </a:solidFill>
              </a:rPr>
            </a:b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04806" y="1939197"/>
            <a:ext cx="4342687" cy="1947691"/>
            <a:chOff x="841763" y="3003136"/>
            <a:chExt cx="4342687" cy="1947691"/>
          </a:xfrm>
        </p:grpSpPr>
        <p:sp>
          <p:nvSpPr>
            <p:cNvPr id="12" name="TextBox 11"/>
            <p:cNvSpPr txBox="1"/>
            <p:nvPr/>
          </p:nvSpPr>
          <p:spPr>
            <a:xfrm>
              <a:off x="841763" y="3481919"/>
              <a:ext cx="794759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vi-VN"/>
                <a:t>A</a:t>
              </a:r>
              <a:endParaRPr lang="en-US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841763" y="3003136"/>
              <a:ext cx="4342687" cy="1947691"/>
              <a:chOff x="841763" y="3003136"/>
              <a:chExt cx="4342687" cy="1947691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2301668" y="4581495"/>
                <a:ext cx="888763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vi-VN"/>
                  <a:t>25km</a:t>
                </a:r>
                <a:endParaRPr lang="en-US"/>
              </a:p>
            </p:txBody>
          </p:sp>
          <p:grpSp>
            <p:nvGrpSpPr>
              <p:cNvPr id="20" name="Group 19"/>
              <p:cNvGrpSpPr/>
              <p:nvPr/>
            </p:nvGrpSpPr>
            <p:grpSpPr>
              <a:xfrm>
                <a:off x="841763" y="3003136"/>
                <a:ext cx="4342687" cy="1510464"/>
                <a:chOff x="841763" y="2968953"/>
                <a:chExt cx="4342687" cy="1510464"/>
              </a:xfrm>
            </p:grpSpPr>
            <p:grpSp>
              <p:nvGrpSpPr>
                <p:cNvPr id="18" name="Group 17"/>
                <p:cNvGrpSpPr/>
                <p:nvPr/>
              </p:nvGrpSpPr>
              <p:grpSpPr>
                <a:xfrm>
                  <a:off x="841763" y="3244772"/>
                  <a:ext cx="4221623" cy="474293"/>
                  <a:chOff x="786213" y="3285857"/>
                  <a:chExt cx="4221623" cy="474293"/>
                </a:xfrm>
              </p:grpSpPr>
              <p:cxnSp>
                <p:nvCxnSpPr>
                  <p:cNvPr id="5" name="Straight Connector 4"/>
                  <p:cNvCxnSpPr/>
                  <p:nvPr/>
                </p:nvCxnSpPr>
                <p:spPr>
                  <a:xfrm>
                    <a:off x="786213" y="3512321"/>
                    <a:ext cx="4221623" cy="8546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/>
                  <p:cNvCxnSpPr/>
                  <p:nvPr/>
                </p:nvCxnSpPr>
                <p:spPr>
                  <a:xfrm>
                    <a:off x="1213503" y="3307222"/>
                    <a:ext cx="0" cy="45292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1878651" y="3285857"/>
                    <a:ext cx="0" cy="45292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/>
                  <p:cNvCxnSpPr/>
                  <p:nvPr/>
                </p:nvCxnSpPr>
                <p:spPr>
                  <a:xfrm>
                    <a:off x="4312778" y="3307222"/>
                    <a:ext cx="0" cy="452928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Group 18"/>
                <p:cNvGrpSpPr/>
                <p:nvPr/>
              </p:nvGrpSpPr>
              <p:grpSpPr>
                <a:xfrm>
                  <a:off x="1269052" y="2968953"/>
                  <a:ext cx="3915398" cy="1510464"/>
                  <a:chOff x="1213502" y="3010038"/>
                  <a:chExt cx="3915398" cy="1510464"/>
                </a:xfrm>
              </p:grpSpPr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334141" y="3512321"/>
                    <a:ext cx="794759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vi-VN" b="1"/>
                      <a:t>B</a:t>
                    </a:r>
                    <a:endParaRPr lang="en-US" b="1"/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1904289" y="3481919"/>
                    <a:ext cx="794759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vi-VN"/>
                      <a:t>C</a:t>
                    </a:r>
                    <a:endParaRPr lang="en-US"/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1239142" y="3010038"/>
                    <a:ext cx="888763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vi-VN"/>
                      <a:t>5km</a:t>
                    </a:r>
                    <a:endParaRPr lang="en-US"/>
                  </a:p>
                </p:txBody>
              </p:sp>
              <p:sp>
                <p:nvSpPr>
                  <p:cNvPr id="17" name="Right Brace 16"/>
                  <p:cNvSpPr/>
                  <p:nvPr/>
                </p:nvSpPr>
                <p:spPr>
                  <a:xfrm rot="5400000">
                    <a:off x="2438757" y="2646482"/>
                    <a:ext cx="648765" cy="3099276"/>
                  </a:xfrm>
                  <a:prstGeom prst="rightBrace">
                    <a:avLst>
                      <a:gd name="adj1" fmla="val 8333"/>
                      <a:gd name="adj2" fmla="val 54381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</p:grpSp>
      <p:sp>
        <p:nvSpPr>
          <p:cNvPr id="23" name="TextBox 22"/>
          <p:cNvSpPr txBox="1"/>
          <p:nvPr/>
        </p:nvSpPr>
        <p:spPr>
          <a:xfrm>
            <a:off x="4423091" y="2355761"/>
            <a:ext cx="50468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/>
              <a:t>                         giải</a:t>
            </a:r>
          </a:p>
          <a:p>
            <a:r>
              <a:rPr lang="vi-VN" sz="2400" dirty="0"/>
              <a:t>Quãng đường đi bằng ô tô là:</a:t>
            </a:r>
          </a:p>
          <a:p>
            <a:r>
              <a:rPr lang="vi-VN" sz="2400" dirty="0"/>
              <a:t>            25 – 5 = 20 ( km)</a:t>
            </a:r>
          </a:p>
          <a:p>
            <a:r>
              <a:rPr lang="vi-VN" sz="2400" dirty="0"/>
              <a:t>Thời gian ô tô đi là:</a:t>
            </a:r>
          </a:p>
          <a:p>
            <a:r>
              <a:rPr lang="vi-VN" sz="2400" dirty="0"/>
              <a:t>        Nửa giờ  hay 0,5 giờ</a:t>
            </a:r>
          </a:p>
          <a:p>
            <a:r>
              <a:rPr lang="vi-VN" sz="2400" dirty="0"/>
              <a:t>Vận tốc của ô tô là: </a:t>
            </a:r>
          </a:p>
          <a:p>
            <a:r>
              <a:rPr lang="vi-VN" sz="2400" dirty="0"/>
              <a:t>        20 : 0,5 = 40 ( km/giờ)</a:t>
            </a:r>
          </a:p>
          <a:p>
            <a:r>
              <a:rPr lang="vi-VN" sz="2400" dirty="0"/>
              <a:t>                 Đáp số : 40 km/giờ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7477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40" y="476468"/>
            <a:ext cx="8596668" cy="1320800"/>
          </a:xfrm>
        </p:spPr>
        <p:txBody>
          <a:bodyPr>
            <a:normAutofit/>
          </a:bodyPr>
          <a:lstStyle/>
          <a:p>
            <a:r>
              <a:rPr lang="vi-VN" sz="2800">
                <a:solidFill>
                  <a:schemeClr val="tx1"/>
                </a:solidFill>
              </a:rPr>
              <a:t>Bài 4/  Một ca nô đi từ 6 giờ 30 phút đến 7 giờ 45 phút được quãng đường 30 km. Tính vận tốc ca nô. </a:t>
            </a:r>
            <a:r>
              <a:rPr lang="en-US" sz="2800">
                <a:solidFill>
                  <a:schemeClr val="tx1"/>
                </a:solidFill>
              </a:rPr>
              <a:t/>
            </a:r>
            <a:br>
              <a:rPr lang="en-US" sz="2800">
                <a:solidFill>
                  <a:schemeClr val="tx1"/>
                </a:solidFill>
              </a:rPr>
            </a:br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12722" y="1663081"/>
            <a:ext cx="49821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0070C0"/>
                </a:solidFill>
              </a:rPr>
              <a:t>Tóm tắt:</a:t>
            </a:r>
          </a:p>
          <a:p>
            <a:r>
              <a:rPr lang="vi-VN" sz="2400" dirty="0">
                <a:solidFill>
                  <a:srgbClr val="0070C0"/>
                </a:solidFill>
              </a:rPr>
              <a:t>S= 30 km</a:t>
            </a:r>
          </a:p>
          <a:p>
            <a:r>
              <a:rPr lang="vi-VN" sz="2400" dirty="0">
                <a:solidFill>
                  <a:srgbClr val="0070C0"/>
                </a:solidFill>
              </a:rPr>
              <a:t>t= 6 giờ 30 phút  đến 7 giờ 45 phút</a:t>
            </a:r>
          </a:p>
          <a:p>
            <a:r>
              <a:rPr lang="vi-VN" sz="2400" dirty="0">
                <a:solidFill>
                  <a:srgbClr val="0070C0"/>
                </a:solidFill>
              </a:rPr>
              <a:t>V= ........km/giờ?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9160" y="3551086"/>
            <a:ext cx="71955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solidFill>
                  <a:srgbClr val="FF0000"/>
                </a:solidFill>
              </a:rPr>
              <a:t>                              </a:t>
            </a:r>
            <a:r>
              <a:rPr lang="vi-VN" sz="2400" dirty="0">
                <a:solidFill>
                  <a:srgbClr val="002060"/>
                </a:solidFill>
              </a:rPr>
              <a:t>Giải</a:t>
            </a:r>
          </a:p>
          <a:p>
            <a:r>
              <a:rPr lang="vi-VN" sz="2400" dirty="0">
                <a:solidFill>
                  <a:srgbClr val="002060"/>
                </a:solidFill>
              </a:rPr>
              <a:t>Thời gian ca nô đi được 30 km là:</a:t>
            </a:r>
          </a:p>
          <a:p>
            <a:r>
              <a:rPr lang="vi-VN" sz="2400" dirty="0">
                <a:solidFill>
                  <a:srgbClr val="002060"/>
                </a:solidFill>
              </a:rPr>
              <a:t>     7 giờ 45  phút – 6 giờ 30 phút = 1 giờ 15 phút</a:t>
            </a:r>
          </a:p>
          <a:p>
            <a:r>
              <a:rPr lang="vi-VN" sz="2400" dirty="0">
                <a:solidFill>
                  <a:srgbClr val="002060"/>
                </a:solidFill>
              </a:rPr>
              <a:t>     1 giờ 15 phút = 1,25 giờ</a:t>
            </a:r>
          </a:p>
          <a:p>
            <a:r>
              <a:rPr lang="vi-VN" sz="2400" dirty="0">
                <a:solidFill>
                  <a:srgbClr val="002060"/>
                </a:solidFill>
              </a:rPr>
              <a:t>Vận tốc của ca nô là:</a:t>
            </a:r>
          </a:p>
          <a:p>
            <a:r>
              <a:rPr lang="vi-VN" sz="2400" dirty="0">
                <a:solidFill>
                  <a:srgbClr val="002060"/>
                </a:solidFill>
              </a:rPr>
              <a:t>     30 : 1,25 =  24 ( km/giờ)</a:t>
            </a:r>
          </a:p>
          <a:p>
            <a:r>
              <a:rPr lang="vi-VN" sz="2400" dirty="0">
                <a:solidFill>
                  <a:srgbClr val="002060"/>
                </a:solidFill>
              </a:rPr>
              <a:t>                        Đáp số : 24 km/giờ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77251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rved Up Ribbon 2"/>
          <p:cNvSpPr/>
          <p:nvPr/>
        </p:nvSpPr>
        <p:spPr>
          <a:xfrm>
            <a:off x="914400" y="1752600"/>
            <a:ext cx="7620000" cy="2362200"/>
          </a:xfrm>
          <a:prstGeom prst="ellipseRibbon2">
            <a:avLst>
              <a:gd name="adj1" fmla="val 25000"/>
              <a:gd name="adj2" fmla="val 68091"/>
              <a:gd name="adj3" fmla="val 1250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TRÒ CHƠI CỦNG CỐ </a:t>
            </a:r>
          </a:p>
        </p:txBody>
      </p:sp>
    </p:spTree>
    <p:extLst>
      <p:ext uri="{BB962C8B-B14F-4D97-AF65-F5344CB8AC3E}">
        <p14:creationId xmlns:p14="http://schemas.microsoft.com/office/powerpoint/2010/main" val="792002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FE3DC2C-706C-462C-9893-603E680259D5}"/>
              </a:ext>
            </a:extLst>
          </p:cNvPr>
          <p:cNvSpPr txBox="1"/>
          <p:nvPr/>
        </p:nvSpPr>
        <p:spPr>
          <a:xfrm>
            <a:off x="1431236" y="2305885"/>
            <a:ext cx="61755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78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9036C9D-607D-4472-9E65-8BD85B375A29}"/>
              </a:ext>
            </a:extLst>
          </p:cNvPr>
          <p:cNvSpPr txBox="1"/>
          <p:nvPr/>
        </p:nvSpPr>
        <p:spPr>
          <a:xfrm>
            <a:off x="0" y="1485635"/>
            <a:ext cx="91439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“Ai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336km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Đệ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muôn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Linh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Ngựa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vằn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ADBE3E8-D694-4EF9-AEF4-B28963B9FE1B}"/>
              </a:ext>
            </a:extLst>
          </p:cNvPr>
          <p:cNvSpPr txBox="1"/>
          <p:nvPr/>
        </p:nvSpPr>
        <p:spPr>
          <a:xfrm>
            <a:off x="1431236" y="156240"/>
            <a:ext cx="61755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6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956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B76E492-522E-44F4-89D5-9D80798A0D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58" y="0"/>
            <a:ext cx="2857500" cy="42862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072BA75-D2D3-4292-8697-7CC7CE8297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5757" y="-1"/>
            <a:ext cx="2857499" cy="42862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474066D6-A740-40C9-9968-3907748167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3256" y="23191"/>
            <a:ext cx="3280744" cy="42862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B6B257E3-9CFA-4038-963F-92087E353103}"/>
              </a:ext>
            </a:extLst>
          </p:cNvPr>
          <p:cNvSpPr txBox="1"/>
          <p:nvPr/>
        </p:nvSpPr>
        <p:spPr>
          <a:xfrm>
            <a:off x="0" y="4651513"/>
            <a:ext cx="3005757" cy="120032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Vận</a:t>
            </a:r>
            <a:r>
              <a:rPr lang="en-US" sz="2400" dirty="0"/>
              <a:t> </a:t>
            </a:r>
            <a:r>
              <a:rPr lang="en-US" sz="2400" dirty="0" err="1"/>
              <a:t>tốc</a:t>
            </a:r>
            <a:r>
              <a:rPr lang="en-US" sz="2400" dirty="0"/>
              <a:t> con </a:t>
            </a:r>
            <a:r>
              <a:rPr lang="en-US" sz="2400" dirty="0" err="1"/>
              <a:t>Báo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:</a:t>
            </a:r>
          </a:p>
          <a:p>
            <a:r>
              <a:rPr lang="en-US" sz="2400" dirty="0"/>
              <a:t>336 : 3 = 112 (km/h)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E490596-F370-4900-A280-8DF0A0B61CBE}"/>
              </a:ext>
            </a:extLst>
          </p:cNvPr>
          <p:cNvSpPr txBox="1"/>
          <p:nvPr/>
        </p:nvSpPr>
        <p:spPr>
          <a:xfrm>
            <a:off x="2999961" y="4644881"/>
            <a:ext cx="2857500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Vận</a:t>
            </a:r>
            <a:r>
              <a:rPr lang="en-US" sz="2400" dirty="0"/>
              <a:t> </a:t>
            </a:r>
            <a:r>
              <a:rPr lang="en-US" sz="2400" dirty="0" err="1"/>
              <a:t>tốc</a:t>
            </a:r>
            <a:r>
              <a:rPr lang="en-US" sz="2400" dirty="0"/>
              <a:t> con Linh </a:t>
            </a:r>
            <a:r>
              <a:rPr lang="en-US" sz="2400" dirty="0" err="1"/>
              <a:t>Dương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</a:p>
          <a:p>
            <a:r>
              <a:rPr lang="en-US" sz="2400" dirty="0"/>
              <a:t>336 : 4 = 84 (km/h)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72DFE4A-4662-4DB3-84D1-CAD48991D195}"/>
              </a:ext>
            </a:extLst>
          </p:cNvPr>
          <p:cNvSpPr txBox="1"/>
          <p:nvPr/>
        </p:nvSpPr>
        <p:spPr>
          <a:xfrm>
            <a:off x="5857462" y="4664760"/>
            <a:ext cx="3244302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err="1"/>
              <a:t>Vận</a:t>
            </a:r>
            <a:r>
              <a:rPr lang="en-US" sz="2400" dirty="0"/>
              <a:t> </a:t>
            </a:r>
            <a:r>
              <a:rPr lang="en-US" sz="2400" dirty="0" err="1"/>
              <a:t>tốc</a:t>
            </a:r>
            <a:r>
              <a:rPr lang="en-US" sz="2400" dirty="0"/>
              <a:t> con </a:t>
            </a:r>
            <a:r>
              <a:rPr lang="en-US" sz="2400" dirty="0" err="1"/>
              <a:t>Ngựa</a:t>
            </a:r>
            <a:r>
              <a:rPr lang="en-US" sz="2400" dirty="0"/>
              <a:t> </a:t>
            </a:r>
            <a:r>
              <a:rPr lang="en-US" sz="2400" dirty="0" err="1"/>
              <a:t>vằn</a:t>
            </a:r>
            <a:r>
              <a:rPr lang="en-US" sz="2400" dirty="0"/>
              <a:t> </a:t>
            </a:r>
            <a:r>
              <a:rPr lang="en-US" sz="2400" dirty="0" err="1"/>
              <a:t>chạy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 </a:t>
            </a:r>
          </a:p>
          <a:p>
            <a:r>
              <a:rPr lang="en-US" sz="2400" dirty="0"/>
              <a:t>336 : 5 = 67,2 (km/h)</a:t>
            </a:r>
          </a:p>
        </p:txBody>
      </p:sp>
    </p:spTree>
    <p:extLst>
      <p:ext uri="{BB962C8B-B14F-4D97-AF65-F5344CB8AC3E}">
        <p14:creationId xmlns:p14="http://schemas.microsoft.com/office/powerpoint/2010/main" val="170779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AE5C4BF-2A56-4E11-898A-908E0AC73ADF}"/>
              </a:ext>
            </a:extLst>
          </p:cNvPr>
          <p:cNvSpPr txBox="1"/>
          <p:nvPr/>
        </p:nvSpPr>
        <p:spPr>
          <a:xfrm>
            <a:off x="898358" y="2566737"/>
            <a:ext cx="72670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CHÚC CÁC CON CHĂM NGOAN – HỌC GIỎI</a:t>
            </a:r>
          </a:p>
        </p:txBody>
      </p:sp>
    </p:spTree>
    <p:extLst>
      <p:ext uri="{BB962C8B-B14F-4D97-AF65-F5344CB8AC3E}">
        <p14:creationId xmlns:p14="http://schemas.microsoft.com/office/powerpoint/2010/main" val="1181869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5839361"/>
            <a:ext cx="1330036" cy="928915"/>
          </a:xfrm>
          <a:prstGeom prst="rect">
            <a:avLst/>
          </a:prstGeom>
        </p:spPr>
      </p:pic>
      <p:pic>
        <p:nvPicPr>
          <p:cNvPr id="3" name="Picture 2">
            <a:hlinkClick r:id="rId4" action="ppaction://hlinksldjump"/>
            <a:extLst>
              <a:ext uri="{FF2B5EF4-FFF2-40B4-BE49-F238E27FC236}">
                <a16:creationId xmlns:a16="http://schemas.microsoft.com/office/drawing/2014/main" xmlns="" id="{48D4C0DF-C121-4612-9D96-F7FB05EDB9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221" y="-12063"/>
            <a:ext cx="3409431" cy="2943761"/>
          </a:xfrm>
          <a:prstGeom prst="rect">
            <a:avLst/>
          </a:prstGeom>
        </p:spPr>
      </p:pic>
      <p:pic>
        <p:nvPicPr>
          <p:cNvPr id="9" name="Picture 8">
            <a:hlinkClick r:id="rId6" action="ppaction://hlinksldjump"/>
            <a:extLst>
              <a:ext uri="{FF2B5EF4-FFF2-40B4-BE49-F238E27FC236}">
                <a16:creationId xmlns:a16="http://schemas.microsoft.com/office/drawing/2014/main" xmlns="" id="{84EEAA3F-EE5B-4E96-9B95-4E666CDE34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6336" y="417098"/>
            <a:ext cx="3086590" cy="2229816"/>
          </a:xfrm>
          <a:prstGeom prst="rect">
            <a:avLst/>
          </a:prstGeom>
        </p:spPr>
      </p:pic>
      <p:pic>
        <p:nvPicPr>
          <p:cNvPr id="11" name="Picture 10">
            <a:hlinkClick r:id="rId8" action="ppaction://hlinksldjump"/>
            <a:extLst>
              <a:ext uri="{FF2B5EF4-FFF2-40B4-BE49-F238E27FC236}">
                <a16:creationId xmlns:a16="http://schemas.microsoft.com/office/drawing/2014/main" xmlns="" id="{4E9F9557-A3A6-463F-8E06-575DCF8978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3101" y="3043992"/>
            <a:ext cx="3665101" cy="2474493"/>
          </a:xfrm>
          <a:prstGeom prst="rect">
            <a:avLst/>
          </a:prstGeom>
        </p:spPr>
      </p:pic>
      <p:sp>
        <p:nvSpPr>
          <p:cNvPr id="12" name="Oval 11">
            <a:hlinkClick r:id="rId2" action="ppaction://hlinksldjump"/>
            <a:extLst>
              <a:ext uri="{FF2B5EF4-FFF2-40B4-BE49-F238E27FC236}">
                <a16:creationId xmlns:a16="http://schemas.microsoft.com/office/drawing/2014/main" xmlns="" id="{1AF3EE70-AB95-4C03-B9DF-04CF2AE044D7}"/>
              </a:ext>
            </a:extLst>
          </p:cNvPr>
          <p:cNvSpPr/>
          <p:nvPr/>
        </p:nvSpPr>
        <p:spPr>
          <a:xfrm>
            <a:off x="381000" y="6617369"/>
            <a:ext cx="268221" cy="2406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hlinkClick r:id="rId10" action="ppaction://hlinksldjump"/>
            <a:extLst>
              <a:ext uri="{FF2B5EF4-FFF2-40B4-BE49-F238E27FC236}">
                <a16:creationId xmlns:a16="http://schemas.microsoft.com/office/drawing/2014/main" xmlns="" id="{4EBBAB5E-35AC-43D3-AC92-7F83C7E3AF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8395" y="2382258"/>
            <a:ext cx="3754605" cy="375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378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Callout 5"/>
          <p:cNvSpPr/>
          <p:nvPr/>
        </p:nvSpPr>
        <p:spPr>
          <a:xfrm>
            <a:off x="1482436" y="1676400"/>
            <a:ext cx="5791200" cy="24384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8" name="Picture 7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860144"/>
            <a:ext cx="1330036" cy="92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27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762000" y="1295400"/>
            <a:ext cx="6172200" cy="3657600"/>
          </a:xfrm>
          <a:prstGeom prst="clou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8" name="Picture 7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5700485"/>
            <a:ext cx="1330036" cy="92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72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914400" y="1981200"/>
            <a:ext cx="8001000" cy="2514600"/>
          </a:xfrm>
          <a:prstGeom prst="cloud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/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8200" y="4800600"/>
            <a:ext cx="243840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 = s : t</a:t>
            </a:r>
          </a:p>
        </p:txBody>
      </p:sp>
      <p:pic>
        <p:nvPicPr>
          <p:cNvPr id="8" name="Picture 7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5562601"/>
            <a:ext cx="1330036" cy="92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02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>
            <a:extLst>
              <a:ext uri="{FF2B5EF4-FFF2-40B4-BE49-F238E27FC236}">
                <a16:creationId xmlns:a16="http://schemas.microsoft.com/office/drawing/2014/main" xmlns="" id="{4C092912-FA7D-482B-9B05-1E4C5FC5CA3A}"/>
              </a:ext>
            </a:extLst>
          </p:cNvPr>
          <p:cNvSpPr/>
          <p:nvPr/>
        </p:nvSpPr>
        <p:spPr>
          <a:xfrm>
            <a:off x="1491916" y="288758"/>
            <a:ext cx="7074568" cy="3384885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Nêu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đơn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vị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vận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tốc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?  </a:t>
            </a:r>
            <a:endParaRPr lang="en-US" sz="4000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xmlns="" id="{37668AA0-4C7F-421E-94CB-3F349A4C3C55}"/>
              </a:ext>
            </a:extLst>
          </p:cNvPr>
          <p:cNvSpPr/>
          <p:nvPr/>
        </p:nvSpPr>
        <p:spPr>
          <a:xfrm>
            <a:off x="1732547" y="4170950"/>
            <a:ext cx="6208295" cy="192505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km/</a:t>
            </a:r>
            <a:r>
              <a:rPr lang="en-US" sz="5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giờ</a:t>
            </a:r>
            <a:r>
              <a:rPr lang="en-US" sz="5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m/</a:t>
            </a:r>
            <a:r>
              <a:rPr lang="en-US" sz="5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giây</a:t>
            </a:r>
            <a:endParaRPr lang="en-US" sz="5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en-US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km/</a:t>
            </a:r>
            <a:r>
              <a:rPr lang="en-US" sz="5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phút</a:t>
            </a:r>
            <a:r>
              <a:rPr lang="en-US" sz="5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; cm/</a:t>
            </a:r>
            <a:r>
              <a:rPr lang="en-US" sz="54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giây</a:t>
            </a:r>
            <a:endParaRPr lang="en-US" sz="5400" dirty="0">
              <a:solidFill>
                <a:srgbClr val="FF0000"/>
              </a:solidFill>
            </a:endParaRPr>
          </a:p>
        </p:txBody>
      </p:sp>
      <p:pic>
        <p:nvPicPr>
          <p:cNvPr id="8" name="Picture 7">
            <a:hlinkClick r:id="rId2" action="ppaction://hlinksldjump"/>
            <a:extLst>
              <a:ext uri="{FF2B5EF4-FFF2-40B4-BE49-F238E27FC236}">
                <a16:creationId xmlns:a16="http://schemas.microsoft.com/office/drawing/2014/main" xmlns="" id="{36DB3964-8BE3-4FD5-9C39-8D6005FDF9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2" y="5562601"/>
            <a:ext cx="1330036" cy="928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64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7850" y="279400"/>
            <a:ext cx="810895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11"/>
          <p:cNvSpPr>
            <a:spLocks noChangeArrowheads="1" noChangeShapeType="1" noTextEdit="1"/>
          </p:cNvSpPr>
          <p:nvPr/>
        </p:nvSpPr>
        <p:spPr bwMode="auto">
          <a:xfrm>
            <a:off x="2362200" y="3583517"/>
            <a:ext cx="4876800" cy="167428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Bài mới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606" y="777213"/>
            <a:ext cx="6602226" cy="1320800"/>
          </a:xfrm>
        </p:spPr>
        <p:txBody>
          <a:bodyPr>
            <a:normAutofit fontScale="90000"/>
          </a:bodyPr>
          <a:lstStyle/>
          <a:p>
            <a:r>
              <a:rPr lang="vi-VN" sz="2700" dirty="0">
                <a:solidFill>
                  <a:schemeClr val="tx1"/>
                </a:solidFill>
              </a:rPr>
              <a:t>Bài 1 / Một con đà điểu khi cần có thể chạy được 5250 m trong 5 phút. Tính vận tốc chạy của đà điểu</a:t>
            </a:r>
            <a:r>
              <a:rPr lang="vi-VN" dirty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222" y="2089412"/>
            <a:ext cx="6602226" cy="22303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 dirty="0">
                <a:solidFill>
                  <a:srgbClr val="FF0000"/>
                </a:solidFill>
              </a:rPr>
              <a:t>                                      </a:t>
            </a:r>
            <a:r>
              <a:rPr lang="vi-VN" sz="2400" dirty="0"/>
              <a:t>Giải</a:t>
            </a:r>
            <a:endParaRPr lang="vi-VN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vi-VN" sz="2800" dirty="0">
                <a:solidFill>
                  <a:srgbClr val="FF0000"/>
                </a:solidFill>
              </a:rPr>
              <a:t>            Vận tốc chạy của đà điểu là:</a:t>
            </a:r>
          </a:p>
          <a:p>
            <a:pPr marL="0" indent="0">
              <a:buNone/>
            </a:pPr>
            <a:r>
              <a:rPr lang="vi-VN" sz="2800" dirty="0">
                <a:solidFill>
                  <a:srgbClr val="FF0000"/>
                </a:solidFill>
              </a:rPr>
              <a:t>                 5250 : 5 = 1050 ( m/phút)</a:t>
            </a:r>
          </a:p>
          <a:p>
            <a:pPr marL="0" indent="0">
              <a:buNone/>
            </a:pPr>
            <a:r>
              <a:rPr lang="vi-VN" sz="2800" dirty="0">
                <a:solidFill>
                  <a:srgbClr val="FF0000"/>
                </a:solidFill>
              </a:rPr>
              <a:t>                              Đáp số : 1050 m/phút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16" y="2151504"/>
            <a:ext cx="31106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70C0"/>
                </a:solidFill>
              </a:rPr>
              <a:t>Tóm tắt:  </a:t>
            </a:r>
          </a:p>
          <a:p>
            <a:r>
              <a:rPr lang="vi-VN" sz="2800" dirty="0">
                <a:solidFill>
                  <a:srgbClr val="0070C0"/>
                </a:solidFill>
              </a:rPr>
              <a:t>S= 5250 m</a:t>
            </a:r>
          </a:p>
          <a:p>
            <a:r>
              <a:rPr lang="vi-VN" sz="2800" dirty="0">
                <a:solidFill>
                  <a:srgbClr val="0070C0"/>
                </a:solidFill>
              </a:rPr>
              <a:t>t= 5 phút</a:t>
            </a:r>
          </a:p>
          <a:p>
            <a:r>
              <a:rPr lang="vi-VN" sz="2800" dirty="0">
                <a:solidFill>
                  <a:srgbClr val="0070C0"/>
                </a:solidFill>
              </a:rPr>
              <a:t>V= ......m/ phút ?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425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8482083"/>
              </p:ext>
            </p:extLst>
          </p:nvPr>
        </p:nvGraphicFramePr>
        <p:xfrm>
          <a:off x="926898" y="1349602"/>
          <a:ext cx="7239789" cy="13685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91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76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76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76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4764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130 km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147 km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210m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1014m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4 giờ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3 giờ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6 giây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13 phút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v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32,5 km/giờ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32915" y="663327"/>
            <a:ext cx="6997901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b="1" dirty="0"/>
              <a:t> </a:t>
            </a:r>
            <a:r>
              <a:rPr lang="vi-VN" sz="2800" b="1" dirty="0">
                <a:solidFill>
                  <a:srgbClr val="FF0000"/>
                </a:solidFill>
              </a:rPr>
              <a:t>Bài 2 / Viết vào ô trống  (theo mẫu)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55763"/>
              </p:ext>
            </p:extLst>
          </p:nvPr>
        </p:nvGraphicFramePr>
        <p:xfrm>
          <a:off x="991302" y="2753794"/>
          <a:ext cx="7309583" cy="15646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31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16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616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16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616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</a:rPr>
                        <a:t>130 km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147 km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210m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</a:rPr>
                        <a:t>1014m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effectLst/>
                        </a:rPr>
                        <a:t>t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4 giờ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3 giờ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6 giây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13 phút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61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v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effectLst/>
                        </a:rPr>
                        <a:t>32,5 km/giờ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</a:rPr>
                        <a:t>49 km/giờ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</a:rPr>
                        <a:t>35m/giây 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dirty="0">
                          <a:solidFill>
                            <a:srgbClr val="FF0000"/>
                          </a:solidFill>
                          <a:effectLst/>
                        </a:rPr>
                        <a:t>78m/phút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65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</TotalTime>
  <Words>518</Words>
  <Application>Microsoft Office PowerPoint</Application>
  <PresentationFormat>On-screen Show (4:3)</PresentationFormat>
  <Paragraphs>89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1 / Một con đà điểu khi cần có thể chạy được 5250 m trong 5 phút. Tính vận tốc chạy của đà điểu. </vt:lpstr>
      <vt:lpstr>PowerPoint Presentation</vt:lpstr>
      <vt:lpstr>Bài 3/ Quãng đường AB dài 25 km. Trên đường đi từ A đến B , một người đi bộ 5km rồi tiếp tục đi ô tô trong nửa giờ thì đến B. Tính vận tốc ô tô. </vt:lpstr>
      <vt:lpstr>Bài 4/  Một ca nô đi từ 6 giờ 30 phút đến 7 giờ 45 phút được quãng đường 30 km. Tính vận tốc ca nô.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Thuy</cp:lastModifiedBy>
  <cp:revision>27</cp:revision>
  <dcterms:created xsi:type="dcterms:W3CDTF">2020-04-26T14:57:30Z</dcterms:created>
  <dcterms:modified xsi:type="dcterms:W3CDTF">2021-03-27T06:41:59Z</dcterms:modified>
</cp:coreProperties>
</file>