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0" r:id="rId2"/>
    <p:sldId id="272" r:id="rId3"/>
    <p:sldId id="271" r:id="rId4"/>
    <p:sldId id="273" r:id="rId5"/>
    <p:sldId id="274" r:id="rId6"/>
    <p:sldId id="275" r:id="rId7"/>
    <p:sldId id="276" r:id="rId8"/>
    <p:sldId id="264" r:id="rId9"/>
    <p:sldId id="265" r:id="rId10"/>
    <p:sldId id="266" r:id="rId11"/>
    <p:sldId id="267" r:id="rId12"/>
    <p:sldId id="268" r:id="rId13"/>
    <p:sldId id="277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26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16D65-69CA-4EE6-BABF-4A1A17CB6B36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6F362-82C5-498C-BBD8-C9FA1BB9B4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altLang="en-US"/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6FF5628-D628-4344-B9A9-90087DDF4FDB}" type="slidenum">
              <a:rPr lang="en-US" altLang="en-US"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en-US" altLang="en-US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C0336CB-3005-41D0-B0E9-7C97D266E328}" type="slidenum">
              <a:rPr lang="en-US" altLang="en-US"/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BB911-ACA2-4D78-8610-D3BEEFED6354}" type="datetimeFigureOut">
              <a:rPr lang="en-US" smtClean="0"/>
              <a:t>13/02/2022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AD913-715F-49EF-A3AC-2DC13B5A39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wmf"/><Relationship Id="rId2" Type="http://schemas.openxmlformats.org/officeDocument/2006/relationships/audio" Target="ppt/slides/06-Tia%20nang%20hat%20mua.MP3" TargetMode="External"/><Relationship Id="rId1" Type="http://schemas.microsoft.com/office/2007/relationships/media" Target="ppt/slides/06-Tia%20nang%20hat%20mua.MP3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wm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WordArt 20"/>
          <p:cNvSpPr>
            <a:spLocks noChangeArrowheads="1" noChangeShapeType="1" noTextEdit="1"/>
          </p:cNvSpPr>
          <p:nvPr/>
        </p:nvSpPr>
        <p:spPr bwMode="auto">
          <a:xfrm>
            <a:off x="4146332" y="1689374"/>
            <a:ext cx="3200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Toán</a:t>
            </a:r>
            <a:endParaRPr lang="en-US" b="1" kern="10" dirty="0">
              <a:ln w="9525">
                <a:solidFill>
                  <a:srgbClr val="0000FF"/>
                </a:solidFill>
                <a:rou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2" name="AutoShape 22"/>
          <p:cNvSpPr>
            <a:spLocks noChangeArrowheads="1"/>
          </p:cNvSpPr>
          <p:nvPr/>
        </p:nvSpPr>
        <p:spPr bwMode="auto">
          <a:xfrm>
            <a:off x="1109708" y="2262051"/>
            <a:ext cx="574675" cy="485775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25" name="AutoShape 22"/>
          <p:cNvSpPr>
            <a:spLocks noChangeArrowheads="1"/>
          </p:cNvSpPr>
          <p:nvPr/>
        </p:nvSpPr>
        <p:spPr bwMode="auto">
          <a:xfrm>
            <a:off x="10129792" y="4675278"/>
            <a:ext cx="574675" cy="485775"/>
          </a:xfrm>
          <a:prstGeom prst="star4">
            <a:avLst>
              <a:gd name="adj" fmla="val 12500"/>
            </a:avLst>
          </a:prstGeom>
          <a:solidFill>
            <a:srgbClr val="66FF33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26" name="AutoShape 21"/>
          <p:cNvSpPr>
            <a:spLocks noChangeArrowheads="1"/>
          </p:cNvSpPr>
          <p:nvPr/>
        </p:nvSpPr>
        <p:spPr bwMode="auto">
          <a:xfrm>
            <a:off x="1479821" y="4611460"/>
            <a:ext cx="574675" cy="485775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27" name="AutoShape 21"/>
          <p:cNvSpPr>
            <a:spLocks noChangeArrowheads="1"/>
          </p:cNvSpPr>
          <p:nvPr/>
        </p:nvSpPr>
        <p:spPr bwMode="auto">
          <a:xfrm>
            <a:off x="9205141" y="2129246"/>
            <a:ext cx="574675" cy="485775"/>
          </a:xfrm>
          <a:prstGeom prst="star4">
            <a:avLst>
              <a:gd name="adj" fmla="val 12431"/>
            </a:avLst>
          </a:prstGeom>
          <a:solidFill>
            <a:srgbClr val="99FFCC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28" name="WordArt 5"/>
          <p:cNvSpPr>
            <a:spLocks noChangeArrowheads="1" noChangeShapeType="1" noTextEdit="1"/>
          </p:cNvSpPr>
          <p:nvPr/>
        </p:nvSpPr>
        <p:spPr bwMode="auto">
          <a:xfrm>
            <a:off x="1998619" y="2743207"/>
            <a:ext cx="8516983" cy="2621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>
                <a:ln w="12700">
                  <a:solidFill>
                    <a:srgbClr val="FF0000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LUYỆN TẬP</a:t>
            </a:r>
            <a:endParaRPr lang="vi-VN" b="1" kern="10" dirty="0">
              <a:ln w="12700">
                <a:solidFill>
                  <a:srgbClr val="FF0000"/>
                </a:solidFill>
                <a:rou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/>
            <a:r>
              <a:rPr lang="vi-VN" b="1" kern="10" dirty="0">
                <a:ln w="12700">
                  <a:solidFill>
                    <a:srgbClr val="FF0000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(T</a:t>
            </a:r>
            <a:r>
              <a:rPr lang="en-US" b="1" kern="10" dirty="0">
                <a:ln w="12700">
                  <a:solidFill>
                    <a:srgbClr val="FF0000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rang 11</a:t>
            </a:r>
            <a:r>
              <a:rPr lang="vi-VN" b="1" kern="10" dirty="0">
                <a:ln w="12700">
                  <a:solidFill>
                    <a:srgbClr val="FF0000"/>
                  </a:solidFill>
                  <a:rou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2)</a:t>
            </a:r>
            <a:endParaRPr lang="en-US" b="1" kern="10" dirty="0">
              <a:ln w="12700">
                <a:solidFill>
                  <a:srgbClr val="FF0000"/>
                </a:solidFill>
                <a:rou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C9C5C6-F311-45EA-9C02-8CE7A8A34F15}"/>
              </a:ext>
            </a:extLst>
          </p:cNvPr>
          <p:cNvSpPr txBox="1"/>
          <p:nvPr/>
        </p:nvSpPr>
        <p:spPr>
          <a:xfrm>
            <a:off x="3316224" y="755904"/>
            <a:ext cx="6813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i="1" dirty="0">
                <a:solidFill>
                  <a:srgbClr val="FF0000"/>
                </a:solidFill>
                <a:latin typeface="+mj-lt"/>
              </a:rPr>
              <a:t>Thứ tư ngày 16 tháng 2 năm 2022</a:t>
            </a:r>
            <a:endParaRPr lang="en-US" sz="2800" b="1" i="1" dirty="0">
              <a:solidFill>
                <a:srgbClr val="FF0000"/>
              </a:solidFill>
              <a:latin typeface="+mj-lt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9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792288" y="4241362"/>
            <a:ext cx="11430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0" y="1962150"/>
            <a:ext cx="8458200" cy="685800"/>
          </a:xfrm>
        </p:spPr>
        <p:txBody>
          <a:bodyPr/>
          <a:lstStyle/>
          <a:p>
            <a:pPr marL="0" indent="396875">
              <a:buNone/>
            </a:pPr>
            <a:r>
              <a:rPr lang="en-US" alt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S:</a:t>
            </a: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255" name="Group 20"/>
          <p:cNvGrpSpPr/>
          <p:nvPr/>
        </p:nvGrpSpPr>
        <p:grpSpPr bwMode="auto">
          <a:xfrm>
            <a:off x="2922593" y="2915360"/>
            <a:ext cx="3297205" cy="3657600"/>
            <a:chOff x="0" y="3276600"/>
            <a:chExt cx="2514600" cy="2438400"/>
          </a:xfrm>
        </p:grpSpPr>
        <p:sp>
          <p:nvSpPr>
            <p:cNvPr id="7" name="Rectangle 6"/>
            <p:cNvSpPr/>
            <p:nvPr/>
          </p:nvSpPr>
          <p:spPr>
            <a:xfrm>
              <a:off x="-24" y="5392209"/>
              <a:ext cx="1948017" cy="32279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grpSp>
          <p:nvGrpSpPr>
            <p:cNvPr id="10258" name="Group 17"/>
            <p:cNvGrpSpPr/>
            <p:nvPr/>
          </p:nvGrpSpPr>
          <p:grpSpPr bwMode="auto">
            <a:xfrm>
              <a:off x="48775" y="3276600"/>
              <a:ext cx="2465825" cy="2041832"/>
              <a:chOff x="48775" y="3276600"/>
              <a:chExt cx="2465825" cy="2041832"/>
            </a:xfrm>
          </p:grpSpPr>
          <p:sp>
            <p:nvSpPr>
              <p:cNvPr id="9" name="Cube 3"/>
              <p:cNvSpPr/>
              <p:nvPr/>
            </p:nvSpPr>
            <p:spPr>
              <a:xfrm>
                <a:off x="76249" y="3276600"/>
                <a:ext cx="2438351" cy="2040467"/>
              </a:xfrm>
              <a:prstGeom prst="cube">
                <a:avLst/>
              </a:prstGeom>
              <a:solidFill>
                <a:srgbClr val="FF0000"/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0" name="Straight Connector 9"/>
              <p:cNvCxnSpPr/>
              <p:nvPr/>
            </p:nvCxnSpPr>
            <p:spPr>
              <a:xfrm rot="5400000">
                <a:off x="-168388" y="4053794"/>
                <a:ext cx="1554691" cy="2421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607747" y="4799542"/>
                <a:ext cx="1876586" cy="1058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10800000" flipV="1">
                <a:off x="48404" y="4815417"/>
                <a:ext cx="576293" cy="502709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245" name="Group 22"/>
          <p:cNvGrpSpPr/>
          <p:nvPr/>
        </p:nvGrpSpPr>
        <p:grpSpPr bwMode="auto">
          <a:xfrm>
            <a:off x="7202487" y="3529722"/>
            <a:ext cx="2514600" cy="1905000"/>
            <a:chOff x="5638800" y="1600200"/>
            <a:chExt cx="3048000" cy="2133600"/>
          </a:xfrm>
          <a:solidFill>
            <a:srgbClr val="FFC000"/>
          </a:solidFill>
        </p:grpSpPr>
        <p:grpSp>
          <p:nvGrpSpPr>
            <p:cNvPr id="10247" name="Group 20"/>
            <p:cNvGrpSpPr/>
            <p:nvPr/>
          </p:nvGrpSpPr>
          <p:grpSpPr bwMode="auto">
            <a:xfrm>
              <a:off x="5638800" y="1600200"/>
              <a:ext cx="1905000" cy="2133600"/>
              <a:chOff x="0" y="3276600"/>
              <a:chExt cx="2514600" cy="2438400"/>
            </a:xfrm>
            <a:grpFill/>
          </p:grpSpPr>
          <p:sp>
            <p:nvSpPr>
              <p:cNvPr id="15" name="Rectangle 14"/>
              <p:cNvSpPr/>
              <p:nvPr/>
            </p:nvSpPr>
            <p:spPr>
              <a:xfrm>
                <a:off x="0" y="5391913"/>
                <a:ext cx="1945640" cy="32308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  <p:grpSp>
            <p:nvGrpSpPr>
              <p:cNvPr id="10250" name="Group 17"/>
              <p:cNvGrpSpPr/>
              <p:nvPr/>
            </p:nvGrpSpPr>
            <p:grpSpPr bwMode="auto">
              <a:xfrm>
                <a:off x="48775" y="3276600"/>
                <a:ext cx="2465825" cy="2041832"/>
                <a:chOff x="48775" y="3276600"/>
                <a:chExt cx="2465825" cy="2041832"/>
              </a:xfrm>
              <a:grpFill/>
            </p:grpSpPr>
            <p:sp>
              <p:nvSpPr>
                <p:cNvPr id="17" name="Cube 3"/>
                <p:cNvSpPr/>
                <p:nvPr/>
              </p:nvSpPr>
              <p:spPr>
                <a:xfrm>
                  <a:off x="73661" y="3276600"/>
                  <a:ext cx="2440939" cy="2040128"/>
                </a:xfrm>
                <a:prstGeom prst="cube">
                  <a:avLst/>
                </a:prstGeom>
                <a:grpFill/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8" name="Straight Connector 17"/>
                <p:cNvCxnSpPr/>
                <p:nvPr/>
              </p:nvCxnSpPr>
              <p:spPr>
                <a:xfrm rot="5400000">
                  <a:off x="-167892" y="4053587"/>
                  <a:ext cx="1552448" cy="2539"/>
                </a:xfrm>
                <a:prstGeom prst="line">
                  <a:avLst/>
                </a:prstGeom>
                <a:grpFill/>
                <a:ln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607061" y="4798569"/>
                  <a:ext cx="1877059" cy="2031"/>
                </a:xfrm>
                <a:prstGeom prst="line">
                  <a:avLst/>
                </a:prstGeom>
                <a:grpFill/>
                <a:ln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rot="10800000" flipV="1">
                  <a:off x="48261" y="4814825"/>
                  <a:ext cx="576579" cy="503936"/>
                </a:xfrm>
                <a:prstGeom prst="line">
                  <a:avLst/>
                </a:prstGeom>
                <a:grpFill/>
                <a:ln>
                  <a:prstDash val="lg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0248" name="TextBox 20"/>
            <p:cNvSpPr txBox="1">
              <a:spLocks noChangeArrowheads="1"/>
            </p:cNvSpPr>
            <p:nvPr/>
          </p:nvSpPr>
          <p:spPr bwMode="auto">
            <a:xfrm>
              <a:off x="7618845" y="2057146"/>
              <a:ext cx="1067955" cy="581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5cm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4294967295"/>
          </p:nvPr>
        </p:nvSpPr>
        <p:spPr>
          <a:xfrm>
            <a:off x="1247775" y="3136900"/>
            <a:ext cx="10944225" cy="4267200"/>
          </a:xfrm>
        </p:spPr>
        <p:txBody>
          <a:bodyPr vert="horz" lIns="9144" tIns="45720" rIns="9144" bIns="45720" rtlCol="0">
            <a:normAutofit/>
          </a:bodyPr>
          <a:lstStyle/>
          <a:p>
            <a:pPr marL="0" indent="46355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xung quanh của hình lập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 2 lần diện tích xung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 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 dirty="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  <a:p>
            <a:pPr marL="0" indent="46355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iện tích xung quanh 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gấp 4 lần diện tích xung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 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 dirty="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  <a:p>
            <a:pPr marL="0" indent="46355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gấp 2 lần diện tích toàn phần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 dirty="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  <a:p>
            <a:pPr marL="0" indent="46355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SzPct val="90000"/>
              <a:buFont typeface="Calibri" panose="020F0502020204030204" pitchFamily="34" charset="0"/>
              <a:buAutoNum type="alphaLcPeriod"/>
            </a:pP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 4 lần diện tích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oàn phần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hình lập phương </a:t>
            </a:r>
            <a:r>
              <a:rPr lang="en-US" altLang="en-US" sz="2400" dirty="0">
                <a:solidFill>
                  <a:srgbClr val="0000FF"/>
                </a:solidFill>
                <a:latin typeface="VNI-Ariston" pitchFamily="2" charset="0"/>
                <a:cs typeface="Times New Roman" panose="02020603050405020304" pitchFamily="18" charset="0"/>
              </a:rPr>
              <a:t>B</a:t>
            </a:r>
            <a:endParaRPr lang="vi-VN" altLang="en-US" sz="2400" dirty="0">
              <a:solidFill>
                <a:srgbClr val="0000FF"/>
              </a:solidFill>
              <a:latin typeface="VNI-Ariston" pitchFamily="2" charset="0"/>
              <a:cs typeface="Times New Roman" panose="02020603050405020304" pitchFamily="18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type="title" idx="4294967295"/>
          </p:nvPr>
        </p:nvSpPr>
        <p:spPr>
          <a:xfrm>
            <a:off x="0" y="1982788"/>
            <a:ext cx="5791200" cy="715962"/>
          </a:xfrm>
        </p:spPr>
        <p:txBody>
          <a:bodyPr/>
          <a:lstStyle/>
          <a:p>
            <a:pPr indent="396875"/>
            <a:r>
              <a:rPr lang="en-US" altLang="en-US" sz="28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: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268" name="Group 20"/>
          <p:cNvGrpSpPr/>
          <p:nvPr/>
        </p:nvGrpSpPr>
        <p:grpSpPr bwMode="auto">
          <a:xfrm>
            <a:off x="6629199" y="1531946"/>
            <a:ext cx="1144587" cy="1385888"/>
            <a:chOff x="645320" y="3349980"/>
            <a:chExt cx="2440780" cy="2365020"/>
          </a:xfrm>
          <a:solidFill>
            <a:srgbClr val="FF0000"/>
          </a:solidFill>
        </p:grpSpPr>
        <p:sp>
          <p:nvSpPr>
            <p:cNvPr id="8" name="Rectangle 7"/>
            <p:cNvSpPr/>
            <p:nvPr/>
          </p:nvSpPr>
          <p:spPr>
            <a:xfrm>
              <a:off x="652091" y="5392620"/>
              <a:ext cx="1946530" cy="32238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</a:t>
              </a:r>
            </a:p>
          </p:txBody>
        </p:sp>
        <p:grpSp>
          <p:nvGrpSpPr>
            <p:cNvPr id="11285" name="Group 17"/>
            <p:cNvGrpSpPr/>
            <p:nvPr/>
          </p:nvGrpSpPr>
          <p:grpSpPr bwMode="auto">
            <a:xfrm>
              <a:off x="645320" y="3349980"/>
              <a:ext cx="2440780" cy="1968030"/>
              <a:chOff x="645320" y="3349980"/>
              <a:chExt cx="2440780" cy="1968030"/>
            </a:xfrm>
            <a:grpFill/>
          </p:grpSpPr>
          <p:sp>
            <p:nvSpPr>
              <p:cNvPr id="10" name="Cube 3"/>
              <p:cNvSpPr/>
              <p:nvPr/>
            </p:nvSpPr>
            <p:spPr>
              <a:xfrm>
                <a:off x="645320" y="3366234"/>
                <a:ext cx="2440780" cy="1947823"/>
              </a:xfrm>
              <a:prstGeom prst="cube">
                <a:avLst/>
              </a:prstGeom>
              <a:grpFill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 rot="5400000">
                <a:off x="481904" y="4126129"/>
                <a:ext cx="1552299" cy="0"/>
              </a:xfrm>
              <a:prstGeom prst="line">
                <a:avLst/>
              </a:prstGeom>
              <a:grpFill/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210659" y="4899569"/>
                <a:ext cx="1875441" cy="2710"/>
              </a:xfrm>
              <a:prstGeom prst="line">
                <a:avLst/>
              </a:prstGeom>
              <a:grpFill/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V="1">
                <a:off x="682557" y="4815589"/>
                <a:ext cx="575496" cy="501177"/>
              </a:xfrm>
              <a:prstGeom prst="line">
                <a:avLst/>
              </a:prstGeom>
              <a:grpFill/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269" name="TextBox 6"/>
          <p:cNvSpPr txBox="1">
            <a:spLocks noChangeArrowheads="1"/>
          </p:cNvSpPr>
          <p:nvPr/>
        </p:nvSpPr>
        <p:spPr bwMode="auto">
          <a:xfrm>
            <a:off x="5874971" y="204426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10cm</a:t>
            </a:r>
          </a:p>
        </p:txBody>
      </p:sp>
      <p:grpSp>
        <p:nvGrpSpPr>
          <p:cNvPr id="11270" name="Group 23"/>
          <p:cNvGrpSpPr/>
          <p:nvPr/>
        </p:nvGrpSpPr>
        <p:grpSpPr bwMode="auto">
          <a:xfrm>
            <a:off x="9607062" y="1738965"/>
            <a:ext cx="1447800" cy="1094990"/>
            <a:chOff x="6363948" y="1143001"/>
            <a:chExt cx="2322852" cy="1459986"/>
          </a:xfrm>
        </p:grpSpPr>
        <p:sp>
          <p:nvSpPr>
            <p:cNvPr id="17" name="Rectangle 16"/>
            <p:cNvSpPr/>
            <p:nvPr/>
          </p:nvSpPr>
          <p:spPr bwMode="auto">
            <a:xfrm>
              <a:off x="6366496" y="2484967"/>
              <a:ext cx="1023889" cy="1180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>
                  <a:solidFill>
                    <a:srgbClr val="000000"/>
                  </a:solidFill>
                  <a:latin typeface="Times New Roman" panose="02020603050405020304" pitchFamily="18" charset="0"/>
                  <a:ea typeface="Verdana" panose="020B0604030504040204" pitchFamily="34" charset="0"/>
                  <a:cs typeface="Times New Roman" panose="02020603050405020304" pitchFamily="18" charset="0"/>
                </a:rPr>
                <a:t>B</a:t>
              </a:r>
            </a:p>
          </p:txBody>
        </p:sp>
        <p:grpSp>
          <p:nvGrpSpPr>
            <p:cNvPr id="11278" name="Group 17"/>
            <p:cNvGrpSpPr/>
            <p:nvPr/>
          </p:nvGrpSpPr>
          <p:grpSpPr bwMode="auto">
            <a:xfrm>
              <a:off x="6363948" y="1143001"/>
              <a:ext cx="1299270" cy="1148531"/>
              <a:chOff x="48775" y="3276600"/>
              <a:chExt cx="2465825" cy="2041832"/>
            </a:xfrm>
          </p:grpSpPr>
          <p:sp>
            <p:nvSpPr>
              <p:cNvPr id="19" name="Cube 3"/>
              <p:cNvSpPr/>
              <p:nvPr/>
            </p:nvSpPr>
            <p:spPr>
              <a:xfrm>
                <a:off x="77778" y="3276600"/>
                <a:ext cx="2436241" cy="2039523"/>
              </a:xfrm>
              <a:prstGeom prst="cube">
                <a:avLst/>
              </a:prstGeom>
              <a:solidFill>
                <a:srgbClr val="FFC000"/>
              </a:solidFill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5400000">
                <a:off x="-167555" y="4057416"/>
                <a:ext cx="1554100" cy="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609497" y="4800599"/>
                <a:ext cx="1875519" cy="0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0800000" flipV="1">
                <a:off x="48775" y="4815651"/>
                <a:ext cx="575225" cy="504236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279" name="TextBox 15"/>
            <p:cNvSpPr txBox="1">
              <a:spLocks noChangeArrowheads="1"/>
            </p:cNvSpPr>
            <p:nvPr/>
          </p:nvSpPr>
          <p:spPr bwMode="auto">
            <a:xfrm>
              <a:off x="7714737" y="1435101"/>
              <a:ext cx="972063" cy="692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275" name="Rectangle 33"/>
          <p:cNvSpPr>
            <a:spLocks noChangeArrowheads="1"/>
          </p:cNvSpPr>
          <p:nvPr/>
        </p:nvSpPr>
        <p:spPr bwMode="auto">
          <a:xfrm>
            <a:off x="8965160" y="2044260"/>
            <a:ext cx="6096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dirty="0"/>
              <a:t>5cm</a:t>
            </a:r>
          </a:p>
        </p:txBody>
      </p:sp>
      <p:sp>
        <p:nvSpPr>
          <p:cNvPr id="33" name="Oval 25"/>
          <p:cNvSpPr>
            <a:spLocks noChangeArrowheads="1"/>
          </p:cNvSpPr>
          <p:nvPr/>
        </p:nvSpPr>
        <p:spPr bwMode="auto">
          <a:xfrm>
            <a:off x="626839" y="3911979"/>
            <a:ext cx="542191" cy="532524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34" name="Oval 25"/>
          <p:cNvSpPr>
            <a:spLocks noChangeArrowheads="1"/>
          </p:cNvSpPr>
          <p:nvPr/>
        </p:nvSpPr>
        <p:spPr bwMode="auto">
          <a:xfrm>
            <a:off x="650687" y="3091978"/>
            <a:ext cx="494494" cy="481486"/>
          </a:xfrm>
          <a:prstGeom prst="ellipse">
            <a:avLst/>
          </a:prstGeom>
          <a:solidFill>
            <a:srgbClr val="00B050"/>
          </a:solidFill>
          <a:ln w="9525">
            <a:solidFill>
              <a:srgbClr val="FF0000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35" name="Oval 25"/>
          <p:cNvSpPr>
            <a:spLocks noChangeArrowheads="1"/>
          </p:cNvSpPr>
          <p:nvPr/>
        </p:nvSpPr>
        <p:spPr bwMode="auto">
          <a:xfrm>
            <a:off x="650687" y="5550594"/>
            <a:ext cx="494494" cy="532524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36" name="Oval 25"/>
          <p:cNvSpPr>
            <a:spLocks noChangeArrowheads="1"/>
          </p:cNvSpPr>
          <p:nvPr/>
        </p:nvSpPr>
        <p:spPr bwMode="auto">
          <a:xfrm>
            <a:off x="641523" y="4697567"/>
            <a:ext cx="494494" cy="484033"/>
          </a:xfrm>
          <a:prstGeom prst="ellipse">
            <a:avLst/>
          </a:prstGeom>
          <a:solidFill>
            <a:srgbClr val="00B050"/>
          </a:solidFill>
          <a:ln w="9525">
            <a:solidFill>
              <a:srgbClr val="FF0000"/>
            </a:solidFill>
            <a:round/>
          </a:ln>
          <a:effectLst/>
        </p:spPr>
        <p:txBody>
          <a:bodyPr wrap="none" anchor="ctr"/>
          <a:lstStyle/>
          <a:p>
            <a:pPr algn="ctr"/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6"/>
          <p:cNvSpPr>
            <a:spLocks noChangeArrowheads="1"/>
          </p:cNvSpPr>
          <p:nvPr/>
        </p:nvSpPr>
        <p:spPr bwMode="auto">
          <a:xfrm>
            <a:off x="2295498" y="2667000"/>
            <a:ext cx="7931714" cy="16004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2cm.      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796912" y="4367026"/>
            <a:ext cx="461055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2 x 2 x 4  = 16 (cm</a:t>
            </a:r>
            <a:r>
              <a:rPr lang="en-US" alt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26414" y="4964720"/>
            <a:ext cx="464422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2 x 2 x 6  = 24 (cm</a:t>
            </a:r>
            <a:r>
              <a:rPr lang="en-US" altLang="en-US" sz="32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462903" y="744540"/>
            <a:ext cx="4432654" cy="1408354"/>
          </a:xfrm>
          <a:prstGeom prst="cloudCallout">
            <a:avLst>
              <a:gd name="adj1" fmla="val -55176"/>
              <a:gd name="adj2" fmla="val 50116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000" b="1" dirty="0">
              <a:solidFill>
                <a:schemeClr val="tx2"/>
              </a:solidFill>
            </a:endParaRPr>
          </a:p>
          <a:p>
            <a:pPr algn="ctr"/>
            <a:r>
              <a:rPr lang="en-US" altLang="en-US" sz="3200" b="1" dirty="0">
                <a:latin typeface="Times New Roman" panose="02020603050405020304" pitchFamily="18" charset="0"/>
              </a:rPr>
              <a:t>Ai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nhanh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hơn</a:t>
            </a:r>
            <a:r>
              <a:rPr lang="en-US" altLang="en-US" sz="3200" b="1" dirty="0">
                <a:latin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8" grpId="0"/>
      <p:bldP spid="9" grpId="0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 txBox="1"/>
          <p:nvPr/>
        </p:nvSpPr>
        <p:spPr>
          <a:xfrm>
            <a:off x="126396" y="1434564"/>
            <a:ext cx="5908644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96875" algn="just">
              <a:buFont typeface="Arial" panose="020B0604020202020204" pitchFamily="34" charset="0"/>
              <a:buNone/>
            </a:pPr>
            <a:r>
              <a:rPr lang="en-US" alt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2m 5cm.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6249814" y="1579273"/>
            <a:ext cx="36685" cy="52787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12649" y="2229247"/>
            <a:ext cx="2400887" cy="14862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489981" y="1838485"/>
            <a:ext cx="2940148" cy="11861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90488" y="2618306"/>
            <a:ext cx="1905000" cy="1588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103120" y="2631173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Aft>
                <a:spcPct val="0"/>
              </a:spcAft>
              <a:defRPr/>
            </a:pP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vi-VN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iải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lang="vi-VN" altLang="en-US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2400" dirty="0"/>
          </a:p>
        </p:txBody>
      </p:sp>
      <p:sp>
        <p:nvSpPr>
          <p:cNvPr id="21" name="Content Placeholder 2"/>
          <p:cNvSpPr txBox="1"/>
          <p:nvPr/>
        </p:nvSpPr>
        <p:spPr bwMode="auto">
          <a:xfrm>
            <a:off x="-680655" y="5271895"/>
            <a:ext cx="845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396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16,81 m</a:t>
            </a:r>
            <a:r>
              <a:rPr lang="en-US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25,215 m</a:t>
            </a:r>
            <a:r>
              <a:rPr lang="en-US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995746" y="3024936"/>
            <a:ext cx="31289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indent="396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 5cm = 2,05 m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-795542" y="3395888"/>
            <a:ext cx="7467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96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              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(2,05 x 2,05) x 4 = 16,81 (m</a:t>
            </a:r>
            <a:r>
              <a:rPr lang="en-US" altLang="en-US" sz="28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-577952" y="4232082"/>
            <a:ext cx="68580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96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(2,05 x 2,05) x 6 = 25,215 (m</a:t>
            </a:r>
            <a:r>
              <a:rPr lang="en-US" altLang="en-US" sz="28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5" name="Text Box 23"/>
          <p:cNvSpPr txBox="1"/>
          <p:nvPr/>
        </p:nvSpPr>
        <p:spPr>
          <a:xfrm>
            <a:off x="6321293" y="1548330"/>
            <a:ext cx="5740626" cy="1769715"/>
          </a:xfrm>
          <a:prstGeom prst="rect">
            <a:avLst/>
          </a:prstGeom>
          <a:solidFill>
            <a:srgbClr val="FF66FF"/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xung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quanh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lập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phương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mặt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4.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endParaRPr lang="vi-VN" sz="2500" dirty="0">
              <a:solidFill>
                <a:srgbClr val="00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8" name="Text Box 23"/>
          <p:cNvSpPr txBox="1"/>
          <p:nvPr/>
        </p:nvSpPr>
        <p:spPr>
          <a:xfrm>
            <a:off x="7626939" y="3010995"/>
            <a:ext cx="3080450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Sxq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= a x a x 4</a:t>
            </a:r>
          </a:p>
        </p:txBody>
      </p:sp>
      <p:sp>
        <p:nvSpPr>
          <p:cNvPr id="19" name="Text Box 23"/>
          <p:cNvSpPr txBox="1"/>
          <p:nvPr/>
        </p:nvSpPr>
        <p:spPr>
          <a:xfrm>
            <a:off x="6327580" y="3849234"/>
            <a:ext cx="5679168" cy="1769715"/>
          </a:xfrm>
          <a:prstGeom prst="rect">
            <a:avLst/>
          </a:prstGeom>
          <a:solidFill>
            <a:srgbClr val="FF66FF"/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toàn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phần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lập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phương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mặt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6.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endParaRPr lang="vi-VN" sz="2500" dirty="0">
              <a:solidFill>
                <a:srgbClr val="00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0" name="Text Box 23"/>
          <p:cNvSpPr txBox="1"/>
          <p:nvPr/>
        </p:nvSpPr>
        <p:spPr>
          <a:xfrm>
            <a:off x="7818626" y="5326561"/>
            <a:ext cx="3047472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Stp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= a x a x 6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672058" y="6006013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Aft>
                <a:spcPct val="0"/>
              </a:spcAft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vi-VN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lang="vi-VN" altLang="en-US" sz="36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8" grpId="0" animBg="1"/>
      <p:bldP spid="19" grpId="0" animBg="1"/>
      <p:bldP spid="20" grpId="0" animBg="1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8" name="Picture 2" descr="NE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958013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4859383" y="195943"/>
            <a:ext cx="7332617" cy="2169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Ch</a:t>
            </a:r>
            <a:r>
              <a:rPr lang="en-US" altLang="en-US" sz="5400" b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úc</a:t>
            </a:r>
            <a:r>
              <a:rPr lang="en-US" altLang="en-US" sz="54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sz="5400" b="1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các</a:t>
            </a: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em</a:t>
            </a: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alt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học</a:t>
            </a: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</a:t>
            </a:r>
            <a:r>
              <a:rPr lang="en-US" alt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tốt</a:t>
            </a:r>
            <a:r>
              <a:rPr lang="en-US" alt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Arial" panose="020B7200000000000000" pitchFamily="34" charset="0"/>
              </a:rPr>
              <a:t> !</a:t>
            </a:r>
          </a:p>
        </p:txBody>
      </p:sp>
      <p:pic>
        <p:nvPicPr>
          <p:cNvPr id="29702" name="Picture 3" descr="POINSET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0" y="4976814"/>
            <a:ext cx="20002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7" descr="0628_3j_s87587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6096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7594" name="Picture 4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90500" y="4838700"/>
            <a:ext cx="19812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5" name="06-Tia nang hat mua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819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2970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7" dur="144719" fill="hold"/>
                                        <p:tgtEl>
                                          <p:spTgt spid="297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705"/>
                </p:tgtEl>
              </p:cMediaNode>
            </p:audio>
          </p:childTnLst>
        </p:cTn>
      </p:par>
    </p:tnLst>
    <p:bldLst>
      <p:bldP spid="2970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58" name="Picture 22" descr="l;jl;jklj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25" y="4976813"/>
            <a:ext cx="1406525" cy="161766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49171" name="Text Box 3"/>
          <p:cNvSpPr txBox="1"/>
          <p:nvPr/>
        </p:nvSpPr>
        <p:spPr>
          <a:xfrm>
            <a:off x="3705726" y="385011"/>
            <a:ext cx="508648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Toán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491771" y="841552"/>
            <a:ext cx="3956697" cy="1408354"/>
          </a:xfrm>
          <a:prstGeom prst="cloudCallout">
            <a:avLst>
              <a:gd name="adj1" fmla="val -55176"/>
              <a:gd name="adj2" fmla="val 50116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000" b="1" dirty="0">
              <a:solidFill>
                <a:schemeClr val="tx2"/>
              </a:solidFill>
            </a:endParaRPr>
          </a:p>
          <a:p>
            <a:pPr algn="ctr"/>
            <a:r>
              <a:rPr lang="vi-VN" altLang="en-US" sz="3200" b="1" dirty="0">
                <a:latin typeface="Times New Roman" panose="02020603050405020304" pitchFamily="18" charset="0"/>
              </a:rPr>
              <a:t>Cùng ôn 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219306" y="2461094"/>
            <a:ext cx="97273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4" name="Cube 23"/>
          <p:cNvSpPr/>
          <p:nvPr/>
        </p:nvSpPr>
        <p:spPr>
          <a:xfrm>
            <a:off x="3297794" y="3862979"/>
            <a:ext cx="1295400" cy="1295400"/>
          </a:xfrm>
          <a:prstGeom prst="cube">
            <a:avLst/>
          </a:prstGeom>
          <a:solidFill>
            <a:srgbClr val="FF0000"/>
          </a:solidFill>
          <a:ln w="38100">
            <a:solidFill>
              <a:srgbClr val="00B0F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1" grpId="0"/>
      <p:bldP spid="23" grpId="0" animBg="1"/>
      <p:bldP spid="22" grpId="0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58" name="Picture 22" descr="l;jl;jklj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25" y="4976813"/>
            <a:ext cx="1406525" cy="161766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491771" y="841552"/>
            <a:ext cx="3956697" cy="1408354"/>
          </a:xfrm>
          <a:prstGeom prst="cloudCallout">
            <a:avLst>
              <a:gd name="adj1" fmla="val -55176"/>
              <a:gd name="adj2" fmla="val 50116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000" b="1" dirty="0">
              <a:solidFill>
                <a:schemeClr val="tx2"/>
              </a:solidFill>
            </a:endParaRPr>
          </a:p>
          <a:p>
            <a:pPr algn="ctr"/>
            <a:r>
              <a:rPr lang="vi-VN" altLang="en-US" sz="3200" b="1" dirty="0">
                <a:latin typeface="Times New Roman" panose="02020603050405020304" pitchFamily="18" charset="0"/>
              </a:rPr>
              <a:t>Cùng ôn 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4" name="Cube 23"/>
          <p:cNvSpPr/>
          <p:nvPr/>
        </p:nvSpPr>
        <p:spPr>
          <a:xfrm>
            <a:off x="3297794" y="3862979"/>
            <a:ext cx="1295400" cy="1295400"/>
          </a:xfrm>
          <a:prstGeom prst="cube">
            <a:avLst/>
          </a:prstGeom>
          <a:solidFill>
            <a:srgbClr val="FF0000"/>
          </a:solidFill>
          <a:ln w="38100">
            <a:solidFill>
              <a:srgbClr val="00B0F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28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6" name="Text Box 23"/>
          <p:cNvSpPr txBox="1"/>
          <p:nvPr/>
        </p:nvSpPr>
        <p:spPr>
          <a:xfrm>
            <a:off x="4851067" y="2192630"/>
            <a:ext cx="7001791" cy="1338828"/>
          </a:xfrm>
          <a:prstGeom prst="rect">
            <a:avLst/>
          </a:prstGeom>
          <a:solidFill>
            <a:srgbClr val="FF66FF"/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xung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quanh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lập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phương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mặt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4.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endParaRPr lang="vi-VN" sz="2500" dirty="0">
              <a:solidFill>
                <a:srgbClr val="00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7" name="Text Box 23"/>
          <p:cNvSpPr txBox="1"/>
          <p:nvPr/>
        </p:nvSpPr>
        <p:spPr>
          <a:xfrm>
            <a:off x="6473363" y="3779040"/>
            <a:ext cx="37571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Sxq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= a x a x 4</a:t>
            </a:r>
          </a:p>
        </p:txBody>
      </p:sp>
      <p:sp>
        <p:nvSpPr>
          <p:cNvPr id="8" name="Text Box 3"/>
          <p:cNvSpPr txBox="1"/>
          <p:nvPr/>
        </p:nvSpPr>
        <p:spPr>
          <a:xfrm>
            <a:off x="3705726" y="385011"/>
            <a:ext cx="508648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Toán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58" name="Picture 22" descr="l;jl;jklj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25" y="4976813"/>
            <a:ext cx="1406525" cy="161766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491771" y="841552"/>
            <a:ext cx="3956697" cy="1408354"/>
          </a:xfrm>
          <a:prstGeom prst="cloudCallout">
            <a:avLst>
              <a:gd name="adj1" fmla="val -55176"/>
              <a:gd name="adj2" fmla="val 50116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000" b="1" dirty="0">
              <a:solidFill>
                <a:schemeClr val="tx2"/>
              </a:solidFill>
            </a:endParaRPr>
          </a:p>
          <a:p>
            <a:pPr algn="ctr"/>
            <a:r>
              <a:rPr lang="vi-VN" altLang="en-US" sz="3200" b="1" dirty="0">
                <a:latin typeface="Times New Roman" panose="02020603050405020304" pitchFamily="18" charset="0"/>
              </a:rPr>
              <a:t>Cùng ôn 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219306" y="2461094"/>
            <a:ext cx="970124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Cube 7"/>
          <p:cNvSpPr/>
          <p:nvPr/>
        </p:nvSpPr>
        <p:spPr>
          <a:xfrm>
            <a:off x="3526302" y="3802769"/>
            <a:ext cx="1371600" cy="1343025"/>
          </a:xfrm>
          <a:prstGeom prst="cube">
            <a:avLst/>
          </a:prstGeom>
          <a:solidFill>
            <a:srgbClr val="92D050"/>
          </a:solidFill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3"/>
          <p:cNvSpPr txBox="1"/>
          <p:nvPr/>
        </p:nvSpPr>
        <p:spPr>
          <a:xfrm>
            <a:off x="3705726" y="385011"/>
            <a:ext cx="508648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Toán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58" name="Picture 22" descr="l;jl;jkljk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25" y="4976813"/>
            <a:ext cx="1406525" cy="1617662"/>
          </a:xfrm>
          <a:prstGeom prst="rect">
            <a:avLst/>
          </a:prstGeom>
          <a:noFill/>
          <a:ln w="9525">
            <a:noFill/>
            <a:miter/>
          </a:ln>
        </p:spPr>
      </p:pic>
      <p:sp>
        <p:nvSpPr>
          <p:cNvPr id="23" name="AutoShape 12"/>
          <p:cNvSpPr>
            <a:spLocks noChangeArrowheads="1"/>
          </p:cNvSpPr>
          <p:nvPr/>
        </p:nvSpPr>
        <p:spPr bwMode="auto">
          <a:xfrm>
            <a:off x="491771" y="841552"/>
            <a:ext cx="3956697" cy="1408354"/>
          </a:xfrm>
          <a:prstGeom prst="cloudCallout">
            <a:avLst>
              <a:gd name="adj1" fmla="val -55176"/>
              <a:gd name="adj2" fmla="val 50116"/>
            </a:avLst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000" b="1" dirty="0">
              <a:solidFill>
                <a:schemeClr val="tx2"/>
              </a:solidFill>
            </a:endParaRPr>
          </a:p>
          <a:p>
            <a:pPr algn="ctr"/>
            <a:r>
              <a:rPr lang="vi-VN" altLang="en-US" sz="3200" b="1" dirty="0">
                <a:latin typeface="Times New Roman" panose="02020603050405020304" pitchFamily="18" charset="0"/>
              </a:rPr>
              <a:t>Cùng ôn 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" name="Cube 7"/>
          <p:cNvSpPr/>
          <p:nvPr/>
        </p:nvSpPr>
        <p:spPr>
          <a:xfrm>
            <a:off x="3526302" y="3802769"/>
            <a:ext cx="1371600" cy="1343025"/>
          </a:xfrm>
          <a:prstGeom prst="cube">
            <a:avLst/>
          </a:prstGeom>
          <a:solidFill>
            <a:srgbClr val="92D050"/>
          </a:solidFill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32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23"/>
          <p:cNvSpPr txBox="1"/>
          <p:nvPr/>
        </p:nvSpPr>
        <p:spPr>
          <a:xfrm>
            <a:off x="4891494" y="1791121"/>
            <a:ext cx="7001791" cy="1338828"/>
          </a:xfrm>
          <a:prstGeom prst="rect">
            <a:avLst/>
          </a:prstGeom>
          <a:solidFill>
            <a:srgbClr val="FF66FF"/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toàn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phần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hình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lập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phương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diện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tích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mặt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6.</a:t>
            </a:r>
            <a:br>
              <a:rPr lang="en-US" altLang="en-US" sz="2800" b="1" dirty="0">
                <a:latin typeface="Times New Roman" panose="02020603050405020304" pitchFamily="18" charset="0"/>
              </a:rPr>
            </a:br>
            <a:endParaRPr lang="vi-VN" sz="2500" dirty="0">
              <a:solidFill>
                <a:srgbClr val="0000CC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0" name="Text Box 23"/>
          <p:cNvSpPr txBox="1"/>
          <p:nvPr/>
        </p:nvSpPr>
        <p:spPr>
          <a:xfrm>
            <a:off x="6573515" y="3296028"/>
            <a:ext cx="3757198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 cap="flat" cmpd="tri">
            <a:solidFill>
              <a:srgbClr val="0099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Stp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= a x a x 6</a:t>
            </a:r>
          </a:p>
        </p:txBody>
      </p:sp>
      <p:sp>
        <p:nvSpPr>
          <p:cNvPr id="11" name="Text Box 3"/>
          <p:cNvSpPr txBox="1"/>
          <p:nvPr/>
        </p:nvSpPr>
        <p:spPr>
          <a:xfrm>
            <a:off x="3705726" y="385011"/>
            <a:ext cx="508648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Toán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/>
          <p:cNvSpPr txBox="1"/>
          <p:nvPr/>
        </p:nvSpPr>
        <p:spPr>
          <a:xfrm>
            <a:off x="3841273" y="775856"/>
            <a:ext cx="5096691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Luyện tập</a:t>
            </a:r>
          </a:p>
        </p:txBody>
      </p:sp>
      <p:sp>
        <p:nvSpPr>
          <p:cNvPr id="12" name="Content Placeholder 2"/>
          <p:cNvSpPr txBox="1"/>
          <p:nvPr/>
        </p:nvSpPr>
        <p:spPr>
          <a:xfrm>
            <a:off x="126396" y="1434564"/>
            <a:ext cx="5908644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96875" algn="just">
              <a:buFont typeface="Arial" panose="020B0604020202020204" pitchFamily="34" charset="0"/>
              <a:buNone/>
            </a:pPr>
            <a:r>
              <a:rPr lang="en-US" alt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2m 5cm.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6171047" y="1577686"/>
            <a:ext cx="36685" cy="52787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12649" y="2229247"/>
            <a:ext cx="2400887" cy="14862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489981" y="1838485"/>
            <a:ext cx="2940148" cy="11861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90488" y="2618306"/>
            <a:ext cx="1905000" cy="1588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0"/>
          <p:cNvGrpSpPr/>
          <p:nvPr/>
        </p:nvGrpSpPr>
        <p:grpSpPr bwMode="auto">
          <a:xfrm>
            <a:off x="1055072" y="2955856"/>
            <a:ext cx="1828800" cy="2209800"/>
            <a:chOff x="0" y="3276600"/>
            <a:chExt cx="2514600" cy="2438400"/>
          </a:xfrm>
        </p:grpSpPr>
        <p:sp>
          <p:nvSpPr>
            <p:cNvPr id="24" name="Rectangle 23"/>
            <p:cNvSpPr/>
            <p:nvPr/>
          </p:nvSpPr>
          <p:spPr>
            <a:xfrm>
              <a:off x="0" y="5392683"/>
              <a:ext cx="1947069" cy="3223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6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5" name="Group 17"/>
            <p:cNvGrpSpPr/>
            <p:nvPr/>
          </p:nvGrpSpPr>
          <p:grpSpPr bwMode="auto">
            <a:xfrm>
              <a:off x="50206" y="3276600"/>
              <a:ext cx="2464394" cy="2040759"/>
              <a:chOff x="50206" y="3276600"/>
              <a:chExt cx="2464394" cy="2040759"/>
            </a:xfrm>
          </p:grpSpPr>
          <p:sp>
            <p:nvSpPr>
              <p:cNvPr id="26" name="Cube 3"/>
              <p:cNvSpPr/>
              <p:nvPr/>
            </p:nvSpPr>
            <p:spPr>
              <a:xfrm>
                <a:off x="76400" y="3276600"/>
                <a:ext cx="2438200" cy="2039007"/>
              </a:xfrm>
              <a:prstGeom prst="cube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 rot="5400000">
                <a:off x="-165917" y="4053275"/>
                <a:ext cx="1552027" cy="2182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609006" y="4798849"/>
                <a:ext cx="1875035" cy="1751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10800000" flipV="1">
                <a:off x="50206" y="4814614"/>
                <a:ext cx="576262" cy="502745"/>
              </a:xfrm>
              <a:prstGeom prst="line">
                <a:avLst/>
              </a:prstGeom>
              <a:ln>
                <a:prstDash val="lg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1153497" y="4873556"/>
            <a:ext cx="1219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 5cm</a:t>
            </a:r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3819380" y="4696266"/>
            <a:ext cx="143981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3826412" y="5542671"/>
            <a:ext cx="151774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9" name="Text Box 3"/>
          <p:cNvSpPr txBox="1"/>
          <p:nvPr/>
        </p:nvSpPr>
        <p:spPr>
          <a:xfrm>
            <a:off x="3705726" y="6184"/>
            <a:ext cx="508648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Toán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30" grpId="0" animBg="1"/>
      <p:bldP spid="31" grpId="0"/>
      <p:bldP spid="32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/>
          <p:cNvSpPr txBox="1"/>
          <p:nvPr/>
        </p:nvSpPr>
        <p:spPr>
          <a:xfrm>
            <a:off x="3775958" y="658289"/>
            <a:ext cx="5096691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Luyện tập</a:t>
            </a:r>
          </a:p>
        </p:txBody>
      </p:sp>
      <p:sp>
        <p:nvSpPr>
          <p:cNvPr id="12" name="Content Placeholder 2"/>
          <p:cNvSpPr txBox="1"/>
          <p:nvPr/>
        </p:nvSpPr>
        <p:spPr>
          <a:xfrm>
            <a:off x="1053868" y="1434564"/>
            <a:ext cx="10141011" cy="182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396875" algn="just">
              <a:buFont typeface="Arial" panose="020B0604020202020204" pitchFamily="34" charset="0"/>
              <a:buNone/>
            </a:pPr>
            <a:r>
              <a:rPr lang="en-US" alt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alt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96875" algn="just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2m 5cm.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6787320" y="1802674"/>
            <a:ext cx="2683251" cy="36486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312950" y="1812359"/>
            <a:ext cx="2940148" cy="11861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617949" y="2343984"/>
            <a:ext cx="2300908" cy="733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4963917" y="2631173"/>
            <a:ext cx="609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Aft>
                <a:spcPct val="0"/>
              </a:spcAft>
              <a:defRPr/>
            </a:pP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vi-VN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iải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24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lang="vi-VN" altLang="en-US" sz="24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2400" dirty="0"/>
          </a:p>
        </p:txBody>
      </p:sp>
      <p:sp>
        <p:nvSpPr>
          <p:cNvPr id="21" name="Content Placeholder 2"/>
          <p:cNvSpPr txBox="1"/>
          <p:nvPr/>
        </p:nvSpPr>
        <p:spPr bwMode="auto">
          <a:xfrm>
            <a:off x="2180142" y="5271895"/>
            <a:ext cx="8458200" cy="1586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396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Sxq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16,81 m</a:t>
            </a:r>
            <a:r>
              <a:rPr lang="en-US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25,215 m</a:t>
            </a:r>
            <a:r>
              <a:rPr lang="en-US" altLang="en-US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3856543" y="3024936"/>
            <a:ext cx="31289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396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2m 5cm = 2,05 m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2065255" y="3395888"/>
            <a:ext cx="7467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396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               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(2,05 x 2,05) x 4 = 16,81 (m</a:t>
            </a:r>
            <a:r>
              <a:rPr lang="en-US" altLang="en-US" sz="28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2282845" y="4232083"/>
            <a:ext cx="6858000" cy="1009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396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altLang="en-US" sz="2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(2,05 x 2,05) x 6 = 25,215 (m</a:t>
            </a:r>
            <a:r>
              <a:rPr lang="en-US" altLang="en-US" sz="28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5" name="Text Box 3"/>
          <p:cNvSpPr txBox="1"/>
          <p:nvPr/>
        </p:nvSpPr>
        <p:spPr>
          <a:xfrm>
            <a:off x="3705726" y="6184"/>
            <a:ext cx="508648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 eaLnBrk="1" hangingPunct="1"/>
            <a:r>
              <a:rPr lang="en-US" sz="3200" b="1" u="sng" dirty="0" err="1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Toán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: 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1" grpId="0"/>
      <p:bldP spid="23" grpId="0"/>
      <p:bldP spid="34" grpId="0"/>
      <p:bldP spid="35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4294967295"/>
          </p:nvPr>
        </p:nvSpPr>
        <p:spPr>
          <a:xfrm>
            <a:off x="1439863" y="1408113"/>
            <a:ext cx="10752137" cy="490537"/>
          </a:xfrm>
        </p:spPr>
        <p:txBody>
          <a:bodyPr>
            <a:noAutofit/>
          </a:bodyPr>
          <a:lstStyle/>
          <a:p>
            <a:pPr marL="0" indent="396875">
              <a:buNone/>
            </a:pPr>
            <a:r>
              <a:rPr lang="en-US" altLang="en-US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</a:t>
            </a:r>
            <a:r>
              <a:rPr lang="vi-VN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?</a:t>
            </a:r>
          </a:p>
        </p:txBody>
      </p:sp>
      <p:sp>
        <p:nvSpPr>
          <p:cNvPr id="8195" name="TextBox 43"/>
          <p:cNvSpPr txBox="1">
            <a:spLocks noChangeArrowheads="1"/>
          </p:cNvSpPr>
          <p:nvPr/>
        </p:nvSpPr>
        <p:spPr bwMode="auto">
          <a:xfrm>
            <a:off x="3352800" y="6179228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</a:t>
            </a:r>
          </a:p>
        </p:txBody>
      </p:sp>
      <p:sp>
        <p:nvSpPr>
          <p:cNvPr id="8196" name="TextBox 44"/>
          <p:cNvSpPr txBox="1">
            <a:spLocks noChangeArrowheads="1"/>
          </p:cNvSpPr>
          <p:nvPr/>
        </p:nvSpPr>
        <p:spPr bwMode="auto">
          <a:xfrm>
            <a:off x="7543800" y="6179228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4</a:t>
            </a:r>
          </a:p>
        </p:txBody>
      </p:sp>
      <p:grpSp>
        <p:nvGrpSpPr>
          <p:cNvPr id="8197" name="Group 57"/>
          <p:cNvGrpSpPr/>
          <p:nvPr/>
        </p:nvGrpSpPr>
        <p:grpSpPr bwMode="auto">
          <a:xfrm>
            <a:off x="1905001" y="2759752"/>
            <a:ext cx="4652963" cy="1606550"/>
            <a:chOff x="405945" y="2295525"/>
            <a:chExt cx="4628018" cy="1605895"/>
          </a:xfrm>
        </p:grpSpPr>
        <p:grpSp>
          <p:nvGrpSpPr>
            <p:cNvPr id="8238" name="Group 22"/>
            <p:cNvGrpSpPr/>
            <p:nvPr/>
          </p:nvGrpSpPr>
          <p:grpSpPr bwMode="auto">
            <a:xfrm>
              <a:off x="685800" y="2743200"/>
              <a:ext cx="4348163" cy="731838"/>
              <a:chOff x="762000" y="2667000"/>
              <a:chExt cx="4348176" cy="731520"/>
            </a:xfrm>
          </p:grpSpPr>
          <p:grpSp>
            <p:nvGrpSpPr>
              <p:cNvPr id="8243" name="Group 6"/>
              <p:cNvGrpSpPr/>
              <p:nvPr/>
            </p:nvGrpSpPr>
            <p:grpSpPr bwMode="auto">
              <a:xfrm>
                <a:off x="7620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5" name="Rectangle 4"/>
                <p:cNvSpPr/>
                <p:nvPr/>
              </p:nvSpPr>
              <p:spPr>
                <a:xfrm>
                  <a:off x="761627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6" name="Rectangle 5"/>
                <p:cNvSpPr/>
                <p:nvPr/>
              </p:nvSpPr>
              <p:spPr>
                <a:xfrm>
                  <a:off x="1481648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8244" name="Group 7"/>
              <p:cNvGrpSpPr/>
              <p:nvPr/>
            </p:nvGrpSpPr>
            <p:grpSpPr bwMode="auto">
              <a:xfrm>
                <a:off x="22098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9" name="Rectangle 8"/>
                <p:cNvSpPr/>
                <p:nvPr/>
              </p:nvSpPr>
              <p:spPr>
                <a:xfrm>
                  <a:off x="761764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" name="Rectangle 9"/>
                <p:cNvSpPr/>
                <p:nvPr/>
              </p:nvSpPr>
              <p:spPr>
                <a:xfrm>
                  <a:off x="1481786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8245" name="Group 10"/>
              <p:cNvGrpSpPr/>
              <p:nvPr/>
            </p:nvGrpSpPr>
            <p:grpSpPr bwMode="auto">
              <a:xfrm>
                <a:off x="3657600" y="2667000"/>
                <a:ext cx="1452576" cy="731520"/>
                <a:chOff x="762000" y="2667000"/>
                <a:chExt cx="1452576" cy="731520"/>
              </a:xfrm>
            </p:grpSpPr>
            <p:sp>
              <p:nvSpPr>
                <p:cNvPr id="12" name="Rectangle 11"/>
                <p:cNvSpPr/>
                <p:nvPr/>
              </p:nvSpPr>
              <p:spPr>
                <a:xfrm>
                  <a:off x="761902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1481923" y="2666817"/>
                  <a:ext cx="732653" cy="731222"/>
                </a:xfrm>
                <a:prstGeom prst="rect">
                  <a:avLst/>
                </a:prstGeom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</p:grpSp>
        <p:sp>
          <p:nvSpPr>
            <p:cNvPr id="8239" name="TextBox 41"/>
            <p:cNvSpPr txBox="1">
              <a:spLocks noChangeArrowheads="1"/>
            </p:cNvSpPr>
            <p:nvPr/>
          </p:nvSpPr>
          <p:spPr bwMode="auto">
            <a:xfrm>
              <a:off x="1752823" y="3378200"/>
              <a:ext cx="137214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</a:t>
              </a:r>
            </a:p>
          </p:txBody>
        </p:sp>
        <p:grpSp>
          <p:nvGrpSpPr>
            <p:cNvPr id="8240" name="Group 49"/>
            <p:cNvGrpSpPr/>
            <p:nvPr/>
          </p:nvGrpSpPr>
          <p:grpSpPr bwMode="auto">
            <a:xfrm>
              <a:off x="405945" y="2295525"/>
              <a:ext cx="1194257" cy="923985"/>
              <a:chOff x="406178" y="2296181"/>
              <a:chExt cx="1194024" cy="922830"/>
            </a:xfrm>
          </p:grpSpPr>
          <p:sp>
            <p:nvSpPr>
              <p:cNvPr id="8241" name="TextBox 45"/>
              <p:cNvSpPr txBox="1">
                <a:spLocks noChangeArrowheads="1"/>
              </p:cNvSpPr>
              <p:nvPr/>
            </p:nvSpPr>
            <p:spPr bwMode="auto">
              <a:xfrm>
                <a:off x="685831" y="2296181"/>
                <a:ext cx="914371" cy="399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1cm</a:t>
                </a:r>
              </a:p>
            </p:txBody>
          </p:sp>
          <p:sp>
            <p:nvSpPr>
              <p:cNvPr id="8242" name="TextBox 46"/>
              <p:cNvSpPr txBox="1">
                <a:spLocks noChangeArrowheads="1"/>
              </p:cNvSpPr>
              <p:nvPr/>
            </p:nvSpPr>
            <p:spPr bwMode="auto">
              <a:xfrm>
                <a:off x="406178" y="2819401"/>
                <a:ext cx="914370" cy="399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1cm</a:t>
                </a:r>
              </a:p>
            </p:txBody>
          </p:sp>
        </p:grpSp>
      </p:grpSp>
      <p:grpSp>
        <p:nvGrpSpPr>
          <p:cNvPr id="8198" name="Group 58"/>
          <p:cNvGrpSpPr/>
          <p:nvPr/>
        </p:nvGrpSpPr>
        <p:grpSpPr bwMode="auto">
          <a:xfrm>
            <a:off x="6781800" y="1997752"/>
            <a:ext cx="3886200" cy="2305050"/>
            <a:chOff x="5410200" y="1447800"/>
            <a:chExt cx="3886200" cy="2305110"/>
          </a:xfrm>
        </p:grpSpPr>
        <p:sp>
          <p:nvSpPr>
            <p:cNvPr id="8223" name="TextBox 42"/>
            <p:cNvSpPr txBox="1">
              <a:spLocks noChangeArrowheads="1"/>
            </p:cNvSpPr>
            <p:nvPr/>
          </p:nvSpPr>
          <p:spPr bwMode="auto">
            <a:xfrm>
              <a:off x="6172200" y="3352800"/>
              <a:ext cx="13716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2</a:t>
              </a:r>
            </a:p>
          </p:txBody>
        </p:sp>
        <p:grpSp>
          <p:nvGrpSpPr>
            <p:cNvPr id="8224" name="Group 55"/>
            <p:cNvGrpSpPr/>
            <p:nvPr/>
          </p:nvGrpSpPr>
          <p:grpSpPr bwMode="auto">
            <a:xfrm>
              <a:off x="5410200" y="1447800"/>
              <a:ext cx="3886200" cy="1958975"/>
              <a:chOff x="5257800" y="1945944"/>
              <a:chExt cx="3886200" cy="1958680"/>
            </a:xfrm>
          </p:grpSpPr>
          <p:grpSp>
            <p:nvGrpSpPr>
              <p:cNvPr id="8225" name="Group 53"/>
              <p:cNvGrpSpPr/>
              <p:nvPr/>
            </p:nvGrpSpPr>
            <p:grpSpPr bwMode="auto">
              <a:xfrm>
                <a:off x="5257800" y="1945944"/>
                <a:ext cx="3170832" cy="1958680"/>
                <a:chOff x="5611504" y="1945944"/>
                <a:chExt cx="3170832" cy="1958680"/>
              </a:xfrm>
            </p:grpSpPr>
            <p:grpSp>
              <p:nvGrpSpPr>
                <p:cNvPr id="8227" name="Group 31"/>
                <p:cNvGrpSpPr/>
                <p:nvPr/>
              </p:nvGrpSpPr>
              <p:grpSpPr bwMode="auto">
                <a:xfrm>
                  <a:off x="5611504" y="2438400"/>
                  <a:ext cx="2941320" cy="1466224"/>
                  <a:chOff x="5611504" y="2438400"/>
                  <a:chExt cx="2941320" cy="1466224"/>
                </a:xfrm>
              </p:grpSpPr>
              <p:sp>
                <p:nvSpPr>
                  <p:cNvPr id="15" name="Rectangle 14"/>
                  <p:cNvSpPr/>
                  <p:nvPr/>
                </p:nvSpPr>
                <p:spPr>
                  <a:xfrm>
                    <a:off x="5611504" y="3172929"/>
                    <a:ext cx="731838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6" name="Rectangle 15"/>
                  <p:cNvSpPr/>
                  <p:nvPr/>
                </p:nvSpPr>
                <p:spPr>
                  <a:xfrm>
                    <a:off x="6346517" y="3172929"/>
                    <a:ext cx="730250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8" name="Rectangle 17"/>
                  <p:cNvSpPr/>
                  <p:nvPr/>
                </p:nvSpPr>
                <p:spPr>
                  <a:xfrm>
                    <a:off x="7086292" y="3172929"/>
                    <a:ext cx="717550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19" name="Rectangle 18"/>
                  <p:cNvSpPr/>
                  <p:nvPr/>
                </p:nvSpPr>
                <p:spPr>
                  <a:xfrm>
                    <a:off x="7807017" y="3172929"/>
                    <a:ext cx="731837" cy="731746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21" name="Rectangle 20"/>
                  <p:cNvSpPr/>
                  <p:nvPr/>
                </p:nvSpPr>
                <p:spPr>
                  <a:xfrm>
                    <a:off x="5611504" y="2438008"/>
                    <a:ext cx="731838" cy="731747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  <p:sp>
                <p:nvSpPr>
                  <p:cNvPr id="22" name="Rectangle 21"/>
                  <p:cNvSpPr/>
                  <p:nvPr/>
                </p:nvSpPr>
                <p:spPr>
                  <a:xfrm>
                    <a:off x="7086292" y="2441183"/>
                    <a:ext cx="717550" cy="731747"/>
                  </a:xfrm>
                  <a:prstGeom prst="rect">
                    <a:avLst/>
                  </a:prstGeom>
                  <a:noFill/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sz="2000"/>
                  </a:p>
                </p:txBody>
              </p:sp>
            </p:grpSp>
            <p:sp>
              <p:nvSpPr>
                <p:cNvPr id="8228" name="TextBox 47"/>
                <p:cNvSpPr txBox="1">
                  <a:spLocks noChangeArrowheads="1"/>
                </p:cNvSpPr>
                <p:nvPr/>
              </p:nvSpPr>
              <p:spPr bwMode="auto">
                <a:xfrm>
                  <a:off x="6400800" y="2739732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  <p:sp>
              <p:nvSpPr>
                <p:cNvPr id="8229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5644488" y="1945944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  <p:sp>
              <p:nvSpPr>
                <p:cNvPr id="8230" name="TextBox 50"/>
                <p:cNvSpPr txBox="1">
                  <a:spLocks noChangeArrowheads="1"/>
                </p:cNvSpPr>
                <p:nvPr/>
              </p:nvSpPr>
              <p:spPr bwMode="auto">
                <a:xfrm>
                  <a:off x="7867936" y="2739732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  <p:sp>
              <p:nvSpPr>
                <p:cNvPr id="8231" name="TextBox 51"/>
                <p:cNvSpPr txBox="1">
                  <a:spLocks noChangeArrowheads="1"/>
                </p:cNvSpPr>
                <p:nvPr/>
              </p:nvSpPr>
              <p:spPr bwMode="auto">
                <a:xfrm>
                  <a:off x="7105936" y="1945944"/>
                  <a:ext cx="914400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4" rIns="9144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r>
                    <a:rPr lang="en-US" altLang="en-US" sz="20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1cm</a:t>
                  </a:r>
                </a:p>
              </p:txBody>
            </p:sp>
          </p:grpSp>
          <p:sp>
            <p:nvSpPr>
              <p:cNvPr id="8226" name="TextBox 52"/>
              <p:cNvSpPr txBox="1">
                <a:spLocks noChangeArrowheads="1"/>
              </p:cNvSpPr>
              <p:nvPr/>
            </p:nvSpPr>
            <p:spPr bwMode="auto">
              <a:xfrm>
                <a:off x="8229600" y="3352800"/>
                <a:ext cx="914400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144" rIns="9144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2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1cm</a:t>
                </a:r>
              </a:p>
            </p:txBody>
          </p:sp>
        </p:grpSp>
      </p:grpSp>
      <p:grpSp>
        <p:nvGrpSpPr>
          <p:cNvPr id="8199" name="Group 60"/>
          <p:cNvGrpSpPr/>
          <p:nvPr/>
        </p:nvGrpSpPr>
        <p:grpSpPr bwMode="auto">
          <a:xfrm>
            <a:off x="2209800" y="4198028"/>
            <a:ext cx="4114800" cy="2632075"/>
            <a:chOff x="456919" y="3899844"/>
            <a:chExt cx="4115081" cy="2633340"/>
          </a:xfrm>
        </p:grpSpPr>
        <p:grpSp>
          <p:nvGrpSpPr>
            <p:cNvPr id="8212" name="Group 32"/>
            <p:cNvGrpSpPr/>
            <p:nvPr/>
          </p:nvGrpSpPr>
          <p:grpSpPr bwMode="auto">
            <a:xfrm>
              <a:off x="685800" y="4343400"/>
              <a:ext cx="2947008" cy="2189784"/>
              <a:chOff x="658504" y="4117984"/>
              <a:chExt cx="2947008" cy="2189784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658239" y="4849743"/>
                <a:ext cx="731888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393302" y="4849743"/>
                <a:ext cx="730300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33128" y="4849743"/>
                <a:ext cx="731887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868190" y="4849743"/>
                <a:ext cx="730300" cy="7306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658239" y="5575579"/>
                <a:ext cx="731888" cy="732189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872953" y="4117554"/>
                <a:ext cx="731887" cy="732189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8213" name="TextBox 54"/>
            <p:cNvSpPr txBox="1">
              <a:spLocks noChangeArrowheads="1"/>
            </p:cNvSpPr>
            <p:nvPr/>
          </p:nvSpPr>
          <p:spPr bwMode="auto">
            <a:xfrm>
              <a:off x="3657538" y="4419062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14" name="TextBox 56"/>
            <p:cNvSpPr txBox="1">
              <a:spLocks noChangeArrowheads="1"/>
            </p:cNvSpPr>
            <p:nvPr/>
          </p:nvSpPr>
          <p:spPr bwMode="auto">
            <a:xfrm>
              <a:off x="2895486" y="3899844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15" name="TextBox 57"/>
            <p:cNvSpPr txBox="1">
              <a:spLocks noChangeArrowheads="1"/>
            </p:cNvSpPr>
            <p:nvPr/>
          </p:nvSpPr>
          <p:spPr bwMode="auto">
            <a:xfrm>
              <a:off x="456919" y="6033878"/>
              <a:ext cx="914463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16" name="TextBox 58"/>
            <p:cNvSpPr txBox="1">
              <a:spLocks noChangeArrowheads="1"/>
            </p:cNvSpPr>
            <p:nvPr/>
          </p:nvSpPr>
          <p:spPr bwMode="auto">
            <a:xfrm>
              <a:off x="456919" y="5181217"/>
              <a:ext cx="914462" cy="400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grpSp>
        <p:nvGrpSpPr>
          <p:cNvPr id="8200" name="Group 65"/>
          <p:cNvGrpSpPr/>
          <p:nvPr/>
        </p:nvGrpSpPr>
        <p:grpSpPr bwMode="auto">
          <a:xfrm>
            <a:off x="6705600" y="4274228"/>
            <a:ext cx="3816350" cy="2646363"/>
            <a:chOff x="5181600" y="3810000"/>
            <a:chExt cx="3815688" cy="2646984"/>
          </a:xfrm>
        </p:grpSpPr>
        <p:grpSp>
          <p:nvGrpSpPr>
            <p:cNvPr id="8202" name="Group 40"/>
            <p:cNvGrpSpPr/>
            <p:nvPr/>
          </p:nvGrpSpPr>
          <p:grpSpPr bwMode="auto">
            <a:xfrm>
              <a:off x="5867400" y="4267200"/>
              <a:ext cx="2914024" cy="2189784"/>
              <a:chOff x="5361296" y="4191000"/>
              <a:chExt cx="2914024" cy="218978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53611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0817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7543611" y="4923117"/>
                <a:ext cx="731710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811900" y="5648774"/>
                <a:ext cx="731711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6816662" y="4191107"/>
                <a:ext cx="731710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</p:grpSp>
        <p:sp>
          <p:nvSpPr>
            <p:cNvPr id="8203" name="TextBox 59"/>
            <p:cNvSpPr txBox="1">
              <a:spLocks noChangeArrowheads="1"/>
            </p:cNvSpPr>
            <p:nvPr/>
          </p:nvSpPr>
          <p:spPr bwMode="auto">
            <a:xfrm>
              <a:off x="5181600" y="5029200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04" name="TextBox 61"/>
            <p:cNvSpPr txBox="1">
              <a:spLocks noChangeArrowheads="1"/>
            </p:cNvSpPr>
            <p:nvPr/>
          </p:nvSpPr>
          <p:spPr bwMode="auto">
            <a:xfrm>
              <a:off x="5873088" y="4541236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05" name="TextBox 62"/>
            <p:cNvSpPr txBox="1">
              <a:spLocks noChangeArrowheads="1"/>
            </p:cNvSpPr>
            <p:nvPr/>
          </p:nvSpPr>
          <p:spPr bwMode="auto">
            <a:xfrm>
              <a:off x="7315200" y="3810000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8206" name="TextBox 63"/>
            <p:cNvSpPr txBox="1">
              <a:spLocks noChangeArrowheads="1"/>
            </p:cNvSpPr>
            <p:nvPr/>
          </p:nvSpPr>
          <p:spPr bwMode="auto">
            <a:xfrm>
              <a:off x="8082888" y="4550392"/>
              <a:ext cx="914400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60"/>
          <p:cNvGrpSpPr/>
          <p:nvPr/>
        </p:nvGrpSpPr>
        <p:grpSpPr bwMode="auto">
          <a:xfrm>
            <a:off x="1981200" y="304800"/>
            <a:ext cx="4419600" cy="2901950"/>
            <a:chOff x="152099" y="3899848"/>
            <a:chExt cx="4419901" cy="2902602"/>
          </a:xfrm>
        </p:grpSpPr>
        <p:grpSp>
          <p:nvGrpSpPr>
            <p:cNvPr id="9246" name="Group 32"/>
            <p:cNvGrpSpPr/>
            <p:nvPr/>
          </p:nvGrpSpPr>
          <p:grpSpPr bwMode="auto">
            <a:xfrm>
              <a:off x="685800" y="4343400"/>
              <a:ext cx="2947008" cy="2189784"/>
              <a:chOff x="658504" y="4117984"/>
              <a:chExt cx="2947008" cy="2189784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658239" y="4849446"/>
                <a:ext cx="731888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393302" y="4849446"/>
                <a:ext cx="730300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2133128" y="4849446"/>
                <a:ext cx="731887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2868190" y="4849446"/>
                <a:ext cx="730300" cy="730414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658239" y="5575097"/>
                <a:ext cx="731888" cy="7320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872953" y="4117445"/>
                <a:ext cx="731887" cy="73200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</p:grpSp>
        <p:sp>
          <p:nvSpPr>
            <p:cNvPr id="9247" name="TextBox 54"/>
            <p:cNvSpPr txBox="1">
              <a:spLocks noChangeArrowheads="1"/>
            </p:cNvSpPr>
            <p:nvPr/>
          </p:nvSpPr>
          <p:spPr bwMode="auto">
            <a:xfrm>
              <a:off x="3657538" y="4419066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48" name="TextBox 56"/>
            <p:cNvSpPr txBox="1">
              <a:spLocks noChangeArrowheads="1"/>
            </p:cNvSpPr>
            <p:nvPr/>
          </p:nvSpPr>
          <p:spPr bwMode="auto">
            <a:xfrm>
              <a:off x="2895486" y="3899848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49" name="TextBox 57"/>
            <p:cNvSpPr txBox="1">
              <a:spLocks noChangeArrowheads="1"/>
            </p:cNvSpPr>
            <p:nvPr/>
          </p:nvSpPr>
          <p:spPr bwMode="auto">
            <a:xfrm>
              <a:off x="691885" y="6402258"/>
              <a:ext cx="914463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50" name="TextBox 58"/>
            <p:cNvSpPr txBox="1">
              <a:spLocks noChangeArrowheads="1"/>
            </p:cNvSpPr>
            <p:nvPr/>
          </p:nvSpPr>
          <p:spPr bwMode="auto">
            <a:xfrm>
              <a:off x="152099" y="5181222"/>
              <a:ext cx="914462" cy="400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grpSp>
        <p:nvGrpSpPr>
          <p:cNvPr id="9219" name="Group 65"/>
          <p:cNvGrpSpPr/>
          <p:nvPr/>
        </p:nvGrpSpPr>
        <p:grpSpPr bwMode="auto">
          <a:xfrm>
            <a:off x="6629400" y="304801"/>
            <a:ext cx="3663950" cy="2646363"/>
            <a:chOff x="5333973" y="3810000"/>
            <a:chExt cx="3663315" cy="2646984"/>
          </a:xfrm>
        </p:grpSpPr>
        <p:grpSp>
          <p:nvGrpSpPr>
            <p:cNvPr id="9236" name="Group 40"/>
            <p:cNvGrpSpPr/>
            <p:nvPr/>
          </p:nvGrpSpPr>
          <p:grpSpPr bwMode="auto">
            <a:xfrm>
              <a:off x="5867400" y="4267200"/>
              <a:ext cx="2914024" cy="2189784"/>
              <a:chOff x="5361296" y="4191000"/>
              <a:chExt cx="2914024" cy="2189784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53611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6081777" y="4923117"/>
                <a:ext cx="731711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7543612" y="4923117"/>
                <a:ext cx="731710" cy="730421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6811901" y="5648774"/>
                <a:ext cx="731711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6816663" y="4191107"/>
                <a:ext cx="731710" cy="732010"/>
              </a:xfrm>
              <a:prstGeom prst="rect">
                <a:avLst/>
              </a:prstGeom>
              <a:noFill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2000"/>
              </a:p>
            </p:txBody>
          </p:sp>
        </p:grpSp>
        <p:sp>
          <p:nvSpPr>
            <p:cNvPr id="9237" name="TextBox 59"/>
            <p:cNvSpPr txBox="1">
              <a:spLocks noChangeArrowheads="1"/>
            </p:cNvSpPr>
            <p:nvPr/>
          </p:nvSpPr>
          <p:spPr bwMode="auto">
            <a:xfrm>
              <a:off x="5333973" y="5029486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38" name="TextBox 61"/>
            <p:cNvSpPr txBox="1">
              <a:spLocks noChangeArrowheads="1"/>
            </p:cNvSpPr>
            <p:nvPr/>
          </p:nvSpPr>
          <p:spPr bwMode="auto">
            <a:xfrm>
              <a:off x="5873630" y="4542009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39" name="TextBox 62"/>
            <p:cNvSpPr txBox="1">
              <a:spLocks noChangeArrowheads="1"/>
            </p:cNvSpPr>
            <p:nvPr/>
          </p:nvSpPr>
          <p:spPr bwMode="auto">
            <a:xfrm>
              <a:off x="7314830" y="3810000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  <p:sp>
          <p:nvSpPr>
            <p:cNvPr id="9240" name="TextBox 63"/>
            <p:cNvSpPr txBox="1">
              <a:spLocks noChangeArrowheads="1"/>
            </p:cNvSpPr>
            <p:nvPr/>
          </p:nvSpPr>
          <p:spPr bwMode="auto">
            <a:xfrm>
              <a:off x="8083047" y="4549949"/>
              <a:ext cx="914241" cy="400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" rIns="91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>
                  <a:latin typeface="Times New Roman" panose="02020603050405020304" pitchFamily="18" charset="0"/>
                  <a:cs typeface="Times New Roman" panose="02020603050405020304" pitchFamily="18" charset="0"/>
                </a:rPr>
                <a:t>1cm</a:t>
              </a:r>
            </a:p>
          </p:txBody>
        </p:sp>
      </p:grpSp>
      <p:sp>
        <p:nvSpPr>
          <p:cNvPr id="60" name="Cube 59"/>
          <p:cNvSpPr/>
          <p:nvPr/>
        </p:nvSpPr>
        <p:spPr>
          <a:xfrm>
            <a:off x="1981200" y="45720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Parallelogram 61"/>
          <p:cNvSpPr>
            <a:spLocks noChangeArrowheads="1"/>
          </p:cNvSpPr>
          <p:nvPr/>
        </p:nvSpPr>
        <p:spPr bwMode="auto">
          <a:xfrm flipV="1">
            <a:off x="1981200" y="5791200"/>
            <a:ext cx="1219200" cy="609600"/>
          </a:xfrm>
          <a:prstGeom prst="parallelogram">
            <a:avLst>
              <a:gd name="adj" fmla="val 45556"/>
            </a:avLst>
          </a:prstGeom>
          <a:noFill/>
          <a:ln w="25400" algn="ctr">
            <a:solidFill>
              <a:srgbClr val="E46C0A"/>
            </a:solidFill>
            <a:miter lim="800000"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63" name="Cube 62"/>
          <p:cNvSpPr/>
          <p:nvPr/>
        </p:nvSpPr>
        <p:spPr>
          <a:xfrm>
            <a:off x="6553200" y="48006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Parallelogram 63"/>
          <p:cNvSpPr/>
          <p:nvPr/>
        </p:nvSpPr>
        <p:spPr>
          <a:xfrm rot="10800000" flipV="1">
            <a:off x="6324600" y="4511676"/>
            <a:ext cx="1143000" cy="593725"/>
          </a:xfrm>
          <a:prstGeom prst="parallelogram">
            <a:avLst>
              <a:gd name="adj" fmla="val 47623"/>
            </a:avLst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Parallelogram 64"/>
          <p:cNvSpPr>
            <a:spLocks noChangeArrowheads="1"/>
          </p:cNvSpPr>
          <p:nvPr/>
        </p:nvSpPr>
        <p:spPr bwMode="auto">
          <a:xfrm flipV="1">
            <a:off x="6553200" y="6035676"/>
            <a:ext cx="1219200" cy="517525"/>
          </a:xfrm>
          <a:prstGeom prst="parallelogram">
            <a:avLst>
              <a:gd name="adj" fmla="val 53661"/>
            </a:avLst>
          </a:prstGeom>
          <a:noFill/>
          <a:ln w="25400" algn="ctr">
            <a:solidFill>
              <a:srgbClr val="E46C0A"/>
            </a:solidFill>
            <a:miter lim="800000"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9225" name="TextBox 43"/>
          <p:cNvSpPr txBox="1">
            <a:spLocks noChangeArrowheads="1"/>
          </p:cNvSpPr>
          <p:nvPr/>
        </p:nvSpPr>
        <p:spPr bwMode="auto">
          <a:xfrm>
            <a:off x="3352800" y="25146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</a:t>
            </a:r>
          </a:p>
        </p:txBody>
      </p:sp>
      <p:sp>
        <p:nvSpPr>
          <p:cNvPr id="9226" name="TextBox 44"/>
          <p:cNvSpPr txBox="1">
            <a:spLocks noChangeArrowheads="1"/>
          </p:cNvSpPr>
          <p:nvPr/>
        </p:nvSpPr>
        <p:spPr bwMode="auto">
          <a:xfrm>
            <a:off x="7010400" y="25146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4</a:t>
            </a:r>
          </a:p>
        </p:txBody>
      </p:sp>
      <p:sp>
        <p:nvSpPr>
          <p:cNvPr id="2" name="Cube 59"/>
          <p:cNvSpPr/>
          <p:nvPr/>
        </p:nvSpPr>
        <p:spPr>
          <a:xfrm>
            <a:off x="1981200" y="45720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Parallelogram 60"/>
          <p:cNvSpPr>
            <a:spLocks noChangeArrowheads="1"/>
          </p:cNvSpPr>
          <p:nvPr/>
        </p:nvSpPr>
        <p:spPr bwMode="auto">
          <a:xfrm rot="15249047" flipV="1">
            <a:off x="2225676" y="4017963"/>
            <a:ext cx="1295400" cy="371475"/>
          </a:xfrm>
          <a:prstGeom prst="parallelogram">
            <a:avLst>
              <a:gd name="adj" fmla="val 47626"/>
            </a:avLst>
          </a:prstGeom>
          <a:noFill/>
          <a:ln w="25400" algn="ctr">
            <a:solidFill>
              <a:srgbClr val="E46C0A"/>
            </a:solidFill>
            <a:miter lim="800000"/>
          </a:ln>
        </p:spPr>
        <p:txBody>
          <a:bodyPr rot="10800000"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</a:endParaRPr>
          </a:p>
        </p:txBody>
      </p:sp>
      <p:sp>
        <p:nvSpPr>
          <p:cNvPr id="3" name="Cube 59"/>
          <p:cNvSpPr/>
          <p:nvPr/>
        </p:nvSpPr>
        <p:spPr>
          <a:xfrm>
            <a:off x="3886200" y="46482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Cube 62"/>
          <p:cNvSpPr/>
          <p:nvPr/>
        </p:nvSpPr>
        <p:spPr>
          <a:xfrm>
            <a:off x="8763000" y="4724400"/>
            <a:ext cx="1219200" cy="1219200"/>
          </a:xfrm>
          <a:prstGeom prst="cube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31" name="Line 36"/>
          <p:cNvSpPr>
            <a:spLocks noChangeShapeType="1"/>
          </p:cNvSpPr>
          <p:nvPr/>
        </p:nvSpPr>
        <p:spPr bwMode="auto">
          <a:xfrm>
            <a:off x="2286000" y="32004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37"/>
          <p:cNvSpPr>
            <a:spLocks noChangeShapeType="1"/>
          </p:cNvSpPr>
          <p:nvPr/>
        </p:nvSpPr>
        <p:spPr bwMode="auto">
          <a:xfrm>
            <a:off x="3276600" y="51816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38"/>
          <p:cNvSpPr>
            <a:spLocks noChangeShapeType="1"/>
          </p:cNvSpPr>
          <p:nvPr/>
        </p:nvSpPr>
        <p:spPr bwMode="auto">
          <a:xfrm>
            <a:off x="7391400" y="3200400"/>
            <a:ext cx="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39"/>
          <p:cNvSpPr>
            <a:spLocks noChangeShapeType="1"/>
          </p:cNvSpPr>
          <p:nvPr/>
        </p:nvSpPr>
        <p:spPr bwMode="auto">
          <a:xfrm>
            <a:off x="8077200" y="5486400"/>
            <a:ext cx="533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FF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659</Words>
  <Application>Microsoft Office PowerPoint</Application>
  <PresentationFormat>Widescreen</PresentationFormat>
  <Paragraphs>117</Paragraphs>
  <Slides>14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.VnArial</vt:lpstr>
      <vt:lpstr>Arial</vt:lpstr>
      <vt:lpstr>Calibri</vt:lpstr>
      <vt:lpstr>Times New Roman</vt:lpstr>
      <vt:lpstr>Verdana</vt:lpstr>
      <vt:lpstr>VNI-Ariston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3: Đúng ghi Đ, sai ghi S 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This MC</cp:lastModifiedBy>
  <cp:revision>25</cp:revision>
  <dcterms:created xsi:type="dcterms:W3CDTF">2019-02-17T03:09:00Z</dcterms:created>
  <dcterms:modified xsi:type="dcterms:W3CDTF">2022-02-13T08:09:21Z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5C6BE3F58D2741A5939E8796C24EA1BE</vt:lpwstr>
  </property>
  <property fmtid="{D5CDD505-2E9C-101B-9397-08002B2CF9AE}" pid="3" name="KSOProductBuildVer">
    <vt:lpwstr>1033-11.2.0.10463</vt:lpwstr>
  </property>
</Properties>
</file>