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8" r:id="rId12"/>
    <p:sldId id="269" r:id="rId13"/>
    <p:sldId id="270" r:id="rId14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00B0A-409E-48F9-8038-287379698FD5}" type="datetimeFigureOut">
              <a:rPr lang="vi-VN" smtClean="0"/>
              <a:t>01/03/2022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2265-26ED-4D0B-AF91-9E2C3C819F8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49214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00B0A-409E-48F9-8038-287379698FD5}" type="datetimeFigureOut">
              <a:rPr lang="vi-VN" smtClean="0"/>
              <a:t>01/03/2022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2265-26ED-4D0B-AF91-9E2C3C819F8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94050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00B0A-409E-48F9-8038-287379698FD5}" type="datetimeFigureOut">
              <a:rPr lang="vi-VN" smtClean="0"/>
              <a:t>01/03/2022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2265-26ED-4D0B-AF91-9E2C3C819F8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38850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00B0A-409E-48F9-8038-287379698FD5}" type="datetimeFigureOut">
              <a:rPr lang="vi-VN" smtClean="0"/>
              <a:t>01/03/2022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2265-26ED-4D0B-AF91-9E2C3C819F8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04606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00B0A-409E-48F9-8038-287379698FD5}" type="datetimeFigureOut">
              <a:rPr lang="vi-VN" smtClean="0"/>
              <a:t>01/03/2022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2265-26ED-4D0B-AF91-9E2C3C819F8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59039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00B0A-409E-48F9-8038-287379698FD5}" type="datetimeFigureOut">
              <a:rPr lang="vi-VN" smtClean="0"/>
              <a:t>01/03/2022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2265-26ED-4D0B-AF91-9E2C3C819F8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46436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00B0A-409E-48F9-8038-287379698FD5}" type="datetimeFigureOut">
              <a:rPr lang="vi-VN" smtClean="0"/>
              <a:t>01/03/2022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2265-26ED-4D0B-AF91-9E2C3C819F8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09813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00B0A-409E-48F9-8038-287379698FD5}" type="datetimeFigureOut">
              <a:rPr lang="vi-VN" smtClean="0"/>
              <a:t>01/03/2022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2265-26ED-4D0B-AF91-9E2C3C819F8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68158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00B0A-409E-48F9-8038-287379698FD5}" type="datetimeFigureOut">
              <a:rPr lang="vi-VN" smtClean="0"/>
              <a:t>01/03/2022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2265-26ED-4D0B-AF91-9E2C3C819F8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6111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00B0A-409E-48F9-8038-287379698FD5}" type="datetimeFigureOut">
              <a:rPr lang="vi-VN" smtClean="0"/>
              <a:t>01/03/2022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2265-26ED-4D0B-AF91-9E2C3C819F8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57597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00B0A-409E-48F9-8038-287379698FD5}" type="datetimeFigureOut">
              <a:rPr lang="vi-VN" smtClean="0"/>
              <a:t>01/03/2022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2265-26ED-4D0B-AF91-9E2C3C819F8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47261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00B0A-409E-48F9-8038-287379698FD5}" type="datetimeFigureOut">
              <a:rPr lang="vi-VN" smtClean="0"/>
              <a:t>01/03/2022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462265-26ED-4D0B-AF91-9E2C3C819F8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27567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7727" y="845692"/>
            <a:ext cx="7715596" cy="557588"/>
          </a:xfrm>
        </p:spPr>
        <p:txBody>
          <a:bodyPr>
            <a:noAutofit/>
          </a:bodyPr>
          <a:lstStyle/>
          <a:p>
            <a:r>
              <a:rPr lang="en-GB" sz="32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Thứ</a:t>
            </a:r>
            <a:r>
              <a:rPr lang="en-GB" sz="32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vi-VN" sz="32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ba</a:t>
            </a:r>
            <a:r>
              <a:rPr lang="en-GB" sz="32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GB" sz="32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ngày</a:t>
            </a:r>
            <a:r>
              <a:rPr lang="en-GB" sz="32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vi-VN" sz="32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1 tháng</a:t>
            </a:r>
            <a:r>
              <a:rPr lang="en-GB" sz="32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vi-VN" sz="32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</a:t>
            </a:r>
            <a:r>
              <a:rPr lang="en-GB" sz="32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năm 2022</a:t>
            </a:r>
            <a:endParaRPr lang="vi-VN" sz="32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8" y="0"/>
            <a:chExt cx="5760" cy="4320"/>
          </a:xfrm>
        </p:grpSpPr>
        <p:pic>
          <p:nvPicPr>
            <p:cNvPr id="4" name="Picture 6" descr="GRANS02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7" descr="GRANS02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6" name="Group 8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7" name="Picture 9" descr="BD21325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8" name="Picture 10" descr="BD21325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" name="Picture 11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" name="Picture 12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13" name="WordArt 21"/>
          <p:cNvSpPr>
            <a:spLocks noChangeArrowheads="1" noChangeShapeType="1" noTextEdit="1"/>
          </p:cNvSpPr>
          <p:nvPr/>
        </p:nvSpPr>
        <p:spPr bwMode="auto">
          <a:xfrm>
            <a:off x="-424294" y="2619020"/>
            <a:ext cx="11074400" cy="5892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Luyện tập chung</a:t>
            </a:r>
          </a:p>
          <a:p>
            <a:r>
              <a:rPr lang="vi-VN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(Trang 124)</a:t>
            </a:r>
          </a:p>
          <a:p>
            <a:r>
              <a:rPr lang="vi-VN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endParaRPr lang="vi-VN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255324" y="1500750"/>
            <a:ext cx="15531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Toán</a:t>
            </a: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244122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1905000" y="457200"/>
            <a:ext cx="8763000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latin typeface="Arial" panose="020B0604020202020204" pitchFamily="34" charset="0"/>
                <a:cs typeface="Arial" panose="020B0604020202020204" pitchFamily="34" charset="0"/>
              </a:rPr>
              <a:t>3. Bạn Hạnh xếp các hình lập phương nhỏ có cạnh 1cm thành hình bên. Hỏi:</a:t>
            </a:r>
          </a:p>
          <a:p>
            <a:pPr>
              <a:spcBef>
                <a:spcPct val="50000"/>
              </a:spcBef>
            </a:pPr>
            <a:r>
              <a:rPr lang="en-US" altLang="en-US" sz="2800" b="1">
                <a:latin typeface="Arial" panose="020B0604020202020204" pitchFamily="34" charset="0"/>
                <a:cs typeface="Arial" panose="020B0604020202020204" pitchFamily="34" charset="0"/>
              </a:rPr>
              <a:t>a) Hình bên có bao nhiêu hình lập phương nhỏ?</a:t>
            </a:r>
          </a:p>
          <a:p>
            <a:pPr>
              <a:spcBef>
                <a:spcPct val="50000"/>
              </a:spcBef>
            </a:pPr>
            <a:r>
              <a:rPr lang="en-US" altLang="en-US" sz="2800" b="1">
                <a:latin typeface="Arial" panose="020B0604020202020204" pitchFamily="34" charset="0"/>
                <a:cs typeface="Arial" panose="020B0604020202020204" pitchFamily="34" charset="0"/>
              </a:rPr>
              <a:t>b) Nếu sơn các mặt ngoài cả hình bên thì diện tích cần sơn bằng bao nhiêu mét vuông?</a:t>
            </a:r>
          </a:p>
        </p:txBody>
      </p:sp>
      <p:sp>
        <p:nvSpPr>
          <p:cNvPr id="107532" name="Line 12"/>
          <p:cNvSpPr>
            <a:spLocks noChangeShapeType="1"/>
          </p:cNvSpPr>
          <p:nvPr/>
        </p:nvSpPr>
        <p:spPr bwMode="auto">
          <a:xfrm>
            <a:off x="5257800" y="3132138"/>
            <a:ext cx="0" cy="28194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7533" name="Text Box 13"/>
          <p:cNvSpPr txBox="1">
            <a:spLocks noChangeArrowheads="1"/>
          </p:cNvSpPr>
          <p:nvPr/>
        </p:nvSpPr>
        <p:spPr bwMode="auto">
          <a:xfrm>
            <a:off x="5591175" y="3727450"/>
            <a:ext cx="48768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u="sng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800" b="1" u="sng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3:</a:t>
            </a:r>
            <a:r>
              <a:rPr lang="en-US" sz="2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Ghép</a:t>
            </a:r>
            <a:r>
              <a:rPr lang="en-US" sz="2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thêm</a:t>
            </a:r>
            <a:r>
              <a:rPr lang="en-US" sz="2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  <a:r>
              <a:rPr lang="en-US" sz="2800" b="1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khối</a:t>
            </a:r>
            <a:r>
              <a:rPr lang="en-US" sz="2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lập</a:t>
            </a:r>
            <a:r>
              <a:rPr lang="en-US" sz="2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tạo</a:t>
            </a:r>
            <a:r>
              <a:rPr lang="en-US" sz="2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2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hộp</a:t>
            </a:r>
            <a:r>
              <a:rPr lang="en-US" sz="2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chữ</a:t>
            </a:r>
            <a:r>
              <a:rPr lang="en-US" sz="2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nhật</a:t>
            </a:r>
            <a:r>
              <a:rPr lang="en-US" sz="28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07534" name="Text Box 14"/>
          <p:cNvSpPr txBox="1">
            <a:spLocks noChangeArrowheads="1"/>
          </p:cNvSpPr>
          <p:nvPr/>
        </p:nvSpPr>
        <p:spPr bwMode="auto">
          <a:xfrm>
            <a:off x="5895975" y="3032125"/>
            <a:ext cx="2819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u="sng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800" b="1" u="sng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tách hình</a:t>
            </a:r>
            <a:endParaRPr lang="en-US" sz="2800" b="1" u="sng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2286000" y="4419600"/>
            <a:ext cx="1219200" cy="1219200"/>
            <a:chOff x="4464" y="2208"/>
            <a:chExt cx="768" cy="768"/>
          </a:xfrm>
        </p:grpSpPr>
        <p:sp>
          <p:nvSpPr>
            <p:cNvPr id="12322" name="AutoShape 16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23" name="AutoShape 17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24" name="AutoShape 18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25" name="AutoShape 19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26" name="AutoShape 20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27" name="AutoShape 21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28" name="AutoShape 22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29" name="AutoShape 23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5" name="Group 24"/>
          <p:cNvGrpSpPr>
            <a:grpSpLocks/>
          </p:cNvGrpSpPr>
          <p:nvPr/>
        </p:nvGrpSpPr>
        <p:grpSpPr bwMode="auto">
          <a:xfrm>
            <a:off x="2286000" y="3505200"/>
            <a:ext cx="1219200" cy="1219200"/>
            <a:chOff x="4656" y="2448"/>
            <a:chExt cx="768" cy="768"/>
          </a:xfrm>
        </p:grpSpPr>
        <p:sp>
          <p:nvSpPr>
            <p:cNvPr id="12314" name="AutoShape 25"/>
            <p:cNvSpPr>
              <a:spLocks noChangeArrowheads="1"/>
            </p:cNvSpPr>
            <p:nvPr/>
          </p:nvSpPr>
          <p:spPr bwMode="auto">
            <a:xfrm>
              <a:off x="4752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15" name="AutoShape 26"/>
            <p:cNvSpPr>
              <a:spLocks noChangeArrowheads="1"/>
            </p:cNvSpPr>
            <p:nvPr/>
          </p:nvSpPr>
          <p:spPr bwMode="auto">
            <a:xfrm>
              <a:off x="4752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16" name="AutoShape 27"/>
            <p:cNvSpPr>
              <a:spLocks noChangeArrowheads="1"/>
            </p:cNvSpPr>
            <p:nvPr/>
          </p:nvSpPr>
          <p:spPr bwMode="auto">
            <a:xfrm>
              <a:off x="5040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17" name="AutoShape 28"/>
            <p:cNvSpPr>
              <a:spLocks noChangeArrowheads="1"/>
            </p:cNvSpPr>
            <p:nvPr/>
          </p:nvSpPr>
          <p:spPr bwMode="auto">
            <a:xfrm>
              <a:off x="4656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18" name="AutoShape 29"/>
            <p:cNvSpPr>
              <a:spLocks noChangeArrowheads="1"/>
            </p:cNvSpPr>
            <p:nvPr/>
          </p:nvSpPr>
          <p:spPr bwMode="auto">
            <a:xfrm>
              <a:off x="4944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19" name="AutoShape 30"/>
            <p:cNvSpPr>
              <a:spLocks noChangeArrowheads="1"/>
            </p:cNvSpPr>
            <p:nvPr/>
          </p:nvSpPr>
          <p:spPr bwMode="auto">
            <a:xfrm>
              <a:off x="4656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20" name="AutoShape 31"/>
            <p:cNvSpPr>
              <a:spLocks noChangeArrowheads="1"/>
            </p:cNvSpPr>
            <p:nvPr/>
          </p:nvSpPr>
          <p:spPr bwMode="auto">
            <a:xfrm>
              <a:off x="5040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21" name="AutoShape 32"/>
            <p:cNvSpPr>
              <a:spLocks noChangeArrowheads="1"/>
            </p:cNvSpPr>
            <p:nvPr/>
          </p:nvSpPr>
          <p:spPr bwMode="auto">
            <a:xfrm>
              <a:off x="4944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6" name="Group 33"/>
          <p:cNvGrpSpPr>
            <a:grpSpLocks/>
          </p:cNvGrpSpPr>
          <p:nvPr/>
        </p:nvGrpSpPr>
        <p:grpSpPr bwMode="auto">
          <a:xfrm>
            <a:off x="3200400" y="4419600"/>
            <a:ext cx="1219200" cy="1219200"/>
            <a:chOff x="4464" y="2208"/>
            <a:chExt cx="768" cy="768"/>
          </a:xfrm>
        </p:grpSpPr>
        <p:sp>
          <p:nvSpPr>
            <p:cNvPr id="12306" name="AutoShape 34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07" name="AutoShape 35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08" name="AutoShape 36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09" name="AutoShape 37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10" name="AutoShape 38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11" name="AutoShape 39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12" name="AutoShape 40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13" name="AutoShape 41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7" name="Group 43"/>
          <p:cNvGrpSpPr>
            <a:grpSpLocks/>
          </p:cNvGrpSpPr>
          <p:nvPr/>
        </p:nvGrpSpPr>
        <p:grpSpPr bwMode="auto">
          <a:xfrm>
            <a:off x="3200400" y="3505200"/>
            <a:ext cx="1219200" cy="1219200"/>
            <a:chOff x="4656" y="2448"/>
            <a:chExt cx="768" cy="768"/>
          </a:xfrm>
        </p:grpSpPr>
        <p:sp>
          <p:nvSpPr>
            <p:cNvPr id="12298" name="AutoShape 44"/>
            <p:cNvSpPr>
              <a:spLocks noChangeArrowheads="1"/>
            </p:cNvSpPr>
            <p:nvPr/>
          </p:nvSpPr>
          <p:spPr bwMode="auto">
            <a:xfrm>
              <a:off x="4752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299" name="AutoShape 45"/>
            <p:cNvSpPr>
              <a:spLocks noChangeArrowheads="1"/>
            </p:cNvSpPr>
            <p:nvPr/>
          </p:nvSpPr>
          <p:spPr bwMode="auto">
            <a:xfrm>
              <a:off x="4752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00" name="AutoShape 46"/>
            <p:cNvSpPr>
              <a:spLocks noChangeArrowheads="1"/>
            </p:cNvSpPr>
            <p:nvPr/>
          </p:nvSpPr>
          <p:spPr bwMode="auto">
            <a:xfrm>
              <a:off x="5040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01" name="AutoShape 47"/>
            <p:cNvSpPr>
              <a:spLocks noChangeArrowheads="1"/>
            </p:cNvSpPr>
            <p:nvPr/>
          </p:nvSpPr>
          <p:spPr bwMode="auto">
            <a:xfrm>
              <a:off x="4656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02" name="AutoShape 48"/>
            <p:cNvSpPr>
              <a:spLocks noChangeArrowheads="1"/>
            </p:cNvSpPr>
            <p:nvPr/>
          </p:nvSpPr>
          <p:spPr bwMode="auto">
            <a:xfrm>
              <a:off x="4944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03" name="AutoShape 49"/>
            <p:cNvSpPr>
              <a:spLocks noChangeArrowheads="1"/>
            </p:cNvSpPr>
            <p:nvPr/>
          </p:nvSpPr>
          <p:spPr bwMode="auto">
            <a:xfrm>
              <a:off x="4656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04" name="AutoShape 50"/>
            <p:cNvSpPr>
              <a:spLocks noChangeArrowheads="1"/>
            </p:cNvSpPr>
            <p:nvPr/>
          </p:nvSpPr>
          <p:spPr bwMode="auto">
            <a:xfrm>
              <a:off x="5040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305" name="AutoShape 51"/>
            <p:cNvSpPr>
              <a:spLocks noChangeArrowheads="1"/>
            </p:cNvSpPr>
            <p:nvPr/>
          </p:nvSpPr>
          <p:spPr bwMode="auto">
            <a:xfrm>
              <a:off x="4944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094656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15538 L 3.33333E-6 4.04624E-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7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6.76301E-6 C 0.03993 0.02982 0.08003 0.05988 0.09687 0.0423 C 0.11371 0.02473 0.10086 -0.0807 0.10156 -0.10567 " pathEditMode="relative" ptsTypes="aaA"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4" dur="500"/>
                                        <p:tgtEl>
                                          <p:spTgt spid="1075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6" presetClass="exit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6" presetClass="exit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6" presetClass="exit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6" presetClass="exit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6" presetClass="exit" presetSubtype="2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arn(inHorizontal)">
                                      <p:cBhvr>
                                        <p:cTn id="39" dur="500"/>
                                        <p:tgtEl>
                                          <p:spTgt spid="1075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6" presetClass="exit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42" dur="500"/>
                                        <p:tgtEl>
                                          <p:spTgt spid="1075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33" grpId="0"/>
      <p:bldP spid="107533" grpId="1"/>
      <p:bldP spid="10753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7696200" y="2743200"/>
            <a:ext cx="1219200" cy="1219200"/>
            <a:chOff x="4464" y="2208"/>
            <a:chExt cx="768" cy="768"/>
          </a:xfrm>
        </p:grpSpPr>
        <p:sp>
          <p:nvSpPr>
            <p:cNvPr id="13357" name="AutoShape 5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58" name="AutoShape 6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59" name="AutoShape 7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60" name="AutoShape 8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61" name="AutoShape 9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62" name="AutoShape 10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63" name="AutoShape 11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64" name="AutoShape 12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10641" name="Text Box 49"/>
          <p:cNvSpPr txBox="1">
            <a:spLocks noChangeArrowheads="1"/>
          </p:cNvSpPr>
          <p:nvPr/>
        </p:nvSpPr>
        <p:spPr bwMode="auto">
          <a:xfrm>
            <a:off x="1566863" y="1309688"/>
            <a:ext cx="6553200" cy="420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b)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Cách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2: 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Mỗi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hình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lập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phương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có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diện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tích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toàn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phần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là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2 x 2 x 6 = 24 (cm</a:t>
            </a:r>
            <a:r>
              <a:rPr lang="en-US" sz="2000" baseline="30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*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Diện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tích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toàn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phần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của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cả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3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hình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lập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phương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là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24 x 3 = 72 ( cm</a:t>
            </a:r>
            <a:r>
              <a:rPr lang="en-US" sz="2000" baseline="30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*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Diện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tích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không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cần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sơn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của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hình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đã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cho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là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: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2 x 2 x 4 = 16 ( cm</a:t>
            </a:r>
            <a:r>
              <a:rPr lang="en-US" sz="2000" baseline="30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*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Diện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tích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cần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sơn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của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hình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đã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cho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là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72 – 16 = 56(cm</a:t>
            </a:r>
            <a:r>
              <a:rPr lang="en-US" sz="2000" baseline="30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	  				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Đáp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số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56(cm</a:t>
            </a:r>
            <a:r>
              <a:rPr lang="en-US" sz="2000" baseline="30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</p:txBody>
      </p:sp>
      <p:pic>
        <p:nvPicPr>
          <p:cNvPr id="110677" name="Picture 8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C95"/>
              </a:clrFrom>
              <a:clrTo>
                <a:srgbClr val="000C9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0763" y="1371600"/>
            <a:ext cx="1581150" cy="173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0678" name="Picture 8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C95"/>
              </a:clrFrom>
              <a:clrTo>
                <a:srgbClr val="000C9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2575" y="2133600"/>
            <a:ext cx="1495425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0679" name="Picture 8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000C95"/>
              </a:clrFrom>
              <a:clrTo>
                <a:srgbClr val="000C9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2709863"/>
            <a:ext cx="1304925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97"/>
          <p:cNvGrpSpPr>
            <a:grpSpLocks/>
          </p:cNvGrpSpPr>
          <p:nvPr/>
        </p:nvGrpSpPr>
        <p:grpSpPr bwMode="auto">
          <a:xfrm>
            <a:off x="7705725" y="1814513"/>
            <a:ext cx="1219200" cy="1219200"/>
            <a:chOff x="4656" y="2448"/>
            <a:chExt cx="768" cy="768"/>
          </a:xfrm>
        </p:grpSpPr>
        <p:sp>
          <p:nvSpPr>
            <p:cNvPr id="13349" name="AutoShape 98"/>
            <p:cNvSpPr>
              <a:spLocks noChangeArrowheads="1"/>
            </p:cNvSpPr>
            <p:nvPr/>
          </p:nvSpPr>
          <p:spPr bwMode="auto">
            <a:xfrm>
              <a:off x="4752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50" name="AutoShape 99"/>
            <p:cNvSpPr>
              <a:spLocks noChangeArrowheads="1"/>
            </p:cNvSpPr>
            <p:nvPr/>
          </p:nvSpPr>
          <p:spPr bwMode="auto">
            <a:xfrm>
              <a:off x="4752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51" name="AutoShape 100"/>
            <p:cNvSpPr>
              <a:spLocks noChangeArrowheads="1"/>
            </p:cNvSpPr>
            <p:nvPr/>
          </p:nvSpPr>
          <p:spPr bwMode="auto">
            <a:xfrm>
              <a:off x="5040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52" name="AutoShape 101"/>
            <p:cNvSpPr>
              <a:spLocks noChangeArrowheads="1"/>
            </p:cNvSpPr>
            <p:nvPr/>
          </p:nvSpPr>
          <p:spPr bwMode="auto">
            <a:xfrm>
              <a:off x="4656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53" name="AutoShape 102"/>
            <p:cNvSpPr>
              <a:spLocks noChangeArrowheads="1"/>
            </p:cNvSpPr>
            <p:nvPr/>
          </p:nvSpPr>
          <p:spPr bwMode="auto">
            <a:xfrm>
              <a:off x="4944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54" name="AutoShape 103"/>
            <p:cNvSpPr>
              <a:spLocks noChangeArrowheads="1"/>
            </p:cNvSpPr>
            <p:nvPr/>
          </p:nvSpPr>
          <p:spPr bwMode="auto">
            <a:xfrm>
              <a:off x="4656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55" name="AutoShape 104"/>
            <p:cNvSpPr>
              <a:spLocks noChangeArrowheads="1"/>
            </p:cNvSpPr>
            <p:nvPr/>
          </p:nvSpPr>
          <p:spPr bwMode="auto">
            <a:xfrm>
              <a:off x="5040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56" name="AutoShape 105"/>
            <p:cNvSpPr>
              <a:spLocks noChangeArrowheads="1"/>
            </p:cNvSpPr>
            <p:nvPr/>
          </p:nvSpPr>
          <p:spPr bwMode="auto">
            <a:xfrm>
              <a:off x="4944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6" name="Group 106"/>
          <p:cNvGrpSpPr>
            <a:grpSpLocks/>
          </p:cNvGrpSpPr>
          <p:nvPr/>
        </p:nvGrpSpPr>
        <p:grpSpPr bwMode="auto">
          <a:xfrm>
            <a:off x="8620125" y="2743200"/>
            <a:ext cx="1219200" cy="1219200"/>
            <a:chOff x="4464" y="2208"/>
            <a:chExt cx="768" cy="768"/>
          </a:xfrm>
        </p:grpSpPr>
        <p:sp>
          <p:nvSpPr>
            <p:cNvPr id="13341" name="AutoShape 107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42" name="AutoShape 108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43" name="AutoShape 109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44" name="AutoShape 110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45" name="AutoShape 111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46" name="AutoShape 112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47" name="AutoShape 113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48" name="AutoShape 114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7" name="Group 115"/>
          <p:cNvGrpSpPr>
            <a:grpSpLocks/>
          </p:cNvGrpSpPr>
          <p:nvPr/>
        </p:nvGrpSpPr>
        <p:grpSpPr bwMode="auto">
          <a:xfrm>
            <a:off x="7696200" y="871538"/>
            <a:ext cx="1219200" cy="1219200"/>
            <a:chOff x="4656" y="2448"/>
            <a:chExt cx="768" cy="768"/>
          </a:xfrm>
        </p:grpSpPr>
        <p:sp>
          <p:nvSpPr>
            <p:cNvPr id="13333" name="AutoShape 116"/>
            <p:cNvSpPr>
              <a:spLocks noChangeArrowheads="1"/>
            </p:cNvSpPr>
            <p:nvPr/>
          </p:nvSpPr>
          <p:spPr bwMode="auto">
            <a:xfrm>
              <a:off x="4752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34" name="AutoShape 117"/>
            <p:cNvSpPr>
              <a:spLocks noChangeArrowheads="1"/>
            </p:cNvSpPr>
            <p:nvPr/>
          </p:nvSpPr>
          <p:spPr bwMode="auto">
            <a:xfrm>
              <a:off x="4752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35" name="AutoShape 118"/>
            <p:cNvSpPr>
              <a:spLocks noChangeArrowheads="1"/>
            </p:cNvSpPr>
            <p:nvPr/>
          </p:nvSpPr>
          <p:spPr bwMode="auto">
            <a:xfrm>
              <a:off x="5040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36" name="AutoShape 119"/>
            <p:cNvSpPr>
              <a:spLocks noChangeArrowheads="1"/>
            </p:cNvSpPr>
            <p:nvPr/>
          </p:nvSpPr>
          <p:spPr bwMode="auto">
            <a:xfrm>
              <a:off x="4656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37" name="AutoShape 120"/>
            <p:cNvSpPr>
              <a:spLocks noChangeArrowheads="1"/>
            </p:cNvSpPr>
            <p:nvPr/>
          </p:nvSpPr>
          <p:spPr bwMode="auto">
            <a:xfrm>
              <a:off x="4944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38" name="AutoShape 121"/>
            <p:cNvSpPr>
              <a:spLocks noChangeArrowheads="1"/>
            </p:cNvSpPr>
            <p:nvPr/>
          </p:nvSpPr>
          <p:spPr bwMode="auto">
            <a:xfrm>
              <a:off x="4656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39" name="AutoShape 122"/>
            <p:cNvSpPr>
              <a:spLocks noChangeArrowheads="1"/>
            </p:cNvSpPr>
            <p:nvPr/>
          </p:nvSpPr>
          <p:spPr bwMode="auto">
            <a:xfrm>
              <a:off x="5040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40" name="AutoShape 123"/>
            <p:cNvSpPr>
              <a:spLocks noChangeArrowheads="1"/>
            </p:cNvSpPr>
            <p:nvPr/>
          </p:nvSpPr>
          <p:spPr bwMode="auto">
            <a:xfrm>
              <a:off x="4944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8" name="Group 124"/>
          <p:cNvGrpSpPr>
            <a:grpSpLocks/>
          </p:cNvGrpSpPr>
          <p:nvPr/>
        </p:nvGrpSpPr>
        <p:grpSpPr bwMode="auto">
          <a:xfrm>
            <a:off x="9545638" y="2743200"/>
            <a:ext cx="1219200" cy="1219200"/>
            <a:chOff x="4464" y="2208"/>
            <a:chExt cx="768" cy="768"/>
          </a:xfrm>
        </p:grpSpPr>
        <p:sp>
          <p:nvSpPr>
            <p:cNvPr id="13325" name="AutoShape 125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26" name="AutoShape 126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27" name="AutoShape 127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28" name="AutoShape 128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29" name="AutoShape 129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30" name="AutoShape 130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31" name="AutoShape 131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3332" name="AutoShape 132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10725" name="Text Box 133"/>
          <p:cNvSpPr txBox="1">
            <a:spLocks noChangeArrowheads="1"/>
          </p:cNvSpPr>
          <p:nvPr/>
        </p:nvSpPr>
        <p:spPr bwMode="auto">
          <a:xfrm>
            <a:off x="1866900" y="1309688"/>
            <a:ext cx="5486400" cy="268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Cách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1: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Số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mặt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cần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sơn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của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hình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đã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cho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     5 + 4 + 5 = 14 (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mặt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Diện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tích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cần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sơn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của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hình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đã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cho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là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     2 x 2 x 14 = 56 (cm</a:t>
            </a:r>
            <a:r>
              <a:rPr lang="en-US" sz="2000" baseline="30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		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Đáp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số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56 (cm</a:t>
            </a:r>
            <a:r>
              <a:rPr lang="en-US" sz="2000" baseline="30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 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		</a:t>
            </a:r>
          </a:p>
        </p:txBody>
      </p:sp>
      <p:sp>
        <p:nvSpPr>
          <p:cNvPr id="110726" name="Text Box 134"/>
          <p:cNvSpPr txBox="1">
            <a:spLocks noChangeArrowheads="1"/>
          </p:cNvSpPr>
          <p:nvPr/>
        </p:nvSpPr>
        <p:spPr bwMode="auto">
          <a:xfrm>
            <a:off x="1566863" y="1309688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b)</a:t>
            </a:r>
          </a:p>
        </p:txBody>
      </p:sp>
    </p:spTree>
    <p:extLst>
      <p:ext uri="{BB962C8B-B14F-4D97-AF65-F5344CB8AC3E}">
        <p14:creationId xmlns:p14="http://schemas.microsoft.com/office/powerpoint/2010/main" val="2400698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1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0185 C -0.03056 0.01017 -0.06111 0.0222 -0.07795 0.01434 C -0.09462 0.00647 -0.09705 -0.03838 -0.1 -0.04879 " pathEditMode="relative" rAng="0" ptsTypes="aaA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" y="-1156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1 4.04624E-6 C -0.01372 0.05086 -0.04219 0.10196 -0.03664 0.11422 C -0.03091 0.12647 0.00955 0.10011 0.05 0.07398 " pathEditMode="relative" rAng="0" ptsTypes="aaA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8" y="63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10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110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10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3" dur="500"/>
                                        <p:tgtEl>
                                          <p:spTgt spid="1106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6" dur="500"/>
                                        <p:tgtEl>
                                          <p:spTgt spid="1106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3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94798E-6 L 0.00104 0.14034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7006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9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875 -3.69942E-6 L -0.07292 -3.69942E-6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5" dur="2000"/>
                                        <p:tgtEl>
                                          <p:spTgt spid="11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9" dur="500"/>
                                        <p:tgtEl>
                                          <p:spTgt spid="1107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2000"/>
                                        <p:tgtEl>
                                          <p:spTgt spid="110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41" grpId="0"/>
      <p:bldP spid="110725" grpId="0"/>
      <p:bldP spid="110725" grpId="1"/>
      <p:bldP spid="11072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7696200" y="2743200"/>
            <a:ext cx="1219200" cy="1219200"/>
            <a:chOff x="4464" y="2208"/>
            <a:chExt cx="768" cy="768"/>
          </a:xfrm>
        </p:grpSpPr>
        <p:sp>
          <p:nvSpPr>
            <p:cNvPr id="14379" name="AutoShape 5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80" name="AutoShape 6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81" name="AutoShape 7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82" name="AutoShape 8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83" name="AutoShape 9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84" name="AutoShape 10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85" name="AutoShape 11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86" name="AutoShape 12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10641" name="Text Box 49"/>
          <p:cNvSpPr txBox="1">
            <a:spLocks noChangeArrowheads="1"/>
          </p:cNvSpPr>
          <p:nvPr/>
        </p:nvSpPr>
        <p:spPr bwMode="auto">
          <a:xfrm>
            <a:off x="1566863" y="1066800"/>
            <a:ext cx="6553200" cy="501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Cách 2:  Mỗi hình lập phương có diện tích toàn phần là:</a:t>
            </a:r>
          </a:p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2 x 2 x 6 = 24 (cm</a:t>
            </a:r>
            <a:r>
              <a:rPr lang="en-US" altLang="en-US" sz="2000" baseline="30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2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*Diện tích toàn phần của cả 3 hình lập phương  là:</a:t>
            </a:r>
          </a:p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24 x 3 = 72 ( cm</a:t>
            </a:r>
            <a:r>
              <a:rPr lang="en-US" altLang="en-US" sz="2000" baseline="30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2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altLang="en-US" sz="2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Hình lập phương đỏ, nâu đều có 1 mặt không phải sơn, hình lập phương xanh có 2 mặt không cần sơn.</a:t>
            </a:r>
          </a:p>
          <a:p>
            <a:r>
              <a:rPr lang="en-US" altLang="en-US" sz="2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 đó có 4 mặt không cần sơn. Vậy diện tích không cần sơn của hình đã cho là :</a:t>
            </a:r>
          </a:p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2 x 2 x 4 = 16 ( cm</a:t>
            </a:r>
            <a:r>
              <a:rPr lang="en-US" altLang="en-US" sz="2000" baseline="30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2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*Diện tích cần sơn của hình đã cho là:</a:t>
            </a:r>
          </a:p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72 – 16 = 56(cm</a:t>
            </a:r>
            <a:r>
              <a:rPr lang="en-US" altLang="en-US" sz="2000" baseline="30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2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	  				Đáp số: 56(cm</a:t>
            </a:r>
            <a:r>
              <a:rPr lang="en-US" altLang="en-US" sz="2000" baseline="30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20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pic>
        <p:nvPicPr>
          <p:cNvPr id="110677" name="Picture 8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C95"/>
              </a:clrFrom>
              <a:clrTo>
                <a:srgbClr val="000C9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0763" y="1371600"/>
            <a:ext cx="1581150" cy="173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0678" name="Picture 8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C95"/>
              </a:clrFrom>
              <a:clrTo>
                <a:srgbClr val="000C9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2575" y="2133600"/>
            <a:ext cx="1495425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0679" name="Picture 8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000C95"/>
              </a:clrFrom>
              <a:clrTo>
                <a:srgbClr val="000C9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2709863"/>
            <a:ext cx="1304925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97"/>
          <p:cNvGrpSpPr>
            <a:grpSpLocks/>
          </p:cNvGrpSpPr>
          <p:nvPr/>
        </p:nvGrpSpPr>
        <p:grpSpPr bwMode="auto">
          <a:xfrm>
            <a:off x="7705725" y="1814513"/>
            <a:ext cx="1219200" cy="1219200"/>
            <a:chOff x="4656" y="2448"/>
            <a:chExt cx="768" cy="768"/>
          </a:xfrm>
        </p:grpSpPr>
        <p:sp>
          <p:nvSpPr>
            <p:cNvPr id="14371" name="AutoShape 98"/>
            <p:cNvSpPr>
              <a:spLocks noChangeArrowheads="1"/>
            </p:cNvSpPr>
            <p:nvPr/>
          </p:nvSpPr>
          <p:spPr bwMode="auto">
            <a:xfrm>
              <a:off x="4752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72" name="AutoShape 99"/>
            <p:cNvSpPr>
              <a:spLocks noChangeArrowheads="1"/>
            </p:cNvSpPr>
            <p:nvPr/>
          </p:nvSpPr>
          <p:spPr bwMode="auto">
            <a:xfrm>
              <a:off x="4752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73" name="AutoShape 100"/>
            <p:cNvSpPr>
              <a:spLocks noChangeArrowheads="1"/>
            </p:cNvSpPr>
            <p:nvPr/>
          </p:nvSpPr>
          <p:spPr bwMode="auto">
            <a:xfrm>
              <a:off x="5040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74" name="AutoShape 101"/>
            <p:cNvSpPr>
              <a:spLocks noChangeArrowheads="1"/>
            </p:cNvSpPr>
            <p:nvPr/>
          </p:nvSpPr>
          <p:spPr bwMode="auto">
            <a:xfrm>
              <a:off x="4656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75" name="AutoShape 102"/>
            <p:cNvSpPr>
              <a:spLocks noChangeArrowheads="1"/>
            </p:cNvSpPr>
            <p:nvPr/>
          </p:nvSpPr>
          <p:spPr bwMode="auto">
            <a:xfrm>
              <a:off x="4944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76" name="AutoShape 103"/>
            <p:cNvSpPr>
              <a:spLocks noChangeArrowheads="1"/>
            </p:cNvSpPr>
            <p:nvPr/>
          </p:nvSpPr>
          <p:spPr bwMode="auto">
            <a:xfrm>
              <a:off x="4656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77" name="AutoShape 104"/>
            <p:cNvSpPr>
              <a:spLocks noChangeArrowheads="1"/>
            </p:cNvSpPr>
            <p:nvPr/>
          </p:nvSpPr>
          <p:spPr bwMode="auto">
            <a:xfrm>
              <a:off x="5040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78" name="AutoShape 105"/>
            <p:cNvSpPr>
              <a:spLocks noChangeArrowheads="1"/>
            </p:cNvSpPr>
            <p:nvPr/>
          </p:nvSpPr>
          <p:spPr bwMode="auto">
            <a:xfrm>
              <a:off x="4944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6" name="Group 106"/>
          <p:cNvGrpSpPr>
            <a:grpSpLocks/>
          </p:cNvGrpSpPr>
          <p:nvPr/>
        </p:nvGrpSpPr>
        <p:grpSpPr bwMode="auto">
          <a:xfrm>
            <a:off x="8620125" y="2743200"/>
            <a:ext cx="1219200" cy="1219200"/>
            <a:chOff x="4464" y="2208"/>
            <a:chExt cx="768" cy="768"/>
          </a:xfrm>
        </p:grpSpPr>
        <p:sp>
          <p:nvSpPr>
            <p:cNvPr id="14363" name="AutoShape 107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64" name="AutoShape 108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65" name="AutoShape 109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66" name="AutoShape 110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67" name="AutoShape 111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68" name="AutoShape 112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69" name="AutoShape 113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70" name="AutoShape 114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7" name="Group 115"/>
          <p:cNvGrpSpPr>
            <a:grpSpLocks/>
          </p:cNvGrpSpPr>
          <p:nvPr/>
        </p:nvGrpSpPr>
        <p:grpSpPr bwMode="auto">
          <a:xfrm>
            <a:off x="7696200" y="871538"/>
            <a:ext cx="1219200" cy="1219200"/>
            <a:chOff x="4656" y="2448"/>
            <a:chExt cx="768" cy="768"/>
          </a:xfrm>
        </p:grpSpPr>
        <p:sp>
          <p:nvSpPr>
            <p:cNvPr id="14355" name="AutoShape 116"/>
            <p:cNvSpPr>
              <a:spLocks noChangeArrowheads="1"/>
            </p:cNvSpPr>
            <p:nvPr/>
          </p:nvSpPr>
          <p:spPr bwMode="auto">
            <a:xfrm>
              <a:off x="4752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56" name="AutoShape 117"/>
            <p:cNvSpPr>
              <a:spLocks noChangeArrowheads="1"/>
            </p:cNvSpPr>
            <p:nvPr/>
          </p:nvSpPr>
          <p:spPr bwMode="auto">
            <a:xfrm>
              <a:off x="4752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57" name="AutoShape 118"/>
            <p:cNvSpPr>
              <a:spLocks noChangeArrowheads="1"/>
            </p:cNvSpPr>
            <p:nvPr/>
          </p:nvSpPr>
          <p:spPr bwMode="auto">
            <a:xfrm>
              <a:off x="5040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58" name="AutoShape 119"/>
            <p:cNvSpPr>
              <a:spLocks noChangeArrowheads="1"/>
            </p:cNvSpPr>
            <p:nvPr/>
          </p:nvSpPr>
          <p:spPr bwMode="auto">
            <a:xfrm>
              <a:off x="4656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59" name="AutoShape 120"/>
            <p:cNvSpPr>
              <a:spLocks noChangeArrowheads="1"/>
            </p:cNvSpPr>
            <p:nvPr/>
          </p:nvSpPr>
          <p:spPr bwMode="auto">
            <a:xfrm>
              <a:off x="4944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60" name="AutoShape 121"/>
            <p:cNvSpPr>
              <a:spLocks noChangeArrowheads="1"/>
            </p:cNvSpPr>
            <p:nvPr/>
          </p:nvSpPr>
          <p:spPr bwMode="auto">
            <a:xfrm>
              <a:off x="4656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61" name="AutoShape 122"/>
            <p:cNvSpPr>
              <a:spLocks noChangeArrowheads="1"/>
            </p:cNvSpPr>
            <p:nvPr/>
          </p:nvSpPr>
          <p:spPr bwMode="auto">
            <a:xfrm>
              <a:off x="5040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62" name="AutoShape 123"/>
            <p:cNvSpPr>
              <a:spLocks noChangeArrowheads="1"/>
            </p:cNvSpPr>
            <p:nvPr/>
          </p:nvSpPr>
          <p:spPr bwMode="auto">
            <a:xfrm>
              <a:off x="4944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8" name="Group 124"/>
          <p:cNvGrpSpPr>
            <a:grpSpLocks/>
          </p:cNvGrpSpPr>
          <p:nvPr/>
        </p:nvGrpSpPr>
        <p:grpSpPr bwMode="auto">
          <a:xfrm>
            <a:off x="9545638" y="2743200"/>
            <a:ext cx="1219200" cy="1219200"/>
            <a:chOff x="4464" y="2208"/>
            <a:chExt cx="768" cy="768"/>
          </a:xfrm>
        </p:grpSpPr>
        <p:sp>
          <p:nvSpPr>
            <p:cNvPr id="14347" name="AutoShape 125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48" name="AutoShape 126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49" name="AutoShape 127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50" name="AutoShape 128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51" name="AutoShape 129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52" name="AutoShape 130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53" name="AutoShape 131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54" name="AutoShape 132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66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906218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0185 C -0.03056 0.01017 -0.06111 0.0222 -0.07795 0.01434 C -0.09462 0.00647 -0.09705 -0.03838 -0.1 -0.04879 " pathEditMode="relative" rAng="0" ptsTypes="aaA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" y="-1156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1 4.04624E-6 C -0.01372 0.05086 -0.04219 0.10196 -0.03664 0.11422 C -0.03091 0.12647 0.00955 0.10011 0.05 0.07398 " pathEditMode="relative" rAng="0" ptsTypes="aaA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8" y="63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110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10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10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0" dur="500"/>
                                        <p:tgtEl>
                                          <p:spTgt spid="1106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3" dur="500"/>
                                        <p:tgtEl>
                                          <p:spTgt spid="1106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94798E-6 L 0.00104 0.14034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7006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6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875 -3.69942E-6 L -0.07292 -3.69942E-6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110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4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1752600" y="212725"/>
            <a:ext cx="91440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Chọn câu trả lời đúng.</a:t>
            </a:r>
          </a:p>
          <a:p>
            <a:pPr>
              <a:spcBef>
                <a:spcPct val="50000"/>
              </a:spcBef>
            </a:pPr>
            <a:r>
              <a:rPr lang="en-US" altLang="en-US" sz="2800" b="1">
                <a:latin typeface="Arial" panose="020B0604020202020204" pitchFamily="34" charset="0"/>
                <a:cs typeface="Arial" panose="020B0604020202020204" pitchFamily="34" charset="0"/>
              </a:rPr>
              <a:t>Một hình lập phương có cạnh là a thì diện tích toàn phần của hình lập phương đó là:</a:t>
            </a:r>
          </a:p>
        </p:txBody>
      </p:sp>
      <p:sp>
        <p:nvSpPr>
          <p:cNvPr id="15363" name="Text Box 6"/>
          <p:cNvSpPr txBox="1">
            <a:spLocks noChangeArrowheads="1"/>
          </p:cNvSpPr>
          <p:nvPr/>
        </p:nvSpPr>
        <p:spPr bwMode="auto">
          <a:xfrm>
            <a:off x="2895600" y="2571750"/>
            <a:ext cx="6858000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CC"/>
                </a:solidFill>
                <a:latin typeface="Arial Black" panose="020B0A04020102020204" pitchFamily="34" charset="0"/>
              </a:rPr>
              <a:t>a) S</a:t>
            </a:r>
            <a:r>
              <a:rPr lang="en-US" altLang="en-US" sz="2800" b="1" baseline="-18000">
                <a:solidFill>
                  <a:srgbClr val="0000CC"/>
                </a:solidFill>
                <a:latin typeface="Arial Black" panose="020B0A04020102020204" pitchFamily="34" charset="0"/>
              </a:rPr>
              <a:t>tp</a:t>
            </a:r>
            <a:r>
              <a:rPr lang="en-US" altLang="en-US" sz="2800" b="1">
                <a:solidFill>
                  <a:srgbClr val="0000CC"/>
                </a:solidFill>
                <a:latin typeface="Arial Black" panose="020B0A04020102020204" pitchFamily="34" charset="0"/>
              </a:rPr>
              <a:t>= a x a x 4</a:t>
            </a:r>
          </a:p>
          <a:p>
            <a:pPr>
              <a:spcBef>
                <a:spcPct val="50000"/>
              </a:spcBef>
            </a:pPr>
            <a:endParaRPr lang="en-US" altLang="en-US" sz="2800" b="1">
              <a:solidFill>
                <a:srgbClr val="0000CC"/>
              </a:solidFill>
              <a:latin typeface="Arial Black" panose="020B0A04020102020204" pitchFamily="34" charset="0"/>
            </a:endParaRPr>
          </a:p>
        </p:txBody>
      </p:sp>
      <p:sp>
        <p:nvSpPr>
          <p:cNvPr id="111623" name="Text Box 7"/>
          <p:cNvSpPr txBox="1">
            <a:spLocks noChangeArrowheads="1"/>
          </p:cNvSpPr>
          <p:nvPr/>
        </p:nvSpPr>
        <p:spPr bwMode="auto">
          <a:xfrm>
            <a:off x="2900363" y="3989388"/>
            <a:ext cx="43386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CC"/>
                </a:solidFill>
                <a:latin typeface="Arial Black" panose="020B0A04020102020204" pitchFamily="34" charset="0"/>
              </a:rPr>
              <a:t>b) S</a:t>
            </a:r>
            <a:r>
              <a:rPr lang="en-US" altLang="en-US" sz="2800" b="1" baseline="-18000">
                <a:solidFill>
                  <a:srgbClr val="0000CC"/>
                </a:solidFill>
                <a:latin typeface="Arial Black" panose="020B0A04020102020204" pitchFamily="34" charset="0"/>
              </a:rPr>
              <a:t>tp</a:t>
            </a:r>
            <a:r>
              <a:rPr lang="en-US" altLang="en-US" sz="2800" b="1">
                <a:solidFill>
                  <a:srgbClr val="0000CC"/>
                </a:solidFill>
                <a:latin typeface="Arial Black" panose="020B0A04020102020204" pitchFamily="34" charset="0"/>
              </a:rPr>
              <a:t> = a x a x 6</a:t>
            </a:r>
          </a:p>
        </p:txBody>
      </p:sp>
      <p:sp>
        <p:nvSpPr>
          <p:cNvPr id="15365" name="Text Box 8"/>
          <p:cNvSpPr txBox="1">
            <a:spLocks noChangeArrowheads="1"/>
          </p:cNvSpPr>
          <p:nvPr/>
        </p:nvSpPr>
        <p:spPr bwMode="auto">
          <a:xfrm>
            <a:off x="2895600" y="4936949"/>
            <a:ext cx="6934200" cy="116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CC"/>
                </a:solidFill>
                <a:latin typeface="Arial Black" panose="020B0A04020102020204" pitchFamily="34" charset="0"/>
              </a:rPr>
              <a:t>c) S</a:t>
            </a:r>
            <a:r>
              <a:rPr lang="en-US" altLang="en-US" sz="2800" b="1" baseline="-18000">
                <a:solidFill>
                  <a:srgbClr val="0000CC"/>
                </a:solidFill>
                <a:latin typeface="Arial Black" panose="020B0A04020102020204" pitchFamily="34" charset="0"/>
              </a:rPr>
              <a:t>tp</a:t>
            </a:r>
            <a:r>
              <a:rPr lang="en-US" altLang="en-US" sz="2800" b="1">
                <a:solidFill>
                  <a:srgbClr val="0000CC"/>
                </a:solidFill>
                <a:latin typeface="Arial Black" panose="020B0A04020102020204" pitchFamily="34" charset="0"/>
              </a:rPr>
              <a:t> = a x a x a</a:t>
            </a:r>
          </a:p>
          <a:p>
            <a:pPr>
              <a:spcBef>
                <a:spcPct val="50000"/>
              </a:spcBef>
            </a:pPr>
            <a:endParaRPr lang="en-US" altLang="en-US" sz="2800" b="1">
              <a:solidFill>
                <a:srgbClr val="0000CC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813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 8 - Dạy học onli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855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706582" y="898555"/>
            <a:ext cx="2386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 u="sng" dirty="0" err="1">
                <a:latin typeface="Arial" panose="020B0604020202020204" pitchFamily="34" charset="0"/>
                <a:cs typeface="Arial" panose="020B0604020202020204" pitchFamily="34" charset="0"/>
              </a:rPr>
              <a:t>Kiểm</a:t>
            </a:r>
            <a:r>
              <a:rPr lang="en-US" altLang="en-US" sz="24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u="sng" dirty="0" err="1">
                <a:latin typeface="Arial" panose="020B0604020202020204" pitchFamily="34" charset="0"/>
                <a:cs typeface="Arial" panose="020B0604020202020204" pitchFamily="34" charset="0"/>
              </a:rPr>
              <a:t>tra</a:t>
            </a:r>
            <a:r>
              <a:rPr lang="en-US" altLang="en-US" sz="24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u="sng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altLang="en-US" sz="24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u="sng" dirty="0" err="1">
                <a:latin typeface="Arial" panose="020B0604020202020204" pitchFamily="34" charset="0"/>
                <a:cs typeface="Arial" panose="020B0604020202020204" pitchFamily="34" charset="0"/>
              </a:rPr>
              <a:t>cũ</a:t>
            </a:r>
            <a:r>
              <a:rPr lang="en-US" altLang="en-US" sz="2400" u="sng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899588" y="1689822"/>
            <a:ext cx="846455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Muốn tìm một số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trăm của một số ta làm như thế nào ?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2135188" y="2489200"/>
            <a:ext cx="7489825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Muốn tìm một số </a:t>
            </a:r>
            <a:r>
              <a:rPr lang="en-US" altLang="en-US" sz="2400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altLang="en-US" sz="24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trăm của một số ta lấy số đó chia cho 100 rồi nhân với số </a:t>
            </a:r>
            <a:r>
              <a:rPr lang="en-US" altLang="en-US" sz="2400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altLang="en-US" sz="24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trăm.</a:t>
            </a:r>
          </a:p>
        </p:txBody>
      </p:sp>
    </p:spTree>
    <p:extLst>
      <p:ext uri="{BB962C8B-B14F-4D97-AF65-F5344CB8AC3E}">
        <p14:creationId xmlns:p14="http://schemas.microsoft.com/office/powerpoint/2010/main" val="2921847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098" name="Picture 2" descr="Trọn Bộ 11 Chủ Đề Hình Nền Powerpoint 2010 Đẹp, 100+ Hình Nền Slide Đẹp  2021 - luxury-inside.v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224212" y="1690687"/>
            <a:ext cx="26844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Tính 15% của 320</a:t>
            </a:r>
            <a:endParaRPr lang="vi-VN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838200" y="799306"/>
            <a:ext cx="2386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 u="sng" dirty="0" err="1">
                <a:latin typeface="Arial" panose="020B0604020202020204" pitchFamily="34" charset="0"/>
                <a:cs typeface="Arial" panose="020B0604020202020204" pitchFamily="34" charset="0"/>
              </a:rPr>
              <a:t>Kiểm</a:t>
            </a:r>
            <a:r>
              <a:rPr lang="en-US" altLang="en-US" sz="24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u="sng" dirty="0" err="1">
                <a:latin typeface="Arial" panose="020B0604020202020204" pitchFamily="34" charset="0"/>
                <a:cs typeface="Arial" panose="020B0604020202020204" pitchFamily="34" charset="0"/>
              </a:rPr>
              <a:t>tra</a:t>
            </a:r>
            <a:r>
              <a:rPr lang="en-US" altLang="en-US" sz="24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u="sng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altLang="en-US" sz="24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u="sng" dirty="0" err="1">
                <a:latin typeface="Arial" panose="020B0604020202020204" pitchFamily="34" charset="0"/>
                <a:cs typeface="Arial" panose="020B0604020202020204" pitchFamily="34" charset="0"/>
              </a:rPr>
              <a:t>cũ</a:t>
            </a:r>
            <a:r>
              <a:rPr lang="en-US" altLang="en-US" sz="2400" u="sng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286000" y="2543926"/>
            <a:ext cx="5121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15% của 320 là: </a:t>
            </a:r>
            <a:r>
              <a:rPr lang="en-US" altLang="en-US" sz="24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320 : 100 x 15 = 48</a:t>
            </a:r>
            <a:endParaRPr lang="vi-VN" altLang="en-US" sz="2400" dirty="0">
              <a:solidFill>
                <a:srgbClr val="00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411538" y="3308264"/>
            <a:ext cx="26844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Tính 31% của 250</a:t>
            </a:r>
            <a:endParaRPr lang="vi-VN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460567" y="4318794"/>
            <a:ext cx="53784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31% của 250 là: </a:t>
            </a:r>
            <a:r>
              <a:rPr lang="en-US" altLang="en-US" sz="240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250 : 100 x 31 = 77,5</a:t>
            </a:r>
            <a:endParaRPr lang="vi-VN" altLang="en-US" sz="2400">
              <a:solidFill>
                <a:srgbClr val="00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043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329545" y="819770"/>
            <a:ext cx="1638993" cy="4162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/>
              <a:t>Bài 1:</a:t>
            </a:r>
            <a:endParaRPr lang="vi-VN" sz="4800" dirty="0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03716" y="2502392"/>
            <a:ext cx="619432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indent="0" eaLnBrk="1" hangingPunct="1"/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Dung tính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nhẩm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15% của 120 như sau:</a:t>
            </a:r>
          </a:p>
          <a:p>
            <a:pPr eaLnBrk="1" hangingPunct="1">
              <a:buFontTx/>
              <a:buAutoNum type="arabicPeriod"/>
            </a:pP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500878" y="3083533"/>
            <a:ext cx="290671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10%   của 120 là 12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3780228" y="3591594"/>
            <a:ext cx="2817812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5%   của 120 là   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543827" y="4145093"/>
            <a:ext cx="352266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Vậy 15%   của 120 là 18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459182" y="4701173"/>
            <a:ext cx="9448800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nhẩm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eaLnBrk="1" hangingPunct="1"/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     10% của 120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120 : 10 = 12</a:t>
            </a:r>
          </a:p>
          <a:p>
            <a:pPr eaLnBrk="1" hangingPunct="1"/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       5% của 120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10% của 120 chia cho 2 và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12 : 2 = 6 Vậy 15% của 120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 12 + 6 = 18</a:t>
            </a:r>
            <a:endParaRPr lang="vi-VN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364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6148" name="Picture 4" descr="Mẫu Background đẹp, đơn giản, sang trọng, tinh tế cho PowerPoint, Ba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896601" y="929265"/>
            <a:ext cx="7727950" cy="83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indent="0" eaLnBrk="1" hangingPunct="1"/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a)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viết số thích hợp vào chỗ chấm để tìm 17,5% của 240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tính của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Dung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339975" y="3895725"/>
            <a:ext cx="58435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b. Hãy tính 35% của 520 và nêu cách tính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2574925" y="4568825"/>
            <a:ext cx="30765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10% của 520 là:    </a:t>
            </a:r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52</a:t>
            </a:r>
            <a:endParaRPr lang="en-US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667000" y="5718175"/>
            <a:ext cx="298926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5%   của 520 là:   </a:t>
            </a:r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</a:t>
            </a: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2051050" y="6294438"/>
            <a:ext cx="3608388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Vậy 35% của 520 là: </a:t>
            </a:r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182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2640013" y="5216525"/>
            <a:ext cx="2992437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30% của 520 là: </a:t>
            </a:r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156</a:t>
            </a: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5037138" y="5189538"/>
            <a:ext cx="18415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24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vi-VN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2884488" y="1782763"/>
            <a:ext cx="25574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…% của 240 là…</a:t>
            </a: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2855913" y="2359025"/>
            <a:ext cx="264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…% của 240 là …</a:t>
            </a:r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2905125" y="2863850"/>
            <a:ext cx="266541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…% của 240 là:…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2635250" y="1779588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5065713" y="1801813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2794000" y="23622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5059363" y="2352675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2784475" y="2884488"/>
            <a:ext cx="608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2,5</a:t>
            </a:r>
          </a:p>
        </p:txBody>
      </p:sp>
      <p:sp>
        <p:nvSpPr>
          <p:cNvPr id="20" name="Text Box 20"/>
          <p:cNvSpPr txBox="1">
            <a:spLocks noChangeArrowheads="1"/>
          </p:cNvSpPr>
          <p:nvPr/>
        </p:nvSpPr>
        <p:spPr bwMode="auto">
          <a:xfrm>
            <a:off x="5084763" y="3286125"/>
            <a:ext cx="52705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42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5226050" y="2852738"/>
            <a:ext cx="355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vi-VN" altLang="en-US" sz="24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2625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2133600" y="593725"/>
            <a:ext cx="8229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000">
                <a:latin typeface="UNI Chu truyen thong" pitchFamily="66" charset="0"/>
              </a:rPr>
              <a:t>2. Biết tỉ số thể tích của hai hình lập phương là 2:3 (theo hình vẽ).</a:t>
            </a:r>
          </a:p>
        </p:txBody>
      </p:sp>
      <p:grpSp>
        <p:nvGrpSpPr>
          <p:cNvPr id="5" name="Group 22"/>
          <p:cNvGrpSpPr>
            <a:grpSpLocks/>
          </p:cNvGrpSpPr>
          <p:nvPr/>
        </p:nvGrpSpPr>
        <p:grpSpPr bwMode="auto">
          <a:xfrm>
            <a:off x="2514600" y="1676400"/>
            <a:ext cx="1828800" cy="1371600"/>
            <a:chOff x="864" y="1536"/>
            <a:chExt cx="1152" cy="864"/>
          </a:xfrm>
        </p:grpSpPr>
        <p:sp>
          <p:nvSpPr>
            <p:cNvPr id="6" name="AutoShape 11"/>
            <p:cNvSpPr>
              <a:spLocks noChangeArrowheads="1"/>
            </p:cNvSpPr>
            <p:nvPr/>
          </p:nvSpPr>
          <p:spPr bwMode="auto">
            <a:xfrm>
              <a:off x="864" y="1536"/>
              <a:ext cx="1152" cy="192"/>
            </a:xfrm>
            <a:prstGeom prst="parallelogram">
              <a:avLst>
                <a:gd name="adj" fmla="val 197389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" name="AutoShape 12"/>
            <p:cNvSpPr>
              <a:spLocks noChangeArrowheads="1"/>
            </p:cNvSpPr>
            <p:nvPr/>
          </p:nvSpPr>
          <p:spPr bwMode="auto">
            <a:xfrm>
              <a:off x="864" y="1728"/>
              <a:ext cx="768" cy="672"/>
            </a:xfrm>
            <a:prstGeom prst="parallelogram">
              <a:avLst>
                <a:gd name="adj" fmla="val 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" name="AutoShape 16"/>
            <p:cNvSpPr>
              <a:spLocks noChangeArrowheads="1"/>
            </p:cNvSpPr>
            <p:nvPr/>
          </p:nvSpPr>
          <p:spPr bwMode="auto">
            <a:xfrm>
              <a:off x="864" y="2208"/>
              <a:ext cx="1152" cy="192"/>
            </a:xfrm>
            <a:prstGeom prst="parallelogram">
              <a:avLst>
                <a:gd name="adj" fmla="val 197389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" name="Line 17"/>
            <p:cNvSpPr>
              <a:spLocks noChangeShapeType="1"/>
            </p:cNvSpPr>
            <p:nvPr/>
          </p:nvSpPr>
          <p:spPr bwMode="auto">
            <a:xfrm>
              <a:off x="2016" y="1536"/>
              <a:ext cx="0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" name="Line 18"/>
            <p:cNvSpPr>
              <a:spLocks noChangeShapeType="1"/>
            </p:cNvSpPr>
            <p:nvPr/>
          </p:nvSpPr>
          <p:spPr bwMode="auto">
            <a:xfrm>
              <a:off x="1248" y="1536"/>
              <a:ext cx="0" cy="6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" name="Line 19"/>
            <p:cNvSpPr>
              <a:spLocks noChangeShapeType="1"/>
            </p:cNvSpPr>
            <p:nvPr/>
          </p:nvSpPr>
          <p:spPr bwMode="auto">
            <a:xfrm>
              <a:off x="1248" y="2208"/>
              <a:ext cx="76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2" name="Line 20"/>
            <p:cNvSpPr>
              <a:spLocks noChangeShapeType="1"/>
            </p:cNvSpPr>
            <p:nvPr/>
          </p:nvSpPr>
          <p:spPr bwMode="auto">
            <a:xfrm flipV="1">
              <a:off x="864" y="2208"/>
              <a:ext cx="384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3" name="Line 21"/>
            <p:cNvSpPr>
              <a:spLocks noChangeShapeType="1"/>
            </p:cNvSpPr>
            <p:nvPr/>
          </p:nvSpPr>
          <p:spPr bwMode="auto">
            <a:xfrm flipV="1">
              <a:off x="1632" y="2208"/>
              <a:ext cx="38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4" name="Group 28"/>
          <p:cNvGrpSpPr>
            <a:grpSpLocks/>
          </p:cNvGrpSpPr>
          <p:nvPr/>
        </p:nvGrpSpPr>
        <p:grpSpPr bwMode="auto">
          <a:xfrm>
            <a:off x="6248400" y="1371600"/>
            <a:ext cx="2133600" cy="1905000"/>
            <a:chOff x="2496" y="1248"/>
            <a:chExt cx="1344" cy="1200"/>
          </a:xfrm>
        </p:grpSpPr>
        <p:sp>
          <p:nvSpPr>
            <p:cNvPr id="15" name="AutoShape 24"/>
            <p:cNvSpPr>
              <a:spLocks noChangeArrowheads="1"/>
            </p:cNvSpPr>
            <p:nvPr/>
          </p:nvSpPr>
          <p:spPr bwMode="auto">
            <a:xfrm>
              <a:off x="2496" y="1248"/>
              <a:ext cx="1344" cy="1200"/>
            </a:xfrm>
            <a:prstGeom prst="cube">
              <a:avLst>
                <a:gd name="adj" fmla="val 2058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" name="Line 25"/>
            <p:cNvSpPr>
              <a:spLocks noChangeShapeType="1"/>
            </p:cNvSpPr>
            <p:nvPr/>
          </p:nvSpPr>
          <p:spPr bwMode="auto">
            <a:xfrm flipH="1">
              <a:off x="2736" y="1248"/>
              <a:ext cx="8" cy="96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7" name="Line 26"/>
            <p:cNvSpPr>
              <a:spLocks noChangeShapeType="1"/>
            </p:cNvSpPr>
            <p:nvPr/>
          </p:nvSpPr>
          <p:spPr bwMode="auto">
            <a:xfrm flipH="1">
              <a:off x="2744" y="2208"/>
              <a:ext cx="10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" name="Line 27"/>
            <p:cNvSpPr>
              <a:spLocks noChangeShapeType="1"/>
            </p:cNvSpPr>
            <p:nvPr/>
          </p:nvSpPr>
          <p:spPr bwMode="auto">
            <a:xfrm flipH="1">
              <a:off x="2496" y="2208"/>
              <a:ext cx="240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9" name="Text Box 29"/>
          <p:cNvSpPr txBox="1">
            <a:spLocks noChangeArrowheads="1"/>
          </p:cNvSpPr>
          <p:nvPr/>
        </p:nvSpPr>
        <p:spPr bwMode="auto">
          <a:xfrm>
            <a:off x="2209800" y="3581400"/>
            <a:ext cx="2133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Thể tích: 64 cm</a:t>
            </a:r>
            <a:r>
              <a:rPr lang="en-US" altLang="en-US" b="1" baseline="26000"/>
              <a:t>3</a:t>
            </a:r>
            <a:endParaRPr lang="en-US" altLang="en-US" b="1"/>
          </a:p>
        </p:txBody>
      </p:sp>
      <p:sp>
        <p:nvSpPr>
          <p:cNvPr id="20" name="Text Box 30"/>
          <p:cNvSpPr txBox="1">
            <a:spLocks noChangeArrowheads="1"/>
          </p:cNvSpPr>
          <p:nvPr/>
        </p:nvSpPr>
        <p:spPr bwMode="auto">
          <a:xfrm>
            <a:off x="6019800" y="3505200"/>
            <a:ext cx="2819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Thể tích: ………cm</a:t>
            </a:r>
            <a:r>
              <a:rPr lang="en-US" altLang="en-US" b="1" baseline="30000"/>
              <a:t>3</a:t>
            </a:r>
            <a:endParaRPr lang="en-US" altLang="en-US" b="1"/>
          </a:p>
        </p:txBody>
      </p: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879600" y="4159250"/>
            <a:ext cx="8458200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a) Thể tích của hình lập phương lớn bằng bao nhiêu phần trăm thể tích của hình lập phương bé? 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b) Tính thể tích của hình lập phương lớn.</a:t>
            </a:r>
          </a:p>
        </p:txBody>
      </p:sp>
      <p:sp>
        <p:nvSpPr>
          <p:cNvPr id="22" name="Line 33"/>
          <p:cNvSpPr>
            <a:spLocks noChangeShapeType="1"/>
          </p:cNvSpPr>
          <p:nvPr/>
        </p:nvSpPr>
        <p:spPr bwMode="auto">
          <a:xfrm flipV="1">
            <a:off x="3524250" y="1047750"/>
            <a:ext cx="2209800" cy="14288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3" name="Line 34"/>
          <p:cNvSpPr>
            <a:spLocks noChangeShapeType="1"/>
          </p:cNvSpPr>
          <p:nvPr/>
        </p:nvSpPr>
        <p:spPr bwMode="auto">
          <a:xfrm>
            <a:off x="5791200" y="1047750"/>
            <a:ext cx="35814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4" name="Line 35"/>
          <p:cNvSpPr>
            <a:spLocks noChangeShapeType="1"/>
          </p:cNvSpPr>
          <p:nvPr/>
        </p:nvSpPr>
        <p:spPr bwMode="auto">
          <a:xfrm>
            <a:off x="2305050" y="4495800"/>
            <a:ext cx="76962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5" name="Line 36"/>
          <p:cNvSpPr>
            <a:spLocks noChangeShapeType="1"/>
          </p:cNvSpPr>
          <p:nvPr/>
        </p:nvSpPr>
        <p:spPr bwMode="auto">
          <a:xfrm>
            <a:off x="2000250" y="4795838"/>
            <a:ext cx="15240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6" name="Line 37"/>
          <p:cNvSpPr>
            <a:spLocks noChangeShapeType="1"/>
          </p:cNvSpPr>
          <p:nvPr/>
        </p:nvSpPr>
        <p:spPr bwMode="auto">
          <a:xfrm>
            <a:off x="2362200" y="5181600"/>
            <a:ext cx="37338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51023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9" grpId="0"/>
      <p:bldP spid="20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0"/>
          <p:cNvSpPr txBox="1">
            <a:spLocks noChangeArrowheads="1"/>
          </p:cNvSpPr>
          <p:nvPr/>
        </p:nvSpPr>
        <p:spPr bwMode="auto">
          <a:xfrm>
            <a:off x="2819400" y="2057400"/>
            <a:ext cx="114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4" name="Text Box 11"/>
          <p:cNvSpPr txBox="1">
            <a:spLocks noChangeArrowheads="1"/>
          </p:cNvSpPr>
          <p:nvPr/>
        </p:nvSpPr>
        <p:spPr bwMode="auto">
          <a:xfrm>
            <a:off x="7443788" y="9525"/>
            <a:ext cx="13716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500" b="1" u="sng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Bài</a:t>
            </a:r>
            <a:r>
              <a:rPr lang="en-US" sz="2500" b="1" u="sng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 </a:t>
            </a:r>
            <a:r>
              <a:rPr lang="en-US" sz="2500" b="1" u="sng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giải</a:t>
            </a:r>
            <a:endParaRPr lang="en-US" sz="2500" b="1" u="sng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UNI Chu truyen thong" pitchFamily="66" charset="0"/>
            </a:endParaRPr>
          </a:p>
        </p:txBody>
      </p: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2209800" y="1219200"/>
            <a:ext cx="1066800" cy="990600"/>
            <a:chOff x="2496" y="1248"/>
            <a:chExt cx="1344" cy="1200"/>
          </a:xfrm>
        </p:grpSpPr>
        <p:sp>
          <p:nvSpPr>
            <p:cNvPr id="6" name="AutoShape 20"/>
            <p:cNvSpPr>
              <a:spLocks noChangeArrowheads="1"/>
            </p:cNvSpPr>
            <p:nvPr/>
          </p:nvSpPr>
          <p:spPr bwMode="auto">
            <a:xfrm>
              <a:off x="2496" y="1248"/>
              <a:ext cx="1344" cy="1200"/>
            </a:xfrm>
            <a:prstGeom prst="cube">
              <a:avLst>
                <a:gd name="adj" fmla="val 2058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" name="Line 21"/>
            <p:cNvSpPr>
              <a:spLocks noChangeShapeType="1"/>
            </p:cNvSpPr>
            <p:nvPr/>
          </p:nvSpPr>
          <p:spPr bwMode="auto">
            <a:xfrm flipH="1">
              <a:off x="2736" y="1248"/>
              <a:ext cx="8" cy="96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" name="Line 22"/>
            <p:cNvSpPr>
              <a:spLocks noChangeShapeType="1"/>
            </p:cNvSpPr>
            <p:nvPr/>
          </p:nvSpPr>
          <p:spPr bwMode="auto">
            <a:xfrm flipH="1">
              <a:off x="2744" y="2208"/>
              <a:ext cx="10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" name="Line 23"/>
            <p:cNvSpPr>
              <a:spLocks noChangeShapeType="1"/>
            </p:cNvSpPr>
            <p:nvPr/>
          </p:nvSpPr>
          <p:spPr bwMode="auto">
            <a:xfrm flipH="1">
              <a:off x="2496" y="2208"/>
              <a:ext cx="240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0" name="Group 24"/>
          <p:cNvGrpSpPr>
            <a:grpSpLocks/>
          </p:cNvGrpSpPr>
          <p:nvPr/>
        </p:nvGrpSpPr>
        <p:grpSpPr bwMode="auto">
          <a:xfrm>
            <a:off x="4267200" y="990600"/>
            <a:ext cx="1295400" cy="1219200"/>
            <a:chOff x="2496" y="1248"/>
            <a:chExt cx="1344" cy="1200"/>
          </a:xfrm>
        </p:grpSpPr>
        <p:sp>
          <p:nvSpPr>
            <p:cNvPr id="11" name="AutoShape 25"/>
            <p:cNvSpPr>
              <a:spLocks noChangeArrowheads="1"/>
            </p:cNvSpPr>
            <p:nvPr/>
          </p:nvSpPr>
          <p:spPr bwMode="auto">
            <a:xfrm>
              <a:off x="2496" y="1248"/>
              <a:ext cx="1344" cy="1200"/>
            </a:xfrm>
            <a:prstGeom prst="cube">
              <a:avLst>
                <a:gd name="adj" fmla="val 2058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2" name="Line 26"/>
            <p:cNvSpPr>
              <a:spLocks noChangeShapeType="1"/>
            </p:cNvSpPr>
            <p:nvPr/>
          </p:nvSpPr>
          <p:spPr bwMode="auto">
            <a:xfrm flipH="1">
              <a:off x="2736" y="1248"/>
              <a:ext cx="8" cy="96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3" name="Line 27"/>
            <p:cNvSpPr>
              <a:spLocks noChangeShapeType="1"/>
            </p:cNvSpPr>
            <p:nvPr/>
          </p:nvSpPr>
          <p:spPr bwMode="auto">
            <a:xfrm flipH="1">
              <a:off x="2744" y="2208"/>
              <a:ext cx="10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" name="Line 28"/>
            <p:cNvSpPr>
              <a:spLocks noChangeShapeType="1"/>
            </p:cNvSpPr>
            <p:nvPr/>
          </p:nvSpPr>
          <p:spPr bwMode="auto">
            <a:xfrm flipH="1">
              <a:off x="2496" y="2208"/>
              <a:ext cx="240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5" name="Line 29"/>
          <p:cNvSpPr>
            <a:spLocks noChangeShapeType="1"/>
          </p:cNvSpPr>
          <p:nvPr/>
        </p:nvSpPr>
        <p:spPr bwMode="auto">
          <a:xfrm>
            <a:off x="6248400" y="990600"/>
            <a:ext cx="0" cy="51054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6" name="Text Box 30"/>
          <p:cNvSpPr txBox="1">
            <a:spLocks noChangeArrowheads="1"/>
          </p:cNvSpPr>
          <p:nvPr/>
        </p:nvSpPr>
        <p:spPr bwMode="auto">
          <a:xfrm>
            <a:off x="1652588" y="2395538"/>
            <a:ext cx="1905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Thể tích: 64 cm</a:t>
            </a:r>
            <a:r>
              <a:rPr lang="en-US" altLang="en-US" b="1" baseline="26000"/>
              <a:t>3</a:t>
            </a:r>
            <a:endParaRPr lang="en-US" altLang="en-US" b="1"/>
          </a:p>
        </p:txBody>
      </p:sp>
      <p:sp>
        <p:nvSpPr>
          <p:cNvPr id="17" name="Text Box 31"/>
          <p:cNvSpPr txBox="1">
            <a:spLocks noChangeArrowheads="1"/>
          </p:cNvSpPr>
          <p:nvPr/>
        </p:nvSpPr>
        <p:spPr bwMode="auto">
          <a:xfrm>
            <a:off x="3733800" y="2362200"/>
            <a:ext cx="2286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Thể tích: ………cm</a:t>
            </a:r>
            <a:r>
              <a:rPr lang="en-US" altLang="en-US" b="1" baseline="30000"/>
              <a:t>3</a:t>
            </a:r>
            <a:endParaRPr lang="en-US" altLang="en-US" b="1"/>
          </a:p>
        </p:txBody>
      </p:sp>
      <p:sp>
        <p:nvSpPr>
          <p:cNvPr id="18" name="Text Box 32"/>
          <p:cNvSpPr txBox="1">
            <a:spLocks noChangeArrowheads="1"/>
          </p:cNvSpPr>
          <p:nvPr/>
        </p:nvSpPr>
        <p:spPr bwMode="auto">
          <a:xfrm>
            <a:off x="1905000" y="3200400"/>
            <a:ext cx="4114800" cy="256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500"/>
              <a:t>a) Thể tích của hình lập phương lớn bằng bao nhiêu phần trăm thể tích của hình lập phương bé? </a:t>
            </a:r>
          </a:p>
          <a:p>
            <a:pPr>
              <a:spcBef>
                <a:spcPct val="50000"/>
              </a:spcBef>
            </a:pPr>
            <a:r>
              <a:rPr lang="en-US" altLang="en-US" sz="2500"/>
              <a:t>b) Tính thể tích của hình lập phương lớn.</a:t>
            </a:r>
          </a:p>
        </p:txBody>
      </p:sp>
      <p:grpSp>
        <p:nvGrpSpPr>
          <p:cNvPr id="19" name="Group 55"/>
          <p:cNvGrpSpPr>
            <a:grpSpLocks/>
          </p:cNvGrpSpPr>
          <p:nvPr/>
        </p:nvGrpSpPr>
        <p:grpSpPr bwMode="auto">
          <a:xfrm>
            <a:off x="6248400" y="1219200"/>
            <a:ext cx="4419600" cy="3140075"/>
            <a:chOff x="2976" y="672"/>
            <a:chExt cx="2784" cy="1978"/>
          </a:xfrm>
        </p:grpSpPr>
        <p:sp>
          <p:nvSpPr>
            <p:cNvPr id="20" name="Text Box 47"/>
            <p:cNvSpPr txBox="1">
              <a:spLocks noChangeArrowheads="1"/>
            </p:cNvSpPr>
            <p:nvPr/>
          </p:nvSpPr>
          <p:spPr bwMode="auto">
            <a:xfrm>
              <a:off x="2976" y="672"/>
              <a:ext cx="2784" cy="19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a)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Tỉ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số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thể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tích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của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hình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lập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phương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lớn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và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hình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lập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phương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bé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là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    .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Như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vậy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,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tỉ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số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phần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trăm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thể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tích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của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hình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lập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phương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lớn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và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thể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tích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của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hình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lập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phương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bé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là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: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	3 : 2 = 1,5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	1,5 = 150%</a:t>
              </a:r>
            </a:p>
            <a:p>
              <a:pPr>
                <a:spcBef>
                  <a:spcPct val="50000"/>
                </a:spcBef>
                <a:defRPr/>
              </a:pPr>
              <a:endPara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grpSp>
          <p:nvGrpSpPr>
            <p:cNvPr id="21" name="Group 49"/>
            <p:cNvGrpSpPr>
              <a:grpSpLocks/>
            </p:cNvGrpSpPr>
            <p:nvPr/>
          </p:nvGrpSpPr>
          <p:grpSpPr bwMode="auto">
            <a:xfrm>
              <a:off x="4674" y="838"/>
              <a:ext cx="380" cy="406"/>
              <a:chOff x="3027" y="2355"/>
              <a:chExt cx="480" cy="431"/>
            </a:xfrm>
          </p:grpSpPr>
          <p:sp>
            <p:nvSpPr>
              <p:cNvPr id="22" name="Text Box 50"/>
              <p:cNvSpPr txBox="1">
                <a:spLocks noChangeArrowheads="1"/>
              </p:cNvSpPr>
              <p:nvPr/>
            </p:nvSpPr>
            <p:spPr bwMode="auto">
              <a:xfrm>
                <a:off x="3027" y="2355"/>
                <a:ext cx="480" cy="24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b="1" dirty="0">
                    <a:solidFill>
                      <a:schemeClr val="hlink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3</a:t>
                </a:r>
              </a:p>
            </p:txBody>
          </p:sp>
          <p:sp>
            <p:nvSpPr>
              <p:cNvPr id="23" name="Text Box 51"/>
              <p:cNvSpPr txBox="1">
                <a:spLocks noChangeArrowheads="1"/>
              </p:cNvSpPr>
              <p:nvPr/>
            </p:nvSpPr>
            <p:spPr bwMode="auto">
              <a:xfrm>
                <a:off x="3027" y="2541"/>
                <a:ext cx="480" cy="24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b="1" dirty="0">
                    <a:solidFill>
                      <a:schemeClr val="hlink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2</a:t>
                </a:r>
              </a:p>
            </p:txBody>
          </p:sp>
          <p:sp>
            <p:nvSpPr>
              <p:cNvPr id="24" name="Line 52"/>
              <p:cNvSpPr>
                <a:spLocks noChangeShapeType="1"/>
              </p:cNvSpPr>
              <p:nvPr/>
            </p:nvSpPr>
            <p:spPr bwMode="auto">
              <a:xfrm>
                <a:off x="3070" y="2563"/>
                <a:ext cx="192" cy="0"/>
              </a:xfrm>
              <a:prstGeom prst="line">
                <a:avLst/>
              </a:pr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sp>
        <p:nvSpPr>
          <p:cNvPr id="25" name="Text Box 54"/>
          <p:cNvSpPr txBox="1">
            <a:spLocks noChangeArrowheads="1"/>
          </p:cNvSpPr>
          <p:nvPr/>
        </p:nvSpPr>
        <p:spPr bwMode="auto">
          <a:xfrm>
            <a:off x="4805363" y="2341563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96</a:t>
            </a:r>
          </a:p>
        </p:txBody>
      </p:sp>
      <p:grpSp>
        <p:nvGrpSpPr>
          <p:cNvPr id="26" name="Group 57"/>
          <p:cNvGrpSpPr>
            <a:grpSpLocks/>
          </p:cNvGrpSpPr>
          <p:nvPr/>
        </p:nvGrpSpPr>
        <p:grpSpPr bwMode="auto">
          <a:xfrm>
            <a:off x="6400801" y="3852865"/>
            <a:ext cx="3962400" cy="1938338"/>
            <a:chOff x="2976" y="3072"/>
            <a:chExt cx="2496" cy="1221"/>
          </a:xfrm>
        </p:grpSpPr>
        <p:grpSp>
          <p:nvGrpSpPr>
            <p:cNvPr id="27" name="Group 46"/>
            <p:cNvGrpSpPr>
              <a:grpSpLocks/>
            </p:cNvGrpSpPr>
            <p:nvPr/>
          </p:nvGrpSpPr>
          <p:grpSpPr bwMode="auto">
            <a:xfrm>
              <a:off x="4065" y="3387"/>
              <a:ext cx="384" cy="420"/>
              <a:chOff x="3591" y="2331"/>
              <a:chExt cx="486" cy="433"/>
            </a:xfrm>
          </p:grpSpPr>
          <p:sp>
            <p:nvSpPr>
              <p:cNvPr id="29" name="Text Box 43"/>
              <p:cNvSpPr txBox="1">
                <a:spLocks noChangeArrowheads="1"/>
              </p:cNvSpPr>
              <p:nvPr/>
            </p:nvSpPr>
            <p:spPr bwMode="auto">
              <a:xfrm>
                <a:off x="3597" y="2331"/>
                <a:ext cx="480" cy="2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b="1">
                    <a:solidFill>
                      <a:schemeClr val="hlink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3</a:t>
                </a:r>
              </a:p>
            </p:txBody>
          </p:sp>
          <p:sp>
            <p:nvSpPr>
              <p:cNvPr id="30" name="Text Box 44"/>
              <p:cNvSpPr txBox="1">
                <a:spLocks noChangeArrowheads="1"/>
              </p:cNvSpPr>
              <p:nvPr/>
            </p:nvSpPr>
            <p:spPr bwMode="auto">
              <a:xfrm>
                <a:off x="3591" y="2526"/>
                <a:ext cx="480" cy="2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b="1">
                    <a:solidFill>
                      <a:schemeClr val="hlink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2</a:t>
                </a:r>
              </a:p>
            </p:txBody>
          </p:sp>
          <p:sp>
            <p:nvSpPr>
              <p:cNvPr id="31" name="Line 45"/>
              <p:cNvSpPr>
                <a:spLocks noChangeShapeType="1"/>
              </p:cNvSpPr>
              <p:nvPr/>
            </p:nvSpPr>
            <p:spPr bwMode="auto">
              <a:xfrm>
                <a:off x="3600" y="2544"/>
                <a:ext cx="192" cy="0"/>
              </a:xfrm>
              <a:prstGeom prst="line">
                <a:avLst/>
              </a:pr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28" name="Text Box 56"/>
            <p:cNvSpPr txBox="1">
              <a:spLocks noChangeArrowheads="1"/>
            </p:cNvSpPr>
            <p:nvPr/>
          </p:nvSpPr>
          <p:spPr bwMode="auto">
            <a:xfrm>
              <a:off x="2976" y="3072"/>
              <a:ext cx="2496" cy="1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b) Thể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tích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của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hình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lập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phương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2000" dirty="0" err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lớn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là:</a:t>
              </a:r>
            </a:p>
            <a:p>
              <a:pPr>
                <a:defRPr/>
              </a:pP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                   64 ×   	  = 96 (cm</a:t>
              </a:r>
              <a:r>
                <a:rPr lang="en-US" sz="2000" baseline="30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3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)</a:t>
              </a:r>
            </a:p>
            <a:p>
              <a:pPr>
                <a:defRPr/>
              </a:pP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            </a:t>
              </a:r>
            </a:p>
            <a:p>
              <a:pPr>
                <a:defRPr/>
              </a:pP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               Đáp số: a) 150%</a:t>
              </a:r>
            </a:p>
            <a:p>
              <a:pPr>
                <a:defRPr/>
              </a:pP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	                b) 96 (cm</a:t>
              </a:r>
              <a:r>
                <a:rPr lang="en-US" sz="2000" baseline="30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3</a:t>
              </a:r>
              <a:r>
                <a:rPr lang="en-US" sz="2000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64390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6" grpId="0"/>
      <p:bldP spid="17" grpId="0"/>
      <p:bldP spid="18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1"/>
          <p:cNvGrpSpPr>
            <a:grpSpLocks/>
          </p:cNvGrpSpPr>
          <p:nvPr/>
        </p:nvGrpSpPr>
        <p:grpSpPr bwMode="auto">
          <a:xfrm>
            <a:off x="7696200" y="1828800"/>
            <a:ext cx="1219200" cy="1219200"/>
            <a:chOff x="4464" y="2208"/>
            <a:chExt cx="768" cy="768"/>
          </a:xfrm>
        </p:grpSpPr>
        <p:sp>
          <p:nvSpPr>
            <p:cNvPr id="4" name="AutoShape 30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5" name="AutoShape 35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" name="AutoShape 37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" name="AutoShape 40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" name="AutoShape 44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" name="AutoShape 49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" name="AutoShape 53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" name="AutoShape 54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2" name="Line 59"/>
          <p:cNvSpPr>
            <a:spLocks noChangeShapeType="1"/>
          </p:cNvSpPr>
          <p:nvPr/>
        </p:nvSpPr>
        <p:spPr bwMode="auto">
          <a:xfrm>
            <a:off x="7594600" y="3175000"/>
            <a:ext cx="18288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3" name="Line 60"/>
          <p:cNvSpPr>
            <a:spLocks noChangeShapeType="1"/>
          </p:cNvSpPr>
          <p:nvPr/>
        </p:nvSpPr>
        <p:spPr bwMode="auto">
          <a:xfrm>
            <a:off x="7518400" y="1320800"/>
            <a:ext cx="0" cy="17526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4" name="Line 61"/>
          <p:cNvSpPr>
            <a:spLocks noChangeShapeType="1"/>
          </p:cNvSpPr>
          <p:nvPr/>
        </p:nvSpPr>
        <p:spPr bwMode="auto">
          <a:xfrm>
            <a:off x="7962900" y="838200"/>
            <a:ext cx="9144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5" name="Line 63"/>
          <p:cNvSpPr>
            <a:spLocks noChangeShapeType="1"/>
          </p:cNvSpPr>
          <p:nvPr/>
        </p:nvSpPr>
        <p:spPr bwMode="auto">
          <a:xfrm flipV="1">
            <a:off x="9575800" y="2806700"/>
            <a:ext cx="304800" cy="3048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6" name="Text Box 64"/>
          <p:cNvSpPr txBox="1">
            <a:spLocks noChangeArrowheads="1"/>
          </p:cNvSpPr>
          <p:nvPr/>
        </p:nvSpPr>
        <p:spPr bwMode="auto">
          <a:xfrm>
            <a:off x="8229600" y="3352800"/>
            <a:ext cx="457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7" name="Text Box 65"/>
          <p:cNvSpPr txBox="1">
            <a:spLocks noChangeArrowheads="1"/>
          </p:cNvSpPr>
          <p:nvPr/>
        </p:nvSpPr>
        <p:spPr bwMode="auto">
          <a:xfrm>
            <a:off x="7162800" y="1917700"/>
            <a:ext cx="457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8" name="Text Box 66"/>
          <p:cNvSpPr txBox="1">
            <a:spLocks noChangeArrowheads="1"/>
          </p:cNvSpPr>
          <p:nvPr/>
        </p:nvSpPr>
        <p:spPr bwMode="auto">
          <a:xfrm>
            <a:off x="9677400" y="2895600"/>
            <a:ext cx="609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9" name="Text Box 67"/>
          <p:cNvSpPr txBox="1">
            <a:spLocks noChangeArrowheads="1"/>
          </p:cNvSpPr>
          <p:nvPr/>
        </p:nvSpPr>
        <p:spPr bwMode="auto">
          <a:xfrm>
            <a:off x="8204200" y="533400"/>
            <a:ext cx="609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20" name="Text Box 69"/>
          <p:cNvSpPr txBox="1">
            <a:spLocks noChangeArrowheads="1"/>
          </p:cNvSpPr>
          <p:nvPr/>
        </p:nvSpPr>
        <p:spPr bwMode="auto">
          <a:xfrm>
            <a:off x="2209800" y="609600"/>
            <a:ext cx="51816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/>
              <a:t>3. Bạn Hạnh xếp các hình lập phương nhỏ có cạnh 1cm thành hình bên. Hỏi:</a:t>
            </a:r>
          </a:p>
        </p:txBody>
      </p:sp>
      <p:sp>
        <p:nvSpPr>
          <p:cNvPr id="21" name="Text Box 70"/>
          <p:cNvSpPr txBox="1">
            <a:spLocks noChangeArrowheads="1"/>
          </p:cNvSpPr>
          <p:nvPr/>
        </p:nvSpPr>
        <p:spPr bwMode="auto">
          <a:xfrm>
            <a:off x="1828800" y="2209800"/>
            <a:ext cx="5410200" cy="289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/>
              <a:t>a) Hình bên có bao nhiêu hình lập phương nhỏ?</a:t>
            </a:r>
          </a:p>
          <a:p>
            <a:pPr>
              <a:spcBef>
                <a:spcPct val="50000"/>
              </a:spcBef>
            </a:pPr>
            <a:r>
              <a:rPr lang="en-US" altLang="en-US" sz="2800"/>
              <a:t>b) Nếu sơn các mặt ngoài cả hình bên thì diện tích cần sơn bằng bao nhiêu xăng-ti-mét vuông?</a:t>
            </a:r>
            <a:endParaRPr lang="en-US" altLang="en-US"/>
          </a:p>
        </p:txBody>
      </p:sp>
      <p:grpSp>
        <p:nvGrpSpPr>
          <p:cNvPr id="22" name="Group 73"/>
          <p:cNvGrpSpPr>
            <a:grpSpLocks/>
          </p:cNvGrpSpPr>
          <p:nvPr/>
        </p:nvGrpSpPr>
        <p:grpSpPr bwMode="auto">
          <a:xfrm>
            <a:off x="7696200" y="901700"/>
            <a:ext cx="1219200" cy="1219200"/>
            <a:chOff x="4656" y="2448"/>
            <a:chExt cx="768" cy="768"/>
          </a:xfrm>
        </p:grpSpPr>
        <p:sp>
          <p:nvSpPr>
            <p:cNvPr id="23" name="AutoShape 26"/>
            <p:cNvSpPr>
              <a:spLocks noChangeArrowheads="1"/>
            </p:cNvSpPr>
            <p:nvPr/>
          </p:nvSpPr>
          <p:spPr bwMode="auto">
            <a:xfrm>
              <a:off x="4752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4" name="AutoShape 34"/>
            <p:cNvSpPr>
              <a:spLocks noChangeArrowheads="1"/>
            </p:cNvSpPr>
            <p:nvPr/>
          </p:nvSpPr>
          <p:spPr bwMode="auto">
            <a:xfrm>
              <a:off x="4752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5" name="AutoShape 38"/>
            <p:cNvSpPr>
              <a:spLocks noChangeArrowheads="1"/>
            </p:cNvSpPr>
            <p:nvPr/>
          </p:nvSpPr>
          <p:spPr bwMode="auto">
            <a:xfrm>
              <a:off x="5040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6" name="AutoShape 39"/>
            <p:cNvSpPr>
              <a:spLocks noChangeArrowheads="1"/>
            </p:cNvSpPr>
            <p:nvPr/>
          </p:nvSpPr>
          <p:spPr bwMode="auto">
            <a:xfrm>
              <a:off x="4656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7" name="AutoShape 41"/>
            <p:cNvSpPr>
              <a:spLocks noChangeArrowheads="1"/>
            </p:cNvSpPr>
            <p:nvPr/>
          </p:nvSpPr>
          <p:spPr bwMode="auto">
            <a:xfrm>
              <a:off x="4944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8" name="AutoShape 51"/>
            <p:cNvSpPr>
              <a:spLocks noChangeArrowheads="1"/>
            </p:cNvSpPr>
            <p:nvPr/>
          </p:nvSpPr>
          <p:spPr bwMode="auto">
            <a:xfrm>
              <a:off x="4656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9" name="AutoShape 52"/>
            <p:cNvSpPr>
              <a:spLocks noChangeArrowheads="1"/>
            </p:cNvSpPr>
            <p:nvPr/>
          </p:nvSpPr>
          <p:spPr bwMode="auto">
            <a:xfrm>
              <a:off x="5040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0" name="AutoShape 72"/>
            <p:cNvSpPr>
              <a:spLocks noChangeArrowheads="1"/>
            </p:cNvSpPr>
            <p:nvPr/>
          </p:nvSpPr>
          <p:spPr bwMode="auto">
            <a:xfrm>
              <a:off x="4944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31" name="Group 74"/>
          <p:cNvGrpSpPr>
            <a:grpSpLocks/>
          </p:cNvGrpSpPr>
          <p:nvPr/>
        </p:nvGrpSpPr>
        <p:grpSpPr bwMode="auto">
          <a:xfrm>
            <a:off x="8610600" y="1828800"/>
            <a:ext cx="1219200" cy="1219200"/>
            <a:chOff x="4464" y="2208"/>
            <a:chExt cx="768" cy="768"/>
          </a:xfrm>
        </p:grpSpPr>
        <p:sp>
          <p:nvSpPr>
            <p:cNvPr id="32" name="AutoShape 75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3" name="AutoShape 76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4" name="AutoShape 77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5" name="AutoShape 78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6" name="AutoShape 79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7" name="AutoShape 80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8" name="AutoShape 81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9" name="AutoShape 82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40" name="Line 85"/>
          <p:cNvSpPr>
            <a:spLocks noChangeShapeType="1"/>
          </p:cNvSpPr>
          <p:nvPr/>
        </p:nvSpPr>
        <p:spPr bwMode="auto">
          <a:xfrm>
            <a:off x="6477000" y="3124200"/>
            <a:ext cx="0" cy="28194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1" name="Text Box 87"/>
          <p:cNvSpPr txBox="1">
            <a:spLocks noChangeArrowheads="1"/>
          </p:cNvSpPr>
          <p:nvPr/>
        </p:nvSpPr>
        <p:spPr bwMode="auto">
          <a:xfrm>
            <a:off x="1963738" y="474663"/>
            <a:ext cx="87630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dirty="0"/>
              <a:t>3. </a:t>
            </a:r>
            <a:r>
              <a:rPr lang="en-US" altLang="en-US" sz="2400" dirty="0" err="1"/>
              <a:t>Bạn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Hạnh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xếp</a:t>
            </a:r>
            <a:r>
              <a:rPr lang="en-US" altLang="en-US" sz="2400" dirty="0"/>
              <a:t> các </a:t>
            </a:r>
            <a:r>
              <a:rPr lang="en-US" altLang="en-US" sz="2400" dirty="0" err="1"/>
              <a:t>hình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lập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phương</a:t>
            </a:r>
            <a:r>
              <a:rPr lang="en-US" altLang="en-US" sz="2400" dirty="0"/>
              <a:t> nhỏ có </a:t>
            </a:r>
            <a:r>
              <a:rPr lang="en-US" altLang="en-US" sz="2400" dirty="0" err="1"/>
              <a:t>cạnh</a:t>
            </a:r>
            <a:r>
              <a:rPr lang="en-US" altLang="en-US" sz="2400" dirty="0"/>
              <a:t> 1cm </a:t>
            </a:r>
            <a:r>
              <a:rPr lang="en-US" altLang="en-US" sz="2400" dirty="0" err="1"/>
              <a:t>thành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hình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bên</a:t>
            </a:r>
            <a:r>
              <a:rPr lang="en-US" altLang="en-US" sz="2400" dirty="0"/>
              <a:t>. Hỏi:</a:t>
            </a:r>
          </a:p>
          <a:p>
            <a:pPr>
              <a:spcBef>
                <a:spcPct val="50000"/>
              </a:spcBef>
            </a:pPr>
            <a:r>
              <a:rPr lang="en-US" altLang="en-US" sz="2400" dirty="0"/>
              <a:t>a) </a:t>
            </a:r>
            <a:r>
              <a:rPr lang="en-US" altLang="en-US" sz="2400" dirty="0" err="1"/>
              <a:t>Hình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bên</a:t>
            </a:r>
            <a:r>
              <a:rPr lang="en-US" altLang="en-US" sz="2400" dirty="0"/>
              <a:t> có bao </a:t>
            </a:r>
            <a:r>
              <a:rPr lang="en-US" altLang="en-US" sz="2400" dirty="0" err="1"/>
              <a:t>nhiêu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hình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lập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phương</a:t>
            </a:r>
            <a:r>
              <a:rPr lang="en-US" altLang="en-US" sz="2400" dirty="0"/>
              <a:t> nhỏ?</a:t>
            </a:r>
          </a:p>
          <a:p>
            <a:pPr>
              <a:spcBef>
                <a:spcPct val="50000"/>
              </a:spcBef>
            </a:pPr>
            <a:r>
              <a:rPr lang="en-US" altLang="en-US" sz="2400" dirty="0"/>
              <a:t>b) </a:t>
            </a:r>
            <a:r>
              <a:rPr lang="en-US" altLang="en-US" sz="2400" dirty="0" err="1"/>
              <a:t>Nếu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sơn</a:t>
            </a:r>
            <a:r>
              <a:rPr lang="en-US" altLang="en-US" sz="2400" dirty="0"/>
              <a:t> các </a:t>
            </a:r>
            <a:r>
              <a:rPr lang="en-US" altLang="en-US" sz="2400" dirty="0" err="1"/>
              <a:t>mặt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ngoài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cả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hình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bên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thì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diện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tích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cần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sơn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bằng</a:t>
            </a:r>
            <a:r>
              <a:rPr lang="en-US" altLang="en-US" sz="2400" dirty="0"/>
              <a:t> bao </a:t>
            </a:r>
            <a:r>
              <a:rPr lang="en-US" altLang="en-US" sz="2400" dirty="0" err="1"/>
              <a:t>nhiêu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mét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vuông</a:t>
            </a:r>
            <a:r>
              <a:rPr lang="en-US" altLang="en-US" sz="2400" dirty="0"/>
              <a:t>?</a:t>
            </a:r>
          </a:p>
        </p:txBody>
      </p:sp>
      <p:sp>
        <p:nvSpPr>
          <p:cNvPr id="42" name="Text Box 116"/>
          <p:cNvSpPr txBox="1">
            <a:spLocks noChangeArrowheads="1"/>
          </p:cNvSpPr>
          <p:nvPr/>
        </p:nvSpPr>
        <p:spPr bwMode="auto">
          <a:xfrm>
            <a:off x="6500813" y="3352800"/>
            <a:ext cx="4038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i="1" u="sng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Cách 1:</a:t>
            </a:r>
            <a:r>
              <a:rPr lang="en-US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Tách hình bên thành 3 hình lập phương lớn.</a:t>
            </a:r>
          </a:p>
        </p:txBody>
      </p:sp>
      <p:sp>
        <p:nvSpPr>
          <p:cNvPr id="43" name="Text Box 117"/>
          <p:cNvSpPr txBox="1">
            <a:spLocks noChangeArrowheads="1"/>
          </p:cNvSpPr>
          <p:nvPr/>
        </p:nvSpPr>
        <p:spPr bwMode="auto">
          <a:xfrm>
            <a:off x="6705600" y="2895600"/>
            <a:ext cx="2971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u="sng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Cách</a:t>
            </a:r>
            <a:r>
              <a:rPr lang="en-US" sz="2400" b="1" u="sng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 tách </a:t>
            </a:r>
            <a:r>
              <a:rPr lang="en-US" sz="2400" b="1" u="sng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hình</a:t>
            </a:r>
            <a:endParaRPr lang="en-US" sz="2400" b="1" u="sng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UNI Chu truyen thong" pitchFamily="66" charset="0"/>
            </a:endParaRPr>
          </a:p>
        </p:txBody>
      </p:sp>
      <p:sp>
        <p:nvSpPr>
          <p:cNvPr id="44" name="Text Box 118"/>
          <p:cNvSpPr txBox="1">
            <a:spLocks noChangeArrowheads="1"/>
          </p:cNvSpPr>
          <p:nvPr/>
        </p:nvSpPr>
        <p:spPr bwMode="auto">
          <a:xfrm>
            <a:off x="6500813" y="3227388"/>
            <a:ext cx="41910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a)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Áp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dụng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cách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cắt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bên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ta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coi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hình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đã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cho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gồm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3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hình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lập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phương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mỗi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hình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lập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phương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đó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đều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được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xếp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bởi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8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hình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lập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phương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nhỏ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(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có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cạnh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1 cm),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như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vậy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hình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vẽ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bên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có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tất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cả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 x 3 = 24 (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hình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lập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phương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nhỏ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Đ/S: 24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hình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lập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phương</a:t>
            </a:r>
            <a:r>
              <a:rPr lang="en-US" sz="2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nhỏ</a:t>
            </a:r>
            <a:endParaRPr lang="en-US" sz="2000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5" name="Line 121"/>
          <p:cNvSpPr>
            <a:spLocks noChangeShapeType="1"/>
          </p:cNvSpPr>
          <p:nvPr/>
        </p:nvSpPr>
        <p:spPr bwMode="auto">
          <a:xfrm>
            <a:off x="4557713" y="1138238"/>
            <a:ext cx="2667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6" name="Line 122"/>
          <p:cNvSpPr>
            <a:spLocks noChangeShapeType="1"/>
          </p:cNvSpPr>
          <p:nvPr/>
        </p:nvSpPr>
        <p:spPr bwMode="auto">
          <a:xfrm>
            <a:off x="2438400" y="1524000"/>
            <a:ext cx="4191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7" name="Line 123"/>
          <p:cNvSpPr>
            <a:spLocks noChangeShapeType="1"/>
          </p:cNvSpPr>
          <p:nvPr/>
        </p:nvSpPr>
        <p:spPr bwMode="auto">
          <a:xfrm>
            <a:off x="2362200" y="2009775"/>
            <a:ext cx="25146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8" name="Line 124"/>
          <p:cNvSpPr>
            <a:spLocks noChangeShapeType="1"/>
          </p:cNvSpPr>
          <p:nvPr/>
        </p:nvSpPr>
        <p:spPr bwMode="auto">
          <a:xfrm>
            <a:off x="2438400" y="2667000"/>
            <a:ext cx="45720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9" name="Line 125"/>
          <p:cNvSpPr>
            <a:spLocks noChangeShapeType="1"/>
          </p:cNvSpPr>
          <p:nvPr/>
        </p:nvSpPr>
        <p:spPr bwMode="auto">
          <a:xfrm>
            <a:off x="1981200" y="3200400"/>
            <a:ext cx="26670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0" name="Line 126"/>
          <p:cNvSpPr>
            <a:spLocks noChangeShapeType="1"/>
          </p:cNvSpPr>
          <p:nvPr/>
        </p:nvSpPr>
        <p:spPr bwMode="auto">
          <a:xfrm>
            <a:off x="2362200" y="3810000"/>
            <a:ext cx="44196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1" name="Line 127"/>
          <p:cNvSpPr>
            <a:spLocks noChangeShapeType="1"/>
          </p:cNvSpPr>
          <p:nvPr/>
        </p:nvSpPr>
        <p:spPr bwMode="auto">
          <a:xfrm>
            <a:off x="1981200" y="4267200"/>
            <a:ext cx="48768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2" name="Line 128"/>
          <p:cNvSpPr>
            <a:spLocks noChangeShapeType="1"/>
          </p:cNvSpPr>
          <p:nvPr/>
        </p:nvSpPr>
        <p:spPr bwMode="auto">
          <a:xfrm>
            <a:off x="1981200" y="4724400"/>
            <a:ext cx="45720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3" name="Line 129"/>
          <p:cNvSpPr>
            <a:spLocks noChangeShapeType="1"/>
          </p:cNvSpPr>
          <p:nvPr/>
        </p:nvSpPr>
        <p:spPr bwMode="auto">
          <a:xfrm>
            <a:off x="1981200" y="5181600"/>
            <a:ext cx="10668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4" name="Line 130"/>
          <p:cNvSpPr>
            <a:spLocks noChangeShapeType="1"/>
          </p:cNvSpPr>
          <p:nvPr/>
        </p:nvSpPr>
        <p:spPr bwMode="auto">
          <a:xfrm>
            <a:off x="3962400" y="914400"/>
            <a:ext cx="57912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5" name="Line 131"/>
          <p:cNvSpPr>
            <a:spLocks noChangeShapeType="1"/>
          </p:cNvSpPr>
          <p:nvPr/>
        </p:nvSpPr>
        <p:spPr bwMode="auto">
          <a:xfrm>
            <a:off x="2133600" y="1295400"/>
            <a:ext cx="1905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6" name="Line 132"/>
          <p:cNvSpPr>
            <a:spLocks noChangeShapeType="1"/>
          </p:cNvSpPr>
          <p:nvPr/>
        </p:nvSpPr>
        <p:spPr bwMode="auto">
          <a:xfrm>
            <a:off x="2514600" y="1828800"/>
            <a:ext cx="61722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7" name="Line 133"/>
          <p:cNvSpPr>
            <a:spLocks noChangeShapeType="1"/>
          </p:cNvSpPr>
          <p:nvPr/>
        </p:nvSpPr>
        <p:spPr bwMode="auto">
          <a:xfrm>
            <a:off x="2438400" y="2405063"/>
            <a:ext cx="78486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8" name="Line 134"/>
          <p:cNvSpPr>
            <a:spLocks noChangeShapeType="1"/>
          </p:cNvSpPr>
          <p:nvPr/>
        </p:nvSpPr>
        <p:spPr bwMode="auto">
          <a:xfrm>
            <a:off x="1981200" y="2819400"/>
            <a:ext cx="388620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71350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300"/>
                            </p:stCondLst>
                            <p:childTnLst>
                              <p:par>
                                <p:cTn id="1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7740"/>
                            </p:stCondLst>
                            <p:childTnLst>
                              <p:par>
                                <p:cTn id="19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740"/>
                            </p:stCondLst>
                            <p:childTnLst>
                              <p:par>
                                <p:cTn id="29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240"/>
                            </p:stCondLst>
                            <p:childTnLst>
                              <p:par>
                                <p:cTn id="33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740"/>
                            </p:stCondLst>
                            <p:childTnLst>
                              <p:par>
                                <p:cTn id="37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240"/>
                            </p:stCondLst>
                            <p:childTnLst>
                              <p:par>
                                <p:cTn id="41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1740"/>
                            </p:stCondLst>
                            <p:childTnLst>
                              <p:par>
                                <p:cTn id="4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2240"/>
                            </p:stCondLst>
                            <p:childTnLst>
                              <p:par>
                                <p:cTn id="4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2740"/>
                            </p:stCondLst>
                            <p:childTnLst>
                              <p:par>
                                <p:cTn id="53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3240"/>
                            </p:stCondLst>
                            <p:childTnLst>
                              <p:par>
                                <p:cTn id="5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4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0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5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8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3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6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9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2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96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99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0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21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0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21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0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21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1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21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1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1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2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heel(4)">
                                      <p:cBhvr>
                                        <p:cTn id="12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2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heel(4)">
                                      <p:cBhvr>
                                        <p:cTn id="12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3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35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38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41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44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47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50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000"/>
                            </p:stCondLst>
                            <p:childTnLst>
                              <p:par>
                                <p:cTn id="15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4341 0.15301 0.08681 0.30602 0.03681 0.35602 C -0.01319 0.40602 -0.15659 0.35301 -0.3 0.3 " pathEditMode="relative" ptsTypes="aaA">
                                      <p:cBhvr>
                                        <p:cTn id="15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4341 0.15301 0.08681 0.30602 0.03681 0.35602 C -0.01319 0.40602 -0.15659 0.35301 -0.3 0.3 " pathEditMode="relative" ptsTypes="aaA">
                                      <p:cBhvr>
                                        <p:cTn id="15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4341 0.15301 0.08681 0.30602 0.03681 0.35602 C -0.01319 0.40602 -0.15659 0.35301 -0.3 0.3 " pathEditMode="relative" ptsTypes="aaA">
                                      <p:cBhvr>
                                        <p:cTn id="15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4000"/>
                            </p:stCondLst>
                            <p:childTnLst>
                              <p:par>
                                <p:cTn id="160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5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6000"/>
                            </p:stCondLst>
                            <p:childTnLst>
                              <p:par>
                                <p:cTn id="167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9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8000"/>
                            </p:stCondLst>
                            <p:childTnLst>
                              <p:par>
                                <p:cTn id="17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3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10000"/>
                            </p:stCondLst>
                            <p:childTnLst>
                              <p:par>
                                <p:cTn id="17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7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0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 0.3 C -0.33785 0.35672 -0.37569 0.41343 -0.41042 0.41667 C -0.44514 0.41991 -0.47778 0.3213 -0.50833 0.31945 C -0.53889 0.31759 -0.57986 0.39121 -0.59375 0.40556 " pathEditMode="relative" ptsTypes="aaaA">
                                      <p:cBhvr>
                                        <p:cTn id="18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 0.29999 C -0.30573 0.37268 -0.31146 0.44536 -0.34167 0.46944 C -0.37187 0.49351 -0.42656 0.46897 -0.48125 0.44444 " pathEditMode="relative" rAng="0" ptsTypes="aaA">
                                      <p:cBhvr>
                                        <p:cTn id="18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  <p:par>
                                <p:cTn id="18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 0.3 C -0.31423 0.38009 -0.32847 0.46041 -0.35555 0.44097 C -0.38263 0.42153 -0.44409 0.22731 -0.4625 0.18356 " pathEditMode="relative" rAng="1306537" ptsTypes="aaA">
                                      <p:cBhvr>
                                        <p:cTn id="18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49" y="2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2000"/>
                            </p:stCondLst>
                            <p:childTnLst>
                              <p:par>
                                <p:cTn id="190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2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5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4" dur="500" tmFilter="0,0; .5, 1; 1, 1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0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6" presetClass="exit" presetSubtype="2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arn(inHorizontal)">
                                      <p:cBhvr>
                                        <p:cTn id="21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500"/>
                            </p:stCondLst>
                            <p:childTnLst>
                              <p:par>
                                <p:cTn id="2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  <p:bldP spid="20" grpId="0"/>
      <p:bldP spid="20" grpId="1"/>
      <p:bldP spid="21" grpId="0"/>
      <p:bldP spid="21" grpId="1"/>
      <p:bldP spid="41" grpId="0"/>
      <p:bldP spid="42" grpId="0"/>
      <p:bldP spid="43" grpId="0"/>
      <p:bldP spid="43" grpId="1"/>
      <p:bldP spid="4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0"/>
          <p:cNvSpPr txBox="1">
            <a:spLocks noChangeArrowheads="1"/>
          </p:cNvSpPr>
          <p:nvPr/>
        </p:nvSpPr>
        <p:spPr bwMode="auto">
          <a:xfrm>
            <a:off x="1905000" y="457200"/>
            <a:ext cx="87630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500"/>
              <a:t>3. Bạn Hạnh xếp các hình lập phương nhỏ có cạnh 1cm thành hình bên. Hỏi:</a:t>
            </a:r>
          </a:p>
          <a:p>
            <a:pPr>
              <a:spcBef>
                <a:spcPct val="50000"/>
              </a:spcBef>
            </a:pPr>
            <a:r>
              <a:rPr lang="en-US" altLang="en-US" sz="2500"/>
              <a:t>a) Hình bên có bao nhiêu hình lập phương nhỏ?</a:t>
            </a:r>
          </a:p>
          <a:p>
            <a:pPr>
              <a:spcBef>
                <a:spcPct val="50000"/>
              </a:spcBef>
            </a:pPr>
            <a:r>
              <a:rPr lang="en-US" altLang="en-US" sz="2500"/>
              <a:t>b) Nếu sơn các mặt ngoài cả hình bên thì diện tích cần sơn bằng bao nhiêu mét vuông?</a:t>
            </a:r>
          </a:p>
        </p:txBody>
      </p:sp>
      <p:sp>
        <p:nvSpPr>
          <p:cNvPr id="105483" name="Text Box 11"/>
          <p:cNvSpPr txBox="1">
            <a:spLocks noChangeArrowheads="1"/>
          </p:cNvSpPr>
          <p:nvPr/>
        </p:nvSpPr>
        <p:spPr bwMode="auto">
          <a:xfrm>
            <a:off x="6705600" y="2895600"/>
            <a:ext cx="28956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500" b="1" u="sng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Cách</a:t>
            </a:r>
            <a:r>
              <a:rPr lang="en-US" sz="2500" b="1" u="sng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 tách </a:t>
            </a:r>
            <a:r>
              <a:rPr lang="en-US" sz="2500" b="1" u="sng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hình</a:t>
            </a:r>
            <a:endParaRPr lang="en-US" sz="2500" b="1" u="sng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UNI Chu truyen thong" pitchFamily="66" charset="0"/>
            </a:endParaRPr>
          </a:p>
        </p:txBody>
      </p:sp>
      <p:sp>
        <p:nvSpPr>
          <p:cNvPr id="10244" name="Line 12"/>
          <p:cNvSpPr>
            <a:spLocks noChangeShapeType="1"/>
          </p:cNvSpPr>
          <p:nvPr/>
        </p:nvSpPr>
        <p:spPr bwMode="auto">
          <a:xfrm>
            <a:off x="6096000" y="3162300"/>
            <a:ext cx="0" cy="28194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0245" name="Group 60"/>
          <p:cNvGrpSpPr>
            <a:grpSpLocks/>
          </p:cNvGrpSpPr>
          <p:nvPr/>
        </p:nvGrpSpPr>
        <p:grpSpPr bwMode="auto">
          <a:xfrm>
            <a:off x="2971800" y="4724400"/>
            <a:ext cx="1219200" cy="1219200"/>
            <a:chOff x="4464" y="2208"/>
            <a:chExt cx="768" cy="768"/>
          </a:xfrm>
        </p:grpSpPr>
        <p:sp>
          <p:nvSpPr>
            <p:cNvPr id="10266" name="AutoShape 61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67" name="AutoShape 62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68" name="AutoShape 63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69" name="AutoShape 64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70" name="AutoShape 65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71" name="AutoShape 66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72" name="AutoShape 67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73" name="AutoShape 68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10246" name="Group 69"/>
          <p:cNvGrpSpPr>
            <a:grpSpLocks/>
          </p:cNvGrpSpPr>
          <p:nvPr/>
        </p:nvGrpSpPr>
        <p:grpSpPr bwMode="auto">
          <a:xfrm>
            <a:off x="2971800" y="3810000"/>
            <a:ext cx="1219200" cy="1219200"/>
            <a:chOff x="4656" y="2448"/>
            <a:chExt cx="768" cy="768"/>
          </a:xfrm>
        </p:grpSpPr>
        <p:sp>
          <p:nvSpPr>
            <p:cNvPr id="10258" name="AutoShape 70"/>
            <p:cNvSpPr>
              <a:spLocks noChangeArrowheads="1"/>
            </p:cNvSpPr>
            <p:nvPr/>
          </p:nvSpPr>
          <p:spPr bwMode="auto">
            <a:xfrm>
              <a:off x="4752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59" name="AutoShape 71"/>
            <p:cNvSpPr>
              <a:spLocks noChangeArrowheads="1"/>
            </p:cNvSpPr>
            <p:nvPr/>
          </p:nvSpPr>
          <p:spPr bwMode="auto">
            <a:xfrm>
              <a:off x="4752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60" name="AutoShape 72"/>
            <p:cNvSpPr>
              <a:spLocks noChangeArrowheads="1"/>
            </p:cNvSpPr>
            <p:nvPr/>
          </p:nvSpPr>
          <p:spPr bwMode="auto">
            <a:xfrm>
              <a:off x="5040" y="273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61" name="AutoShape 73"/>
            <p:cNvSpPr>
              <a:spLocks noChangeArrowheads="1"/>
            </p:cNvSpPr>
            <p:nvPr/>
          </p:nvSpPr>
          <p:spPr bwMode="auto">
            <a:xfrm>
              <a:off x="4656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62" name="AutoShape 74"/>
            <p:cNvSpPr>
              <a:spLocks noChangeArrowheads="1"/>
            </p:cNvSpPr>
            <p:nvPr/>
          </p:nvSpPr>
          <p:spPr bwMode="auto">
            <a:xfrm>
              <a:off x="4944" y="283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63" name="AutoShape 75"/>
            <p:cNvSpPr>
              <a:spLocks noChangeArrowheads="1"/>
            </p:cNvSpPr>
            <p:nvPr/>
          </p:nvSpPr>
          <p:spPr bwMode="auto">
            <a:xfrm>
              <a:off x="4656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64" name="AutoShape 76"/>
            <p:cNvSpPr>
              <a:spLocks noChangeArrowheads="1"/>
            </p:cNvSpPr>
            <p:nvPr/>
          </p:nvSpPr>
          <p:spPr bwMode="auto">
            <a:xfrm>
              <a:off x="5040" y="244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65" name="AutoShape 77"/>
            <p:cNvSpPr>
              <a:spLocks noChangeArrowheads="1"/>
            </p:cNvSpPr>
            <p:nvPr/>
          </p:nvSpPr>
          <p:spPr bwMode="auto">
            <a:xfrm>
              <a:off x="4944" y="254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6" name="Group 78"/>
          <p:cNvGrpSpPr>
            <a:grpSpLocks/>
          </p:cNvGrpSpPr>
          <p:nvPr/>
        </p:nvGrpSpPr>
        <p:grpSpPr bwMode="auto">
          <a:xfrm>
            <a:off x="3886200" y="4724400"/>
            <a:ext cx="1219200" cy="1219200"/>
            <a:chOff x="4464" y="2208"/>
            <a:chExt cx="768" cy="768"/>
          </a:xfrm>
        </p:grpSpPr>
        <p:sp>
          <p:nvSpPr>
            <p:cNvPr id="10250" name="AutoShape 79"/>
            <p:cNvSpPr>
              <a:spLocks noChangeArrowheads="1"/>
            </p:cNvSpPr>
            <p:nvPr/>
          </p:nvSpPr>
          <p:spPr bwMode="auto">
            <a:xfrm>
              <a:off x="4560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51" name="AutoShape 80"/>
            <p:cNvSpPr>
              <a:spLocks noChangeArrowheads="1"/>
            </p:cNvSpPr>
            <p:nvPr/>
          </p:nvSpPr>
          <p:spPr bwMode="auto">
            <a:xfrm>
              <a:off x="4848" y="2496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52" name="AutoShape 81"/>
            <p:cNvSpPr>
              <a:spLocks noChangeArrowheads="1"/>
            </p:cNvSpPr>
            <p:nvPr/>
          </p:nvSpPr>
          <p:spPr bwMode="auto">
            <a:xfrm>
              <a:off x="4560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53" name="AutoShape 82"/>
            <p:cNvSpPr>
              <a:spLocks noChangeArrowheads="1"/>
            </p:cNvSpPr>
            <p:nvPr/>
          </p:nvSpPr>
          <p:spPr bwMode="auto">
            <a:xfrm>
              <a:off x="4848" y="2208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54" name="AutoShape 83"/>
            <p:cNvSpPr>
              <a:spLocks noChangeArrowheads="1"/>
            </p:cNvSpPr>
            <p:nvPr/>
          </p:nvSpPr>
          <p:spPr bwMode="auto">
            <a:xfrm>
              <a:off x="4464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55" name="AutoShape 84"/>
            <p:cNvSpPr>
              <a:spLocks noChangeArrowheads="1"/>
            </p:cNvSpPr>
            <p:nvPr/>
          </p:nvSpPr>
          <p:spPr bwMode="auto">
            <a:xfrm>
              <a:off x="4464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56" name="AutoShape 85"/>
            <p:cNvSpPr>
              <a:spLocks noChangeArrowheads="1"/>
            </p:cNvSpPr>
            <p:nvPr/>
          </p:nvSpPr>
          <p:spPr bwMode="auto">
            <a:xfrm>
              <a:off x="4752" y="2592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57" name="AutoShape 86"/>
            <p:cNvSpPr>
              <a:spLocks noChangeArrowheads="1"/>
            </p:cNvSpPr>
            <p:nvPr/>
          </p:nvSpPr>
          <p:spPr bwMode="auto">
            <a:xfrm>
              <a:off x="4752" y="2304"/>
              <a:ext cx="384" cy="38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05559" name="Line 87"/>
          <p:cNvSpPr>
            <a:spLocks noChangeShapeType="1"/>
          </p:cNvSpPr>
          <p:nvPr/>
        </p:nvSpPr>
        <p:spPr bwMode="auto">
          <a:xfrm>
            <a:off x="3886200" y="5029200"/>
            <a:ext cx="0" cy="914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5560" name="Text Box 88"/>
          <p:cNvSpPr txBox="1">
            <a:spLocks noChangeArrowheads="1"/>
          </p:cNvSpPr>
          <p:nvPr/>
        </p:nvSpPr>
        <p:spPr bwMode="auto">
          <a:xfrm>
            <a:off x="6286500" y="3640138"/>
            <a:ext cx="4191000" cy="224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i="1" u="sng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Cách</a:t>
            </a:r>
            <a:r>
              <a:rPr lang="en-US" sz="2800" i="1" u="sng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UNI Chu truyen thong" pitchFamily="66" charset="0"/>
              </a:rPr>
              <a:t> 2: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 err="1">
                <a:solidFill>
                  <a:schemeClr val="hlink"/>
                </a:solidFill>
              </a:rPr>
              <a:t>Tách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 err="1">
                <a:solidFill>
                  <a:schemeClr val="hlink"/>
                </a:solidFill>
              </a:rPr>
              <a:t>hình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 err="1">
                <a:solidFill>
                  <a:schemeClr val="hlink"/>
                </a:solidFill>
              </a:rPr>
              <a:t>bên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 err="1">
                <a:solidFill>
                  <a:schemeClr val="hlink"/>
                </a:solidFill>
              </a:rPr>
              <a:t>bằng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 err="1">
                <a:solidFill>
                  <a:schemeClr val="hlink"/>
                </a:solidFill>
              </a:rPr>
              <a:t>cách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 err="1">
                <a:solidFill>
                  <a:schemeClr val="hlink"/>
                </a:solidFill>
              </a:rPr>
              <a:t>chia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 err="1">
                <a:solidFill>
                  <a:schemeClr val="hlink"/>
                </a:solidFill>
              </a:rPr>
              <a:t>thành</a:t>
            </a:r>
            <a:r>
              <a:rPr lang="en-US" sz="2800" dirty="0">
                <a:solidFill>
                  <a:schemeClr val="hlink"/>
                </a:solidFill>
              </a:rPr>
              <a:t> 2 </a:t>
            </a:r>
            <a:r>
              <a:rPr lang="en-US" sz="2800" dirty="0" err="1">
                <a:solidFill>
                  <a:schemeClr val="hlink"/>
                </a:solidFill>
              </a:rPr>
              <a:t>hình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 err="1">
                <a:solidFill>
                  <a:schemeClr val="hlink"/>
                </a:solidFill>
              </a:rPr>
              <a:t>nhỏ</a:t>
            </a:r>
            <a:r>
              <a:rPr lang="en-US" sz="2800" dirty="0">
                <a:solidFill>
                  <a:schemeClr val="hlink"/>
                </a:solidFill>
              </a:rPr>
              <a:t>, 1 </a:t>
            </a:r>
            <a:r>
              <a:rPr lang="en-US" sz="2800" dirty="0" err="1">
                <a:solidFill>
                  <a:schemeClr val="hlink"/>
                </a:solidFill>
              </a:rPr>
              <a:t>hình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 err="1">
                <a:solidFill>
                  <a:schemeClr val="hlink"/>
                </a:solidFill>
              </a:rPr>
              <a:t>lập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 err="1">
                <a:solidFill>
                  <a:schemeClr val="hlink"/>
                </a:solidFill>
              </a:rPr>
              <a:t>phương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 err="1">
                <a:solidFill>
                  <a:schemeClr val="hlink"/>
                </a:solidFill>
              </a:rPr>
              <a:t>và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 err="1">
                <a:solidFill>
                  <a:schemeClr val="hlink"/>
                </a:solidFill>
              </a:rPr>
              <a:t>một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 err="1">
                <a:solidFill>
                  <a:schemeClr val="hlink"/>
                </a:solidFill>
              </a:rPr>
              <a:t>hình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 err="1">
                <a:solidFill>
                  <a:schemeClr val="hlink"/>
                </a:solidFill>
              </a:rPr>
              <a:t>hộp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 err="1">
                <a:solidFill>
                  <a:schemeClr val="hlink"/>
                </a:solidFill>
              </a:rPr>
              <a:t>chữ</a:t>
            </a:r>
            <a:r>
              <a:rPr lang="en-US" sz="2800" dirty="0">
                <a:solidFill>
                  <a:schemeClr val="hlink"/>
                </a:solidFill>
              </a:rPr>
              <a:t> </a:t>
            </a:r>
            <a:r>
              <a:rPr lang="en-US" sz="2800" dirty="0" err="1">
                <a:solidFill>
                  <a:schemeClr val="hlink"/>
                </a:solidFill>
              </a:rPr>
              <a:t>nhật</a:t>
            </a:r>
            <a:r>
              <a:rPr lang="en-US" sz="2800" dirty="0">
                <a:solidFill>
                  <a:schemeClr val="hlink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43970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5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5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55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55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05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2000"/>
                                        <p:tgtEl>
                                          <p:spTgt spid="105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1.38728E-6 L 0.09167 1.38728E-6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2" dur="2000"/>
                                        <p:tgtEl>
                                          <p:spTgt spid="1055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5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167 1.38728E-6 L 5.55112E-17 1.38728E-6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56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1175</Words>
  <Application>Microsoft Office PowerPoint</Application>
  <PresentationFormat>Widescreen</PresentationFormat>
  <Paragraphs>115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Arial Black</vt:lpstr>
      <vt:lpstr>Calibri</vt:lpstr>
      <vt:lpstr>Calibri Light</vt:lpstr>
      <vt:lpstr>Tahoma</vt:lpstr>
      <vt:lpstr>Times New Roman</vt:lpstr>
      <vt:lpstr>UNI Chu truyen thong</vt:lpstr>
      <vt:lpstr>Office Theme</vt:lpstr>
      <vt:lpstr>Thứ ba ngày 1 tháng 3 năm 2022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Thứ hai ngày 28 thánh</dc:title>
  <dc:creator>MO DOP</dc:creator>
  <cp:lastModifiedBy>This MC</cp:lastModifiedBy>
  <cp:revision>13</cp:revision>
  <dcterms:created xsi:type="dcterms:W3CDTF">2022-02-24T12:58:29Z</dcterms:created>
  <dcterms:modified xsi:type="dcterms:W3CDTF">2022-03-01T01:47:02Z</dcterms:modified>
</cp:coreProperties>
</file>