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77DE09-D029-4A90-A8D8-4528435FEE60}" type="datetimeFigureOut">
              <a:rPr lang="en-US" smtClean="0"/>
              <a:pPr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A4C2FAC-3E07-420D-B7F8-5D6F16AC6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69194" y="1436986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năm ngày 24 tháng 2 năm 2022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044491" y="25634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–B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ài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21</a:t>
            </a:r>
          </a:p>
        </p:txBody>
      </p:sp>
      <p:sp>
        <p:nvSpPr>
          <p:cNvPr id="5124" name="WordArt 21"/>
          <p:cNvSpPr>
            <a:spLocks noChangeArrowheads="1" noChangeShapeType="1" noTextEdit="1"/>
          </p:cNvSpPr>
          <p:nvPr/>
        </p:nvSpPr>
        <p:spPr bwMode="auto">
          <a:xfrm>
            <a:off x="723900" y="3173413"/>
            <a:ext cx="7772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4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 máy hiện đại đầu tiên </a:t>
            </a: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nước ta.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55080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457200"/>
            <a:ext cx="8611128" cy="5709563"/>
            <a:chOff x="-100" y="480"/>
            <a:chExt cx="5866" cy="4215"/>
          </a:xfrm>
        </p:grpSpPr>
        <p:pic>
          <p:nvPicPr>
            <p:cNvPr id="14339" name="Picture 5" descr="Le khanh thanh nha may co khi Ha Noi"/>
            <p:cNvPicPr>
              <a:picLocks noChangeAspect="1" noChangeArrowheads="1"/>
            </p:cNvPicPr>
            <p:nvPr/>
          </p:nvPicPr>
          <p:blipFill>
            <a:blip r:embed="rId2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80"/>
              <a:ext cx="5184" cy="3434"/>
            </a:xfrm>
            <a:prstGeom prst="rect">
              <a:avLst/>
            </a:prstGeom>
            <a:noFill/>
            <a:ln w="9525">
              <a:solidFill>
                <a:srgbClr val="FF7C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Text Box 6"/>
            <p:cNvSpPr txBox="1">
              <a:spLocks noChangeArrowheads="1"/>
            </p:cNvSpPr>
            <p:nvPr/>
          </p:nvSpPr>
          <p:spPr bwMode="auto">
            <a:xfrm>
              <a:off x="-100" y="3809"/>
              <a:ext cx="5866" cy="88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Lễ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khánh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thành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Nhà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máy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Cơ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khí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Hà</a:t>
              </a:r>
              <a:r>
                <a:rPr lang="en-US" sz="3600" b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3600" b="1" dirty="0" err="1">
                  <a:solidFill>
                    <a:srgbClr val="FF3300"/>
                  </a:solidFill>
                  <a:latin typeface="Arial" charset="0"/>
                </a:rPr>
                <a:t>Nội</a:t>
              </a:r>
              <a:endParaRPr lang="en-US" sz="3600" b="1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7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81000" y="68580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latin typeface="Arial" charset="0"/>
              </a:rPr>
              <a:t>Đọc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tiếp</a:t>
            </a:r>
            <a:r>
              <a:rPr lang="en-US" sz="3600" dirty="0">
                <a:latin typeface="Arial" charset="0"/>
              </a:rPr>
              <a:t> SGK( “ </a:t>
            </a:r>
            <a:r>
              <a:rPr lang="en-US" sz="3600" dirty="0" err="1">
                <a:latin typeface="Arial" charset="0"/>
              </a:rPr>
              <a:t>Từ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đây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đến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về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thăm</a:t>
            </a:r>
            <a:r>
              <a:rPr lang="en-US" sz="3600" dirty="0">
                <a:latin typeface="Arial" charset="0"/>
              </a:rPr>
              <a:t>.” </a:t>
            </a:r>
            <a:r>
              <a:rPr lang="en-US" sz="3600" dirty="0" err="1">
                <a:latin typeface="Arial" charset="0"/>
              </a:rPr>
              <a:t>trả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các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câu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hỏi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sau</a:t>
            </a:r>
            <a:r>
              <a:rPr lang="en-US" sz="3600" dirty="0">
                <a:latin typeface="Arial" charset="0"/>
              </a:rPr>
              <a:t> :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33400" y="1219200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Arial" charset="0"/>
              </a:rPr>
              <a:t>1/ </a:t>
            </a:r>
            <a:r>
              <a:rPr lang="en-US" sz="4000" b="1" dirty="0" err="1">
                <a:latin typeface="Arial" charset="0"/>
              </a:rPr>
              <a:t>Các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phẩm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Cơ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khí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Nội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là</a:t>
            </a:r>
            <a:r>
              <a:rPr lang="en-US" sz="4000" b="1" dirty="0">
                <a:latin typeface="Arial" charset="0"/>
              </a:rPr>
              <a:t> :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phay</a:t>
            </a:r>
            <a:r>
              <a:rPr lang="en-US" sz="4000" b="1" dirty="0">
                <a:latin typeface="Arial" charset="0"/>
              </a:rPr>
              <a:t>,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tiện</a:t>
            </a:r>
            <a:r>
              <a:rPr lang="en-US" sz="4000" b="1" dirty="0">
                <a:latin typeface="Arial" charset="0"/>
              </a:rPr>
              <a:t>,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khoan</a:t>
            </a:r>
            <a:r>
              <a:rPr lang="en-US" sz="4000" b="1" dirty="0">
                <a:latin typeface="Arial" charset="0"/>
              </a:rPr>
              <a:t>. . . </a:t>
            </a:r>
            <a:r>
              <a:rPr lang="en-US" sz="4000" b="1" dirty="0" err="1">
                <a:latin typeface="Arial" charset="0"/>
              </a:rPr>
              <a:t>tên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lửa</a:t>
            </a:r>
            <a:r>
              <a:rPr lang="en-US" sz="4000" b="1" dirty="0">
                <a:latin typeface="Arial" charset="0"/>
              </a:rPr>
              <a:t> A12,. </a:t>
            </a:r>
            <a:r>
              <a:rPr lang="en-US" sz="4000" dirty="0">
                <a:latin typeface="Arial" charset="0"/>
              </a:rPr>
              <a:t>. 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04800" y="1830387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1/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Cơ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35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533400" y="1219200"/>
            <a:ext cx="838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533400" y="152400"/>
            <a:ext cx="8458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/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Đảng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nước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và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Bác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Hồ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đã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dành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cho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máy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Cơ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khí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Hà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Nội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phần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thưởng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cao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quý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nào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381000" y="22098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sz="4000" b="1" dirty="0">
                <a:latin typeface="Arial" charset="0"/>
              </a:rPr>
              <a:t>/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vinh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dự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được</a:t>
            </a:r>
            <a:r>
              <a:rPr lang="en-US" sz="4000" b="1" dirty="0">
                <a:latin typeface="Arial" charset="0"/>
              </a:rPr>
              <a:t> 9 </a:t>
            </a:r>
            <a:r>
              <a:rPr lang="en-US" sz="4000" b="1" dirty="0" err="1">
                <a:latin typeface="Arial" charset="0"/>
              </a:rPr>
              <a:t>lần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đón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Bác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Hồ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về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thăm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.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91886" y="3657600"/>
            <a:ext cx="8686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được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tặng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thưởng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Huân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chương</a:t>
            </a:r>
            <a:r>
              <a:rPr lang="en-US" sz="4000" b="1" dirty="0">
                <a:latin typeface="Arial" charset="0"/>
              </a:rPr>
              <a:t> Lao </a:t>
            </a:r>
            <a:r>
              <a:rPr lang="en-US" sz="4000" b="1" dirty="0" err="1">
                <a:latin typeface="Arial" charset="0"/>
              </a:rPr>
              <a:t>động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Nhất</a:t>
            </a:r>
            <a:r>
              <a:rPr lang="en-US" sz="4000" b="1" dirty="0">
                <a:latin typeface="Arial" charset="0"/>
              </a:rPr>
              <a:t> ; </a:t>
            </a:r>
            <a:r>
              <a:rPr lang="en-US" sz="4000" b="1" dirty="0" err="1">
                <a:latin typeface="Arial" charset="0"/>
              </a:rPr>
              <a:t>hai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Huân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chương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Chiến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hạng</a:t>
            </a:r>
            <a:r>
              <a:rPr lang="en-US" sz="4000" b="1" dirty="0">
                <a:latin typeface="Arial" charset="0"/>
              </a:rPr>
              <a:t> Ba .</a:t>
            </a:r>
          </a:p>
        </p:txBody>
      </p:sp>
    </p:spTree>
    <p:extLst>
      <p:ext uri="{BB962C8B-B14F-4D97-AF65-F5344CB8AC3E}">
        <p14:creationId xmlns:p14="http://schemas.microsoft.com/office/powerpoint/2010/main" val="2386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2" grpId="0"/>
      <p:bldP spid="31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28600" y="381000"/>
            <a:ext cx="8839200" cy="6227763"/>
            <a:chOff x="96" y="528"/>
            <a:chExt cx="5568" cy="3732"/>
          </a:xfrm>
        </p:grpSpPr>
        <p:pic>
          <p:nvPicPr>
            <p:cNvPr id="17411" name="Picture 3" descr="Máy phay công nghiệ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528"/>
              <a:ext cx="2640" cy="1776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Máy tiệ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448"/>
              <a:ext cx="2640" cy="1776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984" y="2054"/>
              <a:ext cx="1680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3300"/>
                  </a:solidFill>
                  <a:latin typeface="Times New Roman" pitchFamily="18" charset="0"/>
                </a:rPr>
                <a:t>máy phay công nghiệp</a:t>
              </a: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792" y="4022"/>
              <a:ext cx="768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m</a:t>
              </a:r>
              <a:r>
                <a:rPr lang="en-US" sz="2000" b="1">
                  <a:solidFill>
                    <a:srgbClr val="FF3300"/>
                  </a:solidFill>
                </a:rPr>
                <a:t>aùy tieän</a:t>
              </a:r>
              <a:endParaRPr lang="en-US" sz="2000" b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pic>
          <p:nvPicPr>
            <p:cNvPr id="17415" name="Picture 7" descr="Máy phay củ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2640" cy="1780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Máy khoan cầ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48"/>
              <a:ext cx="2640" cy="1776"/>
            </a:xfrm>
            <a:prstGeom prst="rect">
              <a:avLst/>
            </a:prstGeom>
            <a:noFill/>
            <a:ln w="9525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824" y="3974"/>
              <a:ext cx="1008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máy khoan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96" y="2006"/>
              <a:ext cx="1296" cy="238"/>
            </a:xfrm>
            <a:prstGeom prst="rect">
              <a:avLst/>
            </a:prstGeom>
            <a:solidFill>
              <a:srgbClr val="DF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máy phay gỗ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2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0" y="838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81000" y="3276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</a:p>
        </p:txBody>
      </p:sp>
      <p:grpSp>
        <p:nvGrpSpPr>
          <p:cNvPr id="18439" name="Group 33"/>
          <p:cNvGrpSpPr>
            <a:grpSpLocks/>
          </p:cNvGrpSpPr>
          <p:nvPr/>
        </p:nvGrpSpPr>
        <p:grpSpPr bwMode="auto">
          <a:xfrm>
            <a:off x="0" y="0"/>
            <a:ext cx="4468813" cy="3606800"/>
            <a:chOff x="114" y="2145"/>
            <a:chExt cx="2623" cy="2115"/>
          </a:xfrm>
        </p:grpSpPr>
        <p:pic>
          <p:nvPicPr>
            <p:cNvPr id="18449" name="Picture 34" descr="Nha may cơ k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145"/>
              <a:ext cx="2623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0" name="Text Box 35"/>
            <p:cNvSpPr txBox="1">
              <a:spLocks noChangeArrowheads="1"/>
            </p:cNvSpPr>
            <p:nvPr/>
          </p:nvSpPr>
          <p:spPr bwMode="auto">
            <a:xfrm>
              <a:off x="126" y="3933"/>
              <a:ext cx="2562" cy="27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Chế tạo đạn </a:t>
              </a:r>
            </a:p>
          </p:txBody>
        </p:sp>
      </p:grpSp>
      <p:grpSp>
        <p:nvGrpSpPr>
          <p:cNvPr id="18440" name="Group 36"/>
          <p:cNvGrpSpPr>
            <a:grpSpLocks/>
          </p:cNvGrpSpPr>
          <p:nvPr/>
        </p:nvGrpSpPr>
        <p:grpSpPr bwMode="auto">
          <a:xfrm>
            <a:off x="4419600" y="0"/>
            <a:ext cx="4724400" cy="3538538"/>
            <a:chOff x="2880" y="96"/>
            <a:chExt cx="2736" cy="1968"/>
          </a:xfrm>
        </p:grpSpPr>
        <p:pic>
          <p:nvPicPr>
            <p:cNvPr id="18447" name="Picture 37" descr="Nha may co kh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6"/>
              <a:ext cx="273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Text Box 38"/>
            <p:cNvSpPr txBox="1">
              <a:spLocks noChangeArrowheads="1"/>
            </p:cNvSpPr>
            <p:nvPr/>
          </p:nvSpPr>
          <p:spPr bwMode="auto">
            <a:xfrm>
              <a:off x="2904" y="1800"/>
              <a:ext cx="2688" cy="25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Vũ khí tự tạo</a:t>
              </a:r>
            </a:p>
          </p:txBody>
        </p:sp>
      </p:grpSp>
      <p:grpSp>
        <p:nvGrpSpPr>
          <p:cNvPr id="18441" name="Group 39"/>
          <p:cNvGrpSpPr>
            <a:grpSpLocks/>
          </p:cNvGrpSpPr>
          <p:nvPr/>
        </p:nvGrpSpPr>
        <p:grpSpPr bwMode="auto">
          <a:xfrm>
            <a:off x="0" y="3429000"/>
            <a:ext cx="4495800" cy="3429000"/>
            <a:chOff x="114" y="96"/>
            <a:chExt cx="2658" cy="2009"/>
          </a:xfrm>
        </p:grpSpPr>
        <p:pic>
          <p:nvPicPr>
            <p:cNvPr id="18445" name="Picture 40" descr="Nha may co kh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96"/>
              <a:ext cx="265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Text Box 41"/>
            <p:cNvSpPr txBox="1">
              <a:spLocks noChangeArrowheads="1"/>
            </p:cNvSpPr>
            <p:nvPr/>
          </p:nvSpPr>
          <p:spPr bwMode="auto">
            <a:xfrm>
              <a:off x="120" y="1817"/>
              <a:ext cx="2640" cy="28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Sản xuất vũ khí </a:t>
              </a:r>
            </a:p>
          </p:txBody>
        </p:sp>
      </p:grpSp>
      <p:grpSp>
        <p:nvGrpSpPr>
          <p:cNvPr id="18442" name="Group 42"/>
          <p:cNvGrpSpPr>
            <a:grpSpLocks/>
          </p:cNvGrpSpPr>
          <p:nvPr/>
        </p:nvGrpSpPr>
        <p:grpSpPr bwMode="auto">
          <a:xfrm>
            <a:off x="4419600" y="3395663"/>
            <a:ext cx="4800600" cy="3462337"/>
            <a:chOff x="2877" y="2178"/>
            <a:chExt cx="2784" cy="2131"/>
          </a:xfrm>
        </p:grpSpPr>
        <p:pic>
          <p:nvPicPr>
            <p:cNvPr id="18443" name="Picture 43" descr="Nha may co k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2178"/>
              <a:ext cx="278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44"/>
            <p:cNvSpPr txBox="1">
              <a:spLocks noChangeArrowheads="1"/>
            </p:cNvSpPr>
            <p:nvPr/>
          </p:nvSpPr>
          <p:spPr bwMode="auto">
            <a:xfrm>
              <a:off x="2916" y="3990"/>
              <a:ext cx="2709" cy="31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Times New Roman" pitchFamily="18" charset="0"/>
                </a:rPr>
                <a:t>Chế tạo mìn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3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Bác Hồ đang xem sản phẩm đầu tiên của nhà máy </a:t>
            </a:r>
          </a:p>
        </p:txBody>
      </p:sp>
      <p:pic>
        <p:nvPicPr>
          <p:cNvPr id="20483" name="Picture 7" descr="70011179-1369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4899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54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143000" y="400050"/>
            <a:ext cx="6477000" cy="6296025"/>
            <a:chOff x="192" y="528"/>
            <a:chExt cx="5376" cy="3682"/>
          </a:xfrm>
        </p:grpSpPr>
        <p:pic>
          <p:nvPicPr>
            <p:cNvPr id="19459" name="Picture 3" descr="A-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5376" cy="333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18" y="3904"/>
              <a:ext cx="4878" cy="30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3300"/>
                  </a:solidFill>
                  <a:latin typeface="Arial" charset="0"/>
                </a:rPr>
                <a:t>Bác Hồ xem bắn thử tên lửa A-12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99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0012">
            <a:off x="781129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52600" y="0"/>
            <a:ext cx="541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Thứ tư, ngày  8 tháng  2 năm 2012</a:t>
            </a:r>
          </a:p>
          <a:p>
            <a:pPr algn="ctr"/>
            <a:r>
              <a:rPr lang="en-US" sz="2400" b="1" u="sng">
                <a:latin typeface="Times New Roman" pitchFamily="18" charset="0"/>
              </a:rPr>
              <a:t>Lịch sử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838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NHÀ MÁY HIỆN ĐẠI ĐẦU TIÊN CỦA NƯỚC TA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33400" y="1219200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</a:p>
        </p:txBody>
      </p:sp>
      <p:pic>
        <p:nvPicPr>
          <p:cNvPr id="22540" name="Picture 15" descr="NM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89503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411162"/>
            <a:ext cx="3276600" cy="1387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Công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Nội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ngày</a:t>
            </a:r>
            <a:r>
              <a:rPr lang="en-US" sz="3200" dirty="0">
                <a:solidFill>
                  <a:schemeClr val="bg1"/>
                </a:solidFill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09700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457200" y="1219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543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5050"/>
                </a:solidFill>
                <a:latin typeface="Arial" charset="0"/>
              </a:rPr>
              <a:t>     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Năm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1958,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máy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Cơ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khí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Nội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đời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góp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to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công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cuộc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xây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dựng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chủ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nghĩa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xã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hội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miền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Bắc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đấu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tranh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thống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nhất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đất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nước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.</a:t>
            </a:r>
          </a:p>
          <a:p>
            <a:pPr algn="ctr" eaLnBrk="1" hangingPunct="1">
              <a:spcBef>
                <a:spcPct val="50000"/>
              </a:spcBef>
            </a:pPr>
            <a:endParaRPr lang="en-US" sz="4000" dirty="0">
              <a:latin typeface="Times New Roman" pitchFamily="18" charset="0"/>
            </a:endParaRP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105400" y="25146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47244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1066800" y="619125"/>
            <a:ext cx="138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925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457200" y="12192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5050"/>
                </a:solidFill>
                <a:latin typeface="Times New Roman" pitchFamily="18" charset="0"/>
              </a:rPr>
              <a:t>      </a:t>
            </a:r>
            <a:endParaRPr lang="en-US" sz="4000">
              <a:solidFill>
                <a:srgbClr val="FF5050"/>
              </a:solidFill>
              <a:latin typeface="Times New Roman" pitchFamily="18" charset="0"/>
            </a:endParaRP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990600" y="19812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5105400" y="25146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4724400" y="2819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304800" y="7620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Trò chơi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charset="0"/>
              </a:rPr>
              <a:t>Hãy chọn ý đúng trong các ý của các câu sau </a:t>
            </a:r>
          </a:p>
        </p:txBody>
      </p:sp>
    </p:spTree>
    <p:extLst>
      <p:ext uri="{BB962C8B-B14F-4D97-AF65-F5344CB8AC3E}">
        <p14:creationId xmlns:p14="http://schemas.microsoft.com/office/powerpoint/2010/main" val="322909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304800" y="18288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85057" y="1502229"/>
            <a:ext cx="873034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1. </a:t>
            </a:r>
            <a:r>
              <a:rPr lang="en-US" sz="4000" dirty="0" err="1">
                <a:latin typeface="Arial" charset="0"/>
              </a:rPr>
              <a:t>Hoàn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cảnh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ra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đời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của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máy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khí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Nội</a:t>
            </a:r>
            <a:r>
              <a:rPr lang="en-US" sz="4000" dirty="0">
                <a:latin typeface="Arial" charset="0"/>
              </a:rPr>
              <a:t>. </a:t>
            </a: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277586" y="2843893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4000" dirty="0">
                <a:latin typeface="Arial" charset="0"/>
              </a:rPr>
              <a:t>2. </a:t>
            </a:r>
            <a:r>
              <a:rPr lang="en-US" sz="4000" dirty="0" err="1">
                <a:latin typeface="Arial" charset="0"/>
              </a:rPr>
              <a:t>Quá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trình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xây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dựng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máy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khí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Nội</a:t>
            </a:r>
            <a:r>
              <a:rPr lang="en-US" sz="4000" dirty="0">
                <a:latin typeface="Arial" charset="0"/>
              </a:rPr>
              <a:t>. 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293914" y="4267200"/>
            <a:ext cx="8610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charset="0"/>
              </a:rPr>
              <a:t> 3. </a:t>
            </a:r>
            <a:r>
              <a:rPr lang="en-US" sz="4000" dirty="0" err="1">
                <a:latin typeface="Arial" charset="0"/>
              </a:rPr>
              <a:t>Những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đóng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góp</a:t>
            </a:r>
            <a:r>
              <a:rPr lang="en-US" sz="4000" dirty="0">
                <a:latin typeface="Arial" charset="0"/>
              </a:rPr>
              <a:t>  </a:t>
            </a:r>
            <a:r>
              <a:rPr lang="en-US" sz="4000" dirty="0" err="1">
                <a:latin typeface="Arial" charset="0"/>
              </a:rPr>
              <a:t>của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máy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Cơ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khí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Hà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Nội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vào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công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cuộc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xây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dựng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và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bảo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vệ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đất</a:t>
            </a:r>
            <a:r>
              <a:rPr lang="en-US" sz="4000" dirty="0">
                <a:latin typeface="Arial" charset="0"/>
              </a:rPr>
              <a:t> </a:t>
            </a:r>
            <a:r>
              <a:rPr lang="en-US" sz="4000" dirty="0" err="1">
                <a:latin typeface="Arial" charset="0"/>
              </a:rPr>
              <a:t>nước</a:t>
            </a:r>
            <a:r>
              <a:rPr lang="en-US" sz="4000" dirty="0">
                <a:latin typeface="Arial" charset="0"/>
              </a:rPr>
              <a:t>.</a:t>
            </a: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266700" y="381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</a:rPr>
              <a:t>Lịch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sử</a:t>
            </a:r>
            <a:endParaRPr lang="en-US" sz="2800" b="1" dirty="0">
              <a:latin typeface="Times New Roman" pitchFamily="18" charset="0"/>
            </a:endParaRPr>
          </a:p>
          <a:p>
            <a:pPr algn="ctr"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ta.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685800" y="2743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US" sz="4400" b="1">
                <a:solidFill>
                  <a:srgbClr val="A50021"/>
                </a:solidFill>
                <a:latin typeface="Arial" charset="0"/>
                <a:sym typeface="Wingdings" pitchFamily="2" charset="2"/>
              </a:rPr>
              <a:t>A. 10 / 1952             B.  7 / 1954</a:t>
            </a:r>
          </a:p>
          <a:p>
            <a:pPr eaLnBrk="0" hangingPunct="0"/>
            <a:r>
              <a:rPr lang="en-US" sz="4400" b="1">
                <a:solidFill>
                  <a:srgbClr val="A50021"/>
                </a:solidFill>
                <a:latin typeface="Arial" charset="0"/>
                <a:sym typeface="Wingdings" pitchFamily="2" charset="2"/>
              </a:rPr>
              <a:t>C. 12 / 1955             D. 2 / 1957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4267200"/>
            <a:ext cx="53340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304800" y="0"/>
            <a:ext cx="1847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u="sng">
                <a:solidFill>
                  <a:srgbClr val="FF0000"/>
                </a:solidFill>
                <a:latin typeface="Arial" charset="0"/>
              </a:rPr>
              <a:t>Câu 1:</a:t>
            </a:r>
          </a:p>
        </p:txBody>
      </p:sp>
      <p:sp>
        <p:nvSpPr>
          <p:cNvPr id="25605" name="Hình Chữ nhật 6"/>
          <p:cNvSpPr>
            <a:spLocks noChangeArrowheads="1"/>
          </p:cNvSpPr>
          <p:nvPr/>
        </p:nvSpPr>
        <p:spPr bwMode="auto">
          <a:xfrm>
            <a:off x="533400" y="914400"/>
            <a:ext cx="8229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Nhà máy Cơ khí Hà Nội khởi công vào thời gian nào?</a:t>
            </a:r>
          </a:p>
        </p:txBody>
      </p:sp>
    </p:spTree>
    <p:extLst>
      <p:ext uri="{BB962C8B-B14F-4D97-AF65-F5344CB8AC3E}">
        <p14:creationId xmlns:p14="http://schemas.microsoft.com/office/powerpoint/2010/main" val="131621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304800"/>
            <a:ext cx="3886200" cy="914400"/>
          </a:xfrm>
          <a:prstGeom prst="wedgeRoundRectCallout">
            <a:avLst>
              <a:gd name="adj1" fmla="val 57498"/>
              <a:gd name="adj2" fmla="val 82567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Đáp án : C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858000" y="533400"/>
            <a:ext cx="2057400" cy="769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28600" y="152400"/>
            <a:ext cx="1692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u="sng">
                <a:latin typeface="Arial" charset="0"/>
              </a:rPr>
              <a:t>Câu 2</a:t>
            </a:r>
          </a:p>
        </p:txBody>
      </p:sp>
      <p:sp>
        <p:nvSpPr>
          <p:cNvPr id="26629" name="Hình Chữ nhật 6"/>
          <p:cNvSpPr>
            <a:spLocks noChangeArrowheads="1"/>
          </p:cNvSpPr>
          <p:nvPr/>
        </p:nvSpPr>
        <p:spPr bwMode="auto">
          <a:xfrm>
            <a:off x="152400" y="1143000"/>
            <a:ext cx="8991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342900" eaLnBrk="0" hangingPunct="0"/>
            <a:r>
              <a:rPr lang="en-US" sz="4400" b="1">
                <a:solidFill>
                  <a:srgbClr val="FF0000"/>
                </a:solidFill>
                <a:latin typeface="Arial" charset="0"/>
              </a:rPr>
              <a:t>Nhà máy cơ khí Hà Nội đã có đóng góp </a:t>
            </a:r>
          </a:p>
          <a:p>
            <a:pPr indent="-342900" eaLnBrk="0" hangingPunct="0"/>
            <a:r>
              <a:rPr lang="en-US" sz="4400" b="1">
                <a:solidFill>
                  <a:srgbClr val="FF0000"/>
                </a:solidFill>
                <a:latin typeface="Arial" charset="0"/>
              </a:rPr>
              <a:t>gì vào công cuộc xây dựng và bảo vệ đất nước?  </a:t>
            </a:r>
          </a:p>
          <a:p>
            <a:pPr indent="-342900" eaLnBrk="0" hangingPunct="0"/>
            <a:r>
              <a:rPr lang="en-US" sz="4400" b="1">
                <a:latin typeface="Arial" charset="0"/>
              </a:rPr>
              <a:t>A. trang bị máy móc cho sản xuất ở miền Bắc   </a:t>
            </a:r>
          </a:p>
          <a:p>
            <a:pPr indent="-342900" eaLnBrk="0" hangingPunct="0"/>
            <a:r>
              <a:rPr lang="en-US" sz="4400" b="1">
                <a:latin typeface="Arial" charset="0"/>
              </a:rPr>
              <a:t>B. cung cấp vũ khí cho bộ đội </a:t>
            </a:r>
          </a:p>
          <a:p>
            <a:pPr indent="-342900" eaLnBrk="0" hangingPunct="0"/>
            <a:r>
              <a:rPr lang="en-US" sz="4400" b="1">
                <a:latin typeface="Arial" charset="0"/>
              </a:rPr>
              <a:t>C. Cả hai ý trên đều đúng </a:t>
            </a:r>
            <a:endParaRPr lang="en-US" sz="4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2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7086600" y="5334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32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60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38800" y="4953000"/>
            <a:ext cx="2438400" cy="762000"/>
          </a:xfrm>
          <a:prstGeom prst="wedgeRoundRectCallout">
            <a:avLst>
              <a:gd name="adj1" fmla="val 66128"/>
              <a:gd name="adj2" fmla="val 97649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Đáp án : B</a:t>
            </a:r>
          </a:p>
          <a:p>
            <a:pPr algn="ctr">
              <a:defRPr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28600" y="304800"/>
            <a:ext cx="1516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4400" u="sng"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27653" name="Hình Chữ nhật 6"/>
          <p:cNvSpPr>
            <a:spLocks noChangeArrowheads="1"/>
          </p:cNvSpPr>
          <p:nvPr/>
        </p:nvSpPr>
        <p:spPr bwMode="auto">
          <a:xfrm>
            <a:off x="533400" y="1219200"/>
            <a:ext cx="815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Nhà máy Cơ khí Hà Nội đã được xây dựng với</a:t>
            </a:r>
          </a:p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sự giúp đỡ của nước nào ?</a:t>
            </a:r>
          </a:p>
          <a:p>
            <a:r>
              <a:rPr lang="en-US" sz="4400" b="1">
                <a:solidFill>
                  <a:srgbClr val="000000"/>
                </a:solidFill>
                <a:latin typeface="Arial" charset="0"/>
              </a:rPr>
              <a:t>A.Trung Quốc                              B. Liên Xô </a:t>
            </a:r>
          </a:p>
          <a:p>
            <a:r>
              <a:rPr lang="en-US" sz="4400" b="1">
                <a:solidFill>
                  <a:srgbClr val="000000"/>
                </a:solidFill>
                <a:latin typeface="Arial" charset="0"/>
              </a:rPr>
              <a:t>C.Pháp                                   D.Đức </a:t>
            </a:r>
            <a:endParaRPr lang="en-US" sz="4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23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7" grpId="0"/>
      <p:bldP spid="522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685800" y="228600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28675" name="Hình Chữ nhật 5"/>
          <p:cNvSpPr>
            <a:spLocks noChangeArrowheads="1"/>
          </p:cNvSpPr>
          <p:nvPr/>
        </p:nvSpPr>
        <p:spPr bwMode="auto">
          <a:xfrm>
            <a:off x="304800" y="1066800"/>
            <a:ext cx="8305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4400" b="1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Nhà máy Cơ khí Hà Nội khánh thành vào thời gian nào ?</a:t>
            </a:r>
          </a:p>
          <a:p>
            <a:pPr marL="342900" indent="-342900"/>
            <a:r>
              <a:rPr lang="en-US" sz="4400" b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 A. 7 / 1951                               B. 11 / 1948</a:t>
            </a:r>
          </a:p>
          <a:p>
            <a:pPr marL="342900" indent="-342900"/>
            <a:r>
              <a:rPr lang="en-US" sz="4400" b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C. 3 / 1960                                 D.  4 / 1958</a:t>
            </a:r>
          </a:p>
          <a:p>
            <a:pPr marL="342900" indent="-342900"/>
            <a:r>
              <a:rPr lang="en-US" sz="4400" b="1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                                                           </a:t>
            </a:r>
            <a:endParaRPr lang="en-US" sz="4400">
              <a:latin typeface="Arial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533400" y="44196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239565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6" name="AutoShape 3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24400" y="4800600"/>
            <a:ext cx="4267200" cy="1219200"/>
          </a:xfrm>
          <a:prstGeom prst="cloudCallout">
            <a:avLst>
              <a:gd name="adj1" fmla="val -86273"/>
              <a:gd name="adj2" fmla="val 90884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CC32C5"/>
                </a:solidFill>
                <a:latin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ĐÁP ÁN </a:t>
            </a:r>
            <a:r>
              <a:rPr lang="en-US" sz="2800" b="1" dirty="0"/>
              <a:t>: D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28600" y="152400"/>
            <a:ext cx="1154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3200" u="sng">
                <a:latin typeface="Times New Roman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29700" name="Hình Chữ nhật 5"/>
          <p:cNvSpPr>
            <a:spLocks noChangeArrowheads="1"/>
          </p:cNvSpPr>
          <p:nvPr/>
        </p:nvSpPr>
        <p:spPr bwMode="auto">
          <a:xfrm>
            <a:off x="228600" y="762000"/>
            <a:ext cx="8229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Nhà máy Cơ khí Hà Nội là nhà máy lớn nhất trong khu vực nào lúc bấy giờ ? 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A. Châu Âu        B. TâyÂu </a:t>
            </a:r>
          </a:p>
          <a:p>
            <a:r>
              <a:rPr lang="en-US" sz="4400" b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C. Châu Á          D. Đông Nam Á</a:t>
            </a:r>
            <a:endParaRPr lang="en-US" sz="4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59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z="5400" dirty="0"/>
              <a:t>CHÀO CÁC 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458200" cy="2819400"/>
          </a:xfrm>
        </p:spPr>
        <p:txBody>
          <a:bodyPr>
            <a:normAutofit/>
          </a:bodyPr>
          <a:lstStyle/>
          <a:p>
            <a:r>
              <a:rPr lang="en-US" sz="4400" dirty="0"/>
              <a:t>    CHÚC CÁC EM HỌC TỐT</a:t>
            </a:r>
          </a:p>
          <a:p>
            <a:r>
              <a:rPr lang="en-US" sz="4400" dirty="0"/>
              <a:t>       HẸN GẶP LẠI CÁC 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04800" y="2514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8915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chiến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thắng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Biên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Phủ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Hiệp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Giơ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-ne-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vơ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miền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Bắc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kì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914400" y="25146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04800" y="22860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4400" dirty="0">
                <a:solidFill>
                  <a:srgbClr val="0070C0"/>
                </a:solidFill>
                <a:latin typeface="Arial" charset="0"/>
              </a:rPr>
              <a:t>1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. </a:t>
            </a:r>
            <a:r>
              <a:rPr lang="en-US" sz="4400" b="1" dirty="0" err="1">
                <a:latin typeface="Arial" charset="0"/>
              </a:rPr>
              <a:t>Sau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chiến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thắng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Điện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Biên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Phủ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và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Hiệp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định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Giơ</a:t>
            </a:r>
            <a:r>
              <a:rPr lang="en-US" sz="4400" b="1" dirty="0">
                <a:latin typeface="Arial" charset="0"/>
              </a:rPr>
              <a:t>-ne-</a:t>
            </a:r>
            <a:r>
              <a:rPr lang="en-US" sz="4400" b="1" dirty="0" err="1">
                <a:latin typeface="Arial" charset="0"/>
              </a:rPr>
              <a:t>vơ</a:t>
            </a:r>
            <a:r>
              <a:rPr lang="en-US" sz="4400" b="1" dirty="0">
                <a:latin typeface="Arial" charset="0"/>
              </a:rPr>
              <a:t>, </a:t>
            </a:r>
            <a:r>
              <a:rPr lang="en-US" sz="4400" b="1" dirty="0" err="1">
                <a:latin typeface="Arial" charset="0"/>
              </a:rPr>
              <a:t>miền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Bắc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nước</a:t>
            </a:r>
            <a:r>
              <a:rPr lang="en-US" sz="4400" b="1" dirty="0">
                <a:latin typeface="Arial" charset="0"/>
              </a:rPr>
              <a:t> ta </a:t>
            </a:r>
            <a:r>
              <a:rPr lang="en-US" sz="4400" b="1" dirty="0" err="1">
                <a:latin typeface="Arial" charset="0"/>
              </a:rPr>
              <a:t>bước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vào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thời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kì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xây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dựng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chủ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nghĩa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xã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hội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và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trở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thành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hậu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phương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lớn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cho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cách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mạng</a:t>
            </a:r>
            <a:r>
              <a:rPr lang="en-US" sz="4400" b="1" dirty="0">
                <a:latin typeface="Arial" charset="0"/>
              </a:rPr>
              <a:t> </a:t>
            </a:r>
            <a:r>
              <a:rPr lang="en-US" sz="4400" b="1" dirty="0" err="1">
                <a:latin typeface="Arial" charset="0"/>
              </a:rPr>
              <a:t>miền</a:t>
            </a:r>
            <a:r>
              <a:rPr lang="en-US" sz="4400" b="1" dirty="0">
                <a:latin typeface="Arial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3704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04800" y="2514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457200" y="566916"/>
            <a:ext cx="8534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Tại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Đảng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Chính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phủ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quyết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xây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dựng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914400" y="25146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04800" y="2246426"/>
            <a:ext cx="86868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4000" b="1" dirty="0">
                <a:latin typeface="Arial" charset="0"/>
              </a:rPr>
              <a:t>2.Trang </a:t>
            </a:r>
            <a:r>
              <a:rPr lang="en-US" sz="4000" b="1" dirty="0" err="1">
                <a:latin typeface="Arial" charset="0"/>
              </a:rPr>
              <a:t>bị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móc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xuất</a:t>
            </a:r>
            <a:r>
              <a:rPr lang="en-US" sz="4000" b="1" dirty="0">
                <a:latin typeface="Arial" charset="0"/>
              </a:rPr>
              <a:t> ở </a:t>
            </a:r>
            <a:r>
              <a:rPr lang="en-US" sz="4000" b="1" dirty="0" err="1">
                <a:latin typeface="Arial" charset="0"/>
              </a:rPr>
              <a:t>miền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Bắc</a:t>
            </a:r>
            <a:r>
              <a:rPr lang="en-US" sz="4000" b="1" dirty="0">
                <a:latin typeface="Arial" charset="0"/>
              </a:rPr>
              <a:t>, </a:t>
            </a:r>
            <a:r>
              <a:rPr lang="en-US" sz="4000" b="1" dirty="0" err="1">
                <a:latin typeface="Arial" charset="0"/>
              </a:rPr>
              <a:t>từng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bước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thay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thế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cụ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xuất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thô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sơ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có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năng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suất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lao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động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thấp</a:t>
            </a:r>
            <a:r>
              <a:rPr lang="en-US" sz="4000" b="1" dirty="0">
                <a:latin typeface="Arial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4000" b="1" dirty="0">
                <a:latin typeface="Arial" charset="0"/>
              </a:rPr>
              <a:t>  -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này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làm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nòng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cốt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ngành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nghiệp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9641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19100" y="31242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4400" dirty="0">
                <a:solidFill>
                  <a:srgbClr val="0070C0"/>
                </a:solidFill>
                <a:latin typeface="Arial" charset="0"/>
              </a:rPr>
              <a:t>3.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Đó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Nhà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máy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Cơ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khí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charset="0"/>
              </a:rPr>
              <a:t>Nội</a:t>
            </a:r>
            <a:r>
              <a:rPr lang="en-US" sz="4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12291" name="Text Box 16"/>
          <p:cNvSpPr txBox="1">
            <a:spLocks noChangeArrowheads="1"/>
          </p:cNvSpPr>
          <p:nvPr/>
        </p:nvSpPr>
        <p:spPr bwMode="auto">
          <a:xfrm>
            <a:off x="1066800" y="1219200"/>
            <a:ext cx="739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Đó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3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osecor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-1535113"/>
            <a:ext cx="5222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96686" y="2286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04800" y="1828800"/>
            <a:ext cx="1403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304800" y="2667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 </a:t>
            </a:r>
            <a:endParaRPr lang="en-US" sz="4400">
              <a:latin typeface="Arial" charset="0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228600" y="365760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Arial" charset="0"/>
              </a:rPr>
              <a:t> 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29986" y="1617335"/>
            <a:ext cx="838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latin typeface="Arial" charset="0"/>
              </a:rPr>
              <a:t>Để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xây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dựng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thành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chủ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nghĩa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xã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hội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và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trở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thành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hậu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phương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lớn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cho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cách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mạng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miền</a:t>
            </a:r>
            <a:r>
              <a:rPr lang="en-US" sz="4000" b="1" dirty="0">
                <a:latin typeface="Arial" charset="0"/>
              </a:rPr>
              <a:t> Nam, </a:t>
            </a:r>
            <a:r>
              <a:rPr lang="en-US" sz="4000" b="1" dirty="0" err="1">
                <a:latin typeface="Arial" charset="0"/>
              </a:rPr>
              <a:t>chúng</a:t>
            </a:r>
            <a:r>
              <a:rPr lang="en-US" sz="4000" b="1" dirty="0">
                <a:latin typeface="Arial" charset="0"/>
              </a:rPr>
              <a:t> ta </a:t>
            </a:r>
            <a:r>
              <a:rPr lang="en-US" sz="4000" b="1" dirty="0" err="1">
                <a:latin typeface="Arial" charset="0"/>
              </a:rPr>
              <a:t>cần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công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nghiệp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hóa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nền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sản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xuất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của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nước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nhà.Việc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xây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dựng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nhà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máy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hiện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đại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là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điều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cần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b="1" dirty="0" err="1">
                <a:latin typeface="Arial" charset="0"/>
              </a:rPr>
              <a:t>thiết</a:t>
            </a:r>
            <a:r>
              <a:rPr lang="en-US" sz="4000" b="1" dirty="0">
                <a:latin typeface="Arial" charset="0"/>
              </a:rPr>
              <a:t>.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33400" y="18288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 cmpd="thickThin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4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838200" y="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1028" name="Text Box 20"/>
          <p:cNvSpPr txBox="1">
            <a:spLocks noChangeArrowheads="1"/>
          </p:cNvSpPr>
          <p:nvPr/>
        </p:nvSpPr>
        <p:spPr bwMode="auto">
          <a:xfrm>
            <a:off x="685800" y="1907155"/>
            <a:ext cx="7848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SGK(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: “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Tháng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12-1955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xâm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lược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”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điền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thông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tin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thích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hợp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chỗ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charset="0"/>
              </a:rPr>
              <a:t>chấm</a:t>
            </a:r>
            <a:r>
              <a:rPr lang="en-US" sz="4400" dirty="0">
                <a:solidFill>
                  <a:srgbClr val="FF0000"/>
                </a:solidFill>
                <a:latin typeface="Arial" charset="0"/>
              </a:rPr>
              <a:t> :</a:t>
            </a:r>
          </a:p>
        </p:txBody>
      </p:sp>
      <p:sp>
        <p:nvSpPr>
          <p:cNvPr id="1029" name="Text Box 60"/>
          <p:cNvSpPr txBox="1">
            <a:spLocks noChangeArrowheads="1"/>
          </p:cNvSpPr>
          <p:nvPr/>
        </p:nvSpPr>
        <p:spPr bwMode="auto">
          <a:xfrm>
            <a:off x="6994525" y="1712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graphicFrame>
        <p:nvGraphicFramePr>
          <p:cNvPr id="1026" name="Object 7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80"/>
          <p:cNvSpPr>
            <a:spLocks noChangeArrowheads="1"/>
          </p:cNvSpPr>
          <p:nvPr/>
        </p:nvSpPr>
        <p:spPr bwMode="auto">
          <a:xfrm>
            <a:off x="685800" y="838200"/>
            <a:ext cx="4420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HOẠT ĐỘNG TIẾP THEO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5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838200" y="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3600" b="1">
              <a:solidFill>
                <a:srgbClr val="FF3300"/>
              </a:solidFill>
              <a:latin typeface="Arial" charset="0"/>
            </a:endParaRPr>
          </a:p>
        </p:txBody>
      </p:sp>
      <p:graphicFrame>
        <p:nvGraphicFramePr>
          <p:cNvPr id="2157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22306"/>
              </p:ext>
            </p:extLst>
          </p:nvPr>
        </p:nvGraphicFramePr>
        <p:xfrm>
          <a:off x="381000" y="152400"/>
          <a:ext cx="8534400" cy="6705727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khởi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Địa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………………………………………..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Diện tích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………………………………………..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Quy mô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giúp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xây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dựng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……………………………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70" name="Text Box 60"/>
          <p:cNvSpPr txBox="1">
            <a:spLocks noChangeArrowheads="1"/>
          </p:cNvSpPr>
          <p:nvPr/>
        </p:nvSpPr>
        <p:spPr bwMode="auto">
          <a:xfrm>
            <a:off x="6994525" y="171291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3600">
              <a:latin typeface="Arial" charset="0"/>
            </a:endParaRP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4343400" y="46037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tháng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12 / 1955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2209800" y="1106488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phía tây nam Thủ đô Hà Nội 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1812925" y="3124200"/>
            <a:ext cx="7026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3300"/>
                </a:solidFill>
                <a:latin typeface="Arial" charset="0"/>
              </a:rPr>
              <a:t>lớn nhất khu vực Đông Nam Á</a:t>
            </a:r>
            <a:r>
              <a:rPr lang="en-US" sz="3600">
                <a:latin typeface="Arial" charset="0"/>
              </a:rPr>
              <a:t> 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lúc bấy giờ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2362200" y="21336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hơn 10 vạn m</a:t>
            </a:r>
            <a:r>
              <a:rPr lang="en-US" sz="3600" b="1" baseline="3000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graphicFrame>
        <p:nvGraphicFramePr>
          <p:cNvPr id="2050" name="Object 7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4953000" y="464502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tháng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4 / 1958</a:t>
            </a: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5165725" y="5638800"/>
            <a:ext cx="237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Liên</a:t>
            </a: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Arial" charset="0"/>
              </a:rPr>
              <a:t>Xô</a:t>
            </a:r>
            <a:endParaRPr lang="en-US" sz="3600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9" grpId="0"/>
      <p:bldP spid="21575" grpId="0"/>
      <p:bldP spid="21578" grpId="0"/>
      <p:bldP spid="21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304800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400" b="1">
                <a:latin typeface="Arial" charset="0"/>
              </a:rPr>
              <a:t>2. Quá trình xây dựng Nhà máy Cơ khí Hà Nội. </a:t>
            </a:r>
          </a:p>
        </p:txBody>
      </p: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6994525" y="1712913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/>
            <a:endParaRPr lang="en-US" sz="4400">
              <a:latin typeface="Arial" charset="0"/>
            </a:endParaRPr>
          </a:p>
        </p:txBody>
      </p:sp>
      <p:graphicFrame>
        <p:nvGraphicFramePr>
          <p:cNvPr id="3074" name="Object 28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14102" imgH="177492" progId="">
                  <p:embed/>
                </p:oleObj>
              </mc:Choice>
              <mc:Fallback>
                <p:oleObj name="Equation" r:id="rId3" imgW="114102" imgH="17749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81000" y="1981200"/>
            <a:ext cx="8305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Nhà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máy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Cơ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khí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Hà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Nội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công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xây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dựng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vào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tháng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12-1955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với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sự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giúp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đỡ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Liên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Xô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đến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tháng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4-1958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thì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hoàn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charset="0"/>
              </a:rPr>
              <a:t>thành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582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</TotalTime>
  <Words>935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Franklin Gothic Book</vt:lpstr>
      <vt:lpstr>Franklin Gothic Medium</vt:lpstr>
      <vt:lpstr>Times New Roman</vt:lpstr>
      <vt:lpstr>VNI-Times</vt:lpstr>
      <vt:lpstr>Wingdings</vt:lpstr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ducument</dc:creator>
  <cp:lastModifiedBy>This MC</cp:lastModifiedBy>
  <cp:revision>21</cp:revision>
  <dcterms:created xsi:type="dcterms:W3CDTF">2020-03-23T09:07:59Z</dcterms:created>
  <dcterms:modified xsi:type="dcterms:W3CDTF">2022-02-20T08:03:39Z</dcterms:modified>
</cp:coreProperties>
</file>