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2520" r:id="rId2"/>
    <p:sldId id="2007577456" r:id="rId3"/>
    <p:sldId id="2007577457" r:id="rId4"/>
    <p:sldId id="2007577458" r:id="rId5"/>
    <p:sldId id="2007577459" r:id="rId6"/>
    <p:sldId id="2007577451" r:id="rId7"/>
    <p:sldId id="7622" r:id="rId8"/>
    <p:sldId id="9615" r:id="rId9"/>
    <p:sldId id="2007577460" r:id="rId10"/>
    <p:sldId id="9591" r:id="rId11"/>
    <p:sldId id="9631" r:id="rId12"/>
    <p:sldId id="9637" r:id="rId13"/>
    <p:sldId id="2007577461" r:id="rId14"/>
    <p:sldId id="2007577452" r:id="rId15"/>
    <p:sldId id="365" r:id="rId16"/>
    <p:sldId id="525" r:id="rId17"/>
    <p:sldId id="526" r:id="rId18"/>
    <p:sldId id="529" r:id="rId19"/>
    <p:sldId id="2007577462" r:id="rId20"/>
    <p:sldId id="2007577453" r:id="rId21"/>
    <p:sldId id="3184" r:id="rId22"/>
    <p:sldId id="290" r:id="rId23"/>
    <p:sldId id="296" r:id="rId24"/>
    <p:sldId id="2007577463" r:id="rId25"/>
    <p:sldId id="2007577464" r:id="rId26"/>
    <p:sldId id="200757746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30" autoAdjust="0"/>
    <p:restoredTop sz="94660"/>
  </p:normalViewPr>
  <p:slideViewPr>
    <p:cSldViewPr snapToGrid="0" showGuides="1">
      <p:cViewPr varScale="1">
        <p:scale>
          <a:sx n="84" d="100"/>
          <a:sy n="84" d="100"/>
        </p:scale>
        <p:origin x="1459"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2021/10/20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21</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10</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11</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12</a:t>
            </a:fld>
            <a:endParaRPr lang="zh-CN" altLang="en-US"/>
          </a:p>
        </p:txBody>
      </p:sp>
    </p:spTree>
    <p:extLst>
      <p:ext uri="{BB962C8B-B14F-4D97-AF65-F5344CB8AC3E}">
        <p14:creationId xmlns:p14="http://schemas.microsoft.com/office/powerpoint/2010/main" val="345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2021/10/20</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2021/10/20</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id="{0AE42624-788D-4EF2-A5F0-EF4FFC7B8EEB}"/>
              </a:ext>
            </a:extLst>
          </p:cNvPr>
          <p:cNvSpPr/>
          <p:nvPr userDrawn="1"/>
        </p:nvSpPr>
        <p:spPr>
          <a:xfrm>
            <a:off x="-2293257" y="-246743"/>
            <a:ext cx="1233714" cy="1233714"/>
          </a:xfrm>
          <a:prstGeom prst="ellipse">
            <a:avLst/>
          </a:prstGeom>
          <a:blipFill dpi="0" rotWithShape="1">
            <a:blip r:embed="rId15">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10909E-D792-4173-B9EB-8A45C52A5DBD}"/>
              </a:ext>
            </a:extLst>
          </p:cNvPr>
          <p:cNvSpPr/>
          <p:nvPr userDrawn="1"/>
        </p:nvSpPr>
        <p:spPr>
          <a:xfrm>
            <a:off x="-4782457" y="2742180"/>
            <a:ext cx="1233714" cy="1233714"/>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vi.wikipedia.org/w/index.php?title=Le_Paria&amp;action=edit&amp;redlink=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12.jpg"/><Relationship Id="rId4" Type="http://schemas.openxmlformats.org/officeDocument/2006/relationships/notesSlide" Target="../notesSlides/notesSlide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25" name="文本框 24">
            <a:extLst>
              <a:ext uri="{FF2B5EF4-FFF2-40B4-BE49-F238E27FC236}">
                <a16:creationId xmlns:a16="http://schemas.microsoft.com/office/drawing/2014/main" id="{7ADB1A97-0858-4D3C-84E9-AB0133759EDB}"/>
              </a:ext>
            </a:extLst>
          </p:cNvPr>
          <p:cNvSpPr txBox="1"/>
          <p:nvPr/>
        </p:nvSpPr>
        <p:spPr>
          <a:xfrm>
            <a:off x="8717987" y="3319739"/>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7801534" y="1496717"/>
            <a:ext cx="4160113"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21" name="TextBox 20"/>
          <p:cNvSpPr txBox="1"/>
          <p:nvPr/>
        </p:nvSpPr>
        <p:spPr>
          <a:xfrm>
            <a:off x="956603" y="4221879"/>
            <a:ext cx="790604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Mời các em xem video và trả lời câu hỏi trên.</a:t>
            </a:r>
          </a:p>
        </p:txBody>
      </p:sp>
      <p:pic>
        <p:nvPicPr>
          <p:cNvPr id="2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5402" y="3044280"/>
            <a:ext cx="84486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Video về Lãnh tụ Nguyễn Ái Quốc</a:t>
            </a:r>
          </a:p>
        </p:txBody>
      </p:sp>
    </p:spTree>
    <p:extLst>
      <p:ext uri="{BB962C8B-B14F-4D97-AF65-F5344CB8AC3E}">
        <p14:creationId xmlns:p14="http://schemas.microsoft.com/office/powerpoint/2010/main" val="30785245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3037142" y="701608"/>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Hội nghị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1801115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311" y="915971"/>
            <a:ext cx="93972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Video về Hội nghị thành lập Đảng Cộng sản Việt Nam</a:t>
            </a:r>
          </a:p>
        </p:txBody>
      </p:sp>
    </p:spTree>
    <p:extLst>
      <p:ext uri="{BB962C8B-B14F-4D97-AF65-F5344CB8AC3E}">
        <p14:creationId xmlns:p14="http://schemas.microsoft.com/office/powerpoint/2010/main" val="29741444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a16="http://schemas.microsoft.com/office/drawing/2014/main" val="20000"/>
                    </a:ext>
                  </a:extLst>
                </a:gridCol>
                <a:gridCol w="6538156">
                  <a:extLst>
                    <a:ext uri="{9D8B030D-6E8A-4147-A177-3AD203B41FA5}">
                      <a16:colId xmlns:a16="http://schemas.microsoft.com/office/drawing/2014/main" val="20001"/>
                    </a:ext>
                  </a:extLst>
                </a:gridCol>
              </a:tblGrid>
              <a:tr h="744633">
                <a:tc>
                  <a:txBody>
                    <a:bodyPr/>
                    <a:lstStyle/>
                    <a:p>
                      <a:pPr algn="ctr"/>
                      <a:r>
                        <a:rPr lang="en-US" sz="2800">
                          <a:solidFill>
                            <a:srgbClr val="C00000"/>
                          </a:solidFill>
                          <a:latin typeface="Times New Roman" pitchFamily="18" charset="0"/>
                          <a:cs typeface="Times New Roman" pitchFamily="18" charset="0"/>
                        </a:rPr>
                        <a:t>Thời</a:t>
                      </a:r>
                      <a:r>
                        <a:rPr lang="en-US" sz="2800" baseline="0">
                          <a:solidFill>
                            <a:srgbClr val="C00000"/>
                          </a:solidFill>
                          <a:latin typeface="Times New Roman" pitchFamily="18" charset="0"/>
                          <a:cs typeface="Times New Roman" pitchFamily="18" charset="0"/>
                        </a:rPr>
                        <a:t> gian</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Đầu xuân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Hồng Công (Trung Quốc)</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Lãnh tụ Nguyễn Ái Quốc</a:t>
            </a:r>
          </a:p>
        </p:txBody>
      </p:sp>
      <p:sp>
        <p:nvSpPr>
          <p:cNvPr id="34" name="TextBox 33"/>
          <p:cNvSpPr txBox="1"/>
          <p:nvPr/>
        </p:nvSpPr>
        <p:spPr>
          <a:xfrm>
            <a:off x="3985846" y="4370363"/>
            <a:ext cx="6553200" cy="1815882"/>
          </a:xfrm>
          <a:prstGeom prst="rect">
            <a:avLst/>
          </a:prstGeom>
          <a:noFill/>
        </p:spPr>
        <p:txBody>
          <a:bodyPr wrap="square" rtlCol="0">
            <a:spAutoFit/>
          </a:bodyPr>
          <a:lstStyle/>
          <a:p>
            <a:pPr algn="just"/>
            <a:r>
              <a:rPr lang="en-US" sz="2800" b="1">
                <a:ln>
                  <a:solidFill>
                    <a:srgbClr val="000000"/>
                  </a:solidFill>
                </a:ln>
                <a:solidFill>
                  <a:srgbClr val="000000"/>
                </a:solidFill>
                <a:latin typeface="Times New Roman" pitchFamily="18" charset="0"/>
                <a:cs typeface="Times New Roman" pitchFamily="18" charset="0"/>
              </a:rPr>
              <a:t>Hợp nhất các tổ chức cộng sản thành một đảng cộng sản duy nhất, lấy tên là Đảng Cộng sản Việt Nam, hội nghị cũng đề ra đường lối cho cách mạng Việt Nam.</a:t>
            </a:r>
          </a:p>
        </p:txBody>
      </p:sp>
    </p:spTree>
    <p:extLst>
      <p:ext uri="{BB962C8B-B14F-4D97-AF65-F5344CB8AC3E}">
        <p14:creationId xmlns:p14="http://schemas.microsoft.com/office/powerpoint/2010/main" val="37961268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a16="http://schemas.microsoft.com/office/drawing/2014/main"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3" tooltip="Le Paria (chưa được viế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a16="http://schemas.microsoft.com/office/drawing/2014/main"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1. Nguyễn Tất Thành ra đi tìm đường cứu nước vào ngày tháng năm nào?</a:t>
            </a: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19821" y="4048952"/>
            <a:ext cx="1997750" cy="3020564"/>
          </a:xfrm>
          <a:prstGeom prst="rect">
            <a:avLst/>
          </a:prstGeom>
        </p:spPr>
      </p:pic>
    </p:spTree>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5"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786667" y="317454"/>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3037141" y="701608"/>
            <a:ext cx="6528889"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Ý nghĩa của việc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46" y="2164923"/>
            <a:ext cx="6460881" cy="430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9265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a16="http://schemas.microsoft.com/office/drawing/2014/main"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3496659-D1A2-4B73-BFA7-6464F4AA9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文本框 24">
            <a:extLst>
              <a:ext uri="{FF2B5EF4-FFF2-40B4-BE49-F238E27FC236}">
                <a16:creationId xmlns:a16="http://schemas.microsoft.com/office/drawing/2014/main" id="{7ADB1A97-0858-4D3C-84E9-AB0133759EDB}"/>
              </a:ext>
            </a:extLst>
          </p:cNvPr>
          <p:cNvSpPr txBox="1"/>
          <p:nvPr/>
        </p:nvSpPr>
        <p:spPr>
          <a:xfrm>
            <a:off x="9292261" y="2072704"/>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4"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664783"/>
            <a:ext cx="609600" cy="609600"/>
          </a:xfrm>
          <a:prstGeom prst="rect">
            <a:avLst/>
          </a:prstGeom>
        </p:spPr>
      </p:pic>
      <p:grpSp>
        <p:nvGrpSpPr>
          <p:cNvPr id="5" name="Group 4"/>
          <p:cNvGrpSpPr/>
          <p:nvPr/>
        </p:nvGrpSpPr>
        <p:grpSpPr>
          <a:xfrm>
            <a:off x="-554480" y="0"/>
            <a:ext cx="6955280" cy="4604401"/>
            <a:chOff x="17570" y="0"/>
            <a:chExt cx="8004877" cy="5465370"/>
          </a:xfrm>
        </p:grpSpPr>
        <p:pic>
          <p:nvPicPr>
            <p:cNvPr id="6"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extLst>
      <p:ext uri="{BB962C8B-B14F-4D97-AF65-F5344CB8AC3E}">
        <p14:creationId xmlns:p14="http://schemas.microsoft.com/office/powerpoint/2010/main" val="3909192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a16="http://schemas.microsoft.com/office/drawing/2014/main"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a16="http://schemas.microsoft.com/office/drawing/2014/main" id="{3BFBA031-EC80-4D62-987A-B8FEA7AE11A9}"/>
              </a:ext>
            </a:extLst>
          </p:cNvPr>
          <p:cNvSpPr txBox="1"/>
          <p:nvPr/>
        </p:nvSpPr>
        <p:spPr>
          <a:xfrm>
            <a:off x="1019211" y="1257631"/>
            <a:ext cx="10036984" cy="1938992"/>
          </a:xfrm>
          <a:prstGeom prst="rect">
            <a:avLst/>
          </a:prstGeom>
          <a:noFill/>
        </p:spPr>
        <p:txBody>
          <a:bodyPr wrap="square" rtlCol="0">
            <a:spAutoFit/>
          </a:bodyPr>
          <a:lstStyle/>
          <a:p>
            <a:pPr lvl="0" algn="ctr">
              <a:defRPr/>
            </a:pPr>
            <a:r>
              <a:rPr lang="en-US" altLang="zh-CN" sz="60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0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0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0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9475450" y="6392427"/>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14" name="文本框 24">
            <a:extLst>
              <a:ext uri="{FF2B5EF4-FFF2-40B4-BE49-F238E27FC236}">
                <a16:creationId xmlns:a16="http://schemas.microsoft.com/office/drawing/2014/main" id="{7ADB1A97-0858-4D3C-84E9-AB0133759EDB}"/>
              </a:ext>
            </a:extLst>
          </p:cNvPr>
          <p:cNvSpPr txBox="1"/>
          <p:nvPr/>
        </p:nvSpPr>
        <p:spPr>
          <a:xfrm>
            <a:off x="4824876" y="229081"/>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3A905162-6B94-4DE8-98FD-55E838A89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a16="http://schemas.microsoft.com/office/drawing/2014/main"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4899548" y="280453"/>
            <a:ext cx="3848668" cy="923330"/>
          </a:xfrm>
          <a:prstGeom prst="rect">
            <a:avLst/>
          </a:prstGeom>
          <a:noFill/>
        </p:spPr>
        <p:txBody>
          <a:bodyPr wrap="square" rtlCol="0">
            <a:spAutoFit/>
          </a:bodyPr>
          <a:lstStyle/>
          <a:p>
            <a:r>
              <a:rPr lang="en-US" sz="5400">
                <a:solidFill>
                  <a:srgbClr val="D4663B"/>
                </a:solidFill>
                <a:latin typeface="UTM Alberta Heavy" panose="02040603050506020204" pitchFamily="18" charset="0"/>
              </a:rPr>
              <a:t>Mục tiêu</a:t>
            </a: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a16="http://schemas.microsoft.com/office/drawing/2014/main"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a16="http://schemas.microsoft.com/office/drawing/2014/main"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a16="http://schemas.microsoft.com/office/drawing/2014/main"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a16="http://schemas.microsoft.com/office/drawing/2014/main"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4" name="组合 3">
            <a:extLst>
              <a:ext uri="{FF2B5EF4-FFF2-40B4-BE49-F238E27FC236}">
                <a16:creationId xmlns:a16="http://schemas.microsoft.com/office/drawing/2014/main" id="{1368A4F1-E0FA-4849-AA1D-45FE94CFF944}"/>
              </a:ext>
            </a:extLst>
          </p:cNvPr>
          <p:cNvGrpSpPr/>
          <p:nvPr/>
        </p:nvGrpSpPr>
        <p:grpSpPr>
          <a:xfrm>
            <a:off x="1148893" y="301880"/>
            <a:ext cx="1918924" cy="1918924"/>
            <a:chOff x="786667" y="172511"/>
            <a:chExt cx="1918924" cy="1918924"/>
          </a:xfrm>
        </p:grpSpPr>
        <p:sp>
          <p:nvSpPr>
            <p:cNvPr id="19"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a:scene3d>
              <a:camera prst="orthographicFront"/>
              <a:lightRig rig="threePt" dir="t"/>
            </a:scene3d>
            <a:sp3d>
              <a:bevelT prst="angle"/>
            </a:sp3d>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1"/>
          <p:cNvSpPr txBox="1"/>
          <p:nvPr/>
        </p:nvSpPr>
        <p:spPr>
          <a:xfrm>
            <a:off x="3536545" y="549173"/>
            <a:ext cx="6106858"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a:solidFill>
                  <a:srgbClr val="D7663A"/>
                </a:solidFill>
                <a:latin typeface="UTM Alberta Heavy" panose="02040603050506020204" pitchFamily="18" charset="0"/>
              </a:rPr>
              <a:t>Hoàn cảnh ra đời của</a:t>
            </a:r>
          </a:p>
          <a:p>
            <a:r>
              <a:rPr lang="en-US" sz="4000">
                <a:solidFill>
                  <a:srgbClr val="D7663A"/>
                </a:solidFill>
                <a:latin typeface="UTM Alberta Heavy" panose="02040603050506020204" pitchFamily="18" charset="0"/>
              </a:rPr>
              <a:t>Đảng Cộng sản Việt Nam</a:t>
            </a:r>
          </a:p>
        </p:txBody>
      </p:sp>
      <p:pic>
        <p:nvPicPr>
          <p:cNvPr id="9"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885" y="2220804"/>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Quan sát video và cho biết: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tháng 6 đến tháng 9 năm 1929, Việt Nam lần lượt ra đời mấy tổ chức cộng sản? Hãy nêu tên những tổ chức đó.</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549" y="729211"/>
            <a:ext cx="6877002" cy="369332"/>
          </a:xfrm>
          <a:prstGeom prst="rect">
            <a:avLst/>
          </a:prstGeom>
          <a:noFill/>
        </p:spPr>
        <p:txBody>
          <a:bodyPr wrap="square" rtlCol="0">
            <a:spAutoFit/>
          </a:bodyPr>
          <a:lstStyle/>
          <a:p>
            <a:r>
              <a:rPr lang="en-US"/>
              <a:t>Video về hoàn cảnh ra đời của Đảng Cộng sản Việt Nam</a:t>
            </a:r>
          </a:p>
        </p:txBody>
      </p:sp>
    </p:spTree>
    <p:extLst>
      <p:ext uri="{BB962C8B-B14F-4D97-AF65-F5344CB8AC3E}">
        <p14:creationId xmlns:p14="http://schemas.microsoft.com/office/powerpoint/2010/main" val="1274047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775</TotalTime>
  <Words>1154</Words>
  <Application>Microsoft Office PowerPoint</Application>
  <PresentationFormat>Widescreen</PresentationFormat>
  <Paragraphs>162</Paragraphs>
  <Slides>26</Slides>
  <Notes>17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等线 Light</vt:lpstr>
      <vt:lpstr>Arial</vt:lpstr>
      <vt:lpstr>Source Han Serif SC</vt:lpstr>
      <vt:lpstr>Times New Roman</vt:lpstr>
      <vt:lpstr>UTM Alberta Heavy</vt:lpstr>
      <vt:lpstr>UTM Cookies</vt:lpstr>
      <vt:lpstr>Verdana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Admin</cp:lastModifiedBy>
  <cp:revision>67</cp:revision>
  <dcterms:created xsi:type="dcterms:W3CDTF">2019-05-28T06:54:44Z</dcterms:created>
  <dcterms:modified xsi:type="dcterms:W3CDTF">2021-10-20T12:42:54Z</dcterms:modified>
  <cp:category>9Slide.vn</cp:category>
</cp:coreProperties>
</file>